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1" r:id="rId4"/>
  </p:sldMasterIdLst>
  <p:notesMasterIdLst>
    <p:notesMasterId r:id="rId6"/>
  </p:notesMasterIdLst>
  <p:handoutMasterIdLst>
    <p:handoutMasterId r:id="rId15"/>
  </p:handoutMasterIdLst>
  <p:sldIdLst>
    <p:sldId id="359" r:id="rId5"/>
    <p:sldId id="349" r:id="rId7"/>
    <p:sldId id="336" r:id="rId8"/>
    <p:sldId id="370" r:id="rId9"/>
    <p:sldId id="355" r:id="rId10"/>
    <p:sldId id="354" r:id="rId11"/>
    <p:sldId id="368" r:id="rId12"/>
    <p:sldId id="356" r:id="rId13"/>
    <p:sldId id="279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7" userDrawn="1">
          <p15:clr>
            <a:srgbClr val="A4A3A4"/>
          </p15:clr>
        </p15:guide>
        <p15:guide id="2" pos="38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E29290"/>
    <a:srgbClr val="DE7071"/>
    <a:srgbClr val="E0493E"/>
    <a:srgbClr val="FAD6CC"/>
    <a:srgbClr val="DEE5E8"/>
    <a:srgbClr val="DDE6E9"/>
    <a:srgbClr val="E3D0CF"/>
    <a:srgbClr val="E43A56"/>
    <a:srgbClr val="6F2D1C"/>
    <a:srgbClr val="295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68" y="62"/>
      </p:cViewPr>
      <p:guideLst>
        <p:guide orient="horz" pos="2287"/>
        <p:guide pos="38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46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2D8D-1E7C-436B-952C-6FC6E33B8A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归纳小结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01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356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规则学习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建立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02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03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04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8.png"/><Relationship Id="rId3" Type="http://schemas.openxmlformats.org/officeDocument/2006/relationships/tags" Target="../tags/tag22.xml"/><Relationship Id="rId2" Type="http://schemas.openxmlformats.org/officeDocument/2006/relationships/image" Target="../media/image7.png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tags" Target="../tags/tag25.xml"/><Relationship Id="rId4" Type="http://schemas.openxmlformats.org/officeDocument/2006/relationships/image" Target="../media/image10.png"/><Relationship Id="rId3" Type="http://schemas.openxmlformats.org/officeDocument/2006/relationships/tags" Target="../tags/tag24.xml"/><Relationship Id="rId2" Type="http://schemas.openxmlformats.org/officeDocument/2006/relationships/image" Target="../media/image9.png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14.png"/><Relationship Id="rId6" Type="http://schemas.openxmlformats.org/officeDocument/2006/relationships/tags" Target="../tags/tag29.xml"/><Relationship Id="rId5" Type="http://schemas.openxmlformats.org/officeDocument/2006/relationships/image" Target="../media/image13.png"/><Relationship Id="rId4" Type="http://schemas.openxmlformats.org/officeDocument/2006/relationships/tags" Target="../tags/tag28.xml"/><Relationship Id="rId3" Type="http://schemas.openxmlformats.org/officeDocument/2006/relationships/image" Target="../media/image12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14.png"/><Relationship Id="rId3" Type="http://schemas.openxmlformats.org/officeDocument/2006/relationships/tags" Target="../tags/tag31.xml"/><Relationship Id="rId2" Type="http://schemas.openxmlformats.org/officeDocument/2006/relationships/image" Target="../media/image15.png"/><Relationship Id="rId14" Type="http://schemas.openxmlformats.org/officeDocument/2006/relationships/slideLayout" Target="../slideLayouts/slideLayout35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4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-12491" y="2781722"/>
            <a:ext cx="753237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6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7"/>
            </p:custDataLst>
          </p:nvPr>
        </p:nvSpPr>
        <p:spPr>
          <a:xfrm>
            <a:off x="222250" y="3037840"/>
            <a:ext cx="81248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子项目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   </a:t>
            </a:r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软件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GTJ2021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绘制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板</a:t>
            </a:r>
            <a:endParaRPr lang="zh-CN" altLang="en-US" sz="5400" b="1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134063" y="7148477"/>
            <a:ext cx="581044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415290"/>
            <a:ext cx="3689985" cy="50927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sym typeface="+mn-ea"/>
              </a:rPr>
              <a:t>山东省精品资源共享课程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73710" y="2023110"/>
            <a:ext cx="471678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zh-CN"/>
            </a:defPPr>
            <a:lvl1pPr algn="dist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《建筑工程计量与计价》</a:t>
            </a:r>
            <a:endParaRPr lang="zh-CN" altLang="en-US" sz="3200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bldLvl="0" animBg="1"/>
      <p:bldP spid="3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95400" y="952500"/>
            <a:ext cx="9637395" cy="5538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440" y="1552575"/>
            <a:ext cx="4846955" cy="443674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43" y="1475379"/>
            <a:ext cx="3217287" cy="4591591"/>
          </a:xfrm>
          <a:prstGeom prst="rect">
            <a:avLst/>
          </a:prstGeom>
          <a:ln w="38100">
            <a:noFill/>
            <a:prstDash val="dashDot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-2147482184" descr="1586240911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9830" y="1354455"/>
            <a:ext cx="3061970" cy="4862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176" descr="1586241280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65015" y="1354455"/>
            <a:ext cx="3061970" cy="4862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182" descr="1586240984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50200" y="1354455"/>
            <a:ext cx="3061970" cy="4862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8"/>
          <p:cNvSpPr txBox="1"/>
          <p:nvPr>
            <p:custDataLst>
              <p:tags r:id="rId1"/>
            </p:custDataLst>
          </p:nvPr>
        </p:nvSpPr>
        <p:spPr>
          <a:xfrm>
            <a:off x="636048" y="1199834"/>
            <a:ext cx="40856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绘制方式以“点”画为主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90" y="1008380"/>
            <a:ext cx="1401445" cy="11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" y="2248535"/>
            <a:ext cx="607568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95" y="2248535"/>
            <a:ext cx="5497830" cy="435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" y="1083310"/>
            <a:ext cx="5859780" cy="525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65" y="1083310"/>
            <a:ext cx="5859780" cy="525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9604375" y="2580005"/>
            <a:ext cx="1681480" cy="792480"/>
          </a:xfrm>
          <a:prstGeom prst="rect">
            <a:avLst/>
          </a:prstGeom>
          <a:ln w="28575">
            <a:solidFill>
              <a:srgbClr val="E43A5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722485" y="2653665"/>
            <a:ext cx="1489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X=2000</a:t>
            </a:r>
            <a:endParaRPr lang="en-US" alt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Y=0</a:t>
            </a:r>
            <a:endParaRPr lang="en-US" altLang="zh-CN" b="1">
              <a:solidFill>
                <a:schemeClr val="bg1"/>
              </a:solidFill>
            </a:endParaRPr>
          </a:p>
        </p:txBody>
      </p:sp>
      <p:cxnSp>
        <p:nvCxnSpPr>
          <p:cNvPr id="4" name="直接箭头连接符 3"/>
          <p:cNvCxnSpPr>
            <a:stCxn id="2" idx="2"/>
          </p:cNvCxnSpPr>
          <p:nvPr/>
        </p:nvCxnSpPr>
        <p:spPr>
          <a:xfrm>
            <a:off x="10445115" y="3372485"/>
            <a:ext cx="840105" cy="49593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9316720" y="4699635"/>
            <a:ext cx="1681480" cy="792480"/>
          </a:xfrm>
          <a:prstGeom prst="rect">
            <a:avLst/>
          </a:prstGeom>
          <a:ln w="28575">
            <a:solidFill>
              <a:srgbClr val="E43A5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9413240" y="4773295"/>
            <a:ext cx="1489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X=2000</a:t>
            </a:r>
            <a:endParaRPr lang="en-US" alt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Y=-1780</a:t>
            </a:r>
            <a:endParaRPr lang="en-US" altLang="zh-CN" b="1">
              <a:solidFill>
                <a:schemeClr val="bg1"/>
              </a:solidFill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7"/>
            </p:custDataLst>
          </p:nvPr>
        </p:nvCxnSpPr>
        <p:spPr>
          <a:xfrm>
            <a:off x="10063480" y="5513070"/>
            <a:ext cx="1148080" cy="5562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7375525" y="4388485"/>
            <a:ext cx="1681480" cy="792480"/>
          </a:xfrm>
          <a:prstGeom prst="rect">
            <a:avLst/>
          </a:prstGeom>
          <a:ln w="28575">
            <a:solidFill>
              <a:srgbClr val="E43A5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7472045" y="4462145"/>
            <a:ext cx="1489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X=-1780</a:t>
            </a:r>
            <a:endParaRPr lang="en-US" alt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Y=-1780</a:t>
            </a:r>
            <a:endParaRPr lang="en-US" altLang="zh-CN" b="1">
              <a:solidFill>
                <a:schemeClr val="bg1"/>
              </a:solidFill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10"/>
            </p:custDataLst>
          </p:nvPr>
        </p:nvCxnSpPr>
        <p:spPr>
          <a:xfrm flipH="1">
            <a:off x="7374255" y="5180965"/>
            <a:ext cx="778510" cy="85026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7472045" y="2194560"/>
            <a:ext cx="1681480" cy="792480"/>
          </a:xfrm>
          <a:prstGeom prst="rect">
            <a:avLst/>
          </a:prstGeom>
          <a:ln w="28575">
            <a:solidFill>
              <a:srgbClr val="E43A5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7567930" y="2268220"/>
            <a:ext cx="1489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X=-1780</a:t>
            </a:r>
            <a:endParaRPr lang="en-US" alt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Y=2000</a:t>
            </a:r>
            <a:endParaRPr lang="en-US" altLang="zh-CN" b="1">
              <a:solidFill>
                <a:schemeClr val="bg1"/>
              </a:solidFill>
            </a:endParaRPr>
          </a:p>
        </p:txBody>
      </p:sp>
      <p:cxnSp>
        <p:nvCxnSpPr>
          <p:cNvPr id="15" name="直接箭头连接符 14"/>
          <p:cNvCxnSpPr>
            <a:stCxn id="13" idx="0"/>
          </p:cNvCxnSpPr>
          <p:nvPr>
            <p:custDataLst>
              <p:tags r:id="rId13"/>
            </p:custDataLst>
          </p:nvPr>
        </p:nvCxnSpPr>
        <p:spPr>
          <a:xfrm flipH="1" flipV="1">
            <a:off x="7374255" y="1372235"/>
            <a:ext cx="938530" cy="82232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628140" y="2559685"/>
            <a:ext cx="9452610" cy="1986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220000"/>
              </a:lnSpc>
              <a:buFontTx/>
            </a:pPr>
            <a:r>
              <a:rPr lang="zh-CN" altLang="en-US" sz="2800" b="1" dirty="0">
                <a:sym typeface="+mn-ea"/>
              </a:rPr>
              <a:t>练习：</a:t>
            </a:r>
            <a:endParaRPr lang="zh-CN" altLang="en-US" sz="2800" b="1" dirty="0"/>
          </a:p>
          <a:p>
            <a:pPr algn="ctr">
              <a:lnSpc>
                <a:spcPct val="220000"/>
              </a:lnSpc>
              <a:buFontTx/>
            </a:pPr>
            <a:r>
              <a:rPr lang="zh-CN" altLang="en-US" sz="2800" b="1" dirty="0">
                <a:sym typeface="+mn-ea"/>
              </a:rPr>
              <a:t>完成聊城高级工程职业学校明德楼首层</a:t>
            </a:r>
            <a:r>
              <a:rPr lang="zh-CN" altLang="en-US" sz="2800" b="1" dirty="0">
                <a:sym typeface="+mn-ea"/>
              </a:rPr>
              <a:t>板定义与绘制</a:t>
            </a:r>
            <a:endParaRPr lang="zh-CN" altLang="en-US" sz="28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>
            <p:custDataLst>
              <p:tags r:id="rId1"/>
            </p:custDataLst>
          </p:nvPr>
        </p:nvSpPr>
        <p:spPr bwMode="auto">
          <a:xfrm>
            <a:off x="1180465" y="1519555"/>
            <a:ext cx="10571480" cy="4146550"/>
          </a:xfrm>
          <a:prstGeom prst="roundRect">
            <a:avLst/>
          </a:prstGeom>
          <a:ln>
            <a:solidFill>
              <a:srgbClr val="94ACBC">
                <a:lumMod val="50000"/>
              </a:srgbClr>
            </a:solidFill>
            <a:headEnd type="none" w="med" len="med"/>
            <a:tailEnd type="none" w="med" len="med"/>
          </a:ln>
        </p:spPr>
        <p:style>
          <a:lnRef idx="2">
            <a:srgbClr val="B9CAE1"/>
          </a:lnRef>
          <a:fillRef idx="1">
            <a:srgbClr val="FFFFFF"/>
          </a:fillRef>
          <a:effectRef idx="0">
            <a:srgbClr val="B9CAE1"/>
          </a:effectRef>
          <a:fontRef idx="minor">
            <a:srgbClr val="000000"/>
          </a:fontRef>
        </p:style>
        <p:txBody>
          <a:bodyPr vert="horz" wrap="square" lIns="91440" tIns="45720" rIns="91440" bIns="45720" numCol="1" rtlCol="0" anchor="t" anchorCtr="0" compatLnSpc="1"/>
          <a:p>
            <a:pPr defTabSz="1147445"/>
            <a:endParaRPr lang="zh-CN" altLang="en-US" sz="23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5496560" y="1101725"/>
            <a:ext cx="1349375" cy="635635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</a:ln>
          <a:effectLst>
            <a:innerShdw blurRad="88900" dist="50800" dir="13500000">
              <a:prstClr val="black">
                <a:alpha val="50000"/>
              </a:prstClr>
            </a:inn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5C7885"/>
                </a:solidFill>
                <a:latin typeface="Calibri" panose="020F0502020204030204" charset="0"/>
                <a:ea typeface="微软雅黑" panose="020B0503020204020204" pitchFamily="34" charset="-122"/>
              </a:rPr>
              <a:t>注意事项</a:t>
            </a:r>
            <a:endParaRPr lang="zh-CN" altLang="en-US" b="1" dirty="0">
              <a:solidFill>
                <a:srgbClr val="5C7885"/>
              </a:solidFill>
              <a:latin typeface="Calibri" panose="020F050202020403020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05915" y="1847850"/>
            <a:ext cx="10048240" cy="3068955"/>
          </a:xfrm>
          <a:prstGeom prst="rect">
            <a:avLst/>
          </a:prstGeom>
          <a:ln w="28575">
            <a:noFill/>
          </a:ln>
        </p:spPr>
        <p:style>
          <a:lnRef idx="2">
            <a:srgbClr val="5C7885"/>
          </a:lnRef>
          <a:fillRef idx="1">
            <a:srgbClr val="FFFFFF"/>
          </a:fillRef>
          <a:effectRef idx="0">
            <a:srgbClr val="5C7885"/>
          </a:effectRef>
          <a:fontRef idx="minor">
            <a:srgbClr val="000000"/>
          </a:fontRef>
        </p:style>
        <p:txBody>
          <a:bodyPr wrap="square" rtlCol="0" anchor="t">
            <a:noAutofit/>
          </a:bodyPr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板构件绘制三部曲：定义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新建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绘制。</a:t>
            </a:r>
            <a:endParaRPr lang="en-US" altLang="zh-CN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、套做法：做法刷</a:t>
            </a:r>
            <a:endParaRPr lang="en-US" altLang="zh-CN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板与板筋绘制：点、直线（shift+左键）、镜像、应用同名称板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对于混凝土现浇板软件提供了多种智能布置方法，比如按墙外边、墙轴线、梁中心线等等，具体应用时可以根据板的实际情况来选择。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5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6"/>
            </p:custDataLst>
          </p:nvPr>
        </p:nvSpPr>
        <p:spPr>
          <a:xfrm>
            <a:off x="946416" y="2219185"/>
            <a:ext cx="5562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kern="100" dirty="0">
                <a:ln w="10160">
                  <a:noFill/>
                  <a:prstDash val="solid"/>
                </a:ln>
                <a:gradFill>
                  <a:gsLst>
                    <a:gs pos="0">
                      <a:srgbClr val="0C2D5D"/>
                    </a:gs>
                    <a:gs pos="100000">
                      <a:srgbClr val="2A5DA3"/>
                    </a:gs>
                  </a:gsLst>
                  <a:lin ang="5400000" scaled="0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大黑简" panose="02010609000101010101" pitchFamily="49" charset="-122"/>
                <a:ea typeface="汉仪大黑简" panose="02010609000101010101" pitchFamily="49" charset="-122"/>
                <a:cs typeface="Times New Roman" panose="02020603050405020304" pitchFamily="18" charset="0"/>
              </a:rPr>
              <a:t>感谢观看</a:t>
            </a:r>
            <a:endParaRPr lang="zh-CN" altLang="zh-CN" sz="8000" b="1" kern="100" dirty="0">
              <a:ln w="10160">
                <a:noFill/>
                <a:prstDash val="solid"/>
              </a:ln>
              <a:gradFill>
                <a:gsLst>
                  <a:gs pos="0">
                    <a:srgbClr val="0C2D5D"/>
                  </a:gs>
                  <a:gs pos="100000">
                    <a:srgbClr val="2A5DA3"/>
                  </a:gs>
                </a:gsLst>
                <a:lin ang="5400000" scaled="0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大黑简" panose="02010609000101010101" pitchFamily="49" charset="-122"/>
              <a:ea typeface="汉仪大黑简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animBg="1"/>
      <p:bldP spid="3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6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PA" val="v3.2.0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PA" val="v3.2.0"/>
</p:tagLst>
</file>

<file path=ppt/tags/tag46.xml><?xml version="1.0" encoding="utf-8"?>
<p:tagLst xmlns:p="http://schemas.openxmlformats.org/presentationml/2006/main">
  <p:tag name="ISPRING_PRESENTATION_TITLE" val="PowerPoint 演示文稿"/>
  <p:tag name="commondata" val="eyJoZGlkIjoiYWY0MDJjYWEwYjVkOWRhMjI4MTFkODBkNjQwNGY5OTc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rtlCol="0">
        <a:noAutofit/>
      </a:bodyPr>
      <a:lstStyle>
        <a:defPPr algn="ctr">
          <a:defRPr lang="zh-CN" altLang="zh-CN" sz="2400" b="1" dirty="0"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方正大标宋_GBK" panose="03000509000000000000" pitchFamily="65" charset="-122"/>
            <a:ea typeface="方正大标宋_GBK" panose="03000509000000000000" pitchFamily="65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WPS 演示</Application>
  <PresentationFormat>宽屏</PresentationFormat>
  <Paragraphs>33</Paragraphs>
  <Slides>9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27" baseType="lpstr">
      <vt:lpstr>Arial</vt:lpstr>
      <vt:lpstr>宋体</vt:lpstr>
      <vt:lpstr>Wingdings</vt:lpstr>
      <vt:lpstr>方正大标宋_GBK</vt:lpstr>
      <vt:lpstr>汉仪大黑简</vt:lpstr>
      <vt:lpstr>黑体</vt:lpstr>
      <vt:lpstr>Impact</vt:lpstr>
      <vt:lpstr>方正兰亭纤黑_GBK</vt:lpstr>
      <vt:lpstr>Cambria</vt:lpstr>
      <vt:lpstr>微软雅黑</vt:lpstr>
      <vt:lpstr>Times New Roman</vt:lpstr>
      <vt:lpstr>等线</vt:lpstr>
      <vt:lpstr>Arial Unicode MS</vt:lpstr>
      <vt:lpstr>等线 Light</vt:lpstr>
      <vt:lpstr>Calibri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新</cp:lastModifiedBy>
  <cp:revision>36</cp:revision>
  <dcterms:created xsi:type="dcterms:W3CDTF">2017-06-28T05:13:00Z</dcterms:created>
  <dcterms:modified xsi:type="dcterms:W3CDTF">2023-10-20T06:43:38Z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7E41AEE0F2F849879BE8FA367463A46A_13</vt:lpwstr>
  </property>
  <property fmtid="{D5CDD505-2E9C-101B-9397-08002B2CF9AE}" pid="3" name="KSOProductBuildVer">
    <vt:lpwstr>2052-12.1.0.15374</vt:lpwstr>
  </property>
</Properties>
</file>