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15"/>
  </p:notesMasterIdLst>
  <p:sldIdLst>
    <p:sldId id="256" r:id="rId2"/>
    <p:sldId id="266" r:id="rId3"/>
    <p:sldId id="267" r:id="rId4"/>
    <p:sldId id="259" r:id="rId5"/>
    <p:sldId id="258" r:id="rId6"/>
    <p:sldId id="257" r:id="rId7"/>
    <p:sldId id="304" r:id="rId8"/>
    <p:sldId id="263" r:id="rId9"/>
    <p:sldId id="271" r:id="rId10"/>
    <p:sldId id="336" r:id="rId11"/>
    <p:sldId id="334" r:id="rId12"/>
    <p:sldId id="331" r:id="rId13"/>
    <p:sldId id="32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5" userDrawn="1">
          <p15:clr>
            <a:srgbClr val="A4A3A4"/>
          </p15:clr>
        </p15:guide>
        <p15:guide id="2" pos="2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F98"/>
    <a:srgbClr val="3E9AA4"/>
    <a:srgbClr val="2B7A99"/>
    <a:srgbClr val="1D9A78"/>
    <a:srgbClr val="8BC145"/>
    <a:srgbClr val="558ED5"/>
    <a:srgbClr val="53585E"/>
    <a:srgbClr val="EEEFF3"/>
    <a:srgbClr val="F6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3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82" y="-230"/>
      </p:cViewPr>
      <p:guideLst>
        <p:guide orient="horz" pos="1685"/>
        <p:guide pos="29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1pPr>
    <a:lvl2pPr marL="544296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2pPr>
    <a:lvl3pPr marL="1088592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3pPr>
    <a:lvl4pPr marL="1632888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4pPr>
    <a:lvl5pPr marL="2177183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5pPr>
    <a:lvl6pPr marL="2721479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6pPr>
    <a:lvl7pPr marL="3265776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7pPr>
    <a:lvl8pPr marL="3810071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8pPr>
    <a:lvl9pPr marL="4354367" algn="l" defTabSz="1088592" rtl="0" eaLnBrk="1" latinLnBrk="0" hangingPunct="1">
      <a:defRPr sz="14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5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4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8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044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4250" y="4862432"/>
            <a:ext cx="1874590" cy="1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9231" y="4802082"/>
            <a:ext cx="238246" cy="238318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520" y="4862433"/>
            <a:ext cx="1755254" cy="12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9857" y="4856357"/>
            <a:ext cx="360041" cy="144060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0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2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9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1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17745" y="-7144"/>
            <a:ext cx="3411394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17746" y="2134394"/>
            <a:ext cx="585833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523113" y="1580816"/>
            <a:ext cx="774733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910479" y="2075188"/>
            <a:ext cx="629698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2B7A9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140003" y="2055399"/>
            <a:ext cx="45359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3200" dirty="0">
                <a:solidFill>
                  <a:srgbClr val="3A8F98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撰写创意策划书</a:t>
            </a:r>
            <a:endParaRPr lang="en-US" altLang="zh-CN" sz="3200" dirty="0">
              <a:solidFill>
                <a:srgbClr val="3A8F98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118595" y="2749405"/>
            <a:ext cx="4356000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500001" y="2943551"/>
            <a:ext cx="38160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b="1" dirty="0">
                <a:solidFill>
                  <a:srgbClr val="8BC14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文化类设计创意策划     </a:t>
            </a:r>
            <a:r>
              <a:rPr lang="zh-CN" altLang="en-US" sz="1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 </a:t>
            </a:r>
            <a:r>
              <a:rPr lang="zh-CN" altLang="en-US" sz="10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任务二  艺术类设计创意策划</a:t>
            </a:r>
          </a:p>
        </p:txBody>
      </p:sp>
      <p:sp>
        <p:nvSpPr>
          <p:cNvPr id="11" name="菱形 10"/>
          <p:cNvSpPr/>
          <p:nvPr/>
        </p:nvSpPr>
        <p:spPr>
          <a:xfrm>
            <a:off x="1017902" y="3166328"/>
            <a:ext cx="2715651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36001" y="4227934"/>
            <a:ext cx="2715651" cy="2034712"/>
          </a:xfrm>
          <a:prstGeom prst="diamond">
            <a:avLst/>
          </a:prstGeom>
          <a:solidFill>
            <a:srgbClr val="3A8F98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72348" y="4227935"/>
            <a:ext cx="2715651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356000" y="1515745"/>
            <a:ext cx="349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学习单元一  平面设计创意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5" presetClass="emph" presetSubtype="0" repeatCount="3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4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0" dur="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emph" presetSubtype="0" repeatCount="300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6" dur="1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6" grpId="0"/>
          <p:bldP spid="19" grpId="0" animBg="1"/>
          <p:bldP spid="10" grpId="0"/>
          <p:bldP spid="11" grpId="0" animBg="1"/>
          <p:bldP spid="12" grpId="0" animBg="1"/>
          <p:bldP spid="15" grpId="0" animBg="1"/>
          <p:bldP spid="15" grpId="1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288780" y="20716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388664" y="43233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52326" y="401861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52326" y="1131750"/>
            <a:ext cx="3603674" cy="32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第四步：上色。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好颜料，把颜料放在调色盘上，加入调节油并进行均匀搅拌，然后上色。可以重复涂抹，直到均匀为止。因为颜料干得很快，取的时候要适量，颜料尽量不要用水去调，经过水调的颜料，颜料着色不牢固，要用专用的调节油进行调色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第五步：后处理。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颜色都上完后，要及时取出垫在画板上的纸，以防粘上，衣服要阴干不要暴晒，也可以用吹风机吹干（用冷风），干后把衣服平铺，在上面垫块布，用电熨斗加压熨烫，使颜料附着得更牢固。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694488"/>
            <a:ext cx="2831766" cy="39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272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419" r="28900" b="1123"/>
          <a:stretch>
            <a:fillRect/>
          </a:stretch>
        </p:blipFill>
        <p:spPr>
          <a:xfrm>
            <a:off x="1318033" y="1194999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35005" y="238704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434890" y="463876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98552" y="433401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155178" y="1684251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2669" y="1897974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889448" y="636201"/>
            <a:ext cx="3642552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文化衫的制作及样品分别如图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1-1-26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4372" y="1789548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3711" y="1998372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474195" y="2571750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8748" y="2936299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824474" y="3378296"/>
            <a:ext cx="1108850" cy="2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文化衫样品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11093" y="3775330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3328" y="235783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627317" y="1194999"/>
            <a:ext cx="2198650" cy="3711378"/>
            <a:chOff x="4327362" y="1458307"/>
            <a:chExt cx="1801688" cy="34511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7362" y="1458307"/>
              <a:ext cx="1801688" cy="151931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7362" y="3060777"/>
              <a:ext cx="1801688" cy="151931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461009" y="4663247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1-1-26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文化衫的制作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6504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292453" y="216746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392338" y="441918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56000" y="411443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48" y="1159299"/>
            <a:ext cx="1589218" cy="143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97" y="1169476"/>
            <a:ext cx="1377522" cy="1420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48" y="1169476"/>
            <a:ext cx="1423066" cy="1420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548" y="1159302"/>
            <a:ext cx="1440889" cy="1430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046" y="2712776"/>
            <a:ext cx="1388838" cy="15113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062" y="2712776"/>
            <a:ext cx="1396040" cy="15113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715750"/>
            <a:ext cx="1524073" cy="15087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970" y="2717576"/>
            <a:ext cx="1560061" cy="150719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832081" y="4364652"/>
            <a:ext cx="1406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1-1-27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文化衫样品</a:t>
            </a:r>
          </a:p>
        </p:txBody>
      </p:sp>
    </p:spTree>
    <p:extLst>
      <p:ext uri="{BB962C8B-B14F-4D97-AF65-F5344CB8AC3E}">
        <p14:creationId xmlns:p14="http://schemas.microsoft.com/office/powerpoint/2010/main" val="19240962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-7045" y="11350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-7045" y="2152888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58716" y="1582132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15086" y="2109250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572000" y="1893806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84000" y="2499750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28603" y="3184822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25300" y="4246428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083049" y="4246429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41892"/>
          <a:stretch/>
        </p:blipFill>
        <p:spPr>
          <a:xfrm>
            <a:off x="1143795" y="-641"/>
            <a:ext cx="6856413" cy="22123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794"/>
            <a:ext cx="9143999" cy="2210916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8"/>
          <p:cNvSpPr/>
          <p:nvPr/>
        </p:nvSpPr>
        <p:spPr bwMode="auto">
          <a:xfrm>
            <a:off x="562588" y="192186"/>
            <a:ext cx="1191451" cy="237874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/>
          <p:cNvSpPr/>
          <p:nvPr/>
        </p:nvSpPr>
        <p:spPr bwMode="auto">
          <a:xfrm>
            <a:off x="1110126" y="1505386"/>
            <a:ext cx="466611" cy="934904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2335246" y="1235113"/>
            <a:ext cx="154418" cy="309394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651958" y="1205144"/>
            <a:ext cx="1231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项目分析</a:t>
            </a:r>
            <a:endParaRPr lang="en-US" altLang="zh-CN" sz="24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044000" y="2860070"/>
            <a:ext cx="3024000" cy="20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本项目主要任务是通过学习不同的创意构思方法，了解不同方法在不同设计领域中的具体运用，并结合材料把不同的创意方法运用到设计中去。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项目以工作过程为导向，以“文化类中的文化衫、艺术类中的面具”为载体，通过创意思维模式和设计思路，对图形进行变形、重组，并运用一定的表现手法进行描绘。科学地学习“形象思维”“循环思维”“发散思维”“图形同构”等图形创意形式，引导学生做好设计的前期工作。根据不同类别材料的不同特性，选择材料并对材料进行加工，完成样品的制作并撰写创意策划书。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860000" y="2774999"/>
            <a:ext cx="3888000" cy="20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类设计创意策划。通过对文化类中“文化衫”项目为载体，有效地开发学生的“形象创意思维”“循环思维”和“发散思维”，培养学生对图形创意的变形重组能力。完成创意草图的绘制和创意策划书的撰写，并根据文化衫材料的特性以及文化衫主题需要，选择材料，对材料进行加工，并对文化衫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44" indent="-171444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：艺术类设计创意策划。以“面具设计”项目为载体，有效地开发学生“图形同构”的创意力和对图形创意的变形重组能力。完成创意草图的绘制和撰写创意策划书，根据面具材料的特性以及面具主题需要，选择材料，对材料进行加工，并对面具进行创意制作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824938" y="2637255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4068000" y="4698802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4" grpId="1" animBg="1"/>
          <p:bldP spid="5" grpId="0" animBg="1"/>
          <p:bldP spid="5" grpId="1" animBg="1"/>
          <p:bldP spid="6" grpId="0"/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68000" y="274096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25" y="274096"/>
            <a:ext cx="3977719" cy="4595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94" y="-19617"/>
            <a:ext cx="6856148" cy="51623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3795" y="-6851"/>
            <a:ext cx="6856413" cy="5149558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92007" y="3723754"/>
            <a:ext cx="3228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任务一  文化类设计创意策划</a:t>
            </a:r>
          </a:p>
        </p:txBody>
      </p:sp>
      <p:sp>
        <p:nvSpPr>
          <p:cNvPr id="6" name="Freeform 9"/>
          <p:cNvSpPr/>
          <p:nvPr/>
        </p:nvSpPr>
        <p:spPr bwMode="auto">
          <a:xfrm>
            <a:off x="5508004" y="3817483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047990" y="3675689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493277" y="3732214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364454" y="217053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64338" y="442225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28000" y="411750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900000" y="1563750"/>
            <a:ext cx="2675913" cy="21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“文化衫”项目为载体，有效地开发学生的“形象创意思维”“循环思维”和“发散思维”等思维方式和关于图形创意的变形重组能力。完成创意草图的绘制和创意策划书的撰写，根据文化衫材料的特性以及文化衫主题需要，选择材料，对材料进行加工，并对文化衫进行创意制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561142" y="1491754"/>
            <a:ext cx="3322983" cy="20810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4453" y="195717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464337" y="420889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28000" y="390414"/>
            <a:ext cx="2620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3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制作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文化衫样品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3794" y="1319286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9964" y="2374975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2297445" y="393990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3880" y="1163579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129432" y="1922332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409224" y="1802438"/>
            <a:ext cx="756287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841277" y="2635852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5088615" y="2512188"/>
            <a:ext cx="1088356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560786" y="335297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866301" y="3221938"/>
            <a:ext cx="202446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相关知识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7209" y="2573732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3276001" y="333010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5345491" y="1568578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64454" y="138313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464338" y="363485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828000" y="333010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933813" y="1769859"/>
            <a:ext cx="3638187" cy="3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恤衫以及颜料和材料；掌握绘制文化衫的方法。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292454" y="230988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392338" y="456160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56000" y="42568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003849" y="1371240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363888" y="2091327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715817" y="17312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5543" y="1242886"/>
            <a:ext cx="2376263" cy="2805779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281362" y="17312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281360" y="1469586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281362" y="1804864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配备有多媒体设备的专业课教室。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003849" y="3750775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723927" y="411081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150324" y="2169977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236140" y="411081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236140" y="3849121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236140" y="4184401"/>
            <a:ext cx="2218432" cy="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铅笔、橡皮、速写本、彩笔、丙烯颜料、纺织品颜料等。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3"/>
          <a:stretch/>
        </p:blipFill>
        <p:spPr>
          <a:xfrm>
            <a:off x="5220000" y="2338193"/>
            <a:ext cx="2234572" cy="13427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9" y="2163901"/>
            <a:ext cx="2217311" cy="16621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419" r="28900" b="1123"/>
          <a:stretch>
            <a:fillRect/>
          </a:stretch>
        </p:blipFill>
        <p:spPr>
          <a:xfrm>
            <a:off x="1044342" y="1239639"/>
            <a:ext cx="2998543" cy="2998543"/>
          </a:xfrm>
          <a:custGeom>
            <a:avLst/>
            <a:gdLst>
              <a:gd name="connsiteX0" fmla="*/ 1499272 w 2998543"/>
              <a:gd name="connsiteY0" fmla="*/ 0 h 2998543"/>
              <a:gd name="connsiteX1" fmla="*/ 2998543 w 2998543"/>
              <a:gd name="connsiteY1" fmla="*/ 1499272 h 2998543"/>
              <a:gd name="connsiteX2" fmla="*/ 1499272 w 2998543"/>
              <a:gd name="connsiteY2" fmla="*/ 2998543 h 2998543"/>
              <a:gd name="connsiteX3" fmla="*/ 0 w 2998543"/>
              <a:gd name="connsiteY3" fmla="*/ 1499272 h 29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543" h="2998543">
                <a:moveTo>
                  <a:pt x="1499272" y="0"/>
                </a:moveTo>
                <a:lnTo>
                  <a:pt x="2998543" y="1499272"/>
                </a:lnTo>
                <a:lnTo>
                  <a:pt x="1499272" y="2998543"/>
                </a:lnTo>
                <a:lnTo>
                  <a:pt x="0" y="1499272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03743" y="164313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403628" y="389485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767290" y="359010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881487" y="1728891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088978" y="1942614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716000" y="1203750"/>
            <a:ext cx="3609802" cy="333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第一步：准备衣服。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选用的衣服面料最好是棉麻的，表面不要光滑的，这样颜料容易着色，清洗并熨平后备用。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第二步：固定衣服。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把衣服套在画板上，同时可以在板和衣服之间垫张纸，防止颜料印染在画板上。套好衣服，将表面平整后，用小夹子固定，防止画的时候衣服活动。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第三步：打草图。</a:t>
            </a:r>
          </a:p>
          <a:p>
            <a:pPr marL="171444" indent="-171444">
              <a:lnSpc>
                <a:spcPct val="15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用比较软的铅笔（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）把图案轻轻地画在衣服上，不需要太用力，那样会留下痕迹，影响效果，也可以直接上色，建议是先画好草图，再修改。</a:t>
            </a:r>
          </a:p>
        </p:txBody>
      </p:sp>
      <p:sp>
        <p:nvSpPr>
          <p:cNvPr id="121" name="菱形 120"/>
          <p:cNvSpPr/>
          <p:nvPr/>
        </p:nvSpPr>
        <p:spPr>
          <a:xfrm>
            <a:off x="3660681" y="1834188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870020" y="2043012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200504" y="2616390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985057" y="2980939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550783" y="3422932"/>
            <a:ext cx="1108850" cy="56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绘制文化衫的步骤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337402" y="3819970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769637" y="2402478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1" presetClass="entr" presetSubtype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1651</TotalTime>
  <Words>758</Words>
  <Application>Microsoft Office PowerPoint</Application>
  <PresentationFormat>全屏显示(16:9)</PresentationFormat>
  <Paragraphs>43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169</cp:revision>
  <dcterms:created xsi:type="dcterms:W3CDTF">2016-02-29T06:04:00Z</dcterms:created>
  <dcterms:modified xsi:type="dcterms:W3CDTF">2023-03-11T02:24:18Z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