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11" r:id="rId3"/>
    <p:sldId id="412" r:id="rId4"/>
    <p:sldId id="413" r:id="rId6"/>
    <p:sldId id="414" r:id="rId7"/>
    <p:sldId id="415" r:id="rId8"/>
    <p:sldId id="416" r:id="rId9"/>
    <p:sldId id="417" r:id="rId10"/>
    <p:sldId id="418" r:id="rId11"/>
    <p:sldId id="419" r:id="rId12"/>
    <p:sldId id="420" r:id="rId13"/>
    <p:sldId id="421"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US" altLang="zh-CN" dirty="0"/>
            </a:fld>
            <a:endParaRPr lang="en-US" altLang="zh-CN" dirty="0"/>
          </a:p>
        </p:txBody>
      </p:sp>
      <p:sp>
        <p:nvSpPr>
          <p:cNvPr id="30723" name="Rectangle 2"/>
          <p:cNvSpPr>
            <a:spLocks noRot="1" noTextEdit="1"/>
          </p:cNvSpPr>
          <p:nvPr>
            <p:ph type="sldImg"/>
          </p:nvPr>
        </p:nvSpPr>
        <p:spPr/>
      </p:sp>
      <p:sp>
        <p:nvSpPr>
          <p:cNvPr id="30724" name="Rectangle 3"/>
          <p:cNvSpPr>
            <a:spLocks noGrp="1"/>
          </p:cNvSpPr>
          <p:nvPr>
            <p:ph type="body" idx="1"/>
          </p:nvPr>
        </p:nvSpPr>
        <p:spPr/>
        <p:txBody>
          <a:bodyPr wrap="square" lIns="91440" tIns="45720" rIns="91440" bIns="45720" anchor="t"/>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2.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slide" Target="slide1.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3.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2.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4</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工资管理</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4339" name="Text Box 3"/>
          <p:cNvSpPr txBox="1"/>
          <p:nvPr/>
        </p:nvSpPr>
        <p:spPr>
          <a:xfrm>
            <a:off x="1882775" y="83661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14340" name="Rectangle 69"/>
          <p:cNvSpPr/>
          <p:nvPr/>
        </p:nvSpPr>
        <p:spPr>
          <a:xfrm>
            <a:off x="2674938" y="1944053"/>
            <a:ext cx="7453312" cy="193802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571500" algn="l"/>
                <a:tab pos="1019175" algn="l"/>
              </a:tabLst>
            </a:pPr>
            <a:r>
              <a:rPr lang="en-US" altLang="zh-CN" sz="2000" dirty="0">
                <a:latin typeface="黑体" panose="02010609060101010101" pitchFamily="49" charset="-122"/>
              </a:rPr>
              <a:t>【</a:t>
            </a:r>
            <a:r>
              <a:rPr lang="zh-CN" altLang="en-US" sz="2000" dirty="0">
                <a:latin typeface="黑体" panose="02010609060101010101" pitchFamily="49" charset="-122"/>
              </a:rPr>
              <a:t>知识要点</a:t>
            </a:r>
            <a:r>
              <a:rPr lang="en-US" altLang="zh-CN" sz="2000" dirty="0">
                <a:latin typeface="黑体" panose="02010609060101010101" pitchFamily="49" charset="-122"/>
              </a:rPr>
              <a:t>】</a:t>
            </a:r>
            <a:endParaRPr lang="en-US" altLang="zh-CN" sz="2000" dirty="0">
              <a:latin typeface="黑体" panose="02010609060101010101" pitchFamily="49" charset="-122"/>
            </a:endParaRPr>
          </a:p>
          <a:p>
            <a:pPr marL="0" lvl="0" indent="0" defTabSz="914400" eaLnBrk="1" hangingPunct="1">
              <a:spcAft>
                <a:spcPct val="0"/>
              </a:spcAft>
              <a:buFontTx/>
              <a:buNone/>
              <a:tabLst>
                <a:tab pos="571500" algn="l"/>
                <a:tab pos="1019175" algn="l"/>
              </a:tabLst>
            </a:pPr>
            <a:r>
              <a:rPr lang="zh-CN" altLang="en-US" sz="2000" dirty="0">
                <a:latin typeface="楷体_GB2312" pitchFamily="49" charset="-122"/>
                <a:ea typeface="楷体_GB2312" pitchFamily="49" charset="-122"/>
              </a:rPr>
              <a:t>    由于在进行银行名称设置时已经设置了</a:t>
            </a:r>
            <a:r>
              <a:rPr lang="zh-CN" altLang="en-US" sz="2000" dirty="0">
                <a:ea typeface="楷体_GB2312" pitchFamily="49" charset="-122"/>
              </a:rPr>
              <a:t>“</a:t>
            </a:r>
            <a:r>
              <a:rPr lang="zh-CN" altLang="en-US" sz="2000" dirty="0">
                <a:latin typeface="楷体_GB2312" pitchFamily="49" charset="-122"/>
                <a:ea typeface="楷体_GB2312" pitchFamily="49" charset="-122"/>
              </a:rPr>
              <a:t>录入时需要自动带出的账号长度</a:t>
            </a:r>
            <a:r>
              <a:rPr lang="zh-CN" altLang="en-US" sz="2000" dirty="0">
                <a:ea typeface="楷体_GB2312" pitchFamily="49" charset="-122"/>
              </a:rPr>
              <a:t>”</a:t>
            </a:r>
            <a:r>
              <a:rPr lang="zh-CN" altLang="en-US" sz="2000" dirty="0">
                <a:latin typeface="楷体_GB2312" pitchFamily="49" charset="-122"/>
                <a:ea typeface="楷体_GB2312" pitchFamily="49" charset="-122"/>
              </a:rPr>
              <a:t>，因此，在录入第</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个人员档案后，其他的人员档案中的银行账号则会自动带出相应的账号的位数。</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571500" algn="l"/>
                <a:tab pos="1019175" algn="l"/>
              </a:tabLst>
            </a:pPr>
            <a:r>
              <a:rPr lang="zh-CN" altLang="en-US" sz="2000" dirty="0">
                <a:latin typeface="楷体_GB2312" pitchFamily="49" charset="-122"/>
                <a:ea typeface="楷体_GB2312" pitchFamily="49" charset="-122"/>
              </a:rPr>
              <a:t>    在增加人员档案对话框中</a:t>
            </a:r>
            <a:r>
              <a:rPr lang="zh-CN" altLang="en-US" sz="2000" dirty="0">
                <a:ea typeface="楷体_GB2312" pitchFamily="49" charset="-122"/>
              </a:rPr>
              <a:t>“</a:t>
            </a:r>
            <a:r>
              <a:rPr lang="zh-CN" altLang="en-US" sz="2000" dirty="0">
                <a:latin typeface="楷体_GB2312" pitchFamily="49" charset="-122"/>
                <a:ea typeface="楷体_GB2312" pitchFamily="49" charset="-122"/>
              </a:rPr>
              <a:t>停发工资</a:t>
            </a:r>
            <a:r>
              <a:rPr lang="zh-CN" altLang="en-US" sz="2000" dirty="0">
                <a:ea typeface="楷体_GB2312" pitchFamily="49" charset="-122"/>
              </a:rPr>
              <a:t>”</a:t>
            </a:r>
            <a:r>
              <a:rPr lang="zh-CN" altLang="en-US" sz="2000" dirty="0">
                <a:latin typeface="楷体_GB2312" pitchFamily="49" charset="-122"/>
                <a:ea typeface="楷体_GB2312" pitchFamily="49" charset="-122"/>
              </a:rPr>
              <a:t>、</a:t>
            </a:r>
            <a:r>
              <a:rPr lang="zh-CN" altLang="en-US" sz="2000" dirty="0">
                <a:ea typeface="楷体_GB2312" pitchFamily="49" charset="-122"/>
              </a:rPr>
              <a:t>“</a:t>
            </a:r>
            <a:r>
              <a:rPr lang="zh-CN" altLang="en-US" sz="2000" dirty="0">
                <a:latin typeface="楷体_GB2312" pitchFamily="49" charset="-122"/>
                <a:ea typeface="楷体_GB2312" pitchFamily="49" charset="-122"/>
              </a:rPr>
              <a:t>调出</a:t>
            </a:r>
            <a:r>
              <a:rPr lang="zh-CN" altLang="en-US" sz="2000" dirty="0">
                <a:ea typeface="楷体_GB2312" pitchFamily="49" charset="-122"/>
              </a:rPr>
              <a:t>”</a:t>
            </a:r>
            <a:r>
              <a:rPr lang="zh-CN" altLang="en-US" sz="2000" dirty="0">
                <a:latin typeface="楷体_GB2312" pitchFamily="49" charset="-122"/>
                <a:ea typeface="楷体_GB2312" pitchFamily="49" charset="-122"/>
              </a:rPr>
              <a:t>和</a:t>
            </a:r>
            <a:r>
              <a:rPr lang="zh-CN" altLang="en-US" sz="2000" dirty="0">
                <a:ea typeface="楷体_GB2312" pitchFamily="49" charset="-122"/>
              </a:rPr>
              <a:t>“</a:t>
            </a:r>
            <a:r>
              <a:rPr lang="zh-CN" altLang="en-US" sz="2000" dirty="0">
                <a:latin typeface="楷体_GB2312" pitchFamily="49" charset="-122"/>
                <a:ea typeface="楷体_GB2312" pitchFamily="49" charset="-122"/>
              </a:rPr>
              <a:t>数据档案</a:t>
            </a:r>
            <a:r>
              <a:rPr lang="zh-CN" altLang="en-US" sz="2000" dirty="0">
                <a:ea typeface="楷体_GB2312" pitchFamily="49" charset="-122"/>
              </a:rPr>
              <a:t>”</a:t>
            </a:r>
            <a:r>
              <a:rPr lang="zh-CN" altLang="en-US" sz="2000" dirty="0">
                <a:latin typeface="楷体_GB2312" pitchFamily="49" charset="-122"/>
                <a:ea typeface="楷体_GB2312" pitchFamily="49" charset="-122"/>
              </a:rPr>
              <a:t>不可选，只有在修改状态下才能编辑。</a:t>
            </a:r>
            <a:endParaRPr lang="zh-CN" altLang="en-US" sz="2000" dirty="0">
              <a:latin typeface="楷体_GB2312" pitchFamily="49" charset="-122"/>
              <a:ea typeface="楷体_GB2312" pitchFamily="49" charset="-122"/>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5363" name="AutoShape 9"/>
          <p:cNvSpPr/>
          <p:nvPr/>
        </p:nvSpPr>
        <p:spPr>
          <a:xfrm>
            <a:off x="2459038" y="2060575"/>
            <a:ext cx="7416800" cy="187325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5364" name="Rectangle 5"/>
          <p:cNvSpPr/>
          <p:nvPr/>
        </p:nvSpPr>
        <p:spPr>
          <a:xfrm>
            <a:off x="2640013" y="4145598"/>
            <a:ext cx="7380287" cy="119888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函数公式向导只支持系统提供的函数。</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设置公式后必须单击</a:t>
            </a:r>
            <a:r>
              <a:rPr lang="zh-CN" altLang="en-US" sz="1800" dirty="0">
                <a:ea typeface="楷体_GB2312" pitchFamily="49" charset="-122"/>
              </a:rPr>
              <a:t>“</a:t>
            </a:r>
            <a:r>
              <a:rPr lang="zh-CN" altLang="en-US" sz="1800" dirty="0">
                <a:latin typeface="楷体_GB2312" pitchFamily="49" charset="-122"/>
                <a:ea typeface="楷体_GB2312" pitchFamily="49" charset="-122"/>
              </a:rPr>
              <a:t>公式确认</a:t>
            </a:r>
            <a:r>
              <a:rPr lang="zh-CN" altLang="en-US" sz="1800" dirty="0">
                <a:ea typeface="楷体_GB2312" pitchFamily="49" charset="-122"/>
              </a:rPr>
              <a:t>”</a:t>
            </a:r>
            <a:r>
              <a:rPr lang="zh-CN" altLang="en-US" sz="1800" dirty="0">
                <a:latin typeface="楷体_GB2312" pitchFamily="49" charset="-122"/>
                <a:ea typeface="楷体_GB2312" pitchFamily="49" charset="-122"/>
              </a:rPr>
              <a:t>按钮，否则，则不能保存已设置的计算公式。</a:t>
            </a:r>
            <a:endParaRPr lang="zh-CN" altLang="en-US" sz="1800" dirty="0">
              <a:latin typeface="楷体_GB2312" pitchFamily="49" charset="-122"/>
              <a:ea typeface="楷体_GB2312" pitchFamily="49" charset="-122"/>
            </a:endParaRPr>
          </a:p>
        </p:txBody>
      </p:sp>
      <p:sp>
        <p:nvSpPr>
          <p:cNvPr id="15365"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5366" name="Rectangle 7"/>
          <p:cNvSpPr/>
          <p:nvPr/>
        </p:nvSpPr>
        <p:spPr>
          <a:xfrm>
            <a:off x="2855913" y="2097088"/>
            <a:ext cx="6805612" cy="1753235"/>
          </a:xfrm>
          <a:prstGeom prst="rect">
            <a:avLst/>
          </a:prstGeom>
          <a:noFill/>
          <a:ln w="12700">
            <a:noFill/>
          </a:ln>
        </p:spPr>
        <p:txBody>
          <a:bodyP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6</a:t>
            </a:r>
            <a:r>
              <a:rPr lang="zh-CN" altLang="en-US" sz="1800" b="1" dirty="0">
                <a:latin typeface="楷体_GB2312" pitchFamily="49" charset="-122"/>
                <a:ea typeface="楷体_GB2312" pitchFamily="49" charset="-122"/>
              </a:rPr>
              <a:t>：计算公式</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设置</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缺勤扣款</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的计算公式。</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缺勤扣款</a:t>
            </a:r>
            <a:r>
              <a:rPr lang="en-US" altLang="zh-CN" sz="1800" b="1" dirty="0">
                <a:latin typeface="楷体_GB2312" pitchFamily="49" charset="-122"/>
                <a:ea typeface="楷体_GB2312" pitchFamily="49" charset="-122"/>
              </a:rPr>
              <a:t>=</a:t>
            </a:r>
            <a:r>
              <a:rPr lang="zh-CN" altLang="en-US" sz="1800" b="1" dirty="0">
                <a:latin typeface="楷体_GB2312" pitchFamily="49" charset="-122"/>
                <a:ea typeface="楷体_GB2312" pitchFamily="49" charset="-122"/>
              </a:rPr>
              <a:t>基本工资</a:t>
            </a:r>
            <a:r>
              <a:rPr lang="en-US" altLang="zh-CN" sz="1800" b="1" dirty="0">
                <a:latin typeface="楷体_GB2312" pitchFamily="49" charset="-122"/>
                <a:ea typeface="楷体_GB2312" pitchFamily="49" charset="-122"/>
              </a:rPr>
              <a:t>/22*</a:t>
            </a:r>
            <a:r>
              <a:rPr lang="zh-CN" altLang="en-US" sz="1800" b="1" dirty="0">
                <a:latin typeface="楷体_GB2312" pitchFamily="49" charset="-122"/>
                <a:ea typeface="楷体_GB2312" pitchFamily="49" charset="-122"/>
              </a:rPr>
              <a:t>缺勤天数</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设置</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交通补贴</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的计算公式。</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交通补贴</a:t>
            </a:r>
            <a:r>
              <a:rPr lang="en-US" altLang="zh-CN" sz="1800" b="1" dirty="0">
                <a:latin typeface="楷体_GB2312" pitchFamily="49" charset="-122"/>
                <a:ea typeface="楷体_GB2312" pitchFamily="49" charset="-122"/>
              </a:rPr>
              <a:t>=iff(</a:t>
            </a:r>
            <a:r>
              <a:rPr lang="zh-CN" altLang="en-US" sz="1800" b="1" dirty="0">
                <a:latin typeface="楷体_GB2312" pitchFamily="49" charset="-122"/>
                <a:ea typeface="楷体_GB2312" pitchFamily="49" charset="-122"/>
              </a:rPr>
              <a:t>人员类别</a:t>
            </a:r>
            <a:r>
              <a:rPr lang="en-US" altLang="zh-CN" sz="1800" b="1" dirty="0">
                <a:latin typeface="楷体_GB2312" pitchFamily="49" charset="-122"/>
                <a:ea typeface="楷体_GB2312" pitchFamily="49" charset="-122"/>
              </a:rPr>
              <a:t>=</a:t>
            </a:r>
            <a:r>
              <a:rPr lang="en-US" altLang="zh-CN"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市场营销人员</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r>
              <a:rPr lang="en-US" altLang="zh-CN" sz="1800" b="1" dirty="0">
                <a:latin typeface="楷体_GB2312" pitchFamily="49" charset="-122"/>
                <a:ea typeface="楷体_GB2312" pitchFamily="49" charset="-122"/>
              </a:rPr>
              <a:t>200</a:t>
            </a:r>
            <a:r>
              <a:rPr lang="zh-CN" altLang="en-US" sz="1800" b="1" dirty="0">
                <a:latin typeface="楷体_GB2312" pitchFamily="49" charset="-122"/>
                <a:ea typeface="楷体_GB2312" pitchFamily="49" charset="-122"/>
              </a:rPr>
              <a:t>，</a:t>
            </a:r>
            <a:r>
              <a:rPr lang="en-US" altLang="zh-CN" sz="1800" b="1" dirty="0">
                <a:latin typeface="楷体_GB2312" pitchFamily="49" charset="-122"/>
                <a:ea typeface="楷体_GB2312" pitchFamily="49" charset="-122"/>
              </a:rPr>
              <a:t>30</a:t>
            </a:r>
            <a:r>
              <a:rPr lang="en-US" altLang="zh-CN"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。该公式表示人员类别是市场营销人员的交通补贴是</a:t>
            </a:r>
            <a:r>
              <a:rPr lang="en-US" altLang="zh-CN" sz="1800" b="1" dirty="0">
                <a:latin typeface="楷体_GB2312" pitchFamily="49" charset="-122"/>
                <a:ea typeface="楷体_GB2312" pitchFamily="49" charset="-122"/>
              </a:rPr>
              <a:t>200</a:t>
            </a:r>
            <a:r>
              <a:rPr lang="zh-CN" altLang="en-US" sz="1800" b="1" dirty="0">
                <a:latin typeface="楷体_GB2312" pitchFamily="49" charset="-122"/>
                <a:ea typeface="楷体_GB2312" pitchFamily="49" charset="-122"/>
              </a:rPr>
              <a:t>元，其他类别人员的交通补贴是</a:t>
            </a:r>
            <a:r>
              <a:rPr lang="en-US" altLang="zh-CN" sz="1800" b="1" dirty="0">
                <a:latin typeface="楷体_GB2312" pitchFamily="49" charset="-122"/>
                <a:ea typeface="楷体_GB2312" pitchFamily="49" charset="-122"/>
              </a:rPr>
              <a:t>30</a:t>
            </a:r>
            <a:r>
              <a:rPr lang="zh-CN" altLang="en-US" sz="1800" b="1" dirty="0">
                <a:latin typeface="楷体_GB2312" pitchFamily="49" charset="-122"/>
                <a:ea typeface="楷体_GB2312" pitchFamily="49" charset="-122"/>
              </a:rPr>
              <a:t>元。</a:t>
            </a:r>
            <a:endParaRPr lang="zh-CN" altLang="en-US" sz="1800" b="1" dirty="0">
              <a:latin typeface="楷体_GB2312" pitchFamily="49" charset="-122"/>
              <a:ea typeface="楷体_GB2312" pitchFamily="49" charset="-122"/>
            </a:endParaRPr>
          </a:p>
        </p:txBody>
      </p:sp>
      <p:sp>
        <p:nvSpPr>
          <p:cNvPr id="15367" name="Text Box 3"/>
          <p:cNvSpPr txBox="1"/>
          <p:nvPr/>
        </p:nvSpPr>
        <p:spPr>
          <a:xfrm>
            <a:off x="1882775" y="83661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15368"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6146" name="Group 153"/>
          <p:cNvGrpSpPr/>
          <p:nvPr/>
        </p:nvGrpSpPr>
        <p:grpSpPr>
          <a:xfrm>
            <a:off x="3287713" y="1304925"/>
            <a:ext cx="5949949" cy="795338"/>
            <a:chOff x="1429" y="928"/>
            <a:chExt cx="3748" cy="501"/>
          </a:xfrm>
        </p:grpSpPr>
        <p:sp>
          <p:nvSpPr>
            <p:cNvPr id="1853594" name="Text Box 154">
              <a:hlinkClick r:id="rId1" action="ppaction://hlinksldjump"/>
            </p:cNvPr>
            <p:cNvSpPr txBox="1">
              <a:spLocks noChangeArrowheads="1"/>
            </p:cNvSpPr>
            <p:nvPr/>
          </p:nvSpPr>
          <p:spPr bwMode="auto">
            <a:xfrm>
              <a:off x="1972" y="928"/>
              <a:ext cx="3205" cy="368"/>
            </a:xfrm>
            <a:prstGeom prst="rect">
              <a:avLst/>
            </a:prstGeom>
            <a:noFill/>
            <a:ln w="9525" algn="ctr">
              <a:noFill/>
              <a:miter lim="800000"/>
            </a:ln>
            <a:effectLst/>
          </p:spPr>
          <p:txBody>
            <a:bodyPr wrap="none">
              <a:spAutoFit/>
            </a:bodyPr>
            <a:lstStyle>
              <a:lvl1pPr eaLnBrk="0" hangingPunct="0">
                <a:defRPr kumimoji="1" sz="24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24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24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24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24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hlinkClick r:id="rId1" action="ppaction://hlinksldjump"/>
                </a:rPr>
                <a:t>4.1</a:t>
              </a: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   </a:t>
              </a:r>
              <a:r>
                <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工资管理系统初始化</a:t>
              </a:r>
              <a:endParaRPr kumimoji="0" lang="zh-CN" altLang="en-US" sz="2400" b="1" i="0" u="none" strike="noStrike" kern="1200" cap="none" spc="0" normalizeH="0" baseline="0" noProof="0" smtClean="0">
                <a:ln>
                  <a:noFill/>
                </a:ln>
                <a:solidFill>
                  <a:schemeClr val="tx1"/>
                </a:solidFill>
                <a:effectLst/>
                <a:uLnTx/>
                <a:uFillTx/>
                <a:latin typeface="华文新魏" pitchFamily="2" charset="-122"/>
                <a:ea typeface="华文新魏" pitchFamily="2" charset="-122"/>
                <a:cs typeface="+mn-cs"/>
              </a:endParaRPr>
            </a:p>
          </p:txBody>
        </p:sp>
        <p:sp>
          <p:nvSpPr>
            <p:cNvPr id="6156" name="Line 155"/>
            <p:cNvSpPr/>
            <p:nvPr/>
          </p:nvSpPr>
          <p:spPr>
            <a:xfrm>
              <a:off x="1836" y="1298"/>
              <a:ext cx="3076" cy="0"/>
            </a:xfrm>
            <a:prstGeom prst="line">
              <a:avLst/>
            </a:prstGeom>
            <a:ln w="44450" cap="flat" cmpd="sng">
              <a:solidFill>
                <a:schemeClr val="folHlink"/>
              </a:solidFill>
              <a:prstDash val="sysDot"/>
              <a:headEnd type="none" w="med" len="med"/>
              <a:tailEnd type="oval" w="med" len="med"/>
            </a:ln>
          </p:spPr>
        </p:sp>
        <p:sp>
          <p:nvSpPr>
            <p:cNvPr id="6157" name="AutoShape 156"/>
            <p:cNvSpPr/>
            <p:nvPr/>
          </p:nvSpPr>
          <p:spPr>
            <a:xfrm>
              <a:off x="1429" y="1162"/>
              <a:ext cx="359" cy="267"/>
            </a:xfrm>
            <a:prstGeom prst="hexagon">
              <a:avLst>
                <a:gd name="adj" fmla="val 33614"/>
                <a:gd name="vf" fmla="val 115470"/>
              </a:avLst>
            </a:prstGeom>
            <a:gradFill rotWithShape="1">
              <a:gsLst>
                <a:gs pos="0">
                  <a:srgbClr val="765E00"/>
                </a:gs>
                <a:gs pos="100000">
                  <a:srgbClr val="FFCC00"/>
                </a:gs>
              </a:gsLst>
              <a:path path="shape">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pSp>
      <p:grpSp>
        <p:nvGrpSpPr>
          <p:cNvPr id="6147" name="Group 157"/>
          <p:cNvGrpSpPr/>
          <p:nvPr/>
        </p:nvGrpSpPr>
        <p:grpSpPr>
          <a:xfrm>
            <a:off x="3287713" y="2249488"/>
            <a:ext cx="5529262" cy="785812"/>
            <a:chOff x="1429" y="934"/>
            <a:chExt cx="3483" cy="495"/>
          </a:xfrm>
        </p:grpSpPr>
        <p:sp>
          <p:nvSpPr>
            <p:cNvPr id="1853598" name="Text Box 158">
              <a:hlinkClick r:id="" action="ppaction://noaction"/>
            </p:cNvPr>
            <p:cNvSpPr txBox="1">
              <a:spLocks noChangeArrowheads="1"/>
            </p:cNvSpPr>
            <p:nvPr/>
          </p:nvSpPr>
          <p:spPr bwMode="auto">
            <a:xfrm>
              <a:off x="1972" y="934"/>
              <a:ext cx="2304" cy="368"/>
            </a:xfrm>
            <a:prstGeom prst="rect">
              <a:avLst/>
            </a:prstGeom>
            <a:noFill/>
            <a:ln w="9525" algn="ctr">
              <a:noFill/>
              <a:miter lim="800000"/>
            </a:ln>
            <a:effectLst/>
          </p:spPr>
          <p:txBody>
            <a:bodyPr wrap="none">
              <a:spAutoFit/>
            </a:bodyPr>
            <a:lstStyle/>
            <a:p>
              <a:pPr marR="0" defTabSz="914400" eaLnBrk="0" hangingPunct="0">
                <a:buClrTx/>
                <a:buSzTx/>
                <a:buFontTx/>
                <a:defRPr/>
              </a:pPr>
              <a:r>
                <a:rPr kumimoji="0" lang="en-US" altLang="zh-CN" sz="3200" b="1" kern="1200" cap="none" spc="0" normalizeH="0" baseline="0" noProof="0">
                  <a:effectLst>
                    <a:outerShdw blurRad="38100" dist="38100" dir="2700000" algn="tl">
                      <a:srgbClr val="C0C0C0"/>
                    </a:outerShdw>
                  </a:effectLst>
                  <a:latin typeface="华文新魏" pitchFamily="2" charset="-122"/>
                  <a:ea typeface="华文新魏" pitchFamily="2" charset="-122"/>
                  <a:cs typeface="+mn-cs"/>
                  <a:hlinkClick r:id="rId4" action="ppaction://hlinksldjump"/>
                </a:rPr>
                <a:t>4.2</a:t>
              </a:r>
              <a:r>
                <a:rPr kumimoji="0" lang="en-US" altLang="zh-CN" sz="3200" b="1" kern="1200" cap="none" spc="0" normalizeH="0" baseline="0" noProof="0">
                  <a:effectLst>
                    <a:outerShdw blurRad="38100" dist="38100" dir="2700000" algn="tl">
                      <a:srgbClr val="C0C0C0"/>
                    </a:outerShdw>
                  </a:effectLst>
                  <a:latin typeface="华文新魏" pitchFamily="2" charset="-122"/>
                  <a:ea typeface="华文新魏" pitchFamily="2" charset="-122"/>
                  <a:cs typeface="+mn-cs"/>
                </a:rPr>
                <a:t>  </a:t>
              </a:r>
              <a:r>
                <a:rPr kumimoji="0" lang="zh-CN" altLang="en-US" sz="3200" b="1" kern="1200" cap="none" spc="0" normalizeH="0" baseline="0" noProof="0">
                  <a:effectLst>
                    <a:outerShdw blurRad="38100" dist="38100" dir="2700000" algn="tl">
                      <a:srgbClr val="C0C0C0"/>
                    </a:outerShdw>
                  </a:effectLst>
                  <a:latin typeface="Times New Roman" panose="02020603050405020304" pitchFamily="18" charset="0"/>
                  <a:ea typeface="华文新魏" pitchFamily="2" charset="-122"/>
                  <a:cs typeface="+mn-cs"/>
                </a:rPr>
                <a:t>日常业务处理</a:t>
              </a:r>
              <a:r>
                <a:rPr kumimoji="0" lang="zh-CN" altLang="en-US" kern="1200" cap="none" spc="0" normalizeH="0" baseline="0" noProof="0">
                  <a:latin typeface="Times New Roman" panose="02020603050405020304" pitchFamily="18" charset="0"/>
                  <a:ea typeface="黑体" panose="02010609060101010101" pitchFamily="49" charset="-122"/>
                  <a:cs typeface="+mn-cs"/>
                </a:rPr>
                <a:t> </a:t>
              </a:r>
              <a:endParaRPr kumimoji="0" lang="zh-CN" altLang="en-US" kern="1200" cap="none" spc="0" normalizeH="0" baseline="0" noProof="0">
                <a:latin typeface="Times New Roman" panose="02020603050405020304" pitchFamily="18" charset="0"/>
                <a:ea typeface="黑体" panose="02010609060101010101" pitchFamily="49" charset="-122"/>
                <a:cs typeface="+mn-cs"/>
              </a:endParaRPr>
            </a:p>
          </p:txBody>
        </p:sp>
        <p:sp>
          <p:nvSpPr>
            <p:cNvPr id="6153" name="Line 159"/>
            <p:cNvSpPr/>
            <p:nvPr/>
          </p:nvSpPr>
          <p:spPr>
            <a:xfrm>
              <a:off x="1836" y="1298"/>
              <a:ext cx="3076" cy="0"/>
            </a:xfrm>
            <a:prstGeom prst="line">
              <a:avLst/>
            </a:prstGeom>
            <a:ln w="44450" cap="flat" cmpd="sng">
              <a:solidFill>
                <a:schemeClr val="folHlink"/>
              </a:solidFill>
              <a:prstDash val="sysDot"/>
              <a:headEnd type="none" w="med" len="med"/>
              <a:tailEnd type="oval" w="med" len="med"/>
            </a:ln>
          </p:spPr>
        </p:sp>
        <p:sp>
          <p:nvSpPr>
            <p:cNvPr id="6154" name="AutoShape 160"/>
            <p:cNvSpPr/>
            <p:nvPr/>
          </p:nvSpPr>
          <p:spPr>
            <a:xfrm>
              <a:off x="1429" y="1162"/>
              <a:ext cx="359" cy="267"/>
            </a:xfrm>
            <a:prstGeom prst="hexagon">
              <a:avLst>
                <a:gd name="adj" fmla="val 33614"/>
                <a:gd name="vf" fmla="val 115470"/>
              </a:avLst>
            </a:prstGeom>
            <a:gradFill rotWithShape="1">
              <a:gsLst>
                <a:gs pos="0">
                  <a:srgbClr val="76475E"/>
                </a:gs>
                <a:gs pos="100000">
                  <a:srgbClr val="FF99CC"/>
                </a:gs>
              </a:gsLst>
              <a:path path="shape">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pSp>
      <p:grpSp>
        <p:nvGrpSpPr>
          <p:cNvPr id="6148" name="Group 25"/>
          <p:cNvGrpSpPr/>
          <p:nvPr/>
        </p:nvGrpSpPr>
        <p:grpSpPr>
          <a:xfrm>
            <a:off x="3359150" y="3284538"/>
            <a:ext cx="5529263" cy="795337"/>
            <a:chOff x="1156" y="2682"/>
            <a:chExt cx="3483" cy="501"/>
          </a:xfrm>
        </p:grpSpPr>
        <p:sp>
          <p:nvSpPr>
            <p:cNvPr id="1853602" name="Text Box 162">
              <a:hlinkClick r:id="" action="ppaction://noaction"/>
            </p:cNvPr>
            <p:cNvSpPr txBox="1">
              <a:spLocks noChangeArrowheads="1"/>
            </p:cNvSpPr>
            <p:nvPr/>
          </p:nvSpPr>
          <p:spPr bwMode="auto">
            <a:xfrm>
              <a:off x="1699" y="2682"/>
              <a:ext cx="2304" cy="368"/>
            </a:xfrm>
            <a:prstGeom prst="rect">
              <a:avLst/>
            </a:prstGeom>
            <a:noFill/>
            <a:ln w="9525" algn="ctr">
              <a:noFill/>
              <a:miter lim="800000"/>
            </a:ln>
            <a:effectLst/>
          </p:spPr>
          <p:txBody>
            <a:bodyPr wrap="none">
              <a:spAutoFit/>
            </a:bodyPr>
            <a:lstStyle>
              <a:lvl1pPr eaLnBrk="0" hangingPunct="0">
                <a:defRPr kumimoji="1" sz="24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24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24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24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24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hlinkClick r:id="rId4" action="ppaction://hlinksldjump"/>
                </a:rPr>
                <a:t>4.3</a:t>
              </a:r>
              <a:r>
                <a:rPr kumimoji="0" lang="en-US" altLang="zh-CN"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  </a:t>
              </a:r>
              <a:r>
                <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月末处理处理 </a:t>
              </a:r>
              <a:endParaRPr kumimoji="0" lang="zh-CN" altLang="en-US" sz="32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endParaRPr>
            </a:p>
          </p:txBody>
        </p:sp>
        <p:sp>
          <p:nvSpPr>
            <p:cNvPr id="6150" name="Line 163"/>
            <p:cNvSpPr/>
            <p:nvPr/>
          </p:nvSpPr>
          <p:spPr>
            <a:xfrm>
              <a:off x="1563" y="3052"/>
              <a:ext cx="3076" cy="0"/>
            </a:xfrm>
            <a:prstGeom prst="line">
              <a:avLst/>
            </a:prstGeom>
            <a:ln w="44450" cap="flat" cmpd="sng">
              <a:solidFill>
                <a:schemeClr val="folHlink"/>
              </a:solidFill>
              <a:prstDash val="sysDot"/>
              <a:headEnd type="none" w="med" len="med"/>
              <a:tailEnd type="oval" w="med" len="med"/>
            </a:ln>
          </p:spPr>
        </p:sp>
        <p:sp>
          <p:nvSpPr>
            <p:cNvPr id="6151" name="AutoShape 164"/>
            <p:cNvSpPr/>
            <p:nvPr/>
          </p:nvSpPr>
          <p:spPr>
            <a:xfrm>
              <a:off x="1156" y="2916"/>
              <a:ext cx="359" cy="267"/>
            </a:xfrm>
            <a:prstGeom prst="hexagon">
              <a:avLst>
                <a:gd name="adj" fmla="val 33614"/>
                <a:gd name="vf" fmla="val 115470"/>
              </a:avLst>
            </a:prstGeom>
            <a:gradFill rotWithShape="1">
              <a:gsLst>
                <a:gs pos="0">
                  <a:srgbClr val="475E00"/>
                </a:gs>
                <a:gs pos="100000">
                  <a:srgbClr val="99CC00"/>
                </a:gs>
              </a:gsLst>
              <a:path path="shape">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7171"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7172"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7173" name="Rectangle 12"/>
          <p:cNvSpPr/>
          <p:nvPr/>
        </p:nvSpPr>
        <p:spPr>
          <a:xfrm>
            <a:off x="2603500" y="2240598"/>
            <a:ext cx="7200900" cy="1198880"/>
          </a:xfrm>
          <a:prstGeom prst="rect">
            <a:avLst/>
          </a:prstGeom>
          <a:noFill/>
          <a:ln w="12700">
            <a:noFill/>
          </a:ln>
        </p:spPr>
        <p:txBody>
          <a:bodyPr anchor="ctr">
            <a:spAutoFit/>
          </a:bodyPr>
          <a:p>
            <a:r>
              <a:rPr lang="zh-CN" altLang="en-US" b="1" dirty="0">
                <a:latin typeface="宋体" panose="02010600030101010101" pitchFamily="2" charset="-122"/>
                <a:ea typeface="宋体" panose="02010600030101010101" pitchFamily="2" charset="-122"/>
              </a:rPr>
              <a:t>任务导入：</a:t>
            </a:r>
            <a:endParaRPr lang="zh-CN" altLang="en-US" dirty="0">
              <a:latin typeface="宋体" panose="02010600030101010101" pitchFamily="2" charset="-122"/>
              <a:ea typeface="宋体" panose="02010600030101010101" pitchFamily="2" charset="-122"/>
            </a:endParaRPr>
          </a:p>
          <a:p>
            <a:r>
              <a:rPr lang="zh-CN" altLang="en-US" dirty="0">
                <a:latin typeface="宋体" panose="02010600030101010101" pitchFamily="2" charset="-122"/>
                <a:ea typeface="宋体" panose="02010600030101010101" pitchFamily="2" charset="-122"/>
              </a:rPr>
              <a:t>    宏信公司自</a:t>
            </a:r>
            <a:r>
              <a:rPr lang="en-US" altLang="zh-CN" dirty="0">
                <a:latin typeface="宋体" panose="02010600030101010101" pitchFamily="2" charset="-122"/>
                <a:ea typeface="宋体" panose="02010600030101010101" pitchFamily="2" charset="-122"/>
              </a:rPr>
              <a:t>2016</a:t>
            </a:r>
            <a:r>
              <a:rPr lang="zh-CN" altLang="en-US" dirty="0">
                <a:latin typeface="宋体" panose="02010600030101010101" pitchFamily="2" charset="-122"/>
                <a:ea typeface="宋体" panose="02010600030101010101" pitchFamily="2" charset="-122"/>
              </a:rPr>
              <a:t>年</a:t>
            </a:r>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月开始使用畅捷通</a:t>
            </a:r>
            <a:r>
              <a:rPr lang="en-US" altLang="zh-CN" dirty="0">
                <a:latin typeface="宋体" panose="02010600030101010101" pitchFamily="2" charset="-122"/>
                <a:ea typeface="宋体" panose="02010600030101010101" pitchFamily="2" charset="-122"/>
              </a:rPr>
              <a:t>T3</a:t>
            </a:r>
            <a:r>
              <a:rPr lang="zh-CN" altLang="en-US" dirty="0">
                <a:latin typeface="宋体" panose="02010600030101010101" pitchFamily="2" charset="-122"/>
                <a:ea typeface="宋体" panose="02010600030101010101" pitchFamily="2" charset="-122"/>
              </a:rPr>
              <a:t>管理软件，对企业的工资进行管理。现在需要尽快了解应如何将现有的工资处理方法和工资信息录入到计算机中，以便对工资的日常业务进行处理。</a:t>
            </a:r>
            <a:endParaRPr lang="zh-CN" altLang="en-US" dirty="0">
              <a:latin typeface="宋体" panose="02010600030101010101" pitchFamily="2" charset="-122"/>
              <a:ea typeface="宋体" panose="02010600030101010101" pitchFamily="2" charset="-122"/>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8195" name="AutoShape 9"/>
          <p:cNvSpPr/>
          <p:nvPr/>
        </p:nvSpPr>
        <p:spPr>
          <a:xfrm>
            <a:off x="2459038" y="2060575"/>
            <a:ext cx="7416800" cy="115252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8196" name="Rectangle 5"/>
          <p:cNvSpPr/>
          <p:nvPr/>
        </p:nvSpPr>
        <p:spPr>
          <a:xfrm>
            <a:off x="2603500" y="3379471"/>
            <a:ext cx="7380288" cy="224536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400" dirty="0">
                <a:latin typeface="黑体" panose="02010609060101010101" pitchFamily="49" charset="-122"/>
              </a:rPr>
              <a:t>【</a:t>
            </a:r>
            <a:r>
              <a:rPr lang="zh-CN" altLang="en-US" sz="1400" dirty="0">
                <a:latin typeface="黑体" panose="02010609060101010101" pitchFamily="49" charset="-122"/>
              </a:rPr>
              <a:t>知识要点</a:t>
            </a:r>
            <a:r>
              <a:rPr lang="en-US" altLang="zh-CN" sz="1400" dirty="0">
                <a:latin typeface="黑体" panose="02010609060101010101" pitchFamily="49" charset="-122"/>
              </a:rPr>
              <a:t>】</a:t>
            </a:r>
            <a:endParaRPr lang="en-US" altLang="zh-CN" sz="14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工资账套与企业账套是不同的概念，企业核算账套在系统管理中建立，是针对整个畅捷通</a:t>
            </a:r>
            <a:r>
              <a:rPr lang="en-US" altLang="zh-CN" sz="1400" dirty="0">
                <a:latin typeface="楷体_GB2312" pitchFamily="49" charset="-122"/>
                <a:ea typeface="楷体_GB2312" pitchFamily="49" charset="-122"/>
              </a:rPr>
              <a:t>T3</a:t>
            </a:r>
            <a:r>
              <a:rPr lang="zh-CN" altLang="en-US" sz="1400" dirty="0">
                <a:latin typeface="楷体_GB2312" pitchFamily="49" charset="-122"/>
                <a:ea typeface="楷体_GB2312" pitchFamily="49" charset="-122"/>
              </a:rPr>
              <a:t>系统而言的，而工资账套只针对于畅捷通</a:t>
            </a:r>
            <a:r>
              <a:rPr lang="en-US" altLang="zh-CN" sz="1400" dirty="0">
                <a:latin typeface="楷体_GB2312" pitchFamily="49" charset="-122"/>
                <a:ea typeface="楷体_GB2312" pitchFamily="49" charset="-122"/>
              </a:rPr>
              <a:t>T3</a:t>
            </a:r>
            <a:r>
              <a:rPr lang="zh-CN" altLang="en-US" sz="1400" dirty="0">
                <a:latin typeface="楷体_GB2312" pitchFamily="49" charset="-122"/>
                <a:ea typeface="楷体_GB2312" pitchFamily="49" charset="-122"/>
              </a:rPr>
              <a:t>系统中的工资系统。即工资账套是企业核算账套的一个组成部分。</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扣税设置即选择在工资计算中是否由单位代扣个人所得税。</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扣零设置通常在发放现金工资时使用，如果单位采用银行代发工资则很少做此设置。</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人员编码即单位人员编码长度。可以根据需要自由定义人员编码长度，但总长度不能超过</a:t>
            </a:r>
            <a:r>
              <a:rPr lang="en-US" altLang="zh-CN" sz="1400" dirty="0">
                <a:latin typeface="楷体_GB2312" pitchFamily="49" charset="-122"/>
                <a:ea typeface="楷体_GB2312" pitchFamily="49" charset="-122"/>
              </a:rPr>
              <a:t>10</a:t>
            </a:r>
            <a:r>
              <a:rPr lang="zh-CN" altLang="en-US" sz="1400" dirty="0">
                <a:latin typeface="楷体_GB2312" pitchFamily="49" charset="-122"/>
                <a:ea typeface="楷体_GB2312" pitchFamily="49" charset="-122"/>
              </a:rPr>
              <a:t>位字符。</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单工资类别情况下，工资账套建立完成后不需要建立工资娄别；多工资类别情况下，工资账套建立完成后需要在</a:t>
            </a:r>
            <a:r>
              <a:rPr lang="zh-CN" altLang="en-US" sz="1400" dirty="0">
                <a:ea typeface="楷体_GB2312" pitchFamily="49" charset="-122"/>
              </a:rPr>
              <a:t>“</a:t>
            </a:r>
            <a:r>
              <a:rPr lang="zh-CN" altLang="en-US" sz="1400" dirty="0">
                <a:latin typeface="楷体_GB2312" pitchFamily="49" charset="-122"/>
                <a:ea typeface="楷体_GB2312" pitchFamily="49" charset="-122"/>
              </a:rPr>
              <a:t>工资类别</a:t>
            </a:r>
            <a:r>
              <a:rPr lang="zh-CN" altLang="en-US" sz="1400" dirty="0">
                <a:ea typeface="楷体_GB2312" pitchFamily="49" charset="-122"/>
              </a:rPr>
              <a:t>”</a:t>
            </a:r>
            <a:r>
              <a:rPr lang="zh-CN" altLang="en-US" sz="1400" dirty="0">
                <a:latin typeface="楷体_GB2312" pitchFamily="49" charset="-122"/>
                <a:ea typeface="楷体_GB2312" pitchFamily="49" charset="-122"/>
              </a:rPr>
              <a:t>功能中建立工资类别。</a:t>
            </a:r>
            <a:endParaRPr lang="zh-CN" altLang="en-US" sz="1400" dirty="0">
              <a:latin typeface="楷体_GB2312" pitchFamily="49" charset="-122"/>
              <a:ea typeface="楷体_GB2312" pitchFamily="49" charset="-122"/>
            </a:endParaRPr>
          </a:p>
        </p:txBody>
      </p:sp>
      <p:sp>
        <p:nvSpPr>
          <p:cNvPr id="8197"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8198" name="Rectangle 7"/>
          <p:cNvSpPr/>
          <p:nvPr/>
        </p:nvSpPr>
        <p:spPr>
          <a:xfrm>
            <a:off x="2855913" y="2097088"/>
            <a:ext cx="6805612" cy="1076325"/>
          </a:xfrm>
          <a:prstGeom prst="rect">
            <a:avLst/>
          </a:prstGeom>
          <a:noFill/>
          <a:ln w="12700">
            <a:noFill/>
          </a:ln>
        </p:spPr>
        <p:txBody>
          <a:bodyPr>
            <a:spAutoFit/>
          </a:bodyPr>
          <a:p>
            <a:r>
              <a:rPr lang="zh-CN" altLang="en-US" sz="1600" b="1" dirty="0">
                <a:latin typeface="楷体_GB2312" pitchFamily="49" charset="-122"/>
                <a:ea typeface="楷体_GB2312" pitchFamily="49" charset="-122"/>
              </a:rPr>
              <a:t>任务</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：建立工资账套</a:t>
            </a:r>
            <a:endParaRPr lang="zh-CN" altLang="en-US" sz="1600" b="1" dirty="0">
              <a:latin typeface="楷体_GB2312" pitchFamily="49" charset="-122"/>
              <a:ea typeface="楷体_GB2312" pitchFamily="49" charset="-122"/>
            </a:endParaRPr>
          </a:p>
          <a:p>
            <a:r>
              <a:rPr lang="zh-CN" altLang="en-US" sz="1600" b="1" dirty="0">
                <a:latin typeface="楷体_GB2312" pitchFamily="49" charset="-122"/>
                <a:ea typeface="楷体_GB2312" pitchFamily="49" charset="-122"/>
              </a:rPr>
              <a:t>    工资账套的参数为，只有一个工资类别；扣税设置为</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从工资中代扣个人所得税</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；不进行扣零设置；工资账套的启用日期为</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2016</a:t>
            </a:r>
            <a:r>
              <a:rPr lang="zh-CN" altLang="en-US" sz="1600" b="1" dirty="0">
                <a:latin typeface="楷体_GB2312" pitchFamily="49" charset="-122"/>
                <a:ea typeface="楷体_GB2312" pitchFamily="49" charset="-122"/>
              </a:rPr>
              <a:t>年</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月</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日</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，人员编码长度为</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3</a:t>
            </a:r>
            <a:r>
              <a:rPr lang="en-US" altLang="zh-CN"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位。</a:t>
            </a:r>
            <a:endParaRPr lang="zh-CN" altLang="en-US" sz="1600" b="1" dirty="0">
              <a:latin typeface="楷体_GB2312" pitchFamily="49" charset="-122"/>
              <a:ea typeface="楷体_GB2312" pitchFamily="49" charset="-122"/>
            </a:endParaRPr>
          </a:p>
        </p:txBody>
      </p:sp>
      <p:sp>
        <p:nvSpPr>
          <p:cNvPr id="8199" name="Text Box 3"/>
          <p:cNvSpPr txBox="1"/>
          <p:nvPr/>
        </p:nvSpPr>
        <p:spPr>
          <a:xfrm>
            <a:off x="1882775" y="83661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8200"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9219" name="AutoShape 9"/>
          <p:cNvSpPr/>
          <p:nvPr/>
        </p:nvSpPr>
        <p:spPr>
          <a:xfrm>
            <a:off x="2459038" y="2060575"/>
            <a:ext cx="7416800" cy="122396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9220" name="Rectangle 5"/>
          <p:cNvSpPr/>
          <p:nvPr/>
        </p:nvSpPr>
        <p:spPr>
          <a:xfrm>
            <a:off x="2603500" y="3486309"/>
            <a:ext cx="7380288" cy="203009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银行账号长度不得为空，且不能超过</a:t>
            </a:r>
            <a:r>
              <a:rPr lang="en-US" altLang="zh-CN" sz="1800" dirty="0">
                <a:latin typeface="楷体_GB2312" pitchFamily="49" charset="-122"/>
                <a:ea typeface="楷体_GB2312" pitchFamily="49" charset="-122"/>
              </a:rPr>
              <a:t>30</a:t>
            </a:r>
            <a:r>
              <a:rPr lang="zh-CN" altLang="en-US" sz="1800" dirty="0">
                <a:latin typeface="楷体_GB2312" pitchFamily="49" charset="-122"/>
                <a:ea typeface="楷体_GB2312" pitchFamily="49" charset="-122"/>
              </a:rPr>
              <a:t>位。</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录入时需要自动带出的账号长度是指在录入</a:t>
            </a:r>
            <a:r>
              <a:rPr lang="zh-CN" altLang="en-US" sz="1800" dirty="0">
                <a:ea typeface="楷体_GB2312" pitchFamily="49" charset="-122"/>
              </a:rPr>
              <a:t>“</a:t>
            </a:r>
            <a:r>
              <a:rPr lang="zh-CN" altLang="en-US" sz="1800" dirty="0">
                <a:latin typeface="楷体_GB2312" pitchFamily="49" charset="-122"/>
                <a:ea typeface="楷体_GB2312" pitchFamily="49" charset="-122"/>
              </a:rPr>
              <a:t>人员档案</a:t>
            </a:r>
            <a:r>
              <a:rPr lang="zh-CN" altLang="en-US" sz="1800" dirty="0">
                <a:ea typeface="楷体_GB2312" pitchFamily="49" charset="-122"/>
              </a:rPr>
              <a:t>”</a:t>
            </a:r>
            <a:r>
              <a:rPr lang="zh-CN" altLang="en-US" sz="1800" dirty="0">
                <a:latin typeface="楷体_GB2312" pitchFamily="49" charset="-122"/>
                <a:ea typeface="楷体_GB2312" pitchFamily="49" charset="-122"/>
              </a:rPr>
              <a:t>的银行账号时，从第二个人开始，系统根据用户在此定义的长度自动带出银行账号的相应长度，可以有效地提高录入的速度。</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如果删除银行名称则同银行名称有关的所有设置将一同删除，包括银行的代发文件格式设置、磁盘输出格式的设置等。</a:t>
            </a:r>
            <a:endParaRPr lang="zh-CN" altLang="en-US" sz="1800" dirty="0">
              <a:latin typeface="楷体_GB2312" pitchFamily="49" charset="-122"/>
              <a:ea typeface="楷体_GB2312" pitchFamily="49" charset="-122"/>
            </a:endParaRPr>
          </a:p>
        </p:txBody>
      </p:sp>
      <p:sp>
        <p:nvSpPr>
          <p:cNvPr id="9221"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9222" name="Rectangle 7"/>
          <p:cNvSpPr/>
          <p:nvPr/>
        </p:nvSpPr>
        <p:spPr>
          <a:xfrm>
            <a:off x="2855913" y="2097088"/>
            <a:ext cx="6805612" cy="1198880"/>
          </a:xfrm>
          <a:prstGeom prst="rect">
            <a:avLst/>
          </a:prstGeom>
          <a:noFill/>
          <a:ln w="12700">
            <a:noFill/>
          </a:ln>
        </p:spPr>
        <p:txBody>
          <a:bodyP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2</a:t>
            </a:r>
            <a:r>
              <a:rPr lang="zh-CN" altLang="en-US" sz="1800" b="1" dirty="0">
                <a:latin typeface="楷体_GB2312" pitchFamily="49" charset="-122"/>
                <a:ea typeface="楷体_GB2312" pitchFamily="49" charset="-122"/>
              </a:rPr>
              <a:t>：设置银行名称</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设置银行名称为</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工商银行</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。账号长度为</a:t>
            </a:r>
            <a:r>
              <a:rPr lang="en-US" altLang="zh-CN" sz="1800" b="1" dirty="0">
                <a:latin typeface="楷体_GB2312" pitchFamily="49" charset="-122"/>
                <a:ea typeface="楷体_GB2312" pitchFamily="49" charset="-122"/>
              </a:rPr>
              <a:t>11</a:t>
            </a:r>
            <a:r>
              <a:rPr lang="zh-CN" altLang="en-US" sz="1800" b="1" dirty="0">
                <a:latin typeface="楷体_GB2312" pitchFamily="49" charset="-122"/>
                <a:ea typeface="楷体_GB2312" pitchFamily="49" charset="-122"/>
              </a:rPr>
              <a:t>位，录入时自动带出的账号长度为</a:t>
            </a:r>
            <a:r>
              <a:rPr lang="en-US" altLang="zh-CN" sz="1800" b="1" dirty="0">
                <a:latin typeface="楷体_GB2312" pitchFamily="49" charset="-122"/>
                <a:ea typeface="楷体_GB2312" pitchFamily="49" charset="-122"/>
              </a:rPr>
              <a:t>8</a:t>
            </a:r>
            <a:r>
              <a:rPr lang="zh-CN" altLang="en-US" sz="1800" b="1" dirty="0">
                <a:latin typeface="楷体_GB2312" pitchFamily="49" charset="-122"/>
                <a:ea typeface="楷体_GB2312" pitchFamily="49" charset="-122"/>
              </a:rPr>
              <a:t>位。</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为</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2008</a:t>
            </a:r>
            <a:r>
              <a:rPr lang="zh-CN" altLang="en-US" sz="1800" b="1" dirty="0">
                <a:latin typeface="楷体_GB2312" pitchFamily="49" charset="-122"/>
                <a:ea typeface="楷体_GB2312" pitchFamily="49" charset="-122"/>
              </a:rPr>
              <a:t>年</a:t>
            </a:r>
            <a:r>
              <a:rPr lang="en-US" altLang="zh-CN" sz="1800" b="1" dirty="0">
                <a:latin typeface="楷体_GB2312" pitchFamily="49" charset="-122"/>
                <a:ea typeface="楷体_GB2312" pitchFamily="49" charset="-122"/>
              </a:rPr>
              <a:t>1</a:t>
            </a:r>
            <a:r>
              <a:rPr lang="zh-CN" altLang="en-US" sz="1800" b="1" dirty="0">
                <a:latin typeface="楷体_GB2312" pitchFamily="49" charset="-122"/>
                <a:ea typeface="楷体_GB2312" pitchFamily="49" charset="-122"/>
              </a:rPr>
              <a:t>月</a:t>
            </a:r>
            <a:r>
              <a:rPr lang="en-US" altLang="zh-CN" sz="1800" b="1" dirty="0">
                <a:latin typeface="楷体_GB2312" pitchFamily="49" charset="-122"/>
                <a:ea typeface="楷体_GB2312" pitchFamily="49" charset="-122"/>
              </a:rPr>
              <a:t>1</a:t>
            </a:r>
            <a:r>
              <a:rPr lang="zh-CN" altLang="en-US" sz="1800" b="1" dirty="0">
                <a:latin typeface="楷体_GB2312" pitchFamily="49" charset="-122"/>
                <a:ea typeface="楷体_GB2312" pitchFamily="49" charset="-122"/>
              </a:rPr>
              <a:t>日</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，人员编码长度为</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5</a:t>
            </a:r>
            <a:r>
              <a:rPr lang="en-US" altLang="zh-CN"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位。</a:t>
            </a:r>
            <a:endParaRPr lang="zh-CN" altLang="en-US" sz="1800" b="1" dirty="0">
              <a:latin typeface="楷体_GB2312" pitchFamily="49" charset="-122"/>
              <a:ea typeface="楷体_GB2312" pitchFamily="49" charset="-122"/>
            </a:endParaRPr>
          </a:p>
        </p:txBody>
      </p:sp>
      <p:sp>
        <p:nvSpPr>
          <p:cNvPr id="9223" name="Text Box 3"/>
          <p:cNvSpPr txBox="1"/>
          <p:nvPr/>
        </p:nvSpPr>
        <p:spPr>
          <a:xfrm>
            <a:off x="1882775" y="83661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9224"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0243" name="AutoShape 9"/>
          <p:cNvSpPr/>
          <p:nvPr/>
        </p:nvSpPr>
        <p:spPr>
          <a:xfrm>
            <a:off x="2459038" y="2311400"/>
            <a:ext cx="7416800" cy="82867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0244" name="Rectangle 5"/>
          <p:cNvSpPr/>
          <p:nvPr/>
        </p:nvSpPr>
        <p:spPr>
          <a:xfrm>
            <a:off x="2640013" y="3640773"/>
            <a:ext cx="7380287" cy="119888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latin typeface="楷体_GB2312" pitchFamily="49" charset="-122"/>
                <a:ea typeface="楷体_GB2312" pitchFamily="49" charset="-122"/>
              </a:rPr>
              <a:t> </a:t>
            </a: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人员类别名称可以随时修改。已经使用的人员类别不允许删除。</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人员类别只剩下一个时不允许删除。</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人员类别设置的目的是为</a:t>
            </a:r>
            <a:r>
              <a:rPr lang="zh-CN" altLang="en-US" sz="1800" dirty="0">
                <a:ea typeface="楷体_GB2312" pitchFamily="49" charset="-122"/>
              </a:rPr>
              <a:t>“</a:t>
            </a:r>
            <a:r>
              <a:rPr lang="zh-CN" altLang="en-US" sz="1800" dirty="0">
                <a:latin typeface="楷体_GB2312" pitchFamily="49" charset="-122"/>
                <a:ea typeface="楷体_GB2312" pitchFamily="49" charset="-122"/>
              </a:rPr>
              <a:t>工资分摊</a:t>
            </a:r>
            <a:r>
              <a:rPr lang="zh-CN" altLang="en-US" sz="1800" dirty="0">
                <a:ea typeface="楷体_GB2312" pitchFamily="49" charset="-122"/>
              </a:rPr>
              <a:t>”</a:t>
            </a:r>
            <a:r>
              <a:rPr lang="zh-CN" altLang="en-US" sz="1800" dirty="0">
                <a:latin typeface="楷体_GB2312" pitchFamily="49" charset="-122"/>
                <a:ea typeface="楷体_GB2312" pitchFamily="49" charset="-122"/>
              </a:rPr>
              <a:t>设置入账科目时使用。</a:t>
            </a:r>
            <a:endParaRPr lang="zh-CN" altLang="en-US" sz="1800" dirty="0">
              <a:latin typeface="楷体_GB2312" pitchFamily="49" charset="-122"/>
              <a:ea typeface="楷体_GB2312" pitchFamily="49" charset="-122"/>
            </a:endParaRPr>
          </a:p>
        </p:txBody>
      </p:sp>
      <p:sp>
        <p:nvSpPr>
          <p:cNvPr id="10245" name="Rectangle 6"/>
          <p:cNvSpPr/>
          <p:nvPr/>
        </p:nvSpPr>
        <p:spPr>
          <a:xfrm>
            <a:off x="2243138" y="180721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0246" name="Rectangle 7"/>
          <p:cNvSpPr/>
          <p:nvPr/>
        </p:nvSpPr>
        <p:spPr>
          <a:xfrm>
            <a:off x="2855913" y="2347913"/>
            <a:ext cx="6805612" cy="1014730"/>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3</a:t>
            </a:r>
            <a:r>
              <a:rPr lang="zh-CN" altLang="en-US" sz="2000" b="1" dirty="0">
                <a:latin typeface="楷体_GB2312" pitchFamily="49" charset="-122"/>
                <a:ea typeface="楷体_GB2312" pitchFamily="49" charset="-122"/>
              </a:rPr>
              <a:t>：设置人员类别</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设置本企业的人员类别为</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管理人员</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和</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市场营销人员</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a:t>
            </a:r>
            <a:endParaRPr lang="zh-CN" altLang="en-US" sz="2000" b="1" dirty="0">
              <a:latin typeface="楷体_GB2312" pitchFamily="49" charset="-122"/>
              <a:ea typeface="楷体_GB2312" pitchFamily="49" charset="-122"/>
            </a:endParaRPr>
          </a:p>
        </p:txBody>
      </p:sp>
      <p:sp>
        <p:nvSpPr>
          <p:cNvPr id="10247" name="Text Box 3"/>
          <p:cNvSpPr txBox="1"/>
          <p:nvPr/>
        </p:nvSpPr>
        <p:spPr>
          <a:xfrm>
            <a:off x="1882775" y="83661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10248"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AutoShape 9"/>
          <p:cNvSpPr/>
          <p:nvPr/>
        </p:nvSpPr>
        <p:spPr>
          <a:xfrm>
            <a:off x="2243138" y="2276475"/>
            <a:ext cx="7921625" cy="363696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1267" name="Rectangle 5"/>
          <p:cNvSpPr/>
          <p:nvPr/>
        </p:nvSpPr>
        <p:spPr>
          <a:xfrm>
            <a:off x="2747963" y="2342198"/>
            <a:ext cx="7740650" cy="398780"/>
          </a:xfrm>
          <a:prstGeom prst="rect">
            <a:avLst/>
          </a:prstGeom>
          <a:noFill/>
          <a:ln w="12700">
            <a:noFill/>
          </a:ln>
        </p:spPr>
        <p:txBody>
          <a:bodyPr anchor="ctr">
            <a:spAutoFit/>
          </a:bodyPr>
          <a:p>
            <a:pPr eaLnBrk="0" hangingPunct="0"/>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4</a:t>
            </a:r>
            <a:r>
              <a:rPr lang="zh-CN" altLang="en-US" sz="2000" b="1" dirty="0">
                <a:latin typeface="楷体_GB2312" pitchFamily="49" charset="-122"/>
                <a:ea typeface="楷体_GB2312" pitchFamily="49" charset="-122"/>
              </a:rPr>
              <a:t>：设置工资项目</a:t>
            </a:r>
            <a:endParaRPr lang="zh-CN" altLang="en-US" sz="2000" b="1" dirty="0">
              <a:latin typeface="楷体_GB2312" pitchFamily="49" charset="-122"/>
              <a:ea typeface="楷体_GB2312" pitchFamily="49" charset="-122"/>
            </a:endParaRPr>
          </a:p>
        </p:txBody>
      </p:sp>
      <p:graphicFrame>
        <p:nvGraphicFramePr>
          <p:cNvPr id="53335" name="Group 87"/>
          <p:cNvGraphicFramePr>
            <a:graphicFrameLocks noGrp="1"/>
          </p:cNvGraphicFramePr>
          <p:nvPr/>
        </p:nvGraphicFramePr>
        <p:xfrm>
          <a:off x="2711450" y="2889250"/>
          <a:ext cx="6948170" cy="2707640"/>
        </p:xfrm>
        <a:graphic>
          <a:graphicData uri="http://schemas.openxmlformats.org/drawingml/2006/table">
            <a:tbl>
              <a:tblPr/>
              <a:tblGrid>
                <a:gridCol w="1800225"/>
                <a:gridCol w="1440180"/>
                <a:gridCol w="1151890"/>
                <a:gridCol w="1223645"/>
                <a:gridCol w="1332230"/>
              </a:tblGrid>
              <a:tr h="3606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工资项目名称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类   型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长    度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小    数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增  减  项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基本工资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数字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增项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岗位工资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数字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增项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通讯补贴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数字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增项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交通补贴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数字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增项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奖金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数字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增项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缺勤扣款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数字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减项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缺勤天数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数字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其他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324" name="Rectangle 88"/>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1325" name="Text Box 3"/>
          <p:cNvSpPr txBox="1"/>
          <p:nvPr/>
        </p:nvSpPr>
        <p:spPr>
          <a:xfrm>
            <a:off x="1882775" y="83661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11326"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2291" name="Rectangle 5"/>
          <p:cNvSpPr/>
          <p:nvPr/>
        </p:nvSpPr>
        <p:spPr>
          <a:xfrm>
            <a:off x="2711450" y="1911827"/>
            <a:ext cx="6948488" cy="286131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与选择的工资账套参数无关，系统均提供应发合计、扣款合计、实发合计几项固定的工资项目。</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如果建账时选择了</a:t>
            </a:r>
            <a:r>
              <a:rPr lang="zh-CN" altLang="en-US" sz="1800" dirty="0">
                <a:ea typeface="楷体_GB2312" pitchFamily="49" charset="-122"/>
              </a:rPr>
              <a:t>“</a:t>
            </a:r>
            <a:r>
              <a:rPr lang="zh-CN" altLang="en-US" sz="1800" dirty="0">
                <a:latin typeface="楷体_GB2312" pitchFamily="49" charset="-122"/>
                <a:ea typeface="楷体_GB2312" pitchFamily="49" charset="-122"/>
              </a:rPr>
              <a:t>代扣个人所得税</a:t>
            </a:r>
            <a:r>
              <a:rPr lang="zh-CN" altLang="en-US" sz="1800" dirty="0">
                <a:ea typeface="楷体_GB2312" pitchFamily="49" charset="-122"/>
              </a:rPr>
              <a:t>”</a:t>
            </a:r>
            <a:r>
              <a:rPr lang="zh-CN" altLang="en-US" sz="1800" dirty="0">
                <a:latin typeface="楷体_GB2312" pitchFamily="49" charset="-122"/>
                <a:ea typeface="楷体_GB2312" pitchFamily="49" charset="-122"/>
              </a:rPr>
              <a:t>，则系统提供代扣税项目。</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如果建账时选择了</a:t>
            </a:r>
            <a:r>
              <a:rPr lang="zh-CN" altLang="en-US" sz="1800" dirty="0">
                <a:ea typeface="楷体_GB2312" pitchFamily="49" charset="-122"/>
              </a:rPr>
              <a:t>“</a:t>
            </a:r>
            <a:r>
              <a:rPr lang="zh-CN" altLang="en-US" sz="1800" dirty="0">
                <a:latin typeface="楷体_GB2312" pitchFamily="49" charset="-122"/>
                <a:ea typeface="楷体_GB2312" pitchFamily="49" charset="-122"/>
              </a:rPr>
              <a:t>扣零</a:t>
            </a:r>
            <a:r>
              <a:rPr lang="zh-CN" altLang="en-US" sz="1800" dirty="0">
                <a:ea typeface="楷体_GB2312" pitchFamily="49" charset="-122"/>
              </a:rPr>
              <a:t>”</a:t>
            </a:r>
            <a:r>
              <a:rPr lang="zh-CN" altLang="en-US" sz="1800" dirty="0">
                <a:latin typeface="楷体_GB2312" pitchFamily="49" charset="-122"/>
                <a:ea typeface="楷体_GB2312" pitchFamily="49" charset="-122"/>
              </a:rPr>
              <a:t>处理，则系统提供</a:t>
            </a:r>
            <a:r>
              <a:rPr lang="zh-CN" altLang="en-US" sz="1800" dirty="0">
                <a:ea typeface="楷体_GB2312" pitchFamily="49" charset="-122"/>
              </a:rPr>
              <a:t>“</a:t>
            </a:r>
            <a:r>
              <a:rPr lang="zh-CN" altLang="en-US" sz="1800" dirty="0">
                <a:latin typeface="楷体_GB2312" pitchFamily="49" charset="-122"/>
                <a:ea typeface="楷体_GB2312" pitchFamily="49" charset="-122"/>
              </a:rPr>
              <a:t>本月扣零</a:t>
            </a:r>
            <a:r>
              <a:rPr lang="zh-CN" altLang="en-US" sz="1800" dirty="0">
                <a:ea typeface="楷体_GB2312" pitchFamily="49" charset="-122"/>
              </a:rPr>
              <a:t>”</a:t>
            </a:r>
            <a:r>
              <a:rPr lang="zh-CN" altLang="en-US" sz="1800" dirty="0">
                <a:latin typeface="楷体_GB2312" pitchFamily="49" charset="-122"/>
                <a:ea typeface="楷体_GB2312" pitchFamily="49" charset="-122"/>
              </a:rPr>
              <a:t>和</a:t>
            </a:r>
            <a:r>
              <a:rPr lang="zh-CN" altLang="en-US" sz="1800" dirty="0">
                <a:ea typeface="楷体_GB2312" pitchFamily="49" charset="-122"/>
              </a:rPr>
              <a:t>“</a:t>
            </a:r>
            <a:r>
              <a:rPr lang="zh-CN" altLang="en-US" sz="1800" dirty="0">
                <a:latin typeface="楷体_GB2312" pitchFamily="49" charset="-122"/>
                <a:ea typeface="楷体_GB2312" pitchFamily="49" charset="-122"/>
              </a:rPr>
              <a:t>上月扣零</a:t>
            </a:r>
            <a:r>
              <a:rPr lang="zh-CN" altLang="en-US" sz="1800" dirty="0">
                <a:ea typeface="楷体_GB2312" pitchFamily="49" charset="-122"/>
              </a:rPr>
              <a:t>”</a:t>
            </a:r>
            <a:r>
              <a:rPr lang="zh-CN" altLang="en-US" sz="1800" dirty="0">
                <a:latin typeface="楷体_GB2312" pitchFamily="49" charset="-122"/>
                <a:ea typeface="楷体_GB2312" pitchFamily="49" charset="-122"/>
              </a:rPr>
              <a:t>两个工资项目。</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工资项目名称必须唯一。</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已使用的工资项目不可删除，不能修改数据类型。</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系统提供的固定工资项目不能修改。</a:t>
            </a:r>
            <a:endParaRPr lang="zh-CN" altLang="en-US" sz="1800" dirty="0">
              <a:latin typeface="楷体_GB2312" pitchFamily="49" charset="-122"/>
              <a:ea typeface="楷体_GB2312" pitchFamily="49" charset="-122"/>
            </a:endParaRPr>
          </a:p>
        </p:txBody>
      </p:sp>
      <p:sp>
        <p:nvSpPr>
          <p:cNvPr id="12292" name="Text Box 3"/>
          <p:cNvSpPr txBox="1"/>
          <p:nvPr/>
        </p:nvSpPr>
        <p:spPr>
          <a:xfrm>
            <a:off x="1882775" y="9810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12293"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AutoShape 9"/>
          <p:cNvSpPr/>
          <p:nvPr/>
        </p:nvSpPr>
        <p:spPr>
          <a:xfrm>
            <a:off x="2243138" y="2133600"/>
            <a:ext cx="7921625" cy="3779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3315" name="Rectangle 4"/>
          <p:cNvSpPr/>
          <p:nvPr/>
        </p:nvSpPr>
        <p:spPr>
          <a:xfrm>
            <a:off x="2747963" y="2240757"/>
            <a:ext cx="7740650" cy="368300"/>
          </a:xfrm>
          <a:prstGeom prst="rect">
            <a:avLst/>
          </a:prstGeom>
          <a:noFill/>
          <a:ln w="12700">
            <a:noFill/>
          </a:ln>
        </p:spPr>
        <p:txBody>
          <a:bodyPr anchor="ctr">
            <a:spAutoFit/>
          </a:bodyPr>
          <a:p>
            <a:pPr eaLnBrk="0" hangingPunct="0"/>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5</a:t>
            </a:r>
            <a:r>
              <a:rPr lang="zh-CN" altLang="en-US" sz="1800" b="1" dirty="0">
                <a:latin typeface="楷体_GB2312" pitchFamily="49" charset="-122"/>
                <a:ea typeface="楷体_GB2312" pitchFamily="49" charset="-122"/>
              </a:rPr>
              <a:t>：设置人员档案</a:t>
            </a:r>
            <a:endParaRPr lang="zh-CN" altLang="en-US" sz="1800" b="1" dirty="0">
              <a:latin typeface="楷体_GB2312" pitchFamily="49" charset="-122"/>
              <a:ea typeface="楷体_GB2312" pitchFamily="49" charset="-122"/>
            </a:endParaRPr>
          </a:p>
        </p:txBody>
      </p:sp>
      <p:graphicFrame>
        <p:nvGraphicFramePr>
          <p:cNvPr id="55445" name="Group 149"/>
          <p:cNvGraphicFramePr>
            <a:graphicFrameLocks noGrp="1"/>
          </p:cNvGraphicFramePr>
          <p:nvPr/>
        </p:nvGraphicFramePr>
        <p:xfrm>
          <a:off x="2711450" y="2889250"/>
          <a:ext cx="6948170" cy="2799080"/>
        </p:xfrm>
        <a:graphic>
          <a:graphicData uri="http://schemas.openxmlformats.org/drawingml/2006/table">
            <a:tbl>
              <a:tblPr/>
              <a:tblGrid>
                <a:gridCol w="1368425"/>
                <a:gridCol w="1332230"/>
                <a:gridCol w="1367790"/>
                <a:gridCol w="1439545"/>
                <a:gridCol w="1440180"/>
              </a:tblGrid>
              <a:tr h="3606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职 员 编 号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人 员 姓 名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所 属 部 门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人 员 类 别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银行代发账号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陈平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行政部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002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许燕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行政部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管理人员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01009999002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003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杨帆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财务部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管理人员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01009999003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004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于静波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财务部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管理人员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01009999004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005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江洋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采购部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01009999005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006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黄山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采购部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01009999006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007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宋建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销售部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市场营销人员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01009999007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008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马子山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销售部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市场营销人员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01009999008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78" name="Rectangle 150"/>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3379" name="Text Box 3"/>
          <p:cNvSpPr txBox="1"/>
          <p:nvPr/>
        </p:nvSpPr>
        <p:spPr>
          <a:xfrm>
            <a:off x="1882775" y="83661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4.1  </a:t>
            </a:r>
            <a:r>
              <a:rPr lang="zh-CN" altLang="en-US" sz="3200" dirty="0"/>
              <a:t>工资管理系统初始化</a:t>
            </a:r>
            <a:endParaRPr lang="zh-CN" altLang="en-US" sz="3200" b="0" dirty="0">
              <a:latin typeface="黑体" panose="02010609060101010101" pitchFamily="49" charset="-122"/>
            </a:endParaRPr>
          </a:p>
        </p:txBody>
      </p:sp>
      <p:sp>
        <p:nvSpPr>
          <p:cNvPr id="13380"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2044</Words>
  <Application>WPS 演示</Application>
  <PresentationFormat>宽屏</PresentationFormat>
  <Paragraphs>278</Paragraphs>
  <Slides>11</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11</vt:i4>
      </vt:variant>
    </vt:vector>
  </HeadingPairs>
  <TitlesOfParts>
    <vt:vector size="24" baseType="lpstr">
      <vt:lpstr>Arial</vt:lpstr>
      <vt:lpstr>宋体</vt:lpstr>
      <vt:lpstr>Wingdings</vt:lpstr>
      <vt:lpstr>微软雅黑</vt:lpstr>
      <vt:lpstr>Wingdings</vt:lpstr>
      <vt:lpstr>Arial Unicode MS</vt:lpstr>
      <vt:lpstr>Calibri</vt:lpstr>
      <vt:lpstr>Times New Roman</vt:lpstr>
      <vt:lpstr>黑体</vt:lpstr>
      <vt:lpstr>华文新魏</vt:lpstr>
      <vt:lpstr>楷体_GB2312</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150</cp:revision>
  <dcterms:created xsi:type="dcterms:W3CDTF">2019-06-19T02:08:00Z</dcterms:created>
  <dcterms:modified xsi:type="dcterms:W3CDTF">2021-01-10T07:09:46Z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