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16" r:id="rId3"/>
    <p:sldId id="423" r:id="rId4"/>
    <p:sldId id="410" r:id="rId6"/>
    <p:sldId id="411" r:id="rId7"/>
    <p:sldId id="412" r:id="rId8"/>
    <p:sldId id="413" r:id="rId9"/>
    <p:sldId id="414" r:id="rId10"/>
    <p:sldId id="41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US" altLang="zh-CN" dirty="0"/>
            </a:fld>
            <a:endParaRPr lang="en-US" altLang="zh-CN" dirty="0"/>
          </a:p>
        </p:txBody>
      </p:sp>
      <p:sp>
        <p:nvSpPr>
          <p:cNvPr id="38915" name="Rectangle 2"/>
          <p:cNvSpPr>
            <a:spLocks noRot="1" noTextEdit="1"/>
          </p:cNvSpPr>
          <p:nvPr>
            <p:ph type="sldImg"/>
          </p:nvPr>
        </p:nvSpPr>
        <p:spPr/>
      </p:sp>
      <p:sp>
        <p:nvSpPr>
          <p:cNvPr id="38916" name="Rectangle 3"/>
          <p:cNvSpPr>
            <a:spLocks noGrp="1"/>
          </p:cNvSpPr>
          <p:nvPr>
            <p:ph type="body" idx="1"/>
          </p:nvPr>
        </p:nvSpPr>
        <p:spPr/>
        <p:txBody>
          <a:bodyPr wrap="square" lIns="91440" tIns="45720" rIns="91440" bIns="45720" anchor="t"/>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1</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系统管理与基础设置</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153"/>
          <p:cNvSpPr/>
          <p:nvPr/>
        </p:nvSpPr>
        <p:spPr>
          <a:xfrm>
            <a:off x="2135188" y="3082926"/>
            <a:ext cx="8532812" cy="46037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zh-CN" sz="2400" b="0" dirty="0"/>
          </a:p>
        </p:txBody>
      </p:sp>
      <p:grpSp>
        <p:nvGrpSpPr>
          <p:cNvPr id="6147" name="Group 144"/>
          <p:cNvGrpSpPr/>
          <p:nvPr/>
        </p:nvGrpSpPr>
        <p:grpSpPr>
          <a:xfrm>
            <a:off x="3321050" y="1274763"/>
            <a:ext cx="5915025" cy="771525"/>
            <a:chOff x="1429" y="943"/>
            <a:chExt cx="3726" cy="486"/>
          </a:xfrm>
        </p:grpSpPr>
        <p:sp>
          <p:nvSpPr>
            <p:cNvPr id="6160" name="Text Box 35">
              <a:hlinkClick r:id="rId3" action="ppaction://hlinksldjump"/>
            </p:cNvPr>
            <p:cNvSpPr txBox="1"/>
            <p:nvPr/>
          </p:nvSpPr>
          <p:spPr>
            <a:xfrm>
              <a:off x="1820" y="943"/>
              <a:ext cx="1642" cy="368"/>
            </a:xfrm>
            <a:prstGeom prst="rect">
              <a:avLst/>
            </a:prstGeom>
            <a:noFill/>
            <a:ln w="9525">
              <a:noFill/>
            </a:ln>
          </p:spPr>
          <p:txBody>
            <a:bodyPr wrap="none">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l">
                <a:spcAft>
                  <a:spcPct val="0"/>
                </a:spcAft>
                <a:buFontTx/>
                <a:buNone/>
              </a:pPr>
              <a:r>
                <a:rPr lang="en-US" altLang="zh-CN" sz="3200" dirty="0">
                  <a:latin typeface="Arial" panose="020B0604020202020204" pitchFamily="34" charset="0"/>
                  <a:ea typeface="华文新魏" pitchFamily="2" charset="-122"/>
                  <a:hlinkClick r:id="" action="ppaction://noaction"/>
                </a:rPr>
                <a:t>1.1</a:t>
              </a:r>
              <a:r>
                <a:rPr lang="en-US" altLang="zh-CN" sz="3200" dirty="0">
                  <a:latin typeface="Arial" panose="020B0604020202020204" pitchFamily="34" charset="0"/>
                  <a:ea typeface="华文新魏" pitchFamily="2" charset="-122"/>
                </a:rPr>
                <a:t>  </a:t>
              </a:r>
              <a:r>
                <a:rPr lang="zh-CN" altLang="en-US" sz="3200" dirty="0">
                  <a:latin typeface="华文新魏" pitchFamily="2" charset="-122"/>
                  <a:ea typeface="华文新魏" pitchFamily="2" charset="-122"/>
                  <a:sym typeface="+mn-ea"/>
                  <a:hlinkClick r:id="" action="ppaction://noaction"/>
                </a:rPr>
                <a:t>账套管理</a:t>
              </a:r>
              <a:r>
                <a:rPr lang="zh-CN" altLang="en-US" sz="3200" b="0" dirty="0">
                  <a:latin typeface="华文新魏" pitchFamily="2" charset="-122"/>
                  <a:ea typeface="华文新魏" pitchFamily="2" charset="-122"/>
                  <a:hlinkClick r:id="" action="ppaction://noaction"/>
                </a:rPr>
                <a:t> </a:t>
              </a:r>
              <a:endParaRPr lang="zh-CN" altLang="en-US" sz="3200" b="0" dirty="0">
                <a:latin typeface="华文新魏" pitchFamily="2" charset="-122"/>
                <a:ea typeface="华文新魏" pitchFamily="2" charset="-122"/>
                <a:hlinkClick r:id="" action="ppaction://noaction"/>
              </a:endParaRPr>
            </a:p>
          </p:txBody>
        </p:sp>
        <p:sp>
          <p:nvSpPr>
            <p:cNvPr id="6161" name="Line 107"/>
            <p:cNvSpPr/>
            <p:nvPr/>
          </p:nvSpPr>
          <p:spPr>
            <a:xfrm flipV="1">
              <a:off x="1836" y="1265"/>
              <a:ext cx="3319" cy="33"/>
            </a:xfrm>
            <a:prstGeom prst="line">
              <a:avLst/>
            </a:prstGeom>
            <a:ln w="44450" cap="flat" cmpd="sng">
              <a:solidFill>
                <a:schemeClr val="folHlink"/>
              </a:solidFill>
              <a:prstDash val="sysDot"/>
              <a:headEnd type="none" w="med" len="med"/>
              <a:tailEnd type="oval" w="med" len="med"/>
            </a:ln>
          </p:spPr>
        </p:sp>
        <p:sp>
          <p:nvSpPr>
            <p:cNvPr id="6162" name="AutoShape 143"/>
            <p:cNvSpPr/>
            <p:nvPr/>
          </p:nvSpPr>
          <p:spPr>
            <a:xfrm>
              <a:off x="1429" y="1162"/>
              <a:ext cx="359" cy="267"/>
            </a:xfrm>
            <a:prstGeom prst="hexagon">
              <a:avLst>
                <a:gd name="adj" fmla="val 33614"/>
                <a:gd name="vf" fmla="val 115470"/>
              </a:avLst>
            </a:prstGeom>
            <a:gradFill rotWithShape="1">
              <a:gsLst>
                <a:gs pos="0">
                  <a:srgbClr val="765E00"/>
                </a:gs>
                <a:gs pos="100000">
                  <a:srgbClr val="FFCC00"/>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grpSp>
        <p:nvGrpSpPr>
          <p:cNvPr id="6148" name="Group 145"/>
          <p:cNvGrpSpPr/>
          <p:nvPr/>
        </p:nvGrpSpPr>
        <p:grpSpPr>
          <a:xfrm>
            <a:off x="3321050" y="2151063"/>
            <a:ext cx="5915025" cy="808037"/>
            <a:chOff x="1429" y="920"/>
            <a:chExt cx="3726" cy="509"/>
          </a:xfrm>
        </p:grpSpPr>
        <p:sp>
          <p:nvSpPr>
            <p:cNvPr id="6157" name="Text Box 146">
              <a:hlinkClick r:id="rId3" action="ppaction://hlinksldjump"/>
            </p:cNvPr>
            <p:cNvSpPr txBox="1"/>
            <p:nvPr/>
          </p:nvSpPr>
          <p:spPr>
            <a:xfrm>
              <a:off x="1843" y="920"/>
              <a:ext cx="2414" cy="368"/>
            </a:xfrm>
            <a:prstGeom prst="rect">
              <a:avLst/>
            </a:prstGeom>
            <a:noFill/>
            <a:ln w="9525">
              <a:noFill/>
            </a:ln>
          </p:spPr>
          <p:txBody>
            <a:bodyPr wrap="none">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l">
                <a:spcAft>
                  <a:spcPct val="0"/>
                </a:spcAft>
                <a:buFontTx/>
                <a:buNone/>
              </a:pPr>
              <a:r>
                <a:rPr lang="en-US" altLang="zh-CN" sz="3200" dirty="0">
                  <a:latin typeface="Arial" panose="020B0604020202020204" pitchFamily="34" charset="0"/>
                  <a:ea typeface="华文新魏" pitchFamily="2" charset="-122"/>
                  <a:hlinkClick r:id="" action="ppaction://noaction"/>
                </a:rPr>
                <a:t>1.2</a:t>
              </a:r>
              <a:r>
                <a:rPr lang="en-US" altLang="zh-CN" sz="3200" dirty="0">
                  <a:latin typeface="Arial" panose="020B0604020202020204" pitchFamily="34" charset="0"/>
                  <a:ea typeface="华文新魏" pitchFamily="2" charset="-122"/>
                </a:rPr>
                <a:t>  </a:t>
              </a:r>
              <a:r>
                <a:rPr lang="zh-CN" altLang="en-US" sz="3200" u="sng" dirty="0">
                  <a:solidFill>
                    <a:schemeClr val="accent1">
                      <a:lumMod val="75000"/>
                    </a:schemeClr>
                  </a:solidFill>
                  <a:latin typeface="华文新魏" pitchFamily="2" charset="-122"/>
                  <a:ea typeface="华文新魏" pitchFamily="2" charset="-122"/>
                </a:rPr>
                <a:t>添加</a:t>
              </a:r>
              <a:r>
                <a:rPr lang="zh-CN" altLang="en-US" sz="3200" u="sng" dirty="0">
                  <a:solidFill>
                    <a:schemeClr val="accent1">
                      <a:lumMod val="75000"/>
                    </a:schemeClr>
                  </a:solidFill>
                  <a:latin typeface="华文新魏" pitchFamily="2" charset="-122"/>
                  <a:ea typeface="华文新魏" pitchFamily="2" charset="-122"/>
                  <a:sym typeface="+mn-ea"/>
                  <a:hlinkClick r:id="" action="ppaction://noaction"/>
                </a:rPr>
                <a:t>操</a:t>
              </a:r>
              <a:r>
                <a:rPr lang="zh-CN" altLang="en-US" sz="3200" dirty="0">
                  <a:latin typeface="华文新魏" pitchFamily="2" charset="-122"/>
                  <a:ea typeface="华文新魏" pitchFamily="2" charset="-122"/>
                  <a:sym typeface="+mn-ea"/>
                  <a:hlinkClick r:id="" action="ppaction://noaction"/>
                </a:rPr>
                <a:t>作员权限</a:t>
              </a:r>
              <a:r>
                <a:rPr lang="zh-CN" altLang="en-US" sz="3200" b="0" dirty="0">
                  <a:latin typeface="华文新魏" pitchFamily="2" charset="-122"/>
                  <a:ea typeface="华文新魏" pitchFamily="2" charset="-122"/>
                  <a:hlinkClick r:id="" action="ppaction://noaction"/>
                </a:rPr>
                <a:t> </a:t>
              </a:r>
              <a:endParaRPr lang="zh-CN" altLang="en-US" sz="3200" b="0" dirty="0">
                <a:latin typeface="华文新魏" pitchFamily="2" charset="-122"/>
                <a:ea typeface="华文新魏" pitchFamily="2" charset="-122"/>
                <a:hlinkClick r:id="" action="ppaction://noaction"/>
              </a:endParaRPr>
            </a:p>
          </p:txBody>
        </p:sp>
        <p:sp>
          <p:nvSpPr>
            <p:cNvPr id="6158" name="Line 147"/>
            <p:cNvSpPr/>
            <p:nvPr/>
          </p:nvSpPr>
          <p:spPr>
            <a:xfrm flipV="1">
              <a:off x="1836" y="1297"/>
              <a:ext cx="3319" cy="1"/>
            </a:xfrm>
            <a:prstGeom prst="line">
              <a:avLst/>
            </a:prstGeom>
            <a:ln w="44450" cap="flat" cmpd="sng">
              <a:solidFill>
                <a:schemeClr val="folHlink"/>
              </a:solidFill>
              <a:prstDash val="sysDot"/>
              <a:headEnd type="none" w="med" len="med"/>
              <a:tailEnd type="oval" w="med" len="med"/>
            </a:ln>
          </p:spPr>
        </p:sp>
        <p:sp>
          <p:nvSpPr>
            <p:cNvPr id="6159" name="AutoShape 148"/>
            <p:cNvSpPr/>
            <p:nvPr/>
          </p:nvSpPr>
          <p:spPr>
            <a:xfrm>
              <a:off x="1429" y="1162"/>
              <a:ext cx="359" cy="267"/>
            </a:xfrm>
            <a:prstGeom prst="hexagon">
              <a:avLst>
                <a:gd name="adj" fmla="val 33614"/>
                <a:gd name="vf" fmla="val 115470"/>
              </a:avLst>
            </a:prstGeom>
            <a:gradFill rotWithShape="1">
              <a:gsLst>
                <a:gs pos="0">
                  <a:srgbClr val="76475E"/>
                </a:gs>
                <a:gs pos="100000">
                  <a:srgbClr val="FF99CC"/>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grpSp>
        <p:nvGrpSpPr>
          <p:cNvPr id="6149" name="Group 149"/>
          <p:cNvGrpSpPr/>
          <p:nvPr/>
        </p:nvGrpSpPr>
        <p:grpSpPr>
          <a:xfrm>
            <a:off x="3321050" y="3100388"/>
            <a:ext cx="5915025" cy="808037"/>
            <a:chOff x="1429" y="920"/>
            <a:chExt cx="3726" cy="509"/>
          </a:xfrm>
        </p:grpSpPr>
        <p:sp>
          <p:nvSpPr>
            <p:cNvPr id="6154" name="Text Box 150">
              <a:hlinkClick r:id="rId3" action="ppaction://hlinksldjump"/>
            </p:cNvPr>
            <p:cNvSpPr txBox="1"/>
            <p:nvPr/>
          </p:nvSpPr>
          <p:spPr>
            <a:xfrm>
              <a:off x="1866" y="920"/>
              <a:ext cx="2157" cy="368"/>
            </a:xfrm>
            <a:prstGeom prst="rect">
              <a:avLst/>
            </a:prstGeom>
            <a:noFill/>
            <a:ln w="9525">
              <a:noFill/>
            </a:ln>
          </p:spPr>
          <p:txBody>
            <a:bodyPr wrap="none">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l">
                <a:spcAft>
                  <a:spcPct val="0"/>
                </a:spcAft>
                <a:buFontTx/>
                <a:buNone/>
              </a:pPr>
              <a:r>
                <a:rPr lang="en-US" altLang="zh-CN" sz="3200" dirty="0">
                  <a:latin typeface="Arial" panose="020B0604020202020204" pitchFamily="34" charset="0"/>
                  <a:ea typeface="华文新魏" pitchFamily="2" charset="-122"/>
                  <a:hlinkClick r:id="" action="ppaction://noaction"/>
                </a:rPr>
                <a:t>1.3</a:t>
              </a:r>
              <a:r>
                <a:rPr lang="en-US" altLang="zh-CN" sz="3200" dirty="0">
                  <a:latin typeface="Arial" panose="020B0604020202020204" pitchFamily="34" charset="0"/>
                  <a:ea typeface="华文新魏" pitchFamily="2" charset="-122"/>
                </a:rPr>
                <a:t>  </a:t>
              </a:r>
              <a:r>
                <a:rPr lang="zh-CN" altLang="en-US" sz="3200" dirty="0">
                  <a:latin typeface="华文新魏" pitchFamily="2" charset="-122"/>
                  <a:ea typeface="华文新魏" pitchFamily="2" charset="-122"/>
                  <a:sym typeface="+mn-ea"/>
                  <a:hlinkClick r:id="" action="ppaction://noaction"/>
                </a:rPr>
                <a:t>设置基础档案</a:t>
              </a:r>
              <a:r>
                <a:rPr lang="zh-CN" altLang="en-US" sz="3200" b="0" dirty="0">
                  <a:latin typeface="华文新魏" pitchFamily="2" charset="-122"/>
                  <a:ea typeface="华文新魏" pitchFamily="2" charset="-122"/>
                  <a:hlinkClick r:id="" action="ppaction://noaction"/>
                </a:rPr>
                <a:t> </a:t>
              </a:r>
              <a:endParaRPr lang="zh-CN" altLang="en-US" sz="3200" b="0" dirty="0">
                <a:latin typeface="华文新魏" pitchFamily="2" charset="-122"/>
                <a:ea typeface="华文新魏" pitchFamily="2" charset="-122"/>
                <a:hlinkClick r:id="" action="ppaction://noaction"/>
              </a:endParaRPr>
            </a:p>
          </p:txBody>
        </p:sp>
        <p:sp>
          <p:nvSpPr>
            <p:cNvPr id="6155" name="Line 151"/>
            <p:cNvSpPr/>
            <p:nvPr/>
          </p:nvSpPr>
          <p:spPr>
            <a:xfrm>
              <a:off x="1836" y="1298"/>
              <a:ext cx="3319" cy="8"/>
            </a:xfrm>
            <a:prstGeom prst="line">
              <a:avLst/>
            </a:prstGeom>
            <a:ln w="44450" cap="flat" cmpd="sng">
              <a:solidFill>
                <a:schemeClr val="folHlink"/>
              </a:solidFill>
              <a:prstDash val="sysDot"/>
              <a:headEnd type="none" w="med" len="med"/>
              <a:tailEnd type="oval" w="med" len="med"/>
            </a:ln>
          </p:spPr>
        </p:sp>
        <p:sp>
          <p:nvSpPr>
            <p:cNvPr id="6156" name="AutoShape 152"/>
            <p:cNvSpPr/>
            <p:nvPr/>
          </p:nvSpPr>
          <p:spPr>
            <a:xfrm>
              <a:off x="1429" y="1162"/>
              <a:ext cx="359" cy="267"/>
            </a:xfrm>
            <a:prstGeom prst="hexagon">
              <a:avLst>
                <a:gd name="adj" fmla="val 33614"/>
                <a:gd name="vf" fmla="val 115470"/>
              </a:avLst>
            </a:prstGeom>
            <a:gradFill rotWithShape="1">
              <a:gsLst>
                <a:gs pos="0">
                  <a:srgbClr val="475E00"/>
                </a:gs>
                <a:gs pos="100000">
                  <a:srgbClr val="99CC00"/>
                </a:gs>
              </a:gsLst>
              <a:path path="shape">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2291"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2292"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1.1  </a:t>
            </a:r>
            <a:r>
              <a:rPr lang="zh-CN" altLang="en-US" sz="3200" dirty="0"/>
              <a:t>账套管理</a:t>
            </a:r>
            <a:endParaRPr lang="zh-CN" altLang="en-US" sz="3200" b="0" dirty="0">
              <a:latin typeface="黑体" panose="02010609060101010101" pitchFamily="49" charset="-122"/>
            </a:endParaRPr>
          </a:p>
        </p:txBody>
      </p:sp>
      <p:sp>
        <p:nvSpPr>
          <p:cNvPr id="12293" name="AutoShape 9"/>
          <p:cNvSpPr/>
          <p:nvPr/>
        </p:nvSpPr>
        <p:spPr>
          <a:xfrm>
            <a:off x="2459038" y="4005263"/>
            <a:ext cx="7345362" cy="2052637"/>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2294" name="Rectangle 6"/>
          <p:cNvSpPr/>
          <p:nvPr/>
        </p:nvSpPr>
        <p:spPr>
          <a:xfrm>
            <a:off x="2674938" y="4149725"/>
            <a:ext cx="7129462" cy="1814830"/>
          </a:xfrm>
          <a:prstGeom prst="rect">
            <a:avLst/>
          </a:prstGeom>
          <a:noFill/>
          <a:ln w="12700">
            <a:noFill/>
          </a:ln>
        </p:spPr>
        <p:txBody>
          <a:bodyP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：建立账套。</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创建</a:t>
            </a:r>
            <a:r>
              <a:rPr lang="en-US" altLang="zh-CN" sz="1600" b="1" dirty="0">
                <a:latin typeface="楷体_GB2312" pitchFamily="49" charset="-122"/>
                <a:ea typeface="楷体_GB2312" pitchFamily="49" charset="-122"/>
              </a:rPr>
              <a:t>010</a:t>
            </a:r>
            <a:r>
              <a:rPr lang="zh-CN" altLang="en-US" sz="1600" b="1" dirty="0">
                <a:latin typeface="楷体_GB2312" pitchFamily="49" charset="-122"/>
                <a:ea typeface="楷体_GB2312" pitchFamily="49" charset="-122"/>
              </a:rPr>
              <a:t>账套，单位名称</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宏信科技股份有限公司</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（简称</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宏信公司</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），启用会计期</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2016</a:t>
            </a:r>
            <a:r>
              <a:rPr lang="zh-CN" altLang="en-US" sz="1600" b="1" dirty="0">
                <a:latin typeface="楷体_GB2312" pitchFamily="49" charset="-122"/>
                <a:ea typeface="楷体_GB2312" pitchFamily="49" charset="-122"/>
              </a:rPr>
              <a:t>年</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月</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。该企业的记账本位币为</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人民币（</a:t>
            </a:r>
            <a:r>
              <a:rPr lang="en-US" altLang="zh-CN" sz="1600" b="1" dirty="0">
                <a:latin typeface="楷体_GB2312" pitchFamily="49" charset="-122"/>
                <a:ea typeface="楷体_GB2312" pitchFamily="49" charset="-122"/>
              </a:rPr>
              <a:t>RMB</a:t>
            </a:r>
            <a:r>
              <a:rPr lang="zh-CN" altLang="en-US" sz="1600" b="1" dirty="0">
                <a:latin typeface="楷体_GB2312" pitchFamily="49" charset="-122"/>
                <a:ea typeface="楷体_GB2312" pitchFamily="49" charset="-122"/>
              </a:rPr>
              <a:t>）</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，企业类型</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工业</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，执行</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2007</a:t>
            </a:r>
            <a:r>
              <a:rPr lang="zh-CN" altLang="en-US" sz="1600" b="1" dirty="0">
                <a:latin typeface="楷体_GB2312" pitchFamily="49" charset="-122"/>
                <a:ea typeface="楷体_GB2312" pitchFamily="49" charset="-122"/>
              </a:rPr>
              <a:t>年新会计准则</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，账套主管</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杨帆</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。按行业性质预置会计科目。该企业不要求进行外币核算，对经济业务处理时，需对客户进行分类。需设置的分类编码分别为，科目编码级次</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4222</a:t>
            </a:r>
            <a:r>
              <a:rPr lang="en-US" altLang="zh-CN"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，客户分类编码级次</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122</a:t>
            </a:r>
            <a:r>
              <a:rPr lang="en-US" altLang="zh-CN"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。创建账套后暂时不启用任何子系统。</a:t>
            </a:r>
            <a:endParaRPr lang="zh-CN" altLang="en-US" sz="1600" b="1" dirty="0">
              <a:latin typeface="楷体_GB2312" pitchFamily="49" charset="-122"/>
              <a:ea typeface="楷体_GB2312" pitchFamily="49" charset="-122"/>
            </a:endParaRPr>
          </a:p>
        </p:txBody>
      </p:sp>
      <p:sp>
        <p:nvSpPr>
          <p:cNvPr id="12295" name="Rectangle 7"/>
          <p:cNvSpPr/>
          <p:nvPr/>
        </p:nvSpPr>
        <p:spPr>
          <a:xfrm>
            <a:off x="2243138" y="2115186"/>
            <a:ext cx="7813675" cy="1198880"/>
          </a:xfrm>
          <a:prstGeom prst="rect">
            <a:avLst/>
          </a:prstGeom>
          <a:noFill/>
          <a:ln w="12700">
            <a:noFill/>
          </a:ln>
        </p:spPr>
        <p:txBody>
          <a:bodyPr anchor="ctr">
            <a:spAutoFit/>
          </a:bodyPr>
          <a:p>
            <a:r>
              <a:rPr lang="zh-CN" altLang="en-US" sz="1800" b="1" dirty="0">
                <a:latin typeface="黑体" panose="02010609060101010101" pitchFamily="49" charset="-122"/>
              </a:rPr>
              <a:t>任务导入：</a:t>
            </a:r>
            <a:endParaRPr lang="zh-CN" altLang="en-US" sz="1800" dirty="0">
              <a:latin typeface="黑体" panose="02010609060101010101" pitchFamily="49" charset="-122"/>
            </a:endParaRPr>
          </a:p>
          <a:p>
            <a:r>
              <a:rPr lang="zh-CN" altLang="en-US" sz="1800" dirty="0">
                <a:latin typeface="宋体" panose="02010600030101010101" pitchFamily="2" charset="-122"/>
                <a:ea typeface="宋体" panose="02010600030101010101" pitchFamily="2" charset="-122"/>
              </a:rPr>
              <a:t>    宏信股份有限公司已创立</a:t>
            </a:r>
            <a:r>
              <a:rPr lang="en-US" altLang="zh-CN" sz="1800" dirty="0">
                <a:latin typeface="宋体" panose="02010600030101010101" pitchFamily="2" charset="-122"/>
                <a:ea typeface="宋体" panose="02010600030101010101" pitchFamily="2" charset="-122"/>
              </a:rPr>
              <a:t>2</a:t>
            </a:r>
            <a:r>
              <a:rPr lang="zh-CN" altLang="en-US" sz="1800" dirty="0">
                <a:latin typeface="宋体" panose="02010600030101010101" pitchFamily="2" charset="-122"/>
                <a:ea typeface="宋体" panose="02010600030101010101" pitchFamily="2" charset="-122"/>
              </a:rPr>
              <a:t>年，是税务部门核定的一般纳税人。该公司从</a:t>
            </a:r>
            <a:r>
              <a:rPr lang="en-US" altLang="zh-CN" sz="1800" dirty="0">
                <a:latin typeface="宋体" panose="02010600030101010101" pitchFamily="2" charset="-122"/>
                <a:ea typeface="宋体" panose="02010600030101010101" pitchFamily="2" charset="-122"/>
              </a:rPr>
              <a:t>2016</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月开始使用畅捷通</a:t>
            </a:r>
            <a:r>
              <a:rPr lang="en-US" altLang="zh-CN" sz="1800" dirty="0">
                <a:latin typeface="宋体" panose="02010600030101010101" pitchFamily="2" charset="-122"/>
                <a:ea typeface="宋体" panose="02010600030101010101" pitchFamily="2" charset="-122"/>
              </a:rPr>
              <a:t>T3</a:t>
            </a:r>
            <a:r>
              <a:rPr lang="zh-CN" altLang="en-US" sz="1800" dirty="0">
                <a:latin typeface="宋体" panose="02010600030101010101" pitchFamily="2" charset="-122"/>
                <a:ea typeface="宋体" panose="02010600030101010101" pitchFamily="2" charset="-122"/>
              </a:rPr>
              <a:t>管理软件。现在需要在系统中建账以便把手工业务数据移植到计算机当中，开始在计算机中处理企业的会计业务。</a:t>
            </a:r>
            <a:endParaRPr lang="zh-CN" altLang="en-US" sz="1800" dirty="0">
              <a:latin typeface="宋体" panose="02010600030101010101" pitchFamily="2" charset="-122"/>
              <a:ea typeface="宋体" panose="02010600030101010101" pitchFamily="2" charset="-122"/>
            </a:endParaRPr>
          </a:p>
        </p:txBody>
      </p:sp>
      <p:sp>
        <p:nvSpPr>
          <p:cNvPr id="12296" name="Rectangle 8"/>
          <p:cNvSpPr/>
          <p:nvPr/>
        </p:nvSpPr>
        <p:spPr>
          <a:xfrm>
            <a:off x="2171700" y="3428048"/>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3315"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3316"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1.1</a:t>
            </a:r>
            <a:r>
              <a:rPr lang="en-US" altLang="zh-CN" sz="3200" dirty="0"/>
              <a:t>  </a:t>
            </a:r>
            <a:r>
              <a:rPr lang="zh-CN" altLang="en-US" sz="3200" dirty="0"/>
              <a:t>账套管理</a:t>
            </a:r>
            <a:endParaRPr lang="zh-CN" altLang="en-US" sz="3200" b="0" dirty="0">
              <a:latin typeface="黑体" panose="02010609060101010101" pitchFamily="49" charset="-122"/>
            </a:endParaRPr>
          </a:p>
        </p:txBody>
      </p:sp>
      <p:sp>
        <p:nvSpPr>
          <p:cNvPr id="13317" name="Rectangle 9"/>
          <p:cNvSpPr/>
          <p:nvPr/>
        </p:nvSpPr>
        <p:spPr>
          <a:xfrm>
            <a:off x="2532063" y="2008982"/>
            <a:ext cx="7380287" cy="369252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新建账套号不能与已存账套号重复。</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账套名称可以是核算单位的简称，它将随时显示在正在操作的财务管理软件的界面上。</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账套路径为存储账套数据的路径，可以修改。</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启用会计期为启用财务管理软件处理会计业务的日期。</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启用会计期不能在计算机系统日期之后。</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行业性质的选择决定着系统采用何种会计制度下的会计科目进行会计核算。</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账套主管可以在此确定，也可以在操作员权限设置功能中修改。</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系统默认按所选行业性质预置会计科目。如果单击</a:t>
            </a:r>
            <a:r>
              <a:rPr lang="zh-CN" altLang="en-US" sz="1800" dirty="0">
                <a:ea typeface="楷体_GB2312" pitchFamily="49" charset="-122"/>
              </a:rPr>
              <a:t>“</a:t>
            </a:r>
            <a:r>
              <a:rPr lang="zh-CN" altLang="en-US" sz="1800" dirty="0">
                <a:latin typeface="楷体_GB2312" pitchFamily="49" charset="-122"/>
                <a:ea typeface="楷体_GB2312" pitchFamily="49" charset="-122"/>
              </a:rPr>
              <a:t>按行业性质预置科目</a:t>
            </a:r>
            <a:r>
              <a:rPr lang="zh-CN" altLang="en-US" sz="1800" dirty="0">
                <a:ea typeface="楷体_GB2312" pitchFamily="49" charset="-122"/>
              </a:rPr>
              <a:t>”</a:t>
            </a:r>
            <a:r>
              <a:rPr lang="zh-CN" altLang="en-US" sz="1800" dirty="0">
                <a:latin typeface="楷体_GB2312" pitchFamily="49" charset="-122"/>
                <a:ea typeface="楷体_GB2312" pitchFamily="49" charset="-122"/>
              </a:rPr>
              <a:t>复选框（即取消√），则不按行业预置会计科目。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进行相应系统启用的操作。</a:t>
            </a:r>
            <a:endParaRPr lang="zh-CN" altLang="en-US" sz="1800" dirty="0">
              <a:latin typeface="楷体_GB2312" pitchFamily="49" charset="-122"/>
              <a:ea typeface="楷体_GB2312" pitchFamily="49" charset="-122"/>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433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4340"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1.1</a:t>
            </a:r>
            <a:r>
              <a:rPr lang="en-US" altLang="zh-CN" sz="3200" dirty="0"/>
              <a:t>  </a:t>
            </a:r>
            <a:r>
              <a:rPr lang="zh-CN" altLang="en-US" sz="3200" dirty="0"/>
              <a:t>账套管理</a:t>
            </a:r>
            <a:endParaRPr lang="zh-CN" altLang="en-US" sz="3200" b="0" dirty="0">
              <a:latin typeface="黑体" panose="02010609060101010101" pitchFamily="49" charset="-122"/>
            </a:endParaRPr>
          </a:p>
        </p:txBody>
      </p:sp>
      <p:sp>
        <p:nvSpPr>
          <p:cNvPr id="14341" name="AutoShape 9"/>
          <p:cNvSpPr/>
          <p:nvPr/>
        </p:nvSpPr>
        <p:spPr>
          <a:xfrm>
            <a:off x="2459038" y="2600325"/>
            <a:ext cx="7200900" cy="122396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4342" name="Rectangle 6"/>
          <p:cNvSpPr/>
          <p:nvPr/>
        </p:nvSpPr>
        <p:spPr>
          <a:xfrm>
            <a:off x="2674938" y="2636838"/>
            <a:ext cx="6697662" cy="1198880"/>
          </a:xfrm>
          <a:prstGeom prst="rect">
            <a:avLst/>
          </a:prstGeom>
          <a:noFill/>
          <a:ln w="12700">
            <a:noFill/>
          </a:ln>
        </p:spPr>
        <p:txBody>
          <a:bodyP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2</a:t>
            </a:r>
            <a:r>
              <a:rPr lang="zh-CN" altLang="en-US" sz="1800" b="1" dirty="0">
                <a:latin typeface="楷体_GB2312" pitchFamily="49" charset="-122"/>
                <a:ea typeface="楷体_GB2312" pitchFamily="49" charset="-122"/>
              </a:rPr>
              <a:t>：修改账套。</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以</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账套主管</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YF </a:t>
            </a:r>
            <a:r>
              <a:rPr lang="zh-CN" altLang="en-US" sz="1800" b="1" dirty="0">
                <a:latin typeface="楷体_GB2312" pitchFamily="49" charset="-122"/>
                <a:ea typeface="楷体_GB2312" pitchFamily="49" charset="-122"/>
              </a:rPr>
              <a:t>杨帆</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（密码：</a:t>
            </a:r>
            <a:r>
              <a:rPr lang="en-US" altLang="zh-CN" sz="1800" b="1" dirty="0">
                <a:latin typeface="楷体_GB2312" pitchFamily="49" charset="-122"/>
                <a:ea typeface="楷体_GB2312" pitchFamily="49" charset="-122"/>
              </a:rPr>
              <a:t>000000</a:t>
            </a:r>
            <a:r>
              <a:rPr lang="zh-CN" altLang="en-US" sz="1800" b="1" dirty="0">
                <a:latin typeface="楷体_GB2312" pitchFamily="49" charset="-122"/>
                <a:ea typeface="楷体_GB2312" pitchFamily="49" charset="-122"/>
              </a:rPr>
              <a:t>）的身份，将</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账套设置为不对</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客户</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进行分类，而对</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供应商</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进行分类并且</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有外币核算</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的账套。供应商分类编码为</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122</a:t>
            </a:r>
            <a:r>
              <a:rPr lang="en-US" altLang="zh-CN"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endParaRPr lang="zh-CN" altLang="en-US" sz="1800" b="1" dirty="0">
              <a:latin typeface="楷体_GB2312" pitchFamily="49" charset="-122"/>
              <a:ea typeface="楷体_GB2312" pitchFamily="49" charset="-122"/>
            </a:endParaRPr>
          </a:p>
        </p:txBody>
      </p:sp>
      <p:sp>
        <p:nvSpPr>
          <p:cNvPr id="14343" name="Rectangle 8"/>
          <p:cNvSpPr/>
          <p:nvPr/>
        </p:nvSpPr>
        <p:spPr>
          <a:xfrm>
            <a:off x="2171700" y="18437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4344" name="Rectangle 9"/>
          <p:cNvSpPr/>
          <p:nvPr/>
        </p:nvSpPr>
        <p:spPr>
          <a:xfrm>
            <a:off x="2640013" y="4255453"/>
            <a:ext cx="7056437" cy="132207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若当前操作员不是要修改账套的主管，则应在</a:t>
            </a:r>
            <a:r>
              <a:rPr lang="zh-CN" altLang="en-US" sz="1600" dirty="0">
                <a:ea typeface="楷体_GB2312" pitchFamily="49" charset="-122"/>
              </a:rPr>
              <a:t>“</a:t>
            </a:r>
            <a:r>
              <a:rPr lang="zh-CN" altLang="en-US" sz="1600" dirty="0">
                <a:latin typeface="楷体_GB2312" pitchFamily="49" charset="-122"/>
                <a:ea typeface="楷体_GB2312" pitchFamily="49" charset="-122"/>
              </a:rPr>
              <a:t>系统管理</a:t>
            </a:r>
            <a:r>
              <a:rPr lang="zh-CN" altLang="en-US" sz="1600" dirty="0">
                <a:ea typeface="楷体_GB2312" pitchFamily="49" charset="-122"/>
              </a:rPr>
              <a:t>”</a:t>
            </a:r>
            <a:r>
              <a:rPr lang="zh-CN" altLang="en-US" sz="1600" dirty="0">
                <a:latin typeface="楷体_GB2312" pitchFamily="49" charset="-122"/>
                <a:ea typeface="楷体_GB2312" pitchFamily="49" charset="-122"/>
              </a:rPr>
              <a:t>窗口中，注销当前操作员后再以账套主管的身份注册系统管理。</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注册系统的操作员可以在输入正确的密码后，单击</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修改密码</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按钮，修改自己的密码。</a:t>
            </a:r>
            <a:r>
              <a:rPr lang="zh-CN" altLang="en-US" sz="1600" b="0" dirty="0">
                <a:latin typeface="楷体_GB2312" pitchFamily="49" charset="-122"/>
                <a:ea typeface="楷体_GB2312" pitchFamily="49" charset="-122"/>
              </a:rPr>
              <a:t> </a:t>
            </a:r>
            <a:endParaRPr lang="zh-CN" altLang="en-US" sz="1600" b="0" dirty="0">
              <a:latin typeface="楷体_GB2312" pitchFamily="49" charset="-122"/>
              <a:ea typeface="楷体_GB2312" pitchFamily="49" charset="-122"/>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5363"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5364" name="Text Box 3"/>
          <p:cNvSpPr txBox="1"/>
          <p:nvPr/>
        </p:nvSpPr>
        <p:spPr>
          <a:xfrm>
            <a:off x="1882775" y="90805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1.1</a:t>
            </a:r>
            <a:r>
              <a:rPr lang="en-US" altLang="zh-CN" sz="3200" dirty="0"/>
              <a:t>  </a:t>
            </a:r>
            <a:r>
              <a:rPr lang="zh-CN" altLang="en-US" sz="3200" dirty="0"/>
              <a:t>账套管理</a:t>
            </a:r>
            <a:endParaRPr lang="zh-CN" altLang="en-US" sz="3200" b="0" dirty="0">
              <a:latin typeface="黑体" panose="02010609060101010101" pitchFamily="49" charset="-122"/>
            </a:endParaRPr>
          </a:p>
        </p:txBody>
      </p:sp>
      <p:sp>
        <p:nvSpPr>
          <p:cNvPr id="15365" name="AutoShape 9"/>
          <p:cNvSpPr/>
          <p:nvPr/>
        </p:nvSpPr>
        <p:spPr>
          <a:xfrm>
            <a:off x="2459038" y="2097088"/>
            <a:ext cx="7200900" cy="792162"/>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5366" name="Rectangle 6"/>
          <p:cNvSpPr/>
          <p:nvPr/>
        </p:nvSpPr>
        <p:spPr>
          <a:xfrm>
            <a:off x="2674938" y="2133600"/>
            <a:ext cx="6697662" cy="70675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：备份账套。</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将</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账套备份至</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d\010</a:t>
            </a:r>
            <a:r>
              <a:rPr lang="zh-CN" altLang="en-US" sz="2000" b="1" dirty="0">
                <a:latin typeface="楷体_GB2312" pitchFamily="49" charset="-122"/>
                <a:ea typeface="楷体_GB2312" pitchFamily="49" charset="-122"/>
              </a:rPr>
              <a:t>账套备份</a:t>
            </a:r>
            <a:r>
              <a:rPr lang="en-US" altLang="zh-CN" sz="2000" b="1" dirty="0">
                <a:latin typeface="楷体_GB2312" pitchFamily="49" charset="-122"/>
                <a:ea typeface="楷体_GB2312" pitchFamily="49" charset="-122"/>
              </a:rPr>
              <a:t>\</a:t>
            </a:r>
            <a:r>
              <a:rPr lang="zh-CN" altLang="en-US" sz="2000" b="1" dirty="0">
                <a:latin typeface="楷体_GB2312" pitchFamily="49" charset="-122"/>
                <a:ea typeface="楷体_GB2312" pitchFamily="49" charset="-122"/>
              </a:rPr>
              <a:t>建立账套备份。</a:t>
            </a:r>
            <a:endParaRPr lang="zh-CN" altLang="en-US" sz="2000" b="1" dirty="0">
              <a:latin typeface="楷体_GB2312" pitchFamily="49" charset="-122"/>
              <a:ea typeface="楷体_GB2312" pitchFamily="49" charset="-122"/>
            </a:endParaRPr>
          </a:p>
        </p:txBody>
      </p:sp>
      <p:sp>
        <p:nvSpPr>
          <p:cNvPr id="15367" name="Rectangle 7"/>
          <p:cNvSpPr/>
          <p:nvPr/>
        </p:nvSpPr>
        <p:spPr>
          <a:xfrm>
            <a:off x="2208213" y="16278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5368" name="Rectangle 8"/>
          <p:cNvSpPr/>
          <p:nvPr/>
        </p:nvSpPr>
        <p:spPr>
          <a:xfrm>
            <a:off x="2640013" y="3160713"/>
            <a:ext cx="7056437" cy="267652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400" dirty="0">
                <a:latin typeface="黑体" panose="02010609060101010101" pitchFamily="49" charset="-122"/>
              </a:rPr>
              <a:t>【</a:t>
            </a:r>
            <a:r>
              <a:rPr lang="zh-CN" altLang="en-US" sz="1400" dirty="0">
                <a:latin typeface="黑体" panose="02010609060101010101" pitchFamily="49" charset="-122"/>
              </a:rPr>
              <a:t>知识要点</a:t>
            </a:r>
            <a:r>
              <a:rPr lang="en-US" altLang="zh-CN" sz="1400" dirty="0">
                <a:latin typeface="黑体" panose="02010609060101010101" pitchFamily="49" charset="-122"/>
              </a:rPr>
              <a:t>】</a:t>
            </a:r>
            <a:endParaRPr lang="en-US" altLang="zh-CN" sz="14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由于计算机在运行时经常会受到来自各方面因素的干扰，如人的因素、硬件的因素、软件或计算机病毒等因素，有时会造成会计数据被破坏。因此</a:t>
            </a:r>
            <a:r>
              <a:rPr lang="zh-CN" altLang="en-US" sz="1400" dirty="0">
                <a:ea typeface="楷体_GB2312" pitchFamily="49" charset="-122"/>
              </a:rPr>
              <a:t>“</a:t>
            </a:r>
            <a:r>
              <a:rPr lang="zh-CN" altLang="en-US" sz="1400" dirty="0">
                <a:latin typeface="楷体_GB2312" pitchFamily="49" charset="-122"/>
                <a:ea typeface="楷体_GB2312" pitchFamily="49" charset="-122"/>
              </a:rPr>
              <a:t>系统管理</a:t>
            </a:r>
            <a:r>
              <a:rPr lang="zh-CN" altLang="en-US" sz="1400" dirty="0">
                <a:ea typeface="楷体_GB2312" pitchFamily="49" charset="-122"/>
              </a:rPr>
              <a:t>”</a:t>
            </a:r>
            <a:r>
              <a:rPr lang="zh-CN" altLang="en-US" sz="1400" dirty="0">
                <a:latin typeface="楷体_GB2312" pitchFamily="49" charset="-122"/>
                <a:ea typeface="楷体_GB2312" pitchFamily="49" charset="-122"/>
              </a:rPr>
              <a:t>窗口中提供了账套</a:t>
            </a:r>
            <a:r>
              <a:rPr lang="zh-CN" altLang="en-US" sz="1400" dirty="0">
                <a:ea typeface="楷体_GB2312" pitchFamily="49" charset="-122"/>
              </a:rPr>
              <a:t>“</a:t>
            </a:r>
            <a:r>
              <a:rPr lang="zh-CN" altLang="en-US" sz="1400" dirty="0">
                <a:latin typeface="楷体_GB2312" pitchFamily="49" charset="-122"/>
                <a:ea typeface="楷体_GB2312" pitchFamily="49" charset="-122"/>
              </a:rPr>
              <a:t>备份</a:t>
            </a:r>
            <a:r>
              <a:rPr lang="zh-CN" altLang="en-US" sz="1400" dirty="0">
                <a:ea typeface="楷体_GB2312" pitchFamily="49" charset="-122"/>
              </a:rPr>
              <a:t>”</a:t>
            </a:r>
            <a:r>
              <a:rPr lang="zh-CN" altLang="en-US" sz="1400" dirty="0">
                <a:latin typeface="楷体_GB2312" pitchFamily="49" charset="-122"/>
                <a:ea typeface="楷体_GB2312" pitchFamily="49" charset="-122"/>
              </a:rPr>
              <a:t>和账套 </a:t>
            </a:r>
            <a:r>
              <a:rPr lang="zh-CN" altLang="en-US" sz="1400" dirty="0">
                <a:ea typeface="楷体_GB2312" pitchFamily="49" charset="-122"/>
              </a:rPr>
              <a:t>“</a:t>
            </a:r>
            <a:r>
              <a:rPr lang="zh-CN" altLang="en-US" sz="1400" dirty="0">
                <a:latin typeface="楷体_GB2312" pitchFamily="49" charset="-122"/>
                <a:ea typeface="楷体_GB2312" pitchFamily="49" charset="-122"/>
              </a:rPr>
              <a:t>恢复</a:t>
            </a:r>
            <a:r>
              <a:rPr lang="zh-CN" altLang="en-US" sz="1400" dirty="0">
                <a:ea typeface="楷体_GB2312" pitchFamily="49" charset="-122"/>
              </a:rPr>
              <a:t>”</a:t>
            </a:r>
            <a:r>
              <a:rPr lang="zh-CN" altLang="en-US" sz="1400" dirty="0">
                <a:latin typeface="楷体_GB2312" pitchFamily="49" charset="-122"/>
                <a:ea typeface="楷体_GB2312" pitchFamily="49" charset="-122"/>
              </a:rPr>
              <a:t>的功能。</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账套备份 </a:t>
            </a:r>
            <a:r>
              <a:rPr lang="en-US" altLang="zh-CN" sz="1400" dirty="0">
                <a:latin typeface="楷体_GB2312" pitchFamily="49" charset="-122"/>
                <a:ea typeface="楷体_GB2312" pitchFamily="49" charset="-122"/>
              </a:rPr>
              <a:t>(</a:t>
            </a:r>
            <a:r>
              <a:rPr lang="zh-CN" altLang="en-US" sz="1400" dirty="0">
                <a:latin typeface="楷体_GB2312" pitchFamily="49" charset="-122"/>
                <a:ea typeface="楷体_GB2312" pitchFamily="49" charset="-122"/>
              </a:rPr>
              <a:t>即会计数据备份</a:t>
            </a:r>
            <a:r>
              <a:rPr lang="en-US" altLang="zh-CN" sz="1400" dirty="0">
                <a:latin typeface="楷体_GB2312" pitchFamily="49" charset="-122"/>
                <a:ea typeface="楷体_GB2312" pitchFamily="49" charset="-122"/>
              </a:rPr>
              <a:t>)</a:t>
            </a:r>
            <a:r>
              <a:rPr lang="zh-CN" altLang="en-US" sz="1400" dirty="0">
                <a:latin typeface="楷体_GB2312" pitchFamily="49" charset="-122"/>
                <a:ea typeface="楷体_GB2312" pitchFamily="49" charset="-122"/>
              </a:rPr>
              <a:t>就是将财务管理软件所产生的数据备份到硬盘、软盘或光盘中保存起来。其目的是长期保存，防备意外事故造成的硬盘数据丢失、非法篡改和破坏；能够利用备份数据，使系统数据得到尽快恢复以保证业务正常进行。</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账套的</a:t>
            </a:r>
            <a:r>
              <a:rPr lang="zh-CN" altLang="en-US" sz="1400" dirty="0">
                <a:ea typeface="楷体_GB2312" pitchFamily="49" charset="-122"/>
              </a:rPr>
              <a:t>“</a:t>
            </a:r>
            <a:r>
              <a:rPr lang="zh-CN" altLang="en-US" sz="1400" dirty="0">
                <a:latin typeface="楷体_GB2312" pitchFamily="49" charset="-122"/>
                <a:ea typeface="楷体_GB2312" pitchFamily="49" charset="-122"/>
              </a:rPr>
              <a:t>备份</a:t>
            </a:r>
            <a:r>
              <a:rPr lang="zh-CN" altLang="en-US" sz="1400" dirty="0">
                <a:ea typeface="楷体_GB2312" pitchFamily="49" charset="-122"/>
              </a:rPr>
              <a:t>”</a:t>
            </a:r>
            <a:r>
              <a:rPr lang="zh-CN" altLang="en-US" sz="1400" dirty="0">
                <a:latin typeface="楷体_GB2312" pitchFamily="49" charset="-122"/>
                <a:ea typeface="楷体_GB2312" pitchFamily="49" charset="-122"/>
              </a:rPr>
              <a:t>功能除了可以完成账套的备份操作外还可以完成删除账套的操作。如果系统内的账套已经不需再继续保存，则可以使用账套的</a:t>
            </a:r>
            <a:r>
              <a:rPr lang="zh-CN" altLang="en-US" sz="1400" dirty="0">
                <a:ea typeface="楷体_GB2312" pitchFamily="49" charset="-122"/>
              </a:rPr>
              <a:t>“</a:t>
            </a:r>
            <a:r>
              <a:rPr lang="zh-CN" altLang="en-US" sz="1400" dirty="0">
                <a:latin typeface="楷体_GB2312" pitchFamily="49" charset="-122"/>
                <a:ea typeface="楷体_GB2312" pitchFamily="49" charset="-122"/>
              </a:rPr>
              <a:t>备份</a:t>
            </a:r>
            <a:r>
              <a:rPr lang="zh-CN" altLang="en-US" sz="1400" dirty="0">
                <a:ea typeface="楷体_GB2312" pitchFamily="49" charset="-122"/>
              </a:rPr>
              <a:t>”</a:t>
            </a:r>
            <a:r>
              <a:rPr lang="zh-CN" altLang="en-US" sz="1400" dirty="0">
                <a:latin typeface="楷体_GB2312" pitchFamily="49" charset="-122"/>
                <a:ea typeface="楷体_GB2312" pitchFamily="49" charset="-122"/>
              </a:rPr>
              <a:t>功能进行账套删除。</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只有系统管理员才有权限备份账套。</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在删除账套时，必须关闭所有系统模块。</a:t>
            </a:r>
            <a:endParaRPr lang="zh-CN" altLang="en-US" sz="14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400" dirty="0">
                <a:latin typeface="楷体_GB2312" pitchFamily="49" charset="-122"/>
                <a:ea typeface="楷体_GB2312" pitchFamily="49" charset="-122"/>
              </a:rPr>
              <a:t>    建议在每次备份时都新建一个文件夹，并注明该备份文件的内容。</a:t>
            </a:r>
            <a:r>
              <a:rPr lang="zh-CN" altLang="en-US" sz="1400" b="0" dirty="0">
                <a:latin typeface="楷体_GB2312" pitchFamily="49" charset="-122"/>
                <a:ea typeface="楷体_GB2312" pitchFamily="49" charset="-122"/>
              </a:rPr>
              <a:t> </a:t>
            </a:r>
            <a:endParaRPr lang="zh-CN" altLang="en-US" sz="1400" b="0" dirty="0">
              <a:latin typeface="楷体_GB2312" pitchFamily="49" charset="-122"/>
              <a:ea typeface="楷体_GB2312" pitchFamily="49" charset="-122"/>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6387"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6388" name="Text Box 3"/>
          <p:cNvSpPr txBox="1"/>
          <p:nvPr/>
        </p:nvSpPr>
        <p:spPr>
          <a:xfrm>
            <a:off x="1882775" y="90805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1.1</a:t>
            </a:r>
            <a:r>
              <a:rPr lang="en-US" altLang="zh-CN" sz="3200" dirty="0"/>
              <a:t>  </a:t>
            </a:r>
            <a:r>
              <a:rPr lang="zh-CN" altLang="en-US" sz="3200" dirty="0"/>
              <a:t>账套管理</a:t>
            </a:r>
            <a:endParaRPr lang="zh-CN" altLang="en-US" sz="3200" b="0" dirty="0">
              <a:latin typeface="黑体" panose="02010609060101010101" pitchFamily="49" charset="-122"/>
            </a:endParaRPr>
          </a:p>
        </p:txBody>
      </p:sp>
      <p:sp>
        <p:nvSpPr>
          <p:cNvPr id="16389" name="AutoShape 9"/>
          <p:cNvSpPr/>
          <p:nvPr/>
        </p:nvSpPr>
        <p:spPr>
          <a:xfrm>
            <a:off x="2459038" y="2097088"/>
            <a:ext cx="7200900" cy="900112"/>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6390" name="Rectangle 6"/>
          <p:cNvSpPr/>
          <p:nvPr/>
        </p:nvSpPr>
        <p:spPr>
          <a:xfrm>
            <a:off x="2674938" y="2133600"/>
            <a:ext cx="7021512" cy="829945"/>
          </a:xfrm>
          <a:prstGeom prst="rect">
            <a:avLst/>
          </a:prstGeom>
          <a:noFill/>
          <a:ln w="12700">
            <a:noFill/>
          </a:ln>
        </p:spPr>
        <p:txBody>
          <a:bodyP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4</a:t>
            </a:r>
            <a:r>
              <a:rPr lang="zh-CN" altLang="en-US" sz="1600" b="1" dirty="0">
                <a:latin typeface="楷体_GB2312" pitchFamily="49" charset="-122"/>
                <a:ea typeface="楷体_GB2312" pitchFamily="49" charset="-122"/>
              </a:rPr>
              <a:t>：恢复账套。</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将已备份到</a:t>
            </a:r>
            <a:r>
              <a:rPr lang="en-US" altLang="zh-CN" sz="1600" b="1" dirty="0">
                <a:latin typeface="楷体_GB2312" pitchFamily="49" charset="-122"/>
                <a:ea typeface="楷体_GB2312" pitchFamily="49" charset="-122"/>
              </a:rPr>
              <a:t>d</a:t>
            </a:r>
            <a:r>
              <a:rPr lang="zh-CN" altLang="en-US" sz="1600" b="1" dirty="0">
                <a:latin typeface="楷体_GB2312" pitchFamily="49" charset="-122"/>
                <a:ea typeface="楷体_GB2312" pitchFamily="49" charset="-122"/>
              </a:rPr>
              <a:t>盘的</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010</a:t>
            </a:r>
            <a:r>
              <a:rPr lang="zh-CN" altLang="en-US" sz="1600" b="1" dirty="0">
                <a:latin typeface="楷体_GB2312" pitchFamily="49" charset="-122"/>
                <a:ea typeface="楷体_GB2312" pitchFamily="49" charset="-122"/>
              </a:rPr>
              <a:t>账套备份</a:t>
            </a:r>
            <a:r>
              <a:rPr lang="en-US" altLang="zh-CN" sz="1600" b="1" dirty="0">
                <a:latin typeface="楷体_GB2312" pitchFamily="49" charset="-122"/>
                <a:ea typeface="楷体_GB2312" pitchFamily="49" charset="-122"/>
              </a:rPr>
              <a:t>\</a:t>
            </a:r>
            <a:r>
              <a:rPr lang="zh-CN" altLang="en-US" sz="1600" b="1" dirty="0">
                <a:latin typeface="楷体_GB2312" pitchFamily="49" charset="-122"/>
                <a:ea typeface="楷体_GB2312" pitchFamily="49" charset="-122"/>
              </a:rPr>
              <a:t>建立账套备份</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文件夹中的数据恢复到系统中。</a:t>
            </a:r>
            <a:endParaRPr lang="zh-CN" altLang="en-US" sz="1600" b="1" dirty="0">
              <a:latin typeface="楷体_GB2312" pitchFamily="49" charset="-122"/>
              <a:ea typeface="楷体_GB2312" pitchFamily="49" charset="-122"/>
            </a:endParaRPr>
          </a:p>
        </p:txBody>
      </p:sp>
      <p:sp>
        <p:nvSpPr>
          <p:cNvPr id="16391" name="Rectangle 7"/>
          <p:cNvSpPr/>
          <p:nvPr/>
        </p:nvSpPr>
        <p:spPr>
          <a:xfrm>
            <a:off x="2208213" y="16278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6392" name="Rectangle 8"/>
          <p:cNvSpPr/>
          <p:nvPr/>
        </p:nvSpPr>
        <p:spPr>
          <a:xfrm>
            <a:off x="2640013" y="3343911"/>
            <a:ext cx="7056437" cy="230695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600" b="0" dirty="0">
                <a:latin typeface="楷体_GB2312" pitchFamily="49" charset="-122"/>
                <a:ea typeface="楷体_GB2312" pitchFamily="49" charset="-122"/>
              </a:rPr>
              <a:t> </a:t>
            </a: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恢复账套</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即会计数据引入</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是指把软盘上或光盘等存储介质上的备份数据恢复到软件系统中，即利用现有数据恢复。进行恢复账套 </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或数据引入</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的目的是：当硬盘数据被破坏时，将最新备份数据恢复到硬盘中。系统还允许将系统外某账套数据引入本系统中，从而有利于集团公司的操作。例如子公司的账套数据可以定期被引入母公司系统中，以便进行有关账套数据的分析和合并工作。</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备份的账套数据不能直接运行，只有在系统管理中进行恢复（引入）才能运行。</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7411"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7412" name="Text Box 3"/>
          <p:cNvSpPr txBox="1"/>
          <p:nvPr/>
        </p:nvSpPr>
        <p:spPr>
          <a:xfrm>
            <a:off x="1882775" y="90805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1.1</a:t>
            </a:r>
            <a:r>
              <a:rPr lang="en-US" altLang="zh-CN" sz="3200" dirty="0"/>
              <a:t> </a:t>
            </a:r>
            <a:r>
              <a:rPr lang="zh-CN" altLang="en-US" sz="3200" dirty="0"/>
              <a:t>账套管理</a:t>
            </a:r>
            <a:endParaRPr lang="zh-CN" altLang="en-US" sz="3200" b="0" dirty="0">
              <a:latin typeface="黑体" panose="02010609060101010101" pitchFamily="49" charset="-122"/>
            </a:endParaRPr>
          </a:p>
        </p:txBody>
      </p:sp>
      <p:sp>
        <p:nvSpPr>
          <p:cNvPr id="17413" name="AutoShape 9"/>
          <p:cNvSpPr/>
          <p:nvPr/>
        </p:nvSpPr>
        <p:spPr>
          <a:xfrm>
            <a:off x="2459038" y="2097088"/>
            <a:ext cx="7200900" cy="11525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7414" name="Rectangle 6"/>
          <p:cNvSpPr/>
          <p:nvPr/>
        </p:nvSpPr>
        <p:spPr>
          <a:xfrm>
            <a:off x="2674938" y="2133600"/>
            <a:ext cx="7021512" cy="1076325"/>
          </a:xfrm>
          <a:prstGeom prst="rect">
            <a:avLst/>
          </a:prstGeom>
          <a:noFill/>
          <a:ln w="12700">
            <a:noFill/>
          </a:ln>
        </p:spPr>
        <p:txBody>
          <a:bodyPr>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5</a:t>
            </a:r>
            <a:r>
              <a:rPr lang="zh-CN" altLang="en-US" sz="1600" b="1" dirty="0">
                <a:latin typeface="楷体_GB2312" pitchFamily="49" charset="-122"/>
                <a:ea typeface="楷体_GB2312" pitchFamily="49" charset="-122"/>
              </a:rPr>
              <a:t>：启用系统</a:t>
            </a:r>
            <a:endParaRPr lang="zh-CN" altLang="en-US" sz="1600" b="1" dirty="0">
              <a:latin typeface="楷体_GB2312" pitchFamily="49" charset="-122"/>
              <a:ea typeface="楷体_GB2312" pitchFamily="49" charset="-122"/>
            </a:endParaRPr>
          </a:p>
          <a:p>
            <a:r>
              <a:rPr lang="en-US" altLang="zh-CN" sz="1600" b="1" dirty="0">
                <a:latin typeface="楷体_GB2312" pitchFamily="49" charset="-122"/>
                <a:ea typeface="楷体_GB2312" pitchFamily="49" charset="-122"/>
              </a:rPr>
              <a:t>    2016</a:t>
            </a:r>
            <a:r>
              <a:rPr lang="zh-CN" altLang="en-US" sz="1600" b="1" dirty="0">
                <a:latin typeface="楷体_GB2312" pitchFamily="49" charset="-122"/>
                <a:ea typeface="楷体_GB2312" pitchFamily="49" charset="-122"/>
              </a:rPr>
              <a:t>年</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月</a:t>
            </a:r>
            <a:r>
              <a:rPr lang="en-US" altLang="zh-CN" sz="1600" b="1" dirty="0">
                <a:latin typeface="楷体_GB2312" pitchFamily="49" charset="-122"/>
                <a:ea typeface="楷体_GB2312" pitchFamily="49" charset="-122"/>
              </a:rPr>
              <a:t>6</a:t>
            </a:r>
            <a:r>
              <a:rPr lang="zh-CN" altLang="en-US" sz="1600" b="1" dirty="0">
                <a:latin typeface="楷体_GB2312" pitchFamily="49" charset="-122"/>
                <a:ea typeface="楷体_GB2312" pitchFamily="49" charset="-122"/>
              </a:rPr>
              <a:t>日，由</a:t>
            </a:r>
            <a:r>
              <a:rPr lang="en-US" altLang="zh-CN" sz="1600" b="1" dirty="0">
                <a:latin typeface="楷体_GB2312" pitchFamily="49" charset="-122"/>
                <a:ea typeface="楷体_GB2312" pitchFamily="49" charset="-122"/>
              </a:rPr>
              <a:t>010</a:t>
            </a:r>
            <a:r>
              <a:rPr lang="zh-CN" altLang="en-US" sz="1600" b="1" dirty="0">
                <a:latin typeface="楷体_GB2312" pitchFamily="49" charset="-122"/>
                <a:ea typeface="楷体_GB2312" pitchFamily="49" charset="-122"/>
              </a:rPr>
              <a:t>账套的账套主管杨帆 （即</a:t>
            </a:r>
            <a:r>
              <a:rPr lang="en-US" altLang="zh-CN" sz="1600" b="1" dirty="0">
                <a:latin typeface="楷体_GB2312" pitchFamily="49" charset="-122"/>
                <a:ea typeface="楷体_GB2312" pitchFamily="49" charset="-122"/>
              </a:rPr>
              <a:t>YF</a:t>
            </a:r>
            <a:r>
              <a:rPr lang="zh-CN" altLang="en-US" sz="1600" b="1" dirty="0">
                <a:latin typeface="楷体_GB2312" pitchFamily="49" charset="-122"/>
                <a:ea typeface="楷体_GB2312" pitchFamily="49" charset="-122"/>
              </a:rPr>
              <a:t>，密码为</a:t>
            </a:r>
            <a:r>
              <a:rPr lang="en-US" altLang="zh-CN" sz="1600" b="1" dirty="0">
                <a:latin typeface="楷体_GB2312" pitchFamily="49" charset="-122"/>
                <a:ea typeface="楷体_GB2312" pitchFamily="49" charset="-122"/>
              </a:rPr>
              <a:t>000000</a:t>
            </a:r>
            <a:r>
              <a:rPr lang="zh-CN" altLang="en-US" sz="1600" b="1" dirty="0">
                <a:latin typeface="楷体_GB2312" pitchFamily="49" charset="-122"/>
                <a:ea typeface="楷体_GB2312" pitchFamily="49" charset="-122"/>
              </a:rPr>
              <a:t>）注册进入系统管理，启用</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总账</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工资管理</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和</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固定资产</a:t>
            </a:r>
            <a:r>
              <a:rPr lang="zh-CN" altLang="en-US"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系统，启用日期均为</a:t>
            </a:r>
            <a:r>
              <a:rPr lang="en-US" altLang="zh-CN" sz="1600" b="1" dirty="0">
                <a:latin typeface="楷体_GB2312" pitchFamily="49" charset="-122"/>
                <a:ea typeface="楷体_GB2312" pitchFamily="49" charset="-122"/>
              </a:rPr>
              <a:t>2016</a:t>
            </a:r>
            <a:r>
              <a:rPr lang="zh-CN" altLang="en-US" sz="1600" b="1" dirty="0">
                <a:latin typeface="楷体_GB2312" pitchFamily="49" charset="-122"/>
                <a:ea typeface="楷体_GB2312" pitchFamily="49" charset="-122"/>
              </a:rPr>
              <a:t>年</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月</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日。</a:t>
            </a:r>
            <a:endParaRPr lang="zh-CN" altLang="en-US" sz="1600" b="1" dirty="0">
              <a:latin typeface="楷体_GB2312" pitchFamily="49" charset="-122"/>
              <a:ea typeface="楷体_GB2312" pitchFamily="49" charset="-122"/>
            </a:endParaRPr>
          </a:p>
        </p:txBody>
      </p:sp>
      <p:sp>
        <p:nvSpPr>
          <p:cNvPr id="17415" name="Rectangle 7"/>
          <p:cNvSpPr/>
          <p:nvPr/>
        </p:nvSpPr>
        <p:spPr>
          <a:xfrm>
            <a:off x="2208213" y="162782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7416" name="Rectangle 8"/>
          <p:cNvSpPr/>
          <p:nvPr/>
        </p:nvSpPr>
        <p:spPr>
          <a:xfrm>
            <a:off x="2640013" y="3458211"/>
            <a:ext cx="7056437" cy="230695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600" dirty="0"/>
              <a:t>【</a:t>
            </a:r>
            <a:r>
              <a:rPr lang="zh-CN" altLang="en-US" sz="1600" dirty="0"/>
              <a:t>知识要点</a:t>
            </a:r>
            <a:r>
              <a:rPr lang="en-US" altLang="zh-CN" sz="1600" dirty="0"/>
              <a:t>】</a:t>
            </a:r>
            <a:endParaRPr lang="en-US" altLang="zh-CN" sz="1600" dirty="0"/>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系统启用是指设定在畅捷通</a:t>
            </a:r>
            <a:r>
              <a:rPr lang="en-US" altLang="zh-CN" sz="1600" dirty="0">
                <a:latin typeface="楷体_GB2312" pitchFamily="49" charset="-122"/>
                <a:ea typeface="楷体_GB2312" pitchFamily="49" charset="-122"/>
              </a:rPr>
              <a:t>T3</a:t>
            </a:r>
            <a:r>
              <a:rPr lang="zh-CN" altLang="en-US" sz="1600" dirty="0">
                <a:latin typeface="楷体_GB2312" pitchFamily="49" charset="-122"/>
                <a:ea typeface="楷体_GB2312" pitchFamily="49" charset="-122"/>
              </a:rPr>
              <a:t>应用系统中的各个子系统开始使用的日期。只有启用后的子系统才能进行登录。</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600" dirty="0">
                <a:latin typeface="楷体_GB2312" pitchFamily="49" charset="-122"/>
                <a:ea typeface="楷体_GB2312" pitchFamily="49" charset="-122"/>
              </a:rPr>
              <a:t>    系统启用有两种方法。一是在系统管理中创建账套时启用系统，即当用户创建一个新的账套完成后，系统弹出提示信息对话框，系统管理员</a:t>
            </a:r>
            <a:r>
              <a:rPr lang="en-US" altLang="zh-CN" sz="1600" dirty="0">
                <a:latin typeface="楷体_GB2312" pitchFamily="49" charset="-122"/>
                <a:ea typeface="楷体_GB2312" pitchFamily="49" charset="-122"/>
              </a:rPr>
              <a:t>Admin</a:t>
            </a:r>
            <a:r>
              <a:rPr lang="zh-CN" altLang="en-US" sz="1600" dirty="0">
                <a:latin typeface="楷体_GB2312" pitchFamily="49" charset="-122"/>
                <a:ea typeface="楷体_GB2312" pitchFamily="49" charset="-122"/>
              </a:rPr>
              <a:t>可以选择立即进行系统启用设置；二是在账套建立完成后，由账套主管登录到系统管理中在</a:t>
            </a:r>
            <a:r>
              <a:rPr lang="zh-CN" altLang="en-US" sz="1600" dirty="0">
                <a:ea typeface="楷体_GB2312" pitchFamily="49" charset="-122"/>
              </a:rPr>
              <a:t>“</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账套</a:t>
            </a:r>
            <a:r>
              <a:rPr lang="en-US" altLang="zh-CN" sz="1600" dirty="0">
                <a:latin typeface="楷体_GB2312" pitchFamily="49" charset="-122"/>
                <a:ea typeface="楷体_GB2312" pitchFamily="49" charset="-122"/>
              </a:rPr>
              <a:t>】|【</a:t>
            </a:r>
            <a:r>
              <a:rPr lang="zh-CN" altLang="en-US" sz="1600" dirty="0">
                <a:latin typeface="楷体_GB2312" pitchFamily="49" charset="-122"/>
                <a:ea typeface="楷体_GB2312" pitchFamily="49" charset="-122"/>
              </a:rPr>
              <a:t>启用</a:t>
            </a:r>
            <a:r>
              <a:rPr lang="en-US" altLang="zh-CN" sz="1600" dirty="0">
                <a:latin typeface="楷体_GB2312" pitchFamily="49" charset="-122"/>
                <a:ea typeface="楷体_GB2312" pitchFamily="49" charset="-122"/>
              </a:rPr>
              <a:t>】</a:t>
            </a:r>
            <a:r>
              <a:rPr lang="en-US" altLang="zh-CN" sz="1600" dirty="0">
                <a:ea typeface="楷体_GB2312" pitchFamily="49" charset="-122"/>
              </a:rPr>
              <a:t>”</a:t>
            </a:r>
            <a:r>
              <a:rPr lang="zh-CN" altLang="en-US" sz="1600" dirty="0">
                <a:latin typeface="楷体_GB2312" pitchFamily="49" charset="-122"/>
                <a:ea typeface="楷体_GB2312" pitchFamily="49" charset="-122"/>
              </a:rPr>
              <a:t>功能中进行系统启用的设置。由于</a:t>
            </a:r>
            <a:r>
              <a:rPr lang="en-US" altLang="zh-CN" sz="1600" dirty="0">
                <a:latin typeface="楷体_GB2312" pitchFamily="49" charset="-122"/>
                <a:ea typeface="楷体_GB2312" pitchFamily="49" charset="-122"/>
              </a:rPr>
              <a:t>010</a:t>
            </a:r>
            <a:r>
              <a:rPr lang="zh-CN" altLang="en-US" sz="1600" dirty="0">
                <a:latin typeface="楷体_GB2312" pitchFamily="49" charset="-122"/>
                <a:ea typeface="楷体_GB2312" pitchFamily="49" charset="-122"/>
              </a:rPr>
              <a:t>账套在建立账套后并未进行系统启用的设置，此时，只能由</a:t>
            </a:r>
            <a:r>
              <a:rPr lang="en-US" altLang="zh-CN" sz="1600" dirty="0">
                <a:latin typeface="楷体_GB2312" pitchFamily="49" charset="-122"/>
                <a:ea typeface="楷体_GB2312" pitchFamily="49" charset="-122"/>
              </a:rPr>
              <a:t>010</a:t>
            </a:r>
            <a:r>
              <a:rPr lang="zh-CN" altLang="en-US" sz="1600" dirty="0">
                <a:latin typeface="楷体_GB2312" pitchFamily="49" charset="-122"/>
                <a:ea typeface="楷体_GB2312" pitchFamily="49" charset="-122"/>
              </a:rPr>
              <a:t>账套的主管在系统管理的账套启用功能中进行</a:t>
            </a:r>
            <a:r>
              <a:rPr lang="en-US" altLang="zh-CN" sz="1600" dirty="0">
                <a:latin typeface="楷体_GB2312" pitchFamily="49" charset="-122"/>
                <a:ea typeface="楷体_GB2312" pitchFamily="49" charset="-122"/>
              </a:rPr>
              <a:t>010</a:t>
            </a:r>
            <a:r>
              <a:rPr lang="zh-CN" altLang="en-US" sz="1600" dirty="0">
                <a:latin typeface="楷体_GB2312" pitchFamily="49" charset="-122"/>
                <a:ea typeface="楷体_GB2312" pitchFamily="49" charset="-122"/>
              </a:rPr>
              <a:t>账套的系统启用的设置。</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2014</Words>
  <Application>WPS 演示</Application>
  <PresentationFormat>宽屏</PresentationFormat>
  <Paragraphs>95</Paragraphs>
  <Slides>8</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8</vt:i4>
      </vt:variant>
    </vt:vector>
  </HeadingPairs>
  <TitlesOfParts>
    <vt:vector size="21" baseType="lpstr">
      <vt:lpstr>Arial</vt:lpstr>
      <vt:lpstr>宋体</vt:lpstr>
      <vt:lpstr>Wingdings</vt:lpstr>
      <vt:lpstr>微软雅黑</vt:lpstr>
      <vt:lpstr>Wingdings</vt:lpstr>
      <vt:lpstr>Times New Roman</vt:lpstr>
      <vt:lpstr>黑体</vt:lpstr>
      <vt:lpstr>楷体_GB2312</vt:lpstr>
      <vt:lpstr>新宋体</vt:lpstr>
      <vt:lpstr>Arial Unicode MS</vt:lpstr>
      <vt:lpstr>Calibri</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152</cp:revision>
  <dcterms:created xsi:type="dcterms:W3CDTF">2019-06-19T02:08:00Z</dcterms:created>
  <dcterms:modified xsi:type="dcterms:W3CDTF">2021-01-10T06:57:20Z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