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9"/>
  </p:notesMasterIdLst>
  <p:sldIdLst>
    <p:sldId id="256" r:id="rId2"/>
    <p:sldId id="266" r:id="rId3"/>
    <p:sldId id="267" r:id="rId4"/>
    <p:sldId id="259" r:id="rId5"/>
    <p:sldId id="258" r:id="rId6"/>
    <p:sldId id="257" r:id="rId7"/>
    <p:sldId id="304" r:id="rId8"/>
    <p:sldId id="263" r:id="rId9"/>
    <p:sldId id="271" r:id="rId10"/>
    <p:sldId id="265" r:id="rId11"/>
    <p:sldId id="284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06" r:id="rId22"/>
    <p:sldId id="307" r:id="rId23"/>
    <p:sldId id="308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09" r:id="rId35"/>
    <p:sldId id="310" r:id="rId36"/>
    <p:sldId id="315" r:id="rId37"/>
    <p:sldId id="314" r:id="rId38"/>
    <p:sldId id="316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17" r:id="rId47"/>
    <p:sldId id="320" r:id="rId48"/>
  </p:sldIdLst>
  <p:sldSz cx="9140825" cy="5141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A78"/>
    <a:srgbClr val="8BC145"/>
    <a:srgbClr val="558ED5"/>
    <a:srgbClr val="53585E"/>
    <a:srgbClr val="EEEFF3"/>
    <a:srgbClr val="F6D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3" autoAdjust="0"/>
    <p:restoredTop sz="94660"/>
  </p:normalViewPr>
  <p:slideViewPr>
    <p:cSldViewPr showGuides="1">
      <p:cViewPr>
        <p:scale>
          <a:sx n="80" d="100"/>
          <a:sy n="80" d="100"/>
        </p:scale>
        <p:origin x="1421" y="283"/>
      </p:cViewPr>
      <p:guideLst>
        <p:guide orient="horz" pos="1684"/>
        <p:guide pos="29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1AFF-D539-45A2-81CA-66B921DD8D5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4456-EB52-4577-819A-4B7EA6F602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62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03" y="841513"/>
            <a:ext cx="6855619" cy="1790147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603" y="2700695"/>
            <a:ext cx="6855619" cy="1241438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63" indent="0" algn="ctr">
              <a:buNone/>
              <a:defRPr sz="1499"/>
            </a:lvl2pPr>
            <a:lvl3pPr marL="685526" indent="0" algn="ctr">
              <a:buNone/>
              <a:defRPr sz="1349"/>
            </a:lvl3pPr>
            <a:lvl4pPr marL="1028289" indent="0" algn="ctr">
              <a:buNone/>
              <a:defRPr sz="1200"/>
            </a:lvl4pPr>
            <a:lvl5pPr marL="1371051" indent="0" algn="ctr">
              <a:buNone/>
              <a:defRPr sz="1200"/>
            </a:lvl5pPr>
            <a:lvl6pPr marL="1713814" indent="0" algn="ctr">
              <a:buNone/>
              <a:defRPr sz="1200"/>
            </a:lvl6pPr>
            <a:lvl7pPr marL="2056577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10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2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4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403" y="273759"/>
            <a:ext cx="1970990" cy="435753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432" y="273759"/>
            <a:ext cx="5798711" cy="435753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20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6737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1607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85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869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6698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6801886" y="4860930"/>
            <a:ext cx="187393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www.yourwebsite.com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菱形 7"/>
          <p:cNvSpPr/>
          <p:nvPr userDrawn="1"/>
        </p:nvSpPr>
        <p:spPr>
          <a:xfrm>
            <a:off x="8706205" y="4800601"/>
            <a:ext cx="238163" cy="238244"/>
          </a:xfrm>
          <a:prstGeom prst="diamond">
            <a:avLst/>
          </a:pr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251432" y="4860930"/>
            <a:ext cx="175464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yourmail@business.com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46854" y="4854858"/>
            <a:ext cx="359916" cy="144016"/>
          </a:xfrm>
          <a:prstGeom prst="rect">
            <a:avLst/>
          </a:prstGeom>
        </p:spPr>
        <p:txBody>
          <a:bodyPr t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6567833-4B14-40FE-AE92-49CC326BF8AB}" type="slidenum">
              <a:rPr lang="zh-CN" altLang="en-US" sz="800">
                <a:solidFill>
                  <a:srgbClr val="53585E"/>
                </a:solidFill>
                <a:latin typeface="+mn-lt"/>
                <a:cs typeface="Arial" pitchFamily="34" charset="0"/>
              </a:rPr>
              <a:t>‹#›</a:t>
            </a:fld>
            <a:endParaRPr lang="zh-CN" altLang="en-US" sz="800" dirty="0">
              <a:solidFill>
                <a:srgbClr val="53585E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72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71" y="1281908"/>
            <a:ext cx="7883962" cy="213889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71" y="3441036"/>
            <a:ext cx="7883962" cy="1124793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63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26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1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43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54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2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2" y="273759"/>
            <a:ext cx="7883962" cy="9938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623" y="1260483"/>
            <a:ext cx="3866997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23" y="1878227"/>
            <a:ext cx="3866997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543" y="1260483"/>
            <a:ext cx="3886041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543" y="1878227"/>
            <a:ext cx="3886041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4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0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041" y="740341"/>
            <a:ext cx="4627543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7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041" y="740341"/>
            <a:ext cx="4627543" cy="36540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3" indent="0">
              <a:buNone/>
              <a:defRPr sz="2099"/>
            </a:lvl2pPr>
            <a:lvl3pPr marL="685526" indent="0">
              <a:buNone/>
              <a:defRPr sz="1799"/>
            </a:lvl3pPr>
            <a:lvl4pPr marL="1028289" indent="0">
              <a:buNone/>
              <a:defRPr sz="1499"/>
            </a:lvl4pPr>
            <a:lvl5pPr marL="1371051" indent="0">
              <a:buNone/>
              <a:defRPr sz="1499"/>
            </a:lvl5pPr>
            <a:lvl6pPr marL="1713814" indent="0">
              <a:buNone/>
              <a:defRPr sz="1499"/>
            </a:lvl6pPr>
            <a:lvl7pPr marL="2056577" indent="0">
              <a:buNone/>
              <a:defRPr sz="1499"/>
            </a:lvl7pPr>
            <a:lvl8pPr marL="2399340" indent="0">
              <a:buNone/>
              <a:defRPr sz="1499"/>
            </a:lvl8pPr>
            <a:lvl9pPr marL="2742103" indent="0">
              <a:buNone/>
              <a:defRPr sz="14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3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432" y="273759"/>
            <a:ext cx="7883962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32" y="1368796"/>
            <a:ext cx="7883962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32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7899" y="4765792"/>
            <a:ext cx="3085028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5707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3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85" r:id="rId13"/>
    <p:sldLayoutId id="2147483686" r:id="rId14"/>
    <p:sldLayoutId id="2147483687" r:id="rId15"/>
    <p:sldLayoutId id="2147483688" r:id="rId16"/>
    <p:sldLayoutId id="2147483650" r:id="rId17"/>
  </p:sldLayoutIdLst>
  <p:txStyles>
    <p:titleStyle>
      <a:lvl1pPr algn="l" defTabSz="685526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1" indent="-171381" algn="l" defTabSz="6855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07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433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6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7958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1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48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6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26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9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1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814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577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10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-17463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2124075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65761" y="1553319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22131" y="2080434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70998" y="205460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项目三 </a:t>
            </a:r>
            <a:r>
              <a:rPr lang="zh-CN" altLang="en-US" sz="2800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互动媒体设计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3399012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270998" y="2758833"/>
            <a:ext cx="353941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设计</a:t>
            </a:r>
            <a:r>
              <a:rPr lang="en-US" altLang="zh-CN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Web</a:t>
            </a:r>
            <a:r>
              <a:rPr lang="zh-CN" altLang="en-US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任务二 设计手机</a:t>
            </a:r>
            <a:r>
              <a:rPr lang="en-US" altLang="zh-CN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任务三 设计平板电脑</a:t>
            </a:r>
            <a:r>
              <a:rPr lang="en-US" altLang="zh-CN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    </a:t>
            </a:r>
          </a:p>
        </p:txBody>
      </p:sp>
      <p:sp>
        <p:nvSpPr>
          <p:cNvPr id="11" name="菱形 10"/>
          <p:cNvSpPr/>
          <p:nvPr/>
        </p:nvSpPr>
        <p:spPr>
          <a:xfrm>
            <a:off x="1035648" y="3156008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18255" y="4217615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090094" y="4217615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271410" y="1627371"/>
            <a:ext cx="2911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学习单元三  平面设计制作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739DB5-787E-35C0-E4C9-957026CD3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4" y="1418956"/>
            <a:ext cx="7658016" cy="30204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E7F6C-12F2-4C8D-04FF-4D7A2048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49" y="1205966"/>
            <a:ext cx="6931326" cy="30383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BA1F603-CCF6-8F24-32B9-8B9133309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63" y="1173415"/>
            <a:ext cx="7124098" cy="30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8937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0557239-ED4B-DB17-04E3-E00A36621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2" y="1036464"/>
            <a:ext cx="7131095" cy="30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173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DB5C47-11BC-6FC8-F1A0-DE3941B4B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12" y="689934"/>
            <a:ext cx="6326301" cy="390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9956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8C685B-2EE8-17B7-507B-416B1D7A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12" y="619304"/>
            <a:ext cx="6151092" cy="442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87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9905AA4-E899-3469-4E41-64F71700A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12" y="660001"/>
            <a:ext cx="6463006" cy="436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754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4693113" y="1136624"/>
            <a:ext cx="3562111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界面设计的方法。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693117" y="1562956"/>
            <a:ext cx="3621295" cy="261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① 网页界面设计的基础理论。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页界面设计是将技术性与艺术性融为一体的创造性具体步骤，它是美和技术两方面的结合，不仅能给人们呈现出视觉上的美感，而且也可用来衡量生活的合理性。从艺术领域来看，色彩本身及其有无，并不意味着艺术作品的艺术性的高低，但在网页界面设计领域，彩色的网页总是要胜于单色的网页。</a:t>
            </a:r>
          </a:p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② 网页界面的形式美法则。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秩序产生的美感。它主要通过对称、放射、回旋、比例、连续、渐变、重复等方式，表现出严谨有序的设计理念，是创造形式美感的最基本的方式。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1"/>
          <a:stretch/>
        </p:blipFill>
        <p:spPr>
          <a:xfrm>
            <a:off x="898413" y="1419659"/>
            <a:ext cx="3250260" cy="24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4574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066412" y="842956"/>
            <a:ext cx="4320000" cy="362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③ 网页界面中的图形图像设计。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图形图像的视觉冲击力比文字大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85%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，故有人说，一图胜千字。除了圆形以外，点还可以是方形、三角形、星形、菱形、自由形等许多形状，在视觉上，只要相对地小，就有点的效果。</a:t>
            </a:r>
          </a:p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④ 网页界面中的色彩设计。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在生活的每个角落几乎都可看到，它几乎存在于每一个角落。不同的颜色可以代表不同的心情、效果等，在网页界面中颜色的调配对屏幕显示也是重要的一项，颜色的调配除了是一种有效的强化技术外，还具有美学价值，一般同一画面不宜超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种，可用不同层次及形状来配合颜色，增加变化。</a:t>
            </a:r>
          </a:p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⑤ 网页界面中文字的编排设计。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语言进行信息传达时，语气、语调以及面部表情、姿态手势是重要的辅助和补充，而在界面设计中，文字的字体、规格及其编排形式，就相当于文字的辅助信息传达手段。主要注意用语简洁性、格式、信息内容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3" y="1445208"/>
            <a:ext cx="2880000" cy="20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24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782635" y="901268"/>
            <a:ext cx="7603777" cy="172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⑥ 网页界面中版式的构成与设计。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网页界面中除了点、线、面这些实体造型元素之外，其余的空间就是“空白”，空白不一定是“白”，它可以是与背景色相同的表示“虚”的空间范围。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黄金比之所以有如此神圣和不可思议的力量，乃是因为黄金比是含有无理数的数字，用公式表示为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Φ=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1+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=1.618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，黄金矩形去掉短边为边长的正方形时，剩下的矩形仍为黄金矩形。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人眼的视线沿水平方向运动比沿垂直方向运动快而且不易疲劳。视线的变化习惯于从左到右，从上到下和顺时针方向运动。调查显示，视区内上部比下部注目程度高，左侧比右侧更引人注意，如图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20232" y="2930956"/>
            <a:ext cx="4444358" cy="1584000"/>
            <a:chOff x="1278026" y="2930956"/>
            <a:chExt cx="4444358" cy="1584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6" y="2930956"/>
              <a:ext cx="4444358" cy="1209597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412407" y="4268735"/>
              <a:ext cx="21755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3-3-36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视区内各部分的注目程度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118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710778" y="2858956"/>
            <a:ext cx="3211634" cy="183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的主要任务是培养学生的视觉设计能力、色彩观察力及分析能力，了解交互设计与界面设计的基本概念、设计规范和工作流程，设计语言符合客户的内容。养成严谨、规范的工作态度和良好的创新意识，具备沟通与团队协作的能力。</a:t>
            </a:r>
          </a:p>
          <a:p>
            <a:pPr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本项目以工作过程为导向，利用学校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、森鹰家具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网站、手机操作软件界面、平板电脑应用软件界面为载体。了解用户需求，定位使用者、使用环境、使用方式并且为最终用户而设计，界面设计与用户研究紧密结合，不断为最终用户设计满足视觉要求的产品。</a:t>
            </a:r>
            <a:endParaRPr lang="zh-CN" altLang="en-US" sz="1000" dirty="0">
              <a:solidFill>
                <a:srgbClr val="53585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470075" y="2858956"/>
            <a:ext cx="3959971" cy="193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任务一：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界面。主要是通过电脑辅助设计工具，以真实企业网站为载体，根据客户要求绘制网页设计稿，在网页设计过程应用色彩和排版知识，并进行不同风格的网页界面设计。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任务二：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设计、界面设计等资料，通过真实项目学习手机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任务三：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设计等资料，通过真实项目学习平板电脑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538412" y="2455014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 rot="10800000">
            <a:off x="3755724" y="4572086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5CC09FA-902E-17D5-EBE6-8C11CAA4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177"/>
            <a:ext cx="9138696" cy="24751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4570412" y="662934"/>
            <a:ext cx="4016849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界面的常用知识。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570416" y="1089266"/>
            <a:ext cx="3815999" cy="34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① 常用创意手段。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利用一下创意手段，或许会给你的设计带来意想不到的效果，如图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  <a:p>
            <a:pPr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网页配色方案。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．红色的色感温暖，性格刚烈而外向，是一种对人刺激性很强的色。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．黄色的性格冷漠、高傲、敏感、具有扩张和不安宁的视觉印象。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．蓝色的色感冷，性格朴实而内向，是一种有助于人头脑冷静的色。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．绿色是具有黄色和蓝色两种成分的色。在绿色中，将黄色的扩张感和蓝色的收缩感相中和，将黄色的温暖感与蓝色的寒冷感相抵消，这样使得绿色的性格最为平和、安稳，是一种柔顺、恬静、满足、优美的色。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54412" y="1490957"/>
            <a:ext cx="3194594" cy="2532319"/>
            <a:chOff x="197555" y="1490956"/>
            <a:chExt cx="3194594" cy="25323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555" y="1490956"/>
              <a:ext cx="3194594" cy="204132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091775" y="3777054"/>
              <a:ext cx="14061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3-3-37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头脑风暴法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7488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316442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1153590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361081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822931" y="1303504"/>
            <a:ext cx="3807527" cy="93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界面设计中应注意的规范及标准。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下面的例子非常规范，同学们一定要好好遵照这个规范，才能设计出精致的网页页面。根据需求不同可以有所区别，但是在同一个网站上要尽量保证统一。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822934" y="2422309"/>
            <a:ext cx="3807524" cy="16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① 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界面宽度。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目前主流分辨率为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像素，在此状态下默认使用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910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像素的网页宽度，如图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搜索类信息页面，采用自适应屏幕方式。不同浏览器，不同分辨率下网页第一屏最大可视区域，比如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的可视面积是（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1024-21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768-148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）像素，如表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932784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142123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472607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2257160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822886" y="3290131"/>
            <a:ext cx="1108850" cy="49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修改完善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609505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2041738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976425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3-3-38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696505"/>
            <a:ext cx="0" cy="13977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914956"/>
            <a:ext cx="2376263" cy="2304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084804"/>
            <a:ext cx="22184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3-3-38 Web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界面宽度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094264"/>
            <a:ext cx="720080" cy="72008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4543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2498956"/>
            <a:ext cx="2376263" cy="1584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45430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61132" y="3532895"/>
            <a:ext cx="2199964" cy="41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表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3-3-3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不同分辨率下网页第一屏最大可视区域</a:t>
            </a: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0412" y="3814345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2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84" y="1473945"/>
            <a:ext cx="2218433" cy="13933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64" y="2838996"/>
            <a:ext cx="2218432" cy="45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4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23" grpId="0" animBg="1"/>
      <p:bldP spid="25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898412" y="1204224"/>
            <a:ext cx="227351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② 搜索框设计规范。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898412" y="1564977"/>
            <a:ext cx="2808000" cy="231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．基础规范。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．帮助信息。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帮助信息一般包括三块内容：限定标签提示、标示性文字、热门关键词提示等；“限定标签提示”一般放在搜索框的上面，如图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所示；“热门关键词提示”一般放在搜索框下面，如图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138412" y="1442525"/>
            <a:ext cx="3951011" cy="2459920"/>
            <a:chOff x="1565196" y="2301257"/>
            <a:chExt cx="3951011" cy="2459920"/>
          </a:xfrm>
        </p:grpSpPr>
        <p:grpSp>
          <p:nvGrpSpPr>
            <p:cNvPr id="7" name="组合 6"/>
            <p:cNvGrpSpPr/>
            <p:nvPr/>
          </p:nvGrpSpPr>
          <p:grpSpPr>
            <a:xfrm>
              <a:off x="1565196" y="2301257"/>
              <a:ext cx="3730856" cy="1080121"/>
              <a:chOff x="1565196" y="2301257"/>
              <a:chExt cx="3730856" cy="1080121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65196" y="2301257"/>
                <a:ext cx="3730856" cy="833900"/>
              </a:xfrm>
              <a:prstGeom prst="rect">
                <a:avLst/>
              </a:prstGeom>
            </p:spPr>
          </p:pic>
          <p:sp>
            <p:nvSpPr>
              <p:cNvPr id="11" name="矩形 10"/>
              <p:cNvSpPr/>
              <p:nvPr/>
            </p:nvSpPr>
            <p:spPr>
              <a:xfrm>
                <a:off x="2663427" y="3135157"/>
                <a:ext cx="153439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</a:t>
                </a:r>
                <a:r>
                  <a:rPr lang="en-US" altLang="zh-CN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3-3-39 </a:t>
                </a: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限定标签提示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565197" y="3467645"/>
              <a:ext cx="3951010" cy="1293532"/>
              <a:chOff x="1565197" y="3467645"/>
              <a:chExt cx="3951010" cy="129353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3"/>
              <a:srcRect l="9684" r="6365"/>
              <a:stretch/>
            </p:blipFill>
            <p:spPr>
              <a:xfrm>
                <a:off x="1565197" y="3467645"/>
                <a:ext cx="3951010" cy="968449"/>
              </a:xfrm>
              <a:prstGeom prst="rect">
                <a:avLst/>
              </a:prstGeom>
            </p:spPr>
          </p:pic>
          <p:sp>
            <p:nvSpPr>
              <p:cNvPr id="15" name="矩形 14"/>
              <p:cNvSpPr/>
              <p:nvPr/>
            </p:nvSpPr>
            <p:spPr>
              <a:xfrm>
                <a:off x="2618815" y="4514956"/>
                <a:ext cx="166263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</a:t>
                </a:r>
                <a:r>
                  <a:rPr lang="en-US" altLang="zh-CN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3-3-40 </a:t>
                </a: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热门关键词提示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09482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826412" y="1437698"/>
            <a:ext cx="2808001" cy="231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．搜索按钮。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搜索按钮一般包含图标形式和文字形式两种。“搜索”应避免采用其他描述，如图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所示。图标形式（放大镜）和文字形式可搭配使用，会出现以下三种常用形式，如图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使用什么品牌的引擎需要在搜索框前加该品牌的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850412" y="667705"/>
            <a:ext cx="3797518" cy="4031102"/>
            <a:chOff x="2930135" y="667705"/>
            <a:chExt cx="3797518" cy="4031102"/>
          </a:xfrm>
        </p:grpSpPr>
        <p:sp>
          <p:nvSpPr>
            <p:cNvPr id="15" name="矩形 14"/>
            <p:cNvSpPr/>
            <p:nvPr/>
          </p:nvSpPr>
          <p:spPr>
            <a:xfrm>
              <a:off x="4394918" y="1130956"/>
              <a:ext cx="12779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3-3-41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搜索按钮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0206" y="667705"/>
              <a:ext cx="3067339" cy="40363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0205" y="1646572"/>
              <a:ext cx="3067339" cy="1104449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4074316" y="2853445"/>
              <a:ext cx="19191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3-3-42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搜索按钮的三种形式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2930135" y="3362956"/>
              <a:ext cx="3797518" cy="1335851"/>
              <a:chOff x="2930135" y="2730556"/>
              <a:chExt cx="3797518" cy="1335851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0136" y="2730556"/>
                <a:ext cx="3797517" cy="504000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0135" y="3336980"/>
                <a:ext cx="3797517" cy="387896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>
              <a:xfrm>
                <a:off x="3581596" y="3820186"/>
                <a:ext cx="249459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</a:t>
                </a:r>
                <a:r>
                  <a:rPr lang="en-US" altLang="zh-CN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3-3-43 360 </a:t>
                </a: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搜索引擎及其品牌的</a:t>
                </a:r>
                <a:r>
                  <a:rPr lang="en-US" altLang="zh-CN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Logo</a:t>
                </a:r>
                <a:endPara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16170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010921" y="986956"/>
            <a:ext cx="7231491" cy="120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．应用场景。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．强表现方式。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加大搜索框的显示，输入框内采用大字体（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号），突出搜索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Button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的表现，使其更直观，更有单击欲，位置放在页头的中间并明显标示，如图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73358" y="2622771"/>
            <a:ext cx="5288111" cy="1763167"/>
            <a:chOff x="831151" y="2622770"/>
            <a:chExt cx="5288111" cy="176316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151" y="2622770"/>
              <a:ext cx="5288111" cy="1342225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2515648" y="4139716"/>
              <a:ext cx="19191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3-3-44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搜索框的强表现方式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6031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114412" y="914956"/>
            <a:ext cx="7173841" cy="8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．弱表现方式。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输入框内采用小字体（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号）并可以设为灰色，长度大约以刚好放完提示文字为基准，搜索框通常放在页头的右上角，如图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28915" y="2133406"/>
            <a:ext cx="5576993" cy="2453550"/>
            <a:chOff x="686708" y="2264314"/>
            <a:chExt cx="5576993" cy="2453550"/>
          </a:xfrm>
        </p:grpSpPr>
        <p:sp>
          <p:nvSpPr>
            <p:cNvPr id="17" name="矩形 16"/>
            <p:cNvSpPr/>
            <p:nvPr/>
          </p:nvSpPr>
          <p:spPr>
            <a:xfrm>
              <a:off x="2515648" y="4471643"/>
              <a:ext cx="19191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3-3-45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搜索框的弱表现方式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708" y="2264314"/>
              <a:ext cx="5576993" cy="199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44058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907288" y="851309"/>
            <a:ext cx="2148364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页码设计规范。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894085" y="1230617"/>
            <a:ext cx="7352654" cy="148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．普通页码翻页。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码由三部分构成：一为页码状态区，表明页码在当前第几页位置以及共有多少页；二为页码翻页区，由上下翻页按钮与页码显示区构成；三为跳转翻页区。三部分组成页码翻页区域位于产品右下角，三部分距离不可分开过大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链接页码的设计力求简明独立，页码与页码之间的间距不小于鼠标手型的距离，如图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537759" y="3022643"/>
            <a:ext cx="3032985" cy="934395"/>
            <a:chOff x="395552" y="2805888"/>
            <a:chExt cx="3032985" cy="934395"/>
          </a:xfrm>
        </p:grpSpPr>
        <p:sp>
          <p:nvSpPr>
            <p:cNvPr id="15" name="矩形 14"/>
            <p:cNvSpPr/>
            <p:nvPr/>
          </p:nvSpPr>
          <p:spPr>
            <a:xfrm>
              <a:off x="1144847" y="3494062"/>
              <a:ext cx="153439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3-3-46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页码翻页区域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52" y="2805888"/>
              <a:ext cx="3032985" cy="613865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002412" y="2938023"/>
            <a:ext cx="2364506" cy="1755989"/>
            <a:chOff x="3860206" y="2721268"/>
            <a:chExt cx="2364506" cy="175598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206" y="2721268"/>
              <a:ext cx="2364506" cy="139696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082901" y="4231036"/>
              <a:ext cx="19191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3-3-47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页码之间的规范间距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5844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114412" y="1706956"/>
            <a:ext cx="3370451" cy="141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．小型页码翻页。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链接页码为简明独立，尽量不加任何修饰的数字形式，链接颜色由当前页面设计决定。数字大小建议为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，以易于单击、容易识别为原则，如图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14412" y="1303439"/>
            <a:ext cx="3255376" cy="2795552"/>
            <a:chOff x="3339663" y="1649197"/>
            <a:chExt cx="3255376" cy="2795552"/>
          </a:xfrm>
        </p:grpSpPr>
        <p:sp>
          <p:nvSpPr>
            <p:cNvPr id="15" name="矩形 14"/>
            <p:cNvSpPr/>
            <p:nvPr/>
          </p:nvSpPr>
          <p:spPr>
            <a:xfrm>
              <a:off x="3918914" y="4198528"/>
              <a:ext cx="21755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3-3-48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小型页码翻页的数字大小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8385" y="1649197"/>
              <a:ext cx="3176654" cy="40351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9663" y="2555870"/>
              <a:ext cx="3255376" cy="1236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9921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769960" y="1236044"/>
            <a:ext cx="3600000" cy="4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 文字的编排与设计（总体原则在于提高文字的辨识性和页面的易读性）。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9960" y="1844810"/>
            <a:ext cx="3600001" cy="224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．文字大小。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文字大小建议使用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号字体的混合搭配，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号也可酌情考虑，该字体具有不对称性，并非主流。需突出的内容部分、新闻标题、栏目标题等多使用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号字体。广告内容、辅助信息或介绍性文字等多使用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号字体，如图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所示。避免大面积使用加粗字体，如图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所示，菜单尽量不使用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号加粗，这样会导致复杂的文字难以辨认。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002412" y="1259067"/>
            <a:ext cx="3104971" cy="3047002"/>
            <a:chOff x="3428206" y="823716"/>
            <a:chExt cx="3104971" cy="3047002"/>
          </a:xfrm>
        </p:grpSpPr>
        <p:sp>
          <p:nvSpPr>
            <p:cNvPr id="18" name="矩形 17"/>
            <p:cNvSpPr/>
            <p:nvPr/>
          </p:nvSpPr>
          <p:spPr>
            <a:xfrm>
              <a:off x="4339381" y="1795697"/>
              <a:ext cx="14061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3-3-49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文字的大小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1739" y="823716"/>
              <a:ext cx="2981438" cy="73790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8206" y="2275995"/>
              <a:ext cx="3104971" cy="1167793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890540" y="3624497"/>
              <a:ext cx="230383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3-3-50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避免大面积加粗字体的使用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587944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1035" y="0"/>
            <a:ext cx="4859790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358833" y="283816"/>
            <a:ext cx="1282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项目工作单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8059831" y="407525"/>
            <a:ext cx="434361" cy="87028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880223" y="2314572"/>
            <a:ext cx="256830" cy="512760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70" y="1277812"/>
            <a:ext cx="7235741" cy="27359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9" grpId="1" animBg="1"/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826412" y="824723"/>
            <a:ext cx="7272000" cy="8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．文字颜色。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同一网站需要定出主文字颜色，特殊情况下可以有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种左右的辅助文字颜色，一般情况下字体变化不要超过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种，若有需要，可以尽量采用统一字体的不同字号，如图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00083" y="2050700"/>
            <a:ext cx="5340657" cy="2549888"/>
            <a:chOff x="757876" y="2122700"/>
            <a:chExt cx="5340657" cy="2549888"/>
          </a:xfrm>
        </p:grpSpPr>
        <p:sp>
          <p:nvSpPr>
            <p:cNvPr id="16" name="矩形 15"/>
            <p:cNvSpPr/>
            <p:nvPr/>
          </p:nvSpPr>
          <p:spPr>
            <a:xfrm>
              <a:off x="2596886" y="4426367"/>
              <a:ext cx="166263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文字颜色的设计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876" y="2122700"/>
              <a:ext cx="5340657" cy="2119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3016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54412" y="731874"/>
            <a:ext cx="7632000" cy="154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．文字行距。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视觉最佳行距是字体大小的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倍；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号宋体，一般使用的行距为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个像素；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号宋体，一般使用的行距为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个像素；正文多采用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号字，行距可适当调整为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个像素。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．英文字体规范。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英文建议使用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Arial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字体，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Arial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字体为目前网站上比较流行的字体。各主要网站字体使用情况如图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39864" y="2662166"/>
            <a:ext cx="5261094" cy="2068790"/>
            <a:chOff x="797658" y="2786956"/>
            <a:chExt cx="5261094" cy="20687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658" y="2786956"/>
              <a:ext cx="5261094" cy="1798425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276206" y="4609525"/>
              <a:ext cx="230383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各主要网站英文字体的应用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44887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886545" y="743488"/>
            <a:ext cx="3202338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⑤ 整齐的概念和应用。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886545" y="1171070"/>
            <a:ext cx="7340802" cy="141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类似这样“豆腐块”的文字排列，在大型网站中尤为广泛。如何去分割和组织大量繁杂的信息，将文字块当作图片一样来排版优化，来平衡页面？答案是“对齐”，如图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所示。对齐：网页设计中的“对齐”同传统的印刷排版中的对齐概念是一样的，并且同等重要。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并不是说一切都应该在一条直线上，而是尽可能地保持一贯的整齐，不仅左对齐，也要尽量右对齐，以方便阅读，如图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39910" y="2785376"/>
            <a:ext cx="6328493" cy="1609405"/>
            <a:chOff x="297703" y="2785375"/>
            <a:chExt cx="6328493" cy="1609405"/>
          </a:xfrm>
        </p:grpSpPr>
        <p:sp>
          <p:nvSpPr>
            <p:cNvPr id="16" name="矩形 15"/>
            <p:cNvSpPr/>
            <p:nvPr/>
          </p:nvSpPr>
          <p:spPr>
            <a:xfrm>
              <a:off x="642840" y="4148559"/>
              <a:ext cx="230383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3-3-53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“豆腐块”文字的对齐排列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703" y="2785375"/>
              <a:ext cx="2994111" cy="129020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3804" y="2930956"/>
              <a:ext cx="3232392" cy="112309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3860370" y="4148559"/>
              <a:ext cx="19191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首页上摘要无须空格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16464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976425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3-3-55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696505"/>
            <a:ext cx="0" cy="13977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914956"/>
            <a:ext cx="2376263" cy="217930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084804"/>
            <a:ext cx="22184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3-3-55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段落首行应该空两格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094264"/>
            <a:ext cx="720080" cy="72008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3-3-56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4543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1994956"/>
            <a:ext cx="2376263" cy="2088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45430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61132" y="3532894"/>
            <a:ext cx="2199964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3-3-56 “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豆腐块”四周应该空留均匀适当的间隔</a:t>
            </a: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0412" y="3814345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2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84" y="1506223"/>
            <a:ext cx="2218433" cy="12216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64" y="2344489"/>
            <a:ext cx="2218432" cy="88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48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23" grpId="0" animBg="1"/>
      <p:bldP spid="25" grpId="0" animBg="1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898412" y="817257"/>
            <a:ext cx="244800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⑥ 模块化表现。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898412" y="1221581"/>
            <a:ext cx="5268657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同一个网站采用的模块化表现应该是全部统一的，如图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90529" y="1883783"/>
            <a:ext cx="5758022" cy="2355303"/>
            <a:chOff x="448323" y="1883782"/>
            <a:chExt cx="5758022" cy="235530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323" y="1969065"/>
              <a:ext cx="3771883" cy="182715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9905" y="1883782"/>
              <a:ext cx="1746440" cy="191244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255863" y="3992864"/>
              <a:ext cx="204735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同一网站的模块化表现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94767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970412" y="842956"/>
            <a:ext cx="7343999" cy="108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⑦ 页脚信息。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页脚信息按照从上到下的排列次序为：内部导航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外部导航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各类许可证、授权声明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英文版权信息 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Copyright©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中文版权信息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各类网络安全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工商证明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技术支持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LOGO—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各链接间隔统一使用“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建议采用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号字，禁止使用加粗字体，如图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618413" y="2225048"/>
            <a:ext cx="5881873" cy="2649908"/>
            <a:chOff x="476206" y="2047890"/>
            <a:chExt cx="5881873" cy="2649908"/>
          </a:xfrm>
        </p:grpSpPr>
        <p:sp>
          <p:nvSpPr>
            <p:cNvPr id="9" name="矩形 8"/>
            <p:cNvSpPr/>
            <p:nvPr/>
          </p:nvSpPr>
          <p:spPr>
            <a:xfrm>
              <a:off x="2815855" y="4451577"/>
              <a:ext cx="12779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页脚信息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206" y="2047890"/>
              <a:ext cx="5881873" cy="2335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70586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114412" y="842956"/>
            <a:ext cx="74160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界面的检查标准。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界面的长宽尺寸要接近黄金点比例，切忌长宽比例失调、或宽度超过长度。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 布局要合理，不宜过于密集或空旷，要合理地利用空间。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 按钮大小基本相近，忌用太长的名称。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  按钮的大小要与界面的大小协调。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⑤  避免空旷的界面上放置很大的按钮，按钮的比例尽量不要过大。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⑥  放置完控件后界面不应有很大的空缺位置，要充分利用空间。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⑦  字体的大小要与界面的大小比例协调，通常使用的字体中宋体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较为美观，很少使用超 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号的字体。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⑧  前景与背景色搭配合理协调，反差不宜太大，最好少用深色，如大红、大绿等。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⑨  如果使用其他颜色，主色要柔和，具有亲和力与磁力，杜绝刺目的颜色。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⑩  界面风格要保持一致，字的大小、颜色、字体要相同，除非是需要艺术处理或有特殊要求的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地方，如标题等。</a:t>
            </a:r>
          </a:p>
          <a:p>
            <a:pPr indent="-171438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⑪</a:t>
            </a:r>
            <a:r>
              <a:rPr lang="zh-CN" altLang="en-US" sz="1200" dirty="0"/>
              <a:t>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如果窗体支持最小化和最大化或放大时，窗体上的控件也要随着窗体而缩放；切忌只放大窗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体而忽略控件的缩放。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83172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845264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682412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889903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498412" y="1582051"/>
            <a:ext cx="3865222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）设计制作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498415" y="2044147"/>
            <a:ext cx="3671954" cy="182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通过相关知识的学习完成“学校网页”一级、二级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界面的设计与制作的内容。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格式要求：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PSD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保留图层的文件，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1002×585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文件名称：主页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Index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，二级页面按内容起名称。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打包文件：按要求有规律、逐级地建立文件夹，放好文件。</a:t>
            </a:r>
          </a:p>
        </p:txBody>
      </p:sp>
      <p:sp>
        <p:nvSpPr>
          <p:cNvPr id="121" name="菱形 120"/>
          <p:cNvSpPr/>
          <p:nvPr/>
        </p:nvSpPr>
        <p:spPr>
          <a:xfrm>
            <a:off x="3461606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670945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001429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785982" y="3352839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4" name="Freeform 9"/>
          <p:cNvSpPr/>
          <p:nvPr/>
        </p:nvSpPr>
        <p:spPr bwMode="auto">
          <a:xfrm>
            <a:off x="1138327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570560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41803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000084" y="1761595"/>
            <a:ext cx="7140658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步：新建图层，使用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Alt+Delete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快捷键填充前景色，前景色为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99cc99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安全色，并填充，如图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317319" y="2434499"/>
            <a:ext cx="2964658" cy="2656456"/>
            <a:chOff x="175113" y="2210957"/>
            <a:chExt cx="2964658" cy="265645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13" y="2210957"/>
              <a:ext cx="2964658" cy="2324636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1018485" y="4621192"/>
              <a:ext cx="12779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3-3-59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新建文件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425978" y="2434501"/>
            <a:ext cx="3456435" cy="2656455"/>
            <a:chOff x="3283771" y="2210958"/>
            <a:chExt cx="3456435" cy="26564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3771" y="2210958"/>
              <a:ext cx="3456435" cy="2324636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4004206" y="4621192"/>
              <a:ext cx="204735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3-3-60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新建图层并填加前景色</a:t>
              </a:r>
            </a:p>
          </p:txBody>
        </p:sp>
      </p:grp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1000083" y="770956"/>
            <a:ext cx="7140658" cy="8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学校网站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媒体艺术系二级界面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制作步骤参考：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步：创建新文件，快捷键为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Ctrl+N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，名为媒体艺术系，宽度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像素，高度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585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像素，分辨率为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像素，颜色模式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</p:spTree>
    <p:extLst>
      <p:ext uri="{BB962C8B-B14F-4D97-AF65-F5344CB8AC3E}">
        <p14:creationId xmlns:p14="http://schemas.microsoft.com/office/powerpoint/2010/main" val="26790594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98413" y="1192551"/>
            <a:ext cx="7343999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步：复制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，水平翻转物体，然后垂直翻转，放置在底部居中的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Foot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位置，如图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898412" y="752169"/>
            <a:ext cx="7343999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步：创建新图层，使用多边形套锁工具，绘制网页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898413" y="1632934"/>
            <a:ext cx="7343999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步：绘制细节，增强明暗关系，使页面有层次感，如图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418904" y="2426957"/>
            <a:ext cx="1985809" cy="2026729"/>
            <a:chOff x="276697" y="2426956"/>
            <a:chExt cx="1985809" cy="2026729"/>
          </a:xfrm>
        </p:grpSpPr>
        <p:sp>
          <p:nvSpPr>
            <p:cNvPr id="36" name="矩形 35"/>
            <p:cNvSpPr/>
            <p:nvPr/>
          </p:nvSpPr>
          <p:spPr>
            <a:xfrm>
              <a:off x="468740" y="4207464"/>
              <a:ext cx="160172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绘制网页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Head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697" y="2426956"/>
              <a:ext cx="1985809" cy="169780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3193148" y="2426957"/>
            <a:ext cx="2728632" cy="2026729"/>
            <a:chOff x="2050942" y="2426956"/>
            <a:chExt cx="2728632" cy="202672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7356" y="2426956"/>
              <a:ext cx="2016000" cy="1718425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2050942" y="4207464"/>
              <a:ext cx="272863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将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Head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放在底部居中的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Foot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位置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650412" y="2426957"/>
            <a:ext cx="2033078" cy="2026729"/>
            <a:chOff x="4508206" y="2426956"/>
            <a:chExt cx="2033078" cy="202672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206" y="2426956"/>
              <a:ext cx="2033078" cy="1697800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85788" y="4207464"/>
              <a:ext cx="12779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3-3-63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绘制细节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92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63" y="50958"/>
            <a:ext cx="6864457" cy="50909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2207" y="-7645"/>
            <a:ext cx="6856413" cy="514191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2190419" y="3722957"/>
            <a:ext cx="2510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 设计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Web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</a:t>
            </a:r>
          </a:p>
        </p:txBody>
      </p:sp>
      <p:sp>
        <p:nvSpPr>
          <p:cNvPr id="6" name="Freeform 9"/>
          <p:cNvSpPr/>
          <p:nvPr/>
        </p:nvSpPr>
        <p:spPr bwMode="auto">
          <a:xfrm>
            <a:off x="4844482" y="3816686"/>
            <a:ext cx="68979" cy="13820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046402" y="3674892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491689" y="3731420"/>
            <a:ext cx="396306" cy="319798"/>
            <a:chOff x="-3743325" y="2247900"/>
            <a:chExt cx="822326" cy="663576"/>
          </a:xfrm>
          <a:solidFill>
            <a:schemeClr val="bg1"/>
          </a:solidFill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-3743325" y="2247900"/>
              <a:ext cx="588963" cy="660400"/>
            </a:xfrm>
            <a:custGeom>
              <a:avLst/>
              <a:gdLst>
                <a:gd name="T0" fmla="*/ 156 w 157"/>
                <a:gd name="T1" fmla="*/ 168 h 176"/>
                <a:gd name="T2" fmla="*/ 100 w 157"/>
                <a:gd name="T3" fmla="*/ 96 h 176"/>
                <a:gd name="T4" fmla="*/ 102 w 157"/>
                <a:gd name="T5" fmla="*/ 94 h 176"/>
                <a:gd name="T6" fmla="*/ 108 w 157"/>
                <a:gd name="T7" fmla="*/ 90 h 176"/>
                <a:gd name="T8" fmla="*/ 114 w 157"/>
                <a:gd name="T9" fmla="*/ 86 h 176"/>
                <a:gd name="T10" fmla="*/ 121 w 157"/>
                <a:gd name="T11" fmla="*/ 77 h 176"/>
                <a:gd name="T12" fmla="*/ 123 w 157"/>
                <a:gd name="T13" fmla="*/ 72 h 176"/>
                <a:gd name="T14" fmla="*/ 124 w 157"/>
                <a:gd name="T15" fmla="*/ 71 h 176"/>
                <a:gd name="T16" fmla="*/ 128 w 157"/>
                <a:gd name="T17" fmla="*/ 50 h 176"/>
                <a:gd name="T18" fmla="*/ 78 w 157"/>
                <a:gd name="T19" fmla="*/ 0 h 176"/>
                <a:gd name="T20" fmla="*/ 78 w 157"/>
                <a:gd name="T21" fmla="*/ 0 h 176"/>
                <a:gd name="T22" fmla="*/ 78 w 157"/>
                <a:gd name="T23" fmla="*/ 0 h 176"/>
                <a:gd name="T24" fmla="*/ 28 w 157"/>
                <a:gd name="T25" fmla="*/ 50 h 176"/>
                <a:gd name="T26" fmla="*/ 56 w 157"/>
                <a:gd name="T27" fmla="*/ 96 h 176"/>
                <a:gd name="T28" fmla="*/ 0 w 157"/>
                <a:gd name="T29" fmla="*/ 168 h 176"/>
                <a:gd name="T30" fmla="*/ 0 w 157"/>
                <a:gd name="T31" fmla="*/ 169 h 176"/>
                <a:gd name="T32" fmla="*/ 0 w 157"/>
                <a:gd name="T33" fmla="*/ 169 h 176"/>
                <a:gd name="T34" fmla="*/ 1 w 157"/>
                <a:gd name="T35" fmla="*/ 172 h 176"/>
                <a:gd name="T36" fmla="*/ 7 w 157"/>
                <a:gd name="T37" fmla="*/ 176 h 176"/>
                <a:gd name="T38" fmla="*/ 13 w 157"/>
                <a:gd name="T39" fmla="*/ 172 h 176"/>
                <a:gd name="T40" fmla="*/ 13 w 157"/>
                <a:gd name="T41" fmla="*/ 170 h 176"/>
                <a:gd name="T42" fmla="*/ 14 w 157"/>
                <a:gd name="T43" fmla="*/ 169 h 176"/>
                <a:gd name="T44" fmla="*/ 13 w 157"/>
                <a:gd name="T45" fmla="*/ 168 h 176"/>
                <a:gd name="T46" fmla="*/ 13 w 157"/>
                <a:gd name="T47" fmla="*/ 165 h 176"/>
                <a:gd name="T48" fmla="*/ 14 w 157"/>
                <a:gd name="T49" fmla="*/ 163 h 176"/>
                <a:gd name="T50" fmla="*/ 14 w 157"/>
                <a:gd name="T51" fmla="*/ 163 h 176"/>
                <a:gd name="T52" fmla="*/ 39 w 157"/>
                <a:gd name="T53" fmla="*/ 119 h 176"/>
                <a:gd name="T54" fmla="*/ 40 w 157"/>
                <a:gd name="T55" fmla="*/ 119 h 176"/>
                <a:gd name="T56" fmla="*/ 40 w 157"/>
                <a:gd name="T57" fmla="*/ 119 h 176"/>
                <a:gd name="T58" fmla="*/ 68 w 157"/>
                <a:gd name="T59" fmla="*/ 107 h 176"/>
                <a:gd name="T60" fmla="*/ 68 w 157"/>
                <a:gd name="T61" fmla="*/ 106 h 176"/>
                <a:gd name="T62" fmla="*/ 73 w 157"/>
                <a:gd name="T63" fmla="*/ 106 h 176"/>
                <a:gd name="T64" fmla="*/ 77 w 157"/>
                <a:gd name="T65" fmla="*/ 106 h 176"/>
                <a:gd name="T66" fmla="*/ 78 w 157"/>
                <a:gd name="T67" fmla="*/ 106 h 176"/>
                <a:gd name="T68" fmla="*/ 85 w 157"/>
                <a:gd name="T69" fmla="*/ 106 h 176"/>
                <a:gd name="T70" fmla="*/ 85 w 157"/>
                <a:gd name="T71" fmla="*/ 106 h 176"/>
                <a:gd name="T72" fmla="*/ 143 w 157"/>
                <a:gd name="T73" fmla="*/ 163 h 176"/>
                <a:gd name="T74" fmla="*/ 143 w 157"/>
                <a:gd name="T75" fmla="*/ 163 h 176"/>
                <a:gd name="T76" fmla="*/ 143 w 157"/>
                <a:gd name="T77" fmla="*/ 165 h 176"/>
                <a:gd name="T78" fmla="*/ 143 w 157"/>
                <a:gd name="T79" fmla="*/ 168 h 176"/>
                <a:gd name="T80" fmla="*/ 143 w 157"/>
                <a:gd name="T81" fmla="*/ 169 h 176"/>
                <a:gd name="T82" fmla="*/ 143 w 157"/>
                <a:gd name="T83" fmla="*/ 170 h 176"/>
                <a:gd name="T84" fmla="*/ 143 w 157"/>
                <a:gd name="T85" fmla="*/ 172 h 176"/>
                <a:gd name="T86" fmla="*/ 150 w 157"/>
                <a:gd name="T87" fmla="*/ 176 h 176"/>
                <a:gd name="T88" fmla="*/ 156 w 157"/>
                <a:gd name="T89" fmla="*/ 172 h 176"/>
                <a:gd name="T90" fmla="*/ 157 w 157"/>
                <a:gd name="T91" fmla="*/ 169 h 176"/>
                <a:gd name="T92" fmla="*/ 157 w 157"/>
                <a:gd name="T93" fmla="*/ 169 h 176"/>
                <a:gd name="T94" fmla="*/ 156 w 157"/>
                <a:gd name="T95" fmla="*/ 168 h 176"/>
                <a:gd name="T96" fmla="*/ 41 w 157"/>
                <a:gd name="T97" fmla="*/ 50 h 176"/>
                <a:gd name="T98" fmla="*/ 78 w 157"/>
                <a:gd name="T99" fmla="*/ 13 h 176"/>
                <a:gd name="T100" fmla="*/ 115 w 157"/>
                <a:gd name="T101" fmla="*/ 50 h 176"/>
                <a:gd name="T102" fmla="*/ 78 w 157"/>
                <a:gd name="T103" fmla="*/ 87 h 176"/>
                <a:gd name="T104" fmla="*/ 41 w 157"/>
                <a:gd name="T105" fmla="*/ 5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76">
                  <a:moveTo>
                    <a:pt x="156" y="168"/>
                  </a:moveTo>
                  <a:cubicBezTo>
                    <a:pt x="155" y="134"/>
                    <a:pt x="132" y="105"/>
                    <a:pt x="100" y="96"/>
                  </a:cubicBezTo>
                  <a:cubicBezTo>
                    <a:pt x="101" y="95"/>
                    <a:pt x="102" y="94"/>
                    <a:pt x="102" y="94"/>
                  </a:cubicBezTo>
                  <a:cubicBezTo>
                    <a:pt x="104" y="93"/>
                    <a:pt x="108" y="91"/>
                    <a:pt x="108" y="90"/>
                  </a:cubicBezTo>
                  <a:cubicBezTo>
                    <a:pt x="110" y="89"/>
                    <a:pt x="113" y="86"/>
                    <a:pt x="114" y="86"/>
                  </a:cubicBezTo>
                  <a:cubicBezTo>
                    <a:pt x="115" y="84"/>
                    <a:pt x="120" y="78"/>
                    <a:pt x="121" y="77"/>
                  </a:cubicBezTo>
                  <a:cubicBezTo>
                    <a:pt x="122" y="75"/>
                    <a:pt x="123" y="74"/>
                    <a:pt x="123" y="72"/>
                  </a:cubicBezTo>
                  <a:cubicBezTo>
                    <a:pt x="124" y="72"/>
                    <a:pt x="124" y="71"/>
                    <a:pt x="124" y="71"/>
                  </a:cubicBezTo>
                  <a:cubicBezTo>
                    <a:pt x="127" y="65"/>
                    <a:pt x="128" y="58"/>
                    <a:pt x="128" y="50"/>
                  </a:cubicBezTo>
                  <a:cubicBezTo>
                    <a:pt x="128" y="23"/>
                    <a:pt x="10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0"/>
                    <a:pt x="28" y="23"/>
                    <a:pt x="28" y="50"/>
                  </a:cubicBezTo>
                  <a:cubicBezTo>
                    <a:pt x="28" y="70"/>
                    <a:pt x="40" y="87"/>
                    <a:pt x="56" y="96"/>
                  </a:cubicBezTo>
                  <a:cubicBezTo>
                    <a:pt x="25" y="105"/>
                    <a:pt x="1" y="134"/>
                    <a:pt x="0" y="168"/>
                  </a:cubicBezTo>
                  <a:cubicBezTo>
                    <a:pt x="0" y="168"/>
                    <a:pt x="0" y="169"/>
                    <a:pt x="0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0" y="171"/>
                    <a:pt x="1" y="172"/>
                  </a:cubicBezTo>
                  <a:cubicBezTo>
                    <a:pt x="2" y="174"/>
                    <a:pt x="4" y="176"/>
                    <a:pt x="7" y="176"/>
                  </a:cubicBezTo>
                  <a:cubicBezTo>
                    <a:pt x="10" y="176"/>
                    <a:pt x="12" y="174"/>
                    <a:pt x="13" y="172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4" y="169"/>
                    <a:pt x="14" y="169"/>
                  </a:cubicBezTo>
                  <a:cubicBezTo>
                    <a:pt x="14" y="168"/>
                    <a:pt x="13" y="168"/>
                    <a:pt x="13" y="168"/>
                  </a:cubicBezTo>
                  <a:cubicBezTo>
                    <a:pt x="13" y="167"/>
                    <a:pt x="13" y="166"/>
                    <a:pt x="13" y="165"/>
                  </a:cubicBezTo>
                  <a:cubicBezTo>
                    <a:pt x="13" y="164"/>
                    <a:pt x="14" y="164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6" y="145"/>
                    <a:pt x="25" y="130"/>
                    <a:pt x="39" y="119"/>
                  </a:cubicBezTo>
                  <a:cubicBezTo>
                    <a:pt x="39" y="119"/>
                    <a:pt x="39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13"/>
                    <a:pt x="57" y="108"/>
                    <a:pt x="68" y="107"/>
                  </a:cubicBezTo>
                  <a:cubicBezTo>
                    <a:pt x="68" y="107"/>
                    <a:pt x="68" y="106"/>
                    <a:pt x="68" y="106"/>
                  </a:cubicBezTo>
                  <a:cubicBezTo>
                    <a:pt x="70" y="106"/>
                    <a:pt x="71" y="106"/>
                    <a:pt x="73" y="106"/>
                  </a:cubicBezTo>
                  <a:cubicBezTo>
                    <a:pt x="74" y="106"/>
                    <a:pt x="75" y="106"/>
                    <a:pt x="77" y="106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80" y="106"/>
                    <a:pt x="83" y="106"/>
                    <a:pt x="85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15" y="109"/>
                    <a:pt x="139" y="133"/>
                    <a:pt x="14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4"/>
                    <a:pt x="143" y="164"/>
                    <a:pt x="143" y="165"/>
                  </a:cubicBezTo>
                  <a:cubicBezTo>
                    <a:pt x="143" y="166"/>
                    <a:pt x="143" y="167"/>
                    <a:pt x="143" y="168"/>
                  </a:cubicBez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3" y="169"/>
                    <a:pt x="143" y="170"/>
                  </a:cubicBezTo>
                  <a:cubicBezTo>
                    <a:pt x="143" y="170"/>
                    <a:pt x="143" y="171"/>
                    <a:pt x="143" y="172"/>
                  </a:cubicBezTo>
                  <a:cubicBezTo>
                    <a:pt x="145" y="174"/>
                    <a:pt x="147" y="176"/>
                    <a:pt x="150" y="176"/>
                  </a:cubicBezTo>
                  <a:cubicBezTo>
                    <a:pt x="152" y="176"/>
                    <a:pt x="155" y="174"/>
                    <a:pt x="156" y="172"/>
                  </a:cubicBezTo>
                  <a:cubicBezTo>
                    <a:pt x="156" y="171"/>
                    <a:pt x="156" y="170"/>
                    <a:pt x="157" y="169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7" y="169"/>
                    <a:pt x="157" y="168"/>
                    <a:pt x="156" y="168"/>
                  </a:cubicBezTo>
                  <a:close/>
                  <a:moveTo>
                    <a:pt x="41" y="50"/>
                  </a:moveTo>
                  <a:cubicBezTo>
                    <a:pt x="41" y="30"/>
                    <a:pt x="58" y="13"/>
                    <a:pt x="78" y="13"/>
                  </a:cubicBezTo>
                  <a:cubicBezTo>
                    <a:pt x="99" y="13"/>
                    <a:pt x="115" y="30"/>
                    <a:pt x="115" y="50"/>
                  </a:cubicBezTo>
                  <a:cubicBezTo>
                    <a:pt x="115" y="71"/>
                    <a:pt x="99" y="87"/>
                    <a:pt x="78" y="87"/>
                  </a:cubicBezTo>
                  <a:cubicBezTo>
                    <a:pt x="58" y="87"/>
                    <a:pt x="41" y="71"/>
                    <a:pt x="4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-3236912" y="2255838"/>
              <a:ext cx="315913" cy="655638"/>
            </a:xfrm>
            <a:custGeom>
              <a:avLst/>
              <a:gdLst>
                <a:gd name="T0" fmla="*/ 84 w 84"/>
                <a:gd name="T1" fmla="*/ 168 h 175"/>
                <a:gd name="T2" fmla="*/ 28 w 84"/>
                <a:gd name="T3" fmla="*/ 95 h 175"/>
                <a:gd name="T4" fmla="*/ 56 w 84"/>
                <a:gd name="T5" fmla="*/ 50 h 175"/>
                <a:gd name="T6" fmla="*/ 6 w 84"/>
                <a:gd name="T7" fmla="*/ 0 h 175"/>
                <a:gd name="T8" fmla="*/ 6 w 84"/>
                <a:gd name="T9" fmla="*/ 0 h 175"/>
                <a:gd name="T10" fmla="*/ 0 w 84"/>
                <a:gd name="T11" fmla="*/ 7 h 175"/>
                <a:gd name="T12" fmla="*/ 6 w 84"/>
                <a:gd name="T13" fmla="*/ 13 h 175"/>
                <a:gd name="T14" fmla="*/ 6 w 84"/>
                <a:gd name="T15" fmla="*/ 13 h 175"/>
                <a:gd name="T16" fmla="*/ 7 w 84"/>
                <a:gd name="T17" fmla="*/ 13 h 175"/>
                <a:gd name="T18" fmla="*/ 7 w 84"/>
                <a:gd name="T19" fmla="*/ 13 h 175"/>
                <a:gd name="T20" fmla="*/ 7 w 84"/>
                <a:gd name="T21" fmla="*/ 13 h 175"/>
                <a:gd name="T22" fmla="*/ 43 w 84"/>
                <a:gd name="T23" fmla="*/ 50 h 175"/>
                <a:gd name="T24" fmla="*/ 10 w 84"/>
                <a:gd name="T25" fmla="*/ 89 h 175"/>
                <a:gd name="T26" fmla="*/ 10 w 84"/>
                <a:gd name="T27" fmla="*/ 89 h 175"/>
                <a:gd name="T28" fmla="*/ 6 w 84"/>
                <a:gd name="T29" fmla="*/ 91 h 175"/>
                <a:gd name="T30" fmla="*/ 3 w 84"/>
                <a:gd name="T31" fmla="*/ 97 h 175"/>
                <a:gd name="T32" fmla="*/ 6 w 84"/>
                <a:gd name="T33" fmla="*/ 103 h 175"/>
                <a:gd name="T34" fmla="*/ 12 w 84"/>
                <a:gd name="T35" fmla="*/ 106 h 175"/>
                <a:gd name="T36" fmla="*/ 12 w 84"/>
                <a:gd name="T37" fmla="*/ 106 h 175"/>
                <a:gd name="T38" fmla="*/ 12 w 84"/>
                <a:gd name="T39" fmla="*/ 106 h 175"/>
                <a:gd name="T40" fmla="*/ 16 w 84"/>
                <a:gd name="T41" fmla="*/ 106 h 175"/>
                <a:gd name="T42" fmla="*/ 17 w 84"/>
                <a:gd name="T43" fmla="*/ 106 h 175"/>
                <a:gd name="T44" fmla="*/ 45 w 84"/>
                <a:gd name="T45" fmla="*/ 118 h 175"/>
                <a:gd name="T46" fmla="*/ 45 w 84"/>
                <a:gd name="T47" fmla="*/ 118 h 175"/>
                <a:gd name="T48" fmla="*/ 46 w 84"/>
                <a:gd name="T49" fmla="*/ 119 h 175"/>
                <a:gd name="T50" fmla="*/ 71 w 84"/>
                <a:gd name="T51" fmla="*/ 163 h 175"/>
                <a:gd name="T52" fmla="*/ 71 w 84"/>
                <a:gd name="T53" fmla="*/ 163 h 175"/>
                <a:gd name="T54" fmla="*/ 71 w 84"/>
                <a:gd name="T55" fmla="*/ 165 h 175"/>
                <a:gd name="T56" fmla="*/ 71 w 84"/>
                <a:gd name="T57" fmla="*/ 168 h 175"/>
                <a:gd name="T58" fmla="*/ 71 w 84"/>
                <a:gd name="T59" fmla="*/ 168 h 175"/>
                <a:gd name="T60" fmla="*/ 71 w 84"/>
                <a:gd name="T61" fmla="*/ 169 h 175"/>
                <a:gd name="T62" fmla="*/ 71 w 84"/>
                <a:gd name="T63" fmla="*/ 171 h 175"/>
                <a:gd name="T64" fmla="*/ 78 w 84"/>
                <a:gd name="T65" fmla="*/ 175 h 175"/>
                <a:gd name="T66" fmla="*/ 84 w 84"/>
                <a:gd name="T67" fmla="*/ 171 h 175"/>
                <a:gd name="T68" fmla="*/ 84 w 84"/>
                <a:gd name="T69" fmla="*/ 169 h 175"/>
                <a:gd name="T70" fmla="*/ 84 w 84"/>
                <a:gd name="T71" fmla="*/ 168 h 175"/>
                <a:gd name="T72" fmla="*/ 84 w 84"/>
                <a:gd name="T73" fmla="*/ 16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75">
                  <a:moveTo>
                    <a:pt x="84" y="168"/>
                  </a:moveTo>
                  <a:cubicBezTo>
                    <a:pt x="83" y="133"/>
                    <a:pt x="60" y="105"/>
                    <a:pt x="28" y="95"/>
                  </a:cubicBezTo>
                  <a:cubicBezTo>
                    <a:pt x="45" y="87"/>
                    <a:pt x="56" y="70"/>
                    <a:pt x="56" y="50"/>
                  </a:cubicBezTo>
                  <a:cubicBezTo>
                    <a:pt x="56" y="22"/>
                    <a:pt x="3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27" y="14"/>
                    <a:pt x="43" y="30"/>
                    <a:pt x="43" y="50"/>
                  </a:cubicBezTo>
                  <a:cubicBezTo>
                    <a:pt x="43" y="69"/>
                    <a:pt x="29" y="86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9" y="89"/>
                    <a:pt x="7" y="90"/>
                    <a:pt x="6" y="91"/>
                  </a:cubicBezTo>
                  <a:cubicBezTo>
                    <a:pt x="4" y="93"/>
                    <a:pt x="3" y="95"/>
                    <a:pt x="3" y="97"/>
                  </a:cubicBezTo>
                  <a:cubicBezTo>
                    <a:pt x="3" y="100"/>
                    <a:pt x="4" y="102"/>
                    <a:pt x="6" y="103"/>
                  </a:cubicBezTo>
                  <a:cubicBezTo>
                    <a:pt x="8" y="105"/>
                    <a:pt x="10" y="105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6"/>
                    <a:pt x="15" y="106"/>
                    <a:pt x="16" y="106"/>
                  </a:cubicBezTo>
                  <a:cubicBezTo>
                    <a:pt x="16" y="106"/>
                    <a:pt x="17" y="106"/>
                    <a:pt x="17" y="106"/>
                  </a:cubicBezTo>
                  <a:cubicBezTo>
                    <a:pt x="27" y="108"/>
                    <a:pt x="37" y="112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9"/>
                    <a:pt x="46" y="119"/>
                  </a:cubicBezTo>
                  <a:cubicBezTo>
                    <a:pt x="59" y="129"/>
                    <a:pt x="69" y="145"/>
                    <a:pt x="71" y="16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3"/>
                    <a:pt x="71" y="164"/>
                    <a:pt x="71" y="165"/>
                  </a:cubicBezTo>
                  <a:cubicBezTo>
                    <a:pt x="71" y="166"/>
                    <a:pt x="71" y="167"/>
                    <a:pt x="71" y="168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1"/>
                    <a:pt x="71" y="171"/>
                  </a:cubicBezTo>
                  <a:cubicBezTo>
                    <a:pt x="72" y="174"/>
                    <a:pt x="75" y="175"/>
                    <a:pt x="78" y="175"/>
                  </a:cubicBezTo>
                  <a:cubicBezTo>
                    <a:pt x="80" y="175"/>
                    <a:pt x="83" y="174"/>
                    <a:pt x="84" y="171"/>
                  </a:cubicBezTo>
                  <a:cubicBezTo>
                    <a:pt x="84" y="171"/>
                    <a:pt x="84" y="170"/>
                    <a:pt x="84" y="169"/>
                  </a:cubicBezTo>
                  <a:cubicBezTo>
                    <a:pt x="84" y="169"/>
                    <a:pt x="84" y="169"/>
                    <a:pt x="84" y="168"/>
                  </a:cubicBezTo>
                  <a:cubicBezTo>
                    <a:pt x="84" y="168"/>
                    <a:pt x="84" y="168"/>
                    <a:pt x="84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-3190875" y="2652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138514" y="1794452"/>
            <a:ext cx="3036658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步：添加左侧导航条，如图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1138513" y="696767"/>
            <a:ext cx="3661404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步：添加搜索栏，添加细节，如图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138514" y="3612705"/>
            <a:ext cx="426065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步：新建图层，绘制半透明广告栏背景效果，如图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029354" y="1071070"/>
            <a:ext cx="3610268" cy="644782"/>
            <a:chOff x="2420206" y="1293119"/>
            <a:chExt cx="3610268" cy="644782"/>
          </a:xfrm>
        </p:grpSpPr>
        <p:sp>
          <p:nvSpPr>
            <p:cNvPr id="36" name="矩形 35"/>
            <p:cNvSpPr/>
            <p:nvPr/>
          </p:nvSpPr>
          <p:spPr>
            <a:xfrm>
              <a:off x="4383869" y="1492399"/>
              <a:ext cx="16466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3-3-64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添加搜索栏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0206" y="1293119"/>
              <a:ext cx="1898663" cy="644782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2029353" y="2070103"/>
            <a:ext cx="3251441" cy="1471430"/>
            <a:chOff x="2472543" y="2129989"/>
            <a:chExt cx="3251441" cy="14714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2543" y="2129989"/>
              <a:ext cx="1467674" cy="1471430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077379" y="2737689"/>
              <a:ext cx="16466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3-3-64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添加搜索栏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050412" y="3914708"/>
            <a:ext cx="4669507" cy="1068333"/>
            <a:chOff x="2425522" y="3974593"/>
            <a:chExt cx="4669507" cy="106833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5522" y="3974593"/>
              <a:ext cx="1866684" cy="1068333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4371206" y="4436835"/>
              <a:ext cx="27238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3-3-66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绘制半透明广告栏背景效果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218148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  <p:bldP spid="15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317754" y="1628573"/>
            <a:ext cx="4980658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步：绘制广告栏细节效果，如图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1317753" y="981514"/>
            <a:ext cx="5421662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步：新建图层并填充广告栏底色，如图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231546" y="2200203"/>
            <a:ext cx="3372176" cy="2344975"/>
            <a:chOff x="340800" y="2200202"/>
            <a:chExt cx="3372176" cy="2344975"/>
          </a:xfrm>
        </p:grpSpPr>
        <p:sp>
          <p:nvSpPr>
            <p:cNvPr id="36" name="矩形 35"/>
            <p:cNvSpPr/>
            <p:nvPr/>
          </p:nvSpPr>
          <p:spPr>
            <a:xfrm>
              <a:off x="939090" y="4298956"/>
              <a:ext cx="21755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新建图层并填充广告底色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800" y="2200202"/>
              <a:ext cx="3372176" cy="2009843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678953" y="2200203"/>
            <a:ext cx="3213753" cy="2344975"/>
            <a:chOff x="3536746" y="2200202"/>
            <a:chExt cx="3213753" cy="2344975"/>
          </a:xfrm>
        </p:grpSpPr>
        <p:sp>
          <p:nvSpPr>
            <p:cNvPr id="16" name="矩形 15"/>
            <p:cNvSpPr/>
            <p:nvPr/>
          </p:nvSpPr>
          <p:spPr>
            <a:xfrm>
              <a:off x="4184064" y="4298956"/>
              <a:ext cx="19191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绘制广告栏细节效果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6746" y="2200202"/>
              <a:ext cx="3213753" cy="2007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6880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605756" y="2957364"/>
            <a:ext cx="6420656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步：按照以上方法设计通知公告栏和新闻栏，如图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3-3-70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1605756" y="574391"/>
            <a:ext cx="4035698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步：添加广告栏图片与文字，绘制滚动点，如图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605756" y="941097"/>
            <a:ext cx="6365895" cy="1762244"/>
            <a:chOff x="463549" y="1160942"/>
            <a:chExt cx="6365895" cy="1762244"/>
          </a:xfrm>
        </p:grpSpPr>
        <p:sp>
          <p:nvSpPr>
            <p:cNvPr id="36" name="矩形 35"/>
            <p:cNvSpPr/>
            <p:nvPr/>
          </p:nvSpPr>
          <p:spPr>
            <a:xfrm>
              <a:off x="4782089" y="1918953"/>
              <a:ext cx="204735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3-3-69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填加广告栏图片与文字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549" y="1160942"/>
              <a:ext cx="4364006" cy="1762244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2631678" y="3290956"/>
            <a:ext cx="4689561" cy="1695026"/>
            <a:chOff x="1902208" y="3587475"/>
            <a:chExt cx="4689561" cy="1695026"/>
          </a:xfrm>
        </p:grpSpPr>
        <p:sp>
          <p:nvSpPr>
            <p:cNvPr id="16" name="矩形 15"/>
            <p:cNvSpPr/>
            <p:nvPr/>
          </p:nvSpPr>
          <p:spPr>
            <a:xfrm>
              <a:off x="4672654" y="4311877"/>
              <a:ext cx="19191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3-3-68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绘制广告栏细节效果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2208" y="3587475"/>
              <a:ext cx="2677998" cy="1695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81196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46147" y="3714040"/>
            <a:ext cx="4035696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步：制作按钮效果，如图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3-3-73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846147" y="753156"/>
            <a:ext cx="8260265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步：新建图层，制作艺术沙龙的相框，填充白色，做投影效果并添加效果图，如图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3-3-71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3-3-72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194412" y="1120979"/>
            <a:ext cx="4824548" cy="2435355"/>
            <a:chOff x="1053619" y="1123342"/>
            <a:chExt cx="5125219" cy="2557046"/>
          </a:xfrm>
        </p:grpSpPr>
        <p:sp>
          <p:nvSpPr>
            <p:cNvPr id="36" name="矩形 35"/>
            <p:cNvSpPr/>
            <p:nvPr/>
          </p:nvSpPr>
          <p:spPr>
            <a:xfrm>
              <a:off x="2656670" y="2108403"/>
              <a:ext cx="19191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3-3-71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制作艺术沙龙的相框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3619" y="1123342"/>
              <a:ext cx="5125219" cy="94008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3619" y="2426956"/>
              <a:ext cx="5125219" cy="955624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2913150" y="3434167"/>
              <a:ext cx="14061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3-3-72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添加效果图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829669" y="4074897"/>
            <a:ext cx="3857528" cy="902280"/>
            <a:chOff x="1687463" y="4074897"/>
            <a:chExt cx="3857528" cy="902280"/>
          </a:xfrm>
        </p:grpSpPr>
        <p:grpSp>
          <p:nvGrpSpPr>
            <p:cNvPr id="17" name="组合 16"/>
            <p:cNvGrpSpPr/>
            <p:nvPr/>
          </p:nvGrpSpPr>
          <p:grpSpPr>
            <a:xfrm>
              <a:off x="1687463" y="4074897"/>
              <a:ext cx="3857528" cy="629723"/>
              <a:chOff x="-603794" y="1712356"/>
              <a:chExt cx="10510873" cy="171585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03794" y="1713706"/>
                <a:ext cx="2792625" cy="1714500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6206" y="1713706"/>
                <a:ext cx="3325511" cy="17145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9092" y="1713706"/>
                <a:ext cx="2348788" cy="17145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25255" y="1712356"/>
                <a:ext cx="1781824" cy="1715850"/>
              </a:xfrm>
              <a:prstGeom prst="rect">
                <a:avLst/>
              </a:prstGeom>
            </p:spPr>
          </p:pic>
        </p:grpSp>
        <p:sp>
          <p:nvSpPr>
            <p:cNvPr id="21" name="矩形 20"/>
            <p:cNvSpPr/>
            <p:nvPr/>
          </p:nvSpPr>
          <p:spPr>
            <a:xfrm>
              <a:off x="2775071" y="4730956"/>
              <a:ext cx="153439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3-3-73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制作按钮效果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20600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37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1010921" y="708601"/>
            <a:ext cx="4574126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步：页面最终效果图如图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3-3-74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770412" y="1234671"/>
            <a:ext cx="3567154" cy="3670506"/>
            <a:chOff x="1628206" y="1234671"/>
            <a:chExt cx="3567154" cy="3670506"/>
          </a:xfrm>
        </p:grpSpPr>
        <p:sp>
          <p:nvSpPr>
            <p:cNvPr id="15" name="矩形 14"/>
            <p:cNvSpPr/>
            <p:nvPr/>
          </p:nvSpPr>
          <p:spPr>
            <a:xfrm>
              <a:off x="2780206" y="4658956"/>
              <a:ext cx="166263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3-3-74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页面最终效果图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8206" y="1234671"/>
              <a:ext cx="3567154" cy="3305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6165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822842" y="649835"/>
            <a:ext cx="2860266" cy="58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）作品赏析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欣赏网页制作作品。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B589B1-2FAB-DFBF-1F5C-A5598D4E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97" y="1490956"/>
            <a:ext cx="5734029" cy="32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6754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1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拓展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898412" y="735998"/>
            <a:ext cx="748800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修改和完善森英家具网站项目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界面设计的实践训练，如图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3-3-83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3-3-86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729115" y="986957"/>
            <a:ext cx="1778366" cy="2062712"/>
            <a:chOff x="469982" y="986957"/>
            <a:chExt cx="1778366" cy="206271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982" y="986957"/>
              <a:ext cx="1778366" cy="1800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18417" y="2803448"/>
              <a:ext cx="14814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图3-3-83 设计参考图1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679340" y="986957"/>
            <a:ext cx="1781123" cy="2062712"/>
            <a:chOff x="2420206" y="986957"/>
            <a:chExt cx="1781123" cy="2062712"/>
          </a:xfrm>
        </p:grpSpPr>
        <p:sp>
          <p:nvSpPr>
            <p:cNvPr id="43" name="矩形 42"/>
            <p:cNvSpPr/>
            <p:nvPr/>
          </p:nvSpPr>
          <p:spPr>
            <a:xfrm>
              <a:off x="2570019" y="2803448"/>
              <a:ext cx="14814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3-3-84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设计参考图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0206" y="986957"/>
              <a:ext cx="1781123" cy="1816491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2476189" y="3218956"/>
            <a:ext cx="1987351" cy="1931488"/>
            <a:chOff x="469982" y="3049669"/>
            <a:chExt cx="1987351" cy="193148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982" y="3049669"/>
              <a:ext cx="1987351" cy="1668776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722909" y="4734936"/>
              <a:ext cx="14814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3-3-85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设计参考图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572180" y="3247400"/>
            <a:ext cx="2086232" cy="1903045"/>
            <a:chOff x="2565974" y="3078112"/>
            <a:chExt cx="2086232" cy="1903045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5974" y="3078112"/>
              <a:ext cx="2086232" cy="1645456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2899727" y="4734936"/>
              <a:ext cx="14814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3-3-86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设计参考图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4944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9" grpId="0"/>
        </p:bld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3606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13606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79367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35737" y="2089959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525600" y="2099731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感谢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各位观看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267541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049254" y="3165533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4649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103700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12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/>
      <p:bldP spid="19" grpId="0" animBg="1"/>
      <p:bldP spid="11" grpId="0" animBg="1"/>
      <p:bldP spid="12" grpId="0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858412" y="1094864"/>
            <a:ext cx="3312116" cy="2952184"/>
          </a:xfrm>
          <a:prstGeom prst="rect">
            <a:avLst/>
          </a:prstGeom>
          <a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970298" y="1346956"/>
            <a:ext cx="3312116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本任务主要进行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界面设计，主要是让学生通过学习，掌握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界面方案设计技巧和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界面原型设计技巧等。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970298" y="2210956"/>
            <a:ext cx="3312116" cy="162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了解交互设计，学习交互设计对用户的重要性，并进行纸上原型设计。根据客户要求绘制网页设计稿；在网页设计过程中应用所学的色彩和排版知识；学习不同风格网页设计作品的设计。通过项目背景和需求、前期准备、策划及设计和制作测试阶段，学习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界面的设计方法。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5" grpId="0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1" y="194695"/>
            <a:ext cx="23243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活动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2  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制作</a:t>
            </a:r>
            <a:r>
              <a:rPr lang="en-US" altLang="zh-CN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Web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界面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1142206" y="1318492"/>
            <a:ext cx="3224066" cy="3224066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3978376" y="2374179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/>
          </a:p>
        </p:txBody>
      </p:sp>
      <p:sp>
        <p:nvSpPr>
          <p:cNvPr id="18" name="Freeform 9"/>
          <p:cNvSpPr/>
          <p:nvPr/>
        </p:nvSpPr>
        <p:spPr bwMode="auto">
          <a:xfrm>
            <a:off x="2295857" y="3939112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3362292" y="1162785"/>
            <a:ext cx="3979132" cy="3979132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3790036" y="1581288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069831" y="1510708"/>
            <a:ext cx="7562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活动描述</a:t>
            </a:r>
          </a:p>
        </p:txBody>
      </p:sp>
      <p:sp>
        <p:nvSpPr>
          <p:cNvPr id="30" name="椭圆 29"/>
          <p:cNvSpPr/>
          <p:nvPr/>
        </p:nvSpPr>
        <p:spPr>
          <a:xfrm>
            <a:off x="4501880" y="229480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4781670" y="2232684"/>
            <a:ext cx="10883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工作环境</a:t>
            </a:r>
          </a:p>
        </p:txBody>
      </p:sp>
      <p:sp>
        <p:nvSpPr>
          <p:cNvPr id="35" name="椭圆 34"/>
          <p:cNvSpPr/>
          <p:nvPr/>
        </p:nvSpPr>
        <p:spPr>
          <a:xfrm>
            <a:off x="5221390" y="3011932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5501185" y="2962740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相关知识</a:t>
            </a:r>
          </a:p>
        </p:txBody>
      </p:sp>
      <p:sp>
        <p:nvSpPr>
          <p:cNvPr id="39" name="椭圆 38"/>
          <p:cNvSpPr/>
          <p:nvPr/>
        </p:nvSpPr>
        <p:spPr>
          <a:xfrm>
            <a:off x="5938158" y="3729623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217952" y="3680432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活动实施</a:t>
            </a:r>
          </a:p>
        </p:txBody>
      </p:sp>
      <p:sp>
        <p:nvSpPr>
          <p:cNvPr id="25" name="Freeform 7"/>
          <p:cNvSpPr/>
          <p:nvPr/>
        </p:nvSpPr>
        <p:spPr bwMode="auto">
          <a:xfrm>
            <a:off x="1505620" y="2572938"/>
            <a:ext cx="358230" cy="715174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622944" y="442014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6902738" y="4370956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活动拓展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3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16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4" grpId="0"/>
      <p:bldP spid="30" grpId="0" animBg="1"/>
      <p:bldP spid="32" grpId="0"/>
      <p:bldP spid="35" grpId="0" animBg="1"/>
      <p:bldP spid="37" grpId="0"/>
      <p:bldP spid="39" grpId="0" animBg="1"/>
      <p:bldP spid="41" grpId="0"/>
      <p:bldP spid="25" grpId="0" animBg="1"/>
      <p:bldP spid="25" grpId="1" animBg="1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"/>
          <p:cNvSpPr/>
          <p:nvPr/>
        </p:nvSpPr>
        <p:spPr>
          <a:xfrm>
            <a:off x="4402157" y="332208"/>
            <a:ext cx="4738668" cy="4809705"/>
          </a:xfrm>
          <a:custGeom>
            <a:avLst/>
            <a:gdLst/>
            <a:ahLst/>
            <a:cxnLst/>
            <a:rect l="l" t="t" r="r" b="b"/>
            <a:pathLst>
              <a:path w="4738667" h="4809705">
                <a:moveTo>
                  <a:pt x="4738667" y="0"/>
                </a:moveTo>
                <a:lnTo>
                  <a:pt x="4738667" y="1029020"/>
                </a:lnTo>
                <a:lnTo>
                  <a:pt x="1013823" y="4809705"/>
                </a:lnTo>
                <a:lnTo>
                  <a:pt x="0" y="480970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3" name="组合 1032"/>
          <p:cNvGrpSpPr/>
          <p:nvPr/>
        </p:nvGrpSpPr>
        <p:grpSpPr>
          <a:xfrm>
            <a:off x="6471648" y="1567777"/>
            <a:ext cx="2151378" cy="1825267"/>
            <a:chOff x="917575" y="1467648"/>
            <a:chExt cx="2859088" cy="2425700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1563688" y="1586710"/>
              <a:ext cx="1566863" cy="2306638"/>
              <a:chOff x="1563688" y="1971675"/>
              <a:chExt cx="1566863" cy="23066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198688" y="1971675"/>
                <a:ext cx="296863" cy="2968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63688" y="2301875"/>
                <a:ext cx="1566863" cy="1976438"/>
              </a:xfrm>
              <a:custGeom>
                <a:avLst/>
                <a:gdLst>
                  <a:gd name="T0" fmla="*/ 896 w 930"/>
                  <a:gd name="T1" fmla="*/ 538 h 1173"/>
                  <a:gd name="T2" fmla="*/ 674 w 930"/>
                  <a:gd name="T3" fmla="*/ 538 h 1173"/>
                  <a:gd name="T4" fmla="*/ 581 w 930"/>
                  <a:gd name="T5" fmla="*/ 538 h 1173"/>
                  <a:gd name="T6" fmla="*/ 581 w 930"/>
                  <a:gd name="T7" fmla="*/ 147 h 1173"/>
                  <a:gd name="T8" fmla="*/ 622 w 930"/>
                  <a:gd name="T9" fmla="*/ 147 h 1173"/>
                  <a:gd name="T10" fmla="*/ 622 w 930"/>
                  <a:gd name="T11" fmla="*/ 408 h 1173"/>
                  <a:gd name="T12" fmla="*/ 622 w 930"/>
                  <a:gd name="T13" fmla="*/ 408 h 1173"/>
                  <a:gd name="T14" fmla="*/ 657 w 930"/>
                  <a:gd name="T15" fmla="*/ 444 h 1173"/>
                  <a:gd name="T16" fmla="*/ 692 w 930"/>
                  <a:gd name="T17" fmla="*/ 408 h 1173"/>
                  <a:gd name="T18" fmla="*/ 692 w 930"/>
                  <a:gd name="T19" fmla="*/ 408 h 1173"/>
                  <a:gd name="T20" fmla="*/ 692 w 930"/>
                  <a:gd name="T21" fmla="*/ 61 h 1173"/>
                  <a:gd name="T22" fmla="*/ 631 w 930"/>
                  <a:gd name="T23" fmla="*/ 0 h 1173"/>
                  <a:gd name="T24" fmla="*/ 528 w 930"/>
                  <a:gd name="T25" fmla="*/ 0 h 1173"/>
                  <a:gd name="T26" fmla="*/ 499 w 930"/>
                  <a:gd name="T27" fmla="*/ 138 h 1173"/>
                  <a:gd name="T28" fmla="*/ 495 w 930"/>
                  <a:gd name="T29" fmla="*/ 138 h 1173"/>
                  <a:gd name="T30" fmla="*/ 467 w 930"/>
                  <a:gd name="T31" fmla="*/ 60 h 1173"/>
                  <a:gd name="T32" fmla="*/ 484 w 930"/>
                  <a:gd name="T33" fmla="*/ 43 h 1173"/>
                  <a:gd name="T34" fmla="*/ 462 w 930"/>
                  <a:gd name="T35" fmla="*/ 21 h 1173"/>
                  <a:gd name="T36" fmla="*/ 439 w 930"/>
                  <a:gd name="T37" fmla="*/ 43 h 1173"/>
                  <a:gd name="T38" fmla="*/ 457 w 930"/>
                  <a:gd name="T39" fmla="*/ 60 h 1173"/>
                  <a:gd name="T40" fmla="*/ 433 w 930"/>
                  <a:gd name="T41" fmla="*/ 138 h 1173"/>
                  <a:gd name="T42" fmla="*/ 428 w 930"/>
                  <a:gd name="T43" fmla="*/ 138 h 1173"/>
                  <a:gd name="T44" fmla="*/ 392 w 930"/>
                  <a:gd name="T45" fmla="*/ 0 h 1173"/>
                  <a:gd name="T46" fmla="*/ 298 w 930"/>
                  <a:gd name="T47" fmla="*/ 0 h 1173"/>
                  <a:gd name="T48" fmla="*/ 237 w 930"/>
                  <a:gd name="T49" fmla="*/ 61 h 1173"/>
                  <a:gd name="T50" fmla="*/ 237 w 930"/>
                  <a:gd name="T51" fmla="*/ 408 h 1173"/>
                  <a:gd name="T52" fmla="*/ 237 w 930"/>
                  <a:gd name="T53" fmla="*/ 408 h 1173"/>
                  <a:gd name="T54" fmla="*/ 272 w 930"/>
                  <a:gd name="T55" fmla="*/ 444 h 1173"/>
                  <a:gd name="T56" fmla="*/ 308 w 930"/>
                  <a:gd name="T57" fmla="*/ 408 h 1173"/>
                  <a:gd name="T58" fmla="*/ 308 w 930"/>
                  <a:gd name="T59" fmla="*/ 408 h 1173"/>
                  <a:gd name="T60" fmla="*/ 308 w 930"/>
                  <a:gd name="T61" fmla="*/ 147 h 1173"/>
                  <a:gd name="T62" fmla="*/ 348 w 930"/>
                  <a:gd name="T63" fmla="*/ 147 h 1173"/>
                  <a:gd name="T64" fmla="*/ 348 w 930"/>
                  <a:gd name="T65" fmla="*/ 538 h 1173"/>
                  <a:gd name="T66" fmla="*/ 255 w 930"/>
                  <a:gd name="T67" fmla="*/ 538 h 1173"/>
                  <a:gd name="T68" fmla="*/ 34 w 930"/>
                  <a:gd name="T69" fmla="*/ 538 h 1173"/>
                  <a:gd name="T70" fmla="*/ 0 w 930"/>
                  <a:gd name="T71" fmla="*/ 572 h 1173"/>
                  <a:gd name="T72" fmla="*/ 34 w 930"/>
                  <a:gd name="T73" fmla="*/ 606 h 1173"/>
                  <a:gd name="T74" fmla="*/ 255 w 930"/>
                  <a:gd name="T75" fmla="*/ 606 h 1173"/>
                  <a:gd name="T76" fmla="*/ 255 w 930"/>
                  <a:gd name="T77" fmla="*/ 1121 h 1173"/>
                  <a:gd name="T78" fmla="*/ 207 w 930"/>
                  <a:gd name="T79" fmla="*/ 1121 h 1173"/>
                  <a:gd name="T80" fmla="*/ 181 w 930"/>
                  <a:gd name="T81" fmla="*/ 1147 h 1173"/>
                  <a:gd name="T82" fmla="*/ 207 w 930"/>
                  <a:gd name="T83" fmla="*/ 1173 h 1173"/>
                  <a:gd name="T84" fmla="*/ 255 w 930"/>
                  <a:gd name="T85" fmla="*/ 1173 h 1173"/>
                  <a:gd name="T86" fmla="*/ 666 w 930"/>
                  <a:gd name="T87" fmla="*/ 1173 h 1173"/>
                  <a:gd name="T88" fmla="*/ 674 w 930"/>
                  <a:gd name="T89" fmla="*/ 1173 h 1173"/>
                  <a:gd name="T90" fmla="*/ 722 w 930"/>
                  <a:gd name="T91" fmla="*/ 1173 h 1173"/>
                  <a:gd name="T92" fmla="*/ 748 w 930"/>
                  <a:gd name="T93" fmla="*/ 1147 h 1173"/>
                  <a:gd name="T94" fmla="*/ 722 w 930"/>
                  <a:gd name="T95" fmla="*/ 1121 h 1173"/>
                  <a:gd name="T96" fmla="*/ 674 w 930"/>
                  <a:gd name="T97" fmla="*/ 1121 h 1173"/>
                  <a:gd name="T98" fmla="*/ 674 w 930"/>
                  <a:gd name="T99" fmla="*/ 606 h 1173"/>
                  <a:gd name="T100" fmla="*/ 896 w 930"/>
                  <a:gd name="T101" fmla="*/ 606 h 1173"/>
                  <a:gd name="T102" fmla="*/ 930 w 930"/>
                  <a:gd name="T103" fmla="*/ 572 h 1173"/>
                  <a:gd name="T104" fmla="*/ 896 w 930"/>
                  <a:gd name="T105" fmla="*/ 538 h 1173"/>
                  <a:gd name="T106" fmla="*/ 484 w 930"/>
                  <a:gd name="T107" fmla="*/ 538 h 1173"/>
                  <a:gd name="T108" fmla="*/ 445 w 930"/>
                  <a:gd name="T109" fmla="*/ 538 h 1173"/>
                  <a:gd name="T110" fmla="*/ 445 w 930"/>
                  <a:gd name="T111" fmla="*/ 456 h 1173"/>
                  <a:gd name="T112" fmla="*/ 484 w 930"/>
                  <a:gd name="T113" fmla="*/ 456 h 1173"/>
                  <a:gd name="T114" fmla="*/ 484 w 930"/>
                  <a:gd name="T115" fmla="*/ 538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" h="1173">
                    <a:moveTo>
                      <a:pt x="896" y="538"/>
                    </a:moveTo>
                    <a:cubicBezTo>
                      <a:pt x="674" y="538"/>
                      <a:pt x="674" y="538"/>
                      <a:pt x="674" y="538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1" y="147"/>
                      <a:pt x="581" y="147"/>
                      <a:pt x="581" y="147"/>
                    </a:cubicBezTo>
                    <a:cubicBezTo>
                      <a:pt x="622" y="147"/>
                      <a:pt x="622" y="147"/>
                      <a:pt x="622" y="147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28"/>
                      <a:pt x="638" y="444"/>
                      <a:pt x="657" y="444"/>
                    </a:cubicBezTo>
                    <a:cubicBezTo>
                      <a:pt x="677" y="444"/>
                      <a:pt x="692" y="428"/>
                      <a:pt x="692" y="408"/>
                    </a:cubicBezTo>
                    <a:cubicBezTo>
                      <a:pt x="692" y="408"/>
                      <a:pt x="692" y="408"/>
                      <a:pt x="692" y="408"/>
                    </a:cubicBezTo>
                    <a:cubicBezTo>
                      <a:pt x="692" y="61"/>
                      <a:pt x="692" y="61"/>
                      <a:pt x="692" y="61"/>
                    </a:cubicBezTo>
                    <a:cubicBezTo>
                      <a:pt x="692" y="27"/>
                      <a:pt x="665" y="0"/>
                      <a:pt x="631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499" y="138"/>
                      <a:pt x="499" y="138"/>
                      <a:pt x="499" y="138"/>
                    </a:cubicBezTo>
                    <a:cubicBezTo>
                      <a:pt x="495" y="138"/>
                      <a:pt x="495" y="138"/>
                      <a:pt x="495" y="138"/>
                    </a:cubicBezTo>
                    <a:cubicBezTo>
                      <a:pt x="467" y="60"/>
                      <a:pt x="467" y="60"/>
                      <a:pt x="467" y="60"/>
                    </a:cubicBezTo>
                    <a:cubicBezTo>
                      <a:pt x="484" y="43"/>
                      <a:pt x="484" y="43"/>
                      <a:pt x="484" y="43"/>
                    </a:cubicBezTo>
                    <a:cubicBezTo>
                      <a:pt x="462" y="21"/>
                      <a:pt x="462" y="21"/>
                      <a:pt x="462" y="21"/>
                    </a:cubicBezTo>
                    <a:cubicBezTo>
                      <a:pt x="439" y="43"/>
                      <a:pt x="439" y="43"/>
                      <a:pt x="439" y="43"/>
                    </a:cubicBezTo>
                    <a:cubicBezTo>
                      <a:pt x="457" y="60"/>
                      <a:pt x="457" y="60"/>
                      <a:pt x="457" y="60"/>
                    </a:cubicBezTo>
                    <a:cubicBezTo>
                      <a:pt x="433" y="138"/>
                      <a:pt x="433" y="138"/>
                      <a:pt x="433" y="138"/>
                    </a:cubicBezTo>
                    <a:cubicBezTo>
                      <a:pt x="428" y="138"/>
                      <a:pt x="428" y="138"/>
                      <a:pt x="428" y="138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64" y="0"/>
                      <a:pt x="237" y="27"/>
                      <a:pt x="237" y="61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28"/>
                      <a:pt x="253" y="444"/>
                      <a:pt x="272" y="444"/>
                    </a:cubicBezTo>
                    <a:cubicBezTo>
                      <a:pt x="292" y="444"/>
                      <a:pt x="308" y="428"/>
                      <a:pt x="308" y="408"/>
                    </a:cubicBezTo>
                    <a:cubicBezTo>
                      <a:pt x="308" y="408"/>
                      <a:pt x="308" y="408"/>
                      <a:pt x="308" y="408"/>
                    </a:cubicBezTo>
                    <a:cubicBezTo>
                      <a:pt x="308" y="147"/>
                      <a:pt x="308" y="147"/>
                      <a:pt x="308" y="147"/>
                    </a:cubicBezTo>
                    <a:cubicBezTo>
                      <a:pt x="348" y="147"/>
                      <a:pt x="348" y="147"/>
                      <a:pt x="348" y="147"/>
                    </a:cubicBezTo>
                    <a:cubicBezTo>
                      <a:pt x="348" y="538"/>
                      <a:pt x="348" y="538"/>
                      <a:pt x="348" y="538"/>
                    </a:cubicBezTo>
                    <a:cubicBezTo>
                      <a:pt x="255" y="538"/>
                      <a:pt x="255" y="538"/>
                      <a:pt x="255" y="538"/>
                    </a:cubicBezTo>
                    <a:cubicBezTo>
                      <a:pt x="34" y="538"/>
                      <a:pt x="34" y="538"/>
                      <a:pt x="34" y="538"/>
                    </a:cubicBezTo>
                    <a:cubicBezTo>
                      <a:pt x="15" y="538"/>
                      <a:pt x="0" y="553"/>
                      <a:pt x="0" y="572"/>
                    </a:cubicBezTo>
                    <a:cubicBezTo>
                      <a:pt x="0" y="591"/>
                      <a:pt x="15" y="606"/>
                      <a:pt x="34" y="606"/>
                    </a:cubicBezTo>
                    <a:cubicBezTo>
                      <a:pt x="255" y="606"/>
                      <a:pt x="255" y="606"/>
                      <a:pt x="255" y="606"/>
                    </a:cubicBezTo>
                    <a:cubicBezTo>
                      <a:pt x="255" y="1121"/>
                      <a:pt x="255" y="1121"/>
                      <a:pt x="255" y="1121"/>
                    </a:cubicBezTo>
                    <a:cubicBezTo>
                      <a:pt x="207" y="1121"/>
                      <a:pt x="207" y="1121"/>
                      <a:pt x="207" y="1121"/>
                    </a:cubicBezTo>
                    <a:cubicBezTo>
                      <a:pt x="193" y="1121"/>
                      <a:pt x="181" y="1133"/>
                      <a:pt x="181" y="1147"/>
                    </a:cubicBezTo>
                    <a:cubicBezTo>
                      <a:pt x="181" y="1161"/>
                      <a:pt x="193" y="1173"/>
                      <a:pt x="207" y="1173"/>
                    </a:cubicBezTo>
                    <a:cubicBezTo>
                      <a:pt x="255" y="1173"/>
                      <a:pt x="255" y="1173"/>
                      <a:pt x="255" y="1173"/>
                    </a:cubicBezTo>
                    <a:cubicBezTo>
                      <a:pt x="666" y="1173"/>
                      <a:pt x="666" y="1173"/>
                      <a:pt x="666" y="1173"/>
                    </a:cubicBezTo>
                    <a:cubicBezTo>
                      <a:pt x="674" y="1173"/>
                      <a:pt x="674" y="1173"/>
                      <a:pt x="674" y="1173"/>
                    </a:cubicBezTo>
                    <a:cubicBezTo>
                      <a:pt x="722" y="1173"/>
                      <a:pt x="722" y="1173"/>
                      <a:pt x="722" y="1173"/>
                    </a:cubicBezTo>
                    <a:cubicBezTo>
                      <a:pt x="737" y="1173"/>
                      <a:pt x="748" y="1161"/>
                      <a:pt x="748" y="1147"/>
                    </a:cubicBezTo>
                    <a:cubicBezTo>
                      <a:pt x="748" y="1133"/>
                      <a:pt x="737" y="1121"/>
                      <a:pt x="722" y="1121"/>
                    </a:cubicBezTo>
                    <a:cubicBezTo>
                      <a:pt x="674" y="1121"/>
                      <a:pt x="674" y="1121"/>
                      <a:pt x="674" y="1121"/>
                    </a:cubicBezTo>
                    <a:cubicBezTo>
                      <a:pt x="674" y="606"/>
                      <a:pt x="674" y="606"/>
                      <a:pt x="674" y="606"/>
                    </a:cubicBezTo>
                    <a:cubicBezTo>
                      <a:pt x="896" y="606"/>
                      <a:pt x="896" y="606"/>
                      <a:pt x="896" y="606"/>
                    </a:cubicBezTo>
                    <a:cubicBezTo>
                      <a:pt x="915" y="606"/>
                      <a:pt x="930" y="591"/>
                      <a:pt x="930" y="572"/>
                    </a:cubicBezTo>
                    <a:cubicBezTo>
                      <a:pt x="930" y="553"/>
                      <a:pt x="915" y="538"/>
                      <a:pt x="896" y="538"/>
                    </a:cubicBezTo>
                    <a:close/>
                    <a:moveTo>
                      <a:pt x="484" y="538"/>
                    </a:moveTo>
                    <a:cubicBezTo>
                      <a:pt x="445" y="538"/>
                      <a:pt x="445" y="538"/>
                      <a:pt x="445" y="538"/>
                    </a:cubicBezTo>
                    <a:cubicBezTo>
                      <a:pt x="445" y="456"/>
                      <a:pt x="445" y="456"/>
                      <a:pt x="445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lnTo>
                      <a:pt x="484" y="5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30" name="组合 1029"/>
            <p:cNvGrpSpPr/>
            <p:nvPr/>
          </p:nvGrpSpPr>
          <p:grpSpPr>
            <a:xfrm>
              <a:off x="2817813" y="2078835"/>
              <a:ext cx="958850" cy="1814513"/>
              <a:chOff x="2817813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Freeform 25"/>
              <p:cNvSpPr/>
              <p:nvPr/>
            </p:nvSpPr>
            <p:spPr bwMode="auto">
              <a:xfrm>
                <a:off x="3005138" y="2941638"/>
                <a:ext cx="771525" cy="1336675"/>
              </a:xfrm>
              <a:custGeom>
                <a:avLst/>
                <a:gdLst>
                  <a:gd name="T0" fmla="*/ 408 w 458"/>
                  <a:gd name="T1" fmla="*/ 0 h 794"/>
                  <a:gd name="T2" fmla="*/ 358 w 458"/>
                  <a:gd name="T3" fmla="*/ 50 h 794"/>
                  <a:gd name="T4" fmla="*/ 358 w 458"/>
                  <a:gd name="T5" fmla="*/ 387 h 794"/>
                  <a:gd name="T6" fmla="*/ 50 w 458"/>
                  <a:gd name="T7" fmla="*/ 387 h 794"/>
                  <a:gd name="T8" fmla="*/ 0 w 458"/>
                  <a:gd name="T9" fmla="*/ 437 h 794"/>
                  <a:gd name="T10" fmla="*/ 50 w 458"/>
                  <a:gd name="T11" fmla="*/ 487 h 794"/>
                  <a:gd name="T12" fmla="*/ 216 w 458"/>
                  <a:gd name="T13" fmla="*/ 487 h 794"/>
                  <a:gd name="T14" fmla="*/ 216 w 458"/>
                  <a:gd name="T15" fmla="*/ 749 h 794"/>
                  <a:gd name="T16" fmla="*/ 99 w 458"/>
                  <a:gd name="T17" fmla="*/ 749 h 794"/>
                  <a:gd name="T18" fmla="*/ 99 w 458"/>
                  <a:gd name="T19" fmla="*/ 749 h 794"/>
                  <a:gd name="T20" fmla="*/ 99 w 458"/>
                  <a:gd name="T21" fmla="*/ 749 h 794"/>
                  <a:gd name="T22" fmla="*/ 77 w 458"/>
                  <a:gd name="T23" fmla="*/ 771 h 794"/>
                  <a:gd name="T24" fmla="*/ 99 w 458"/>
                  <a:gd name="T25" fmla="*/ 794 h 794"/>
                  <a:gd name="T26" fmla="*/ 99 w 458"/>
                  <a:gd name="T27" fmla="*/ 794 h 794"/>
                  <a:gd name="T28" fmla="*/ 99 w 458"/>
                  <a:gd name="T29" fmla="*/ 794 h 794"/>
                  <a:gd name="T30" fmla="*/ 343 w 458"/>
                  <a:gd name="T31" fmla="*/ 794 h 794"/>
                  <a:gd name="T32" fmla="*/ 343 w 458"/>
                  <a:gd name="T33" fmla="*/ 794 h 794"/>
                  <a:gd name="T34" fmla="*/ 366 w 458"/>
                  <a:gd name="T35" fmla="*/ 771 h 794"/>
                  <a:gd name="T36" fmla="*/ 343 w 458"/>
                  <a:gd name="T37" fmla="*/ 749 h 794"/>
                  <a:gd name="T38" fmla="*/ 343 w 458"/>
                  <a:gd name="T39" fmla="*/ 749 h 794"/>
                  <a:gd name="T40" fmla="*/ 244 w 458"/>
                  <a:gd name="T41" fmla="*/ 749 h 794"/>
                  <a:gd name="T42" fmla="*/ 244 w 458"/>
                  <a:gd name="T43" fmla="*/ 487 h 794"/>
                  <a:gd name="T44" fmla="*/ 410 w 458"/>
                  <a:gd name="T45" fmla="*/ 487 h 794"/>
                  <a:gd name="T46" fmla="*/ 410 w 458"/>
                  <a:gd name="T47" fmla="*/ 487 h 794"/>
                  <a:gd name="T48" fmla="*/ 458 w 458"/>
                  <a:gd name="T49" fmla="*/ 437 h 794"/>
                  <a:gd name="T50" fmla="*/ 458 w 458"/>
                  <a:gd name="T51" fmla="*/ 50 h 794"/>
                  <a:gd name="T52" fmla="*/ 408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408" y="0"/>
                    </a:moveTo>
                    <a:cubicBezTo>
                      <a:pt x="380" y="0"/>
                      <a:pt x="358" y="22"/>
                      <a:pt x="358" y="50"/>
                    </a:cubicBezTo>
                    <a:cubicBezTo>
                      <a:pt x="358" y="387"/>
                      <a:pt x="358" y="387"/>
                      <a:pt x="358" y="387"/>
                    </a:cubicBezTo>
                    <a:cubicBezTo>
                      <a:pt x="50" y="387"/>
                      <a:pt x="50" y="387"/>
                      <a:pt x="50" y="387"/>
                    </a:cubicBezTo>
                    <a:cubicBezTo>
                      <a:pt x="22" y="387"/>
                      <a:pt x="0" y="409"/>
                      <a:pt x="0" y="437"/>
                    </a:cubicBezTo>
                    <a:cubicBezTo>
                      <a:pt x="0" y="464"/>
                      <a:pt x="22" y="487"/>
                      <a:pt x="50" y="487"/>
                    </a:cubicBezTo>
                    <a:cubicBezTo>
                      <a:pt x="216" y="487"/>
                      <a:pt x="216" y="487"/>
                      <a:pt x="216" y="487"/>
                    </a:cubicBezTo>
                    <a:cubicBezTo>
                      <a:pt x="216" y="749"/>
                      <a:pt x="216" y="749"/>
                      <a:pt x="216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87" y="749"/>
                      <a:pt x="77" y="759"/>
                      <a:pt x="77" y="771"/>
                    </a:cubicBezTo>
                    <a:cubicBezTo>
                      <a:pt x="77" y="784"/>
                      <a:pt x="87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56" y="794"/>
                      <a:pt x="366" y="784"/>
                      <a:pt x="366" y="771"/>
                    </a:cubicBezTo>
                    <a:cubicBezTo>
                      <a:pt x="366" y="759"/>
                      <a:pt x="356" y="749"/>
                      <a:pt x="343" y="749"/>
                    </a:cubicBezTo>
                    <a:cubicBezTo>
                      <a:pt x="343" y="749"/>
                      <a:pt x="343" y="749"/>
                      <a:pt x="343" y="749"/>
                    </a:cubicBezTo>
                    <a:cubicBezTo>
                      <a:pt x="244" y="749"/>
                      <a:pt x="244" y="749"/>
                      <a:pt x="244" y="749"/>
                    </a:cubicBezTo>
                    <a:cubicBezTo>
                      <a:pt x="244" y="487"/>
                      <a:pt x="244" y="487"/>
                      <a:pt x="244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37" y="485"/>
                      <a:pt x="458" y="464"/>
                      <a:pt x="458" y="437"/>
                    </a:cubicBezTo>
                    <a:cubicBezTo>
                      <a:pt x="458" y="50"/>
                      <a:pt x="458" y="50"/>
                      <a:pt x="458" y="50"/>
                    </a:cubicBezTo>
                    <a:cubicBezTo>
                      <a:pt x="458" y="22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259138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817813" y="2817813"/>
                <a:ext cx="749300" cy="1341438"/>
              </a:xfrm>
              <a:custGeom>
                <a:avLst/>
                <a:gdLst>
                  <a:gd name="T0" fmla="*/ 354 w 445"/>
                  <a:gd name="T1" fmla="*/ 0 h 796"/>
                  <a:gd name="T2" fmla="*/ 292 w 445"/>
                  <a:gd name="T3" fmla="*/ 24 h 796"/>
                  <a:gd name="T4" fmla="*/ 292 w 445"/>
                  <a:gd name="T5" fmla="*/ 24 h 796"/>
                  <a:gd name="T6" fmla="*/ 292 w 445"/>
                  <a:gd name="T7" fmla="*/ 24 h 796"/>
                  <a:gd name="T8" fmla="*/ 284 w 445"/>
                  <a:gd name="T9" fmla="*/ 32 h 796"/>
                  <a:gd name="T10" fmla="*/ 171 w 445"/>
                  <a:gd name="T11" fmla="*/ 148 h 796"/>
                  <a:gd name="T12" fmla="*/ 30 w 445"/>
                  <a:gd name="T13" fmla="*/ 148 h 796"/>
                  <a:gd name="T14" fmla="*/ 0 w 445"/>
                  <a:gd name="T15" fmla="*/ 178 h 796"/>
                  <a:gd name="T16" fmla="*/ 30 w 445"/>
                  <a:gd name="T17" fmla="*/ 208 h 796"/>
                  <a:gd name="T18" fmla="*/ 190 w 445"/>
                  <a:gd name="T19" fmla="*/ 208 h 796"/>
                  <a:gd name="T20" fmla="*/ 262 w 445"/>
                  <a:gd name="T21" fmla="*/ 135 h 796"/>
                  <a:gd name="T22" fmla="*/ 262 w 445"/>
                  <a:gd name="T23" fmla="*/ 348 h 796"/>
                  <a:gd name="T24" fmla="*/ 30 w 445"/>
                  <a:gd name="T25" fmla="*/ 348 h 796"/>
                  <a:gd name="T26" fmla="*/ 30 w 445"/>
                  <a:gd name="T27" fmla="*/ 348 h 796"/>
                  <a:gd name="T28" fmla="*/ 1 w 445"/>
                  <a:gd name="T29" fmla="*/ 377 h 796"/>
                  <a:gd name="T30" fmla="*/ 1 w 445"/>
                  <a:gd name="T31" fmla="*/ 378 h 796"/>
                  <a:gd name="T32" fmla="*/ 1 w 445"/>
                  <a:gd name="T33" fmla="*/ 378 h 796"/>
                  <a:gd name="T34" fmla="*/ 1 w 445"/>
                  <a:gd name="T35" fmla="*/ 747 h 796"/>
                  <a:gd name="T36" fmla="*/ 50 w 445"/>
                  <a:gd name="T37" fmla="*/ 796 h 796"/>
                  <a:gd name="T38" fmla="*/ 99 w 445"/>
                  <a:gd name="T39" fmla="*/ 747 h 796"/>
                  <a:gd name="T40" fmla="*/ 99 w 445"/>
                  <a:gd name="T41" fmla="*/ 456 h 796"/>
                  <a:gd name="T42" fmla="*/ 354 w 445"/>
                  <a:gd name="T43" fmla="*/ 456 h 796"/>
                  <a:gd name="T44" fmla="*/ 445 w 445"/>
                  <a:gd name="T45" fmla="*/ 364 h 796"/>
                  <a:gd name="T46" fmla="*/ 445 w 445"/>
                  <a:gd name="T47" fmla="*/ 92 h 796"/>
                  <a:gd name="T48" fmla="*/ 354 w 445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5" h="796">
                    <a:moveTo>
                      <a:pt x="354" y="0"/>
                    </a:moveTo>
                    <a:cubicBezTo>
                      <a:pt x="330" y="0"/>
                      <a:pt x="309" y="9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89" y="26"/>
                      <a:pt x="287" y="29"/>
                      <a:pt x="284" y="32"/>
                    </a:cubicBezTo>
                    <a:cubicBezTo>
                      <a:pt x="171" y="148"/>
                      <a:pt x="171" y="148"/>
                      <a:pt x="171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13" y="148"/>
                      <a:pt x="0" y="161"/>
                      <a:pt x="0" y="178"/>
                    </a:cubicBezTo>
                    <a:cubicBezTo>
                      <a:pt x="0" y="195"/>
                      <a:pt x="13" y="208"/>
                      <a:pt x="30" y="208"/>
                    </a:cubicBezTo>
                    <a:cubicBezTo>
                      <a:pt x="190" y="208"/>
                      <a:pt x="190" y="208"/>
                      <a:pt x="190" y="208"/>
                    </a:cubicBezTo>
                    <a:cubicBezTo>
                      <a:pt x="262" y="135"/>
                      <a:pt x="262" y="135"/>
                      <a:pt x="262" y="13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14" y="348"/>
                      <a:pt x="1" y="361"/>
                      <a:pt x="1" y="377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747"/>
                      <a:pt x="1" y="747"/>
                      <a:pt x="1" y="747"/>
                    </a:cubicBezTo>
                    <a:cubicBezTo>
                      <a:pt x="1" y="774"/>
                      <a:pt x="23" y="796"/>
                      <a:pt x="50" y="796"/>
                    </a:cubicBezTo>
                    <a:cubicBezTo>
                      <a:pt x="77" y="796"/>
                      <a:pt x="99" y="774"/>
                      <a:pt x="99" y="747"/>
                    </a:cubicBezTo>
                    <a:cubicBezTo>
                      <a:pt x="99" y="456"/>
                      <a:pt x="99" y="456"/>
                      <a:pt x="99" y="456"/>
                    </a:cubicBezTo>
                    <a:cubicBezTo>
                      <a:pt x="354" y="456"/>
                      <a:pt x="354" y="456"/>
                      <a:pt x="354" y="456"/>
                    </a:cubicBezTo>
                    <a:cubicBezTo>
                      <a:pt x="404" y="456"/>
                      <a:pt x="445" y="415"/>
                      <a:pt x="445" y="364"/>
                    </a:cubicBezTo>
                    <a:cubicBezTo>
                      <a:pt x="445" y="92"/>
                      <a:pt x="445" y="92"/>
                      <a:pt x="445" y="92"/>
                    </a:cubicBezTo>
                    <a:cubicBezTo>
                      <a:pt x="445" y="41"/>
                      <a:pt x="404" y="0"/>
                      <a:pt x="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29" name="组合 1028"/>
            <p:cNvGrpSpPr/>
            <p:nvPr/>
          </p:nvGrpSpPr>
          <p:grpSpPr>
            <a:xfrm>
              <a:off x="917575" y="2078835"/>
              <a:ext cx="958850" cy="1814513"/>
              <a:chOff x="917575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/>
              <p:cNvSpPr/>
              <p:nvPr/>
            </p:nvSpPr>
            <p:spPr bwMode="auto">
              <a:xfrm>
                <a:off x="917575" y="2941638"/>
                <a:ext cx="771525" cy="1336675"/>
              </a:xfrm>
              <a:custGeom>
                <a:avLst/>
                <a:gdLst>
                  <a:gd name="T0" fmla="*/ 50 w 458"/>
                  <a:gd name="T1" fmla="*/ 0 h 794"/>
                  <a:gd name="T2" fmla="*/ 100 w 458"/>
                  <a:gd name="T3" fmla="*/ 50 h 794"/>
                  <a:gd name="T4" fmla="*/ 100 w 458"/>
                  <a:gd name="T5" fmla="*/ 387 h 794"/>
                  <a:gd name="T6" fmla="*/ 408 w 458"/>
                  <a:gd name="T7" fmla="*/ 387 h 794"/>
                  <a:gd name="T8" fmla="*/ 458 w 458"/>
                  <a:gd name="T9" fmla="*/ 437 h 794"/>
                  <a:gd name="T10" fmla="*/ 408 w 458"/>
                  <a:gd name="T11" fmla="*/ 487 h 794"/>
                  <a:gd name="T12" fmla="*/ 241 w 458"/>
                  <a:gd name="T13" fmla="*/ 487 h 794"/>
                  <a:gd name="T14" fmla="*/ 241 w 458"/>
                  <a:gd name="T15" fmla="*/ 749 h 794"/>
                  <a:gd name="T16" fmla="*/ 358 w 458"/>
                  <a:gd name="T17" fmla="*/ 749 h 794"/>
                  <a:gd name="T18" fmla="*/ 358 w 458"/>
                  <a:gd name="T19" fmla="*/ 749 h 794"/>
                  <a:gd name="T20" fmla="*/ 358 w 458"/>
                  <a:gd name="T21" fmla="*/ 749 h 794"/>
                  <a:gd name="T22" fmla="*/ 381 w 458"/>
                  <a:gd name="T23" fmla="*/ 771 h 794"/>
                  <a:gd name="T24" fmla="*/ 358 w 458"/>
                  <a:gd name="T25" fmla="*/ 794 h 794"/>
                  <a:gd name="T26" fmla="*/ 358 w 458"/>
                  <a:gd name="T27" fmla="*/ 794 h 794"/>
                  <a:gd name="T28" fmla="*/ 358 w 458"/>
                  <a:gd name="T29" fmla="*/ 794 h 794"/>
                  <a:gd name="T30" fmla="*/ 114 w 458"/>
                  <a:gd name="T31" fmla="*/ 794 h 794"/>
                  <a:gd name="T32" fmla="*/ 114 w 458"/>
                  <a:gd name="T33" fmla="*/ 794 h 794"/>
                  <a:gd name="T34" fmla="*/ 92 w 458"/>
                  <a:gd name="T35" fmla="*/ 771 h 794"/>
                  <a:gd name="T36" fmla="*/ 114 w 458"/>
                  <a:gd name="T37" fmla="*/ 749 h 794"/>
                  <a:gd name="T38" fmla="*/ 114 w 458"/>
                  <a:gd name="T39" fmla="*/ 749 h 794"/>
                  <a:gd name="T40" fmla="*/ 214 w 458"/>
                  <a:gd name="T41" fmla="*/ 749 h 794"/>
                  <a:gd name="T42" fmla="*/ 214 w 458"/>
                  <a:gd name="T43" fmla="*/ 487 h 794"/>
                  <a:gd name="T44" fmla="*/ 47 w 458"/>
                  <a:gd name="T45" fmla="*/ 487 h 794"/>
                  <a:gd name="T46" fmla="*/ 47 w 458"/>
                  <a:gd name="T47" fmla="*/ 487 h 794"/>
                  <a:gd name="T48" fmla="*/ 0 w 458"/>
                  <a:gd name="T49" fmla="*/ 437 h 794"/>
                  <a:gd name="T50" fmla="*/ 0 w 458"/>
                  <a:gd name="T51" fmla="*/ 50 h 794"/>
                  <a:gd name="T52" fmla="*/ 50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50" y="0"/>
                    </a:moveTo>
                    <a:cubicBezTo>
                      <a:pt x="77" y="0"/>
                      <a:pt x="100" y="22"/>
                      <a:pt x="100" y="50"/>
                    </a:cubicBezTo>
                    <a:cubicBezTo>
                      <a:pt x="100" y="387"/>
                      <a:pt x="100" y="387"/>
                      <a:pt x="100" y="387"/>
                    </a:cubicBezTo>
                    <a:cubicBezTo>
                      <a:pt x="408" y="387"/>
                      <a:pt x="408" y="387"/>
                      <a:pt x="408" y="387"/>
                    </a:cubicBezTo>
                    <a:cubicBezTo>
                      <a:pt x="435" y="387"/>
                      <a:pt x="458" y="409"/>
                      <a:pt x="458" y="437"/>
                    </a:cubicBezTo>
                    <a:cubicBezTo>
                      <a:pt x="458" y="464"/>
                      <a:pt x="435" y="487"/>
                      <a:pt x="408" y="487"/>
                    </a:cubicBezTo>
                    <a:cubicBezTo>
                      <a:pt x="241" y="487"/>
                      <a:pt x="241" y="487"/>
                      <a:pt x="241" y="487"/>
                    </a:cubicBezTo>
                    <a:cubicBezTo>
                      <a:pt x="241" y="749"/>
                      <a:pt x="241" y="749"/>
                      <a:pt x="241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71" y="749"/>
                      <a:pt x="381" y="759"/>
                      <a:pt x="381" y="771"/>
                    </a:cubicBezTo>
                    <a:cubicBezTo>
                      <a:pt x="381" y="784"/>
                      <a:pt x="371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02" y="794"/>
                      <a:pt x="92" y="784"/>
                      <a:pt x="92" y="771"/>
                    </a:cubicBezTo>
                    <a:cubicBezTo>
                      <a:pt x="92" y="759"/>
                      <a:pt x="102" y="749"/>
                      <a:pt x="114" y="749"/>
                    </a:cubicBezTo>
                    <a:cubicBezTo>
                      <a:pt x="114" y="749"/>
                      <a:pt x="114" y="749"/>
                      <a:pt x="114" y="749"/>
                    </a:cubicBezTo>
                    <a:cubicBezTo>
                      <a:pt x="214" y="749"/>
                      <a:pt x="214" y="749"/>
                      <a:pt x="214" y="749"/>
                    </a:cubicBezTo>
                    <a:cubicBezTo>
                      <a:pt x="214" y="487"/>
                      <a:pt x="214" y="487"/>
                      <a:pt x="214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21" y="485"/>
                      <a:pt x="0" y="464"/>
                      <a:pt x="0" y="43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1133475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1123950" y="2817813"/>
                <a:ext cx="752475" cy="1341438"/>
              </a:xfrm>
              <a:custGeom>
                <a:avLst/>
                <a:gdLst>
                  <a:gd name="T0" fmla="*/ 92 w 446"/>
                  <a:gd name="T1" fmla="*/ 0 h 796"/>
                  <a:gd name="T2" fmla="*/ 153 w 446"/>
                  <a:gd name="T3" fmla="*/ 24 h 796"/>
                  <a:gd name="T4" fmla="*/ 153 w 446"/>
                  <a:gd name="T5" fmla="*/ 24 h 796"/>
                  <a:gd name="T6" fmla="*/ 153 w 446"/>
                  <a:gd name="T7" fmla="*/ 24 h 796"/>
                  <a:gd name="T8" fmla="*/ 161 w 446"/>
                  <a:gd name="T9" fmla="*/ 32 h 796"/>
                  <a:gd name="T10" fmla="*/ 274 w 446"/>
                  <a:gd name="T11" fmla="*/ 148 h 796"/>
                  <a:gd name="T12" fmla="*/ 416 w 446"/>
                  <a:gd name="T13" fmla="*/ 148 h 796"/>
                  <a:gd name="T14" fmla="*/ 446 w 446"/>
                  <a:gd name="T15" fmla="*/ 178 h 796"/>
                  <a:gd name="T16" fmla="*/ 416 w 446"/>
                  <a:gd name="T17" fmla="*/ 208 h 796"/>
                  <a:gd name="T18" fmla="*/ 256 w 446"/>
                  <a:gd name="T19" fmla="*/ 208 h 796"/>
                  <a:gd name="T20" fmla="*/ 183 w 446"/>
                  <a:gd name="T21" fmla="*/ 135 h 796"/>
                  <a:gd name="T22" fmla="*/ 183 w 446"/>
                  <a:gd name="T23" fmla="*/ 348 h 796"/>
                  <a:gd name="T24" fmla="*/ 416 w 446"/>
                  <a:gd name="T25" fmla="*/ 348 h 796"/>
                  <a:gd name="T26" fmla="*/ 416 w 446"/>
                  <a:gd name="T27" fmla="*/ 348 h 796"/>
                  <a:gd name="T28" fmla="*/ 445 w 446"/>
                  <a:gd name="T29" fmla="*/ 377 h 796"/>
                  <a:gd name="T30" fmla="*/ 445 w 446"/>
                  <a:gd name="T31" fmla="*/ 378 h 796"/>
                  <a:gd name="T32" fmla="*/ 445 w 446"/>
                  <a:gd name="T33" fmla="*/ 378 h 796"/>
                  <a:gd name="T34" fmla="*/ 445 w 446"/>
                  <a:gd name="T35" fmla="*/ 747 h 796"/>
                  <a:gd name="T36" fmla="*/ 395 w 446"/>
                  <a:gd name="T37" fmla="*/ 796 h 796"/>
                  <a:gd name="T38" fmla="*/ 346 w 446"/>
                  <a:gd name="T39" fmla="*/ 747 h 796"/>
                  <a:gd name="T40" fmla="*/ 346 w 446"/>
                  <a:gd name="T41" fmla="*/ 456 h 796"/>
                  <a:gd name="T42" fmla="*/ 92 w 446"/>
                  <a:gd name="T43" fmla="*/ 456 h 796"/>
                  <a:gd name="T44" fmla="*/ 0 w 446"/>
                  <a:gd name="T45" fmla="*/ 364 h 796"/>
                  <a:gd name="T46" fmla="*/ 0 w 446"/>
                  <a:gd name="T47" fmla="*/ 92 h 796"/>
                  <a:gd name="T48" fmla="*/ 92 w 446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6" h="796">
                    <a:moveTo>
                      <a:pt x="92" y="0"/>
                    </a:moveTo>
                    <a:cubicBezTo>
                      <a:pt x="115" y="0"/>
                      <a:pt x="137" y="9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6" y="26"/>
                      <a:pt x="159" y="29"/>
                      <a:pt x="161" y="32"/>
                    </a:cubicBezTo>
                    <a:cubicBezTo>
                      <a:pt x="274" y="148"/>
                      <a:pt x="274" y="148"/>
                      <a:pt x="274" y="148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32" y="148"/>
                      <a:pt x="446" y="161"/>
                      <a:pt x="446" y="178"/>
                    </a:cubicBezTo>
                    <a:cubicBezTo>
                      <a:pt x="446" y="195"/>
                      <a:pt x="432" y="208"/>
                      <a:pt x="416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183" y="135"/>
                      <a:pt x="183" y="135"/>
                      <a:pt x="183" y="135"/>
                    </a:cubicBezTo>
                    <a:cubicBezTo>
                      <a:pt x="183" y="348"/>
                      <a:pt x="183" y="348"/>
                      <a:pt x="183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32" y="348"/>
                      <a:pt x="445" y="361"/>
                      <a:pt x="445" y="377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747"/>
                      <a:pt x="445" y="747"/>
                      <a:pt x="445" y="747"/>
                    </a:cubicBezTo>
                    <a:cubicBezTo>
                      <a:pt x="445" y="774"/>
                      <a:pt x="423" y="796"/>
                      <a:pt x="395" y="796"/>
                    </a:cubicBezTo>
                    <a:cubicBezTo>
                      <a:pt x="368" y="796"/>
                      <a:pt x="346" y="774"/>
                      <a:pt x="346" y="747"/>
                    </a:cubicBezTo>
                    <a:cubicBezTo>
                      <a:pt x="346" y="456"/>
                      <a:pt x="346" y="456"/>
                      <a:pt x="346" y="456"/>
                    </a:cubicBezTo>
                    <a:cubicBezTo>
                      <a:pt x="92" y="456"/>
                      <a:pt x="92" y="456"/>
                      <a:pt x="92" y="456"/>
                    </a:cubicBezTo>
                    <a:cubicBezTo>
                      <a:pt x="41" y="456"/>
                      <a:pt x="0" y="415"/>
                      <a:pt x="0" y="3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24" name="Freeform 31"/>
            <p:cNvSpPr/>
            <p:nvPr/>
          </p:nvSpPr>
          <p:spPr bwMode="auto">
            <a:xfrm>
              <a:off x="952500" y="1467648"/>
              <a:ext cx="544513" cy="536575"/>
            </a:xfrm>
            <a:custGeom>
              <a:avLst/>
              <a:gdLst>
                <a:gd name="T0" fmla="*/ 323 w 323"/>
                <a:gd name="T1" fmla="*/ 130 h 318"/>
                <a:gd name="T2" fmla="*/ 161 w 323"/>
                <a:gd name="T3" fmla="*/ 0 h 318"/>
                <a:gd name="T4" fmla="*/ 0 w 323"/>
                <a:gd name="T5" fmla="*/ 130 h 318"/>
                <a:gd name="T6" fmla="*/ 161 w 323"/>
                <a:gd name="T7" fmla="*/ 261 h 318"/>
                <a:gd name="T8" fmla="*/ 179 w 323"/>
                <a:gd name="T9" fmla="*/ 260 h 318"/>
                <a:gd name="T10" fmla="*/ 244 w 323"/>
                <a:gd name="T11" fmla="*/ 318 h 318"/>
                <a:gd name="T12" fmla="*/ 244 w 323"/>
                <a:gd name="T13" fmla="*/ 242 h 318"/>
                <a:gd name="T14" fmla="*/ 323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323" y="130"/>
                  </a:moveTo>
                  <a:cubicBezTo>
                    <a:pt x="323" y="58"/>
                    <a:pt x="250" y="0"/>
                    <a:pt x="161" y="0"/>
                  </a:cubicBezTo>
                  <a:cubicBezTo>
                    <a:pt x="72" y="0"/>
                    <a:pt x="0" y="58"/>
                    <a:pt x="0" y="130"/>
                  </a:cubicBezTo>
                  <a:cubicBezTo>
                    <a:pt x="0" y="203"/>
                    <a:pt x="72" y="261"/>
                    <a:pt x="161" y="261"/>
                  </a:cubicBezTo>
                  <a:cubicBezTo>
                    <a:pt x="167" y="261"/>
                    <a:pt x="173" y="261"/>
                    <a:pt x="179" y="260"/>
                  </a:cubicBezTo>
                  <a:cubicBezTo>
                    <a:pt x="244" y="318"/>
                    <a:pt x="244" y="318"/>
                    <a:pt x="244" y="318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91" y="220"/>
                    <a:pt x="323" y="178"/>
                    <a:pt x="323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Freeform 32"/>
            <p:cNvSpPr/>
            <p:nvPr/>
          </p:nvSpPr>
          <p:spPr bwMode="auto">
            <a:xfrm>
              <a:off x="3197225" y="1467648"/>
              <a:ext cx="544513" cy="536575"/>
            </a:xfrm>
            <a:custGeom>
              <a:avLst/>
              <a:gdLst>
                <a:gd name="T0" fmla="*/ 0 w 323"/>
                <a:gd name="T1" fmla="*/ 130 h 318"/>
                <a:gd name="T2" fmla="*/ 161 w 323"/>
                <a:gd name="T3" fmla="*/ 0 h 318"/>
                <a:gd name="T4" fmla="*/ 323 w 323"/>
                <a:gd name="T5" fmla="*/ 130 h 318"/>
                <a:gd name="T6" fmla="*/ 161 w 323"/>
                <a:gd name="T7" fmla="*/ 261 h 318"/>
                <a:gd name="T8" fmla="*/ 143 w 323"/>
                <a:gd name="T9" fmla="*/ 260 h 318"/>
                <a:gd name="T10" fmla="*/ 78 w 323"/>
                <a:gd name="T11" fmla="*/ 318 h 318"/>
                <a:gd name="T12" fmla="*/ 78 w 323"/>
                <a:gd name="T13" fmla="*/ 242 h 318"/>
                <a:gd name="T14" fmla="*/ 0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0" y="130"/>
                  </a:moveTo>
                  <a:cubicBezTo>
                    <a:pt x="0" y="58"/>
                    <a:pt x="72" y="0"/>
                    <a:pt x="161" y="0"/>
                  </a:cubicBezTo>
                  <a:cubicBezTo>
                    <a:pt x="250" y="0"/>
                    <a:pt x="323" y="58"/>
                    <a:pt x="323" y="130"/>
                  </a:cubicBezTo>
                  <a:cubicBezTo>
                    <a:pt x="323" y="203"/>
                    <a:pt x="250" y="261"/>
                    <a:pt x="161" y="261"/>
                  </a:cubicBezTo>
                  <a:cubicBezTo>
                    <a:pt x="155" y="261"/>
                    <a:pt x="149" y="261"/>
                    <a:pt x="143" y="260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31" y="220"/>
                    <a:pt x="0" y="178"/>
                    <a:pt x="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6" name="Freeform 33"/>
            <p:cNvSpPr>
              <a:spLocks noEditPoints="1"/>
            </p:cNvSpPr>
            <p:nvPr/>
          </p:nvSpPr>
          <p:spPr bwMode="auto">
            <a:xfrm>
              <a:off x="3394075" y="1597823"/>
              <a:ext cx="149225" cy="188913"/>
            </a:xfrm>
            <a:custGeom>
              <a:avLst/>
              <a:gdLst>
                <a:gd name="T0" fmla="*/ 5 w 88"/>
                <a:gd name="T1" fmla="*/ 0 h 112"/>
                <a:gd name="T2" fmla="*/ 84 w 88"/>
                <a:gd name="T3" fmla="*/ 9 h 112"/>
                <a:gd name="T4" fmla="*/ 72 w 88"/>
                <a:gd name="T5" fmla="*/ 41 h 112"/>
                <a:gd name="T6" fmla="*/ 72 w 88"/>
                <a:gd name="T7" fmla="*/ 73 h 112"/>
                <a:gd name="T8" fmla="*/ 88 w 88"/>
                <a:gd name="T9" fmla="*/ 108 h 112"/>
                <a:gd name="T10" fmla="*/ 0 w 88"/>
                <a:gd name="T11" fmla="*/ 108 h 112"/>
                <a:gd name="T12" fmla="*/ 16 w 88"/>
                <a:gd name="T13" fmla="*/ 73 h 112"/>
                <a:gd name="T14" fmla="*/ 16 w 88"/>
                <a:gd name="T15" fmla="*/ 41 h 112"/>
                <a:gd name="T16" fmla="*/ 5 w 88"/>
                <a:gd name="T17" fmla="*/ 9 h 112"/>
                <a:gd name="T18" fmla="*/ 60 w 88"/>
                <a:gd name="T19" fmla="*/ 84 h 112"/>
                <a:gd name="T20" fmla="*/ 14 w 88"/>
                <a:gd name="T21" fmla="*/ 103 h 112"/>
                <a:gd name="T22" fmla="*/ 16 w 88"/>
                <a:gd name="T23" fmla="*/ 89 h 112"/>
                <a:gd name="T24" fmla="*/ 62 w 88"/>
                <a:gd name="T25" fmla="*/ 80 h 112"/>
                <a:gd name="T26" fmla="*/ 68 w 88"/>
                <a:gd name="T27" fmla="*/ 75 h 112"/>
                <a:gd name="T28" fmla="*/ 47 w 88"/>
                <a:gd name="T29" fmla="*/ 59 h 112"/>
                <a:gd name="T30" fmla="*/ 47 w 88"/>
                <a:gd name="T31" fmla="*/ 59 h 112"/>
                <a:gd name="T32" fmla="*/ 46 w 88"/>
                <a:gd name="T33" fmla="*/ 59 h 112"/>
                <a:gd name="T34" fmla="*/ 46 w 88"/>
                <a:gd name="T35" fmla="*/ 57 h 112"/>
                <a:gd name="T36" fmla="*/ 46 w 88"/>
                <a:gd name="T37" fmla="*/ 57 h 112"/>
                <a:gd name="T38" fmla="*/ 46 w 88"/>
                <a:gd name="T39" fmla="*/ 57 h 112"/>
                <a:gd name="T40" fmla="*/ 46 w 88"/>
                <a:gd name="T41" fmla="*/ 56 h 112"/>
                <a:gd name="T42" fmla="*/ 46 w 88"/>
                <a:gd name="T43" fmla="*/ 55 h 112"/>
                <a:gd name="T44" fmla="*/ 47 w 88"/>
                <a:gd name="T45" fmla="*/ 55 h 112"/>
                <a:gd name="T46" fmla="*/ 48 w 88"/>
                <a:gd name="T47" fmla="*/ 55 h 112"/>
                <a:gd name="T48" fmla="*/ 75 w 88"/>
                <a:gd name="T49" fmla="*/ 9 h 112"/>
                <a:gd name="T50" fmla="*/ 21 w 88"/>
                <a:gd name="T51" fmla="*/ 39 h 112"/>
                <a:gd name="T52" fmla="*/ 41 w 88"/>
                <a:gd name="T53" fmla="*/ 55 h 112"/>
                <a:gd name="T54" fmla="*/ 42 w 88"/>
                <a:gd name="T55" fmla="*/ 55 h 112"/>
                <a:gd name="T56" fmla="*/ 42 w 88"/>
                <a:gd name="T57" fmla="*/ 55 h 112"/>
                <a:gd name="T58" fmla="*/ 43 w 88"/>
                <a:gd name="T59" fmla="*/ 57 h 112"/>
                <a:gd name="T60" fmla="*/ 43 w 88"/>
                <a:gd name="T61" fmla="*/ 57 h 112"/>
                <a:gd name="T62" fmla="*/ 43 w 88"/>
                <a:gd name="T63" fmla="*/ 57 h 112"/>
                <a:gd name="T64" fmla="*/ 42 w 88"/>
                <a:gd name="T65" fmla="*/ 58 h 112"/>
                <a:gd name="T66" fmla="*/ 42 w 88"/>
                <a:gd name="T67" fmla="*/ 59 h 112"/>
                <a:gd name="T68" fmla="*/ 42 w 88"/>
                <a:gd name="T69" fmla="*/ 59 h 112"/>
                <a:gd name="T70" fmla="*/ 41 w 88"/>
                <a:gd name="T71" fmla="*/ 59 h 112"/>
                <a:gd name="T72" fmla="*/ 16 w 88"/>
                <a:gd name="T73" fmla="*/ 89 h 112"/>
                <a:gd name="T74" fmla="*/ 30 w 88"/>
                <a:gd name="T75" fmla="*/ 43 h 112"/>
                <a:gd name="T76" fmla="*/ 42 w 88"/>
                <a:gd name="T77" fmla="*/ 50 h 112"/>
                <a:gd name="T78" fmla="*/ 43 w 88"/>
                <a:gd name="T79" fmla="*/ 51 h 112"/>
                <a:gd name="T80" fmla="*/ 45 w 88"/>
                <a:gd name="T81" fmla="*/ 51 h 112"/>
                <a:gd name="T82" fmla="*/ 46 w 88"/>
                <a:gd name="T83" fmla="*/ 50 h 112"/>
                <a:gd name="T84" fmla="*/ 67 w 88"/>
                <a:gd name="T85" fmla="*/ 31 h 112"/>
                <a:gd name="T86" fmla="*/ 55 w 88"/>
                <a:gd name="T87" fmla="*/ 40 h 112"/>
                <a:gd name="T88" fmla="*/ 45 w 88"/>
                <a:gd name="T89" fmla="*/ 46 h 112"/>
                <a:gd name="T90" fmla="*/ 44 w 88"/>
                <a:gd name="T91" fmla="*/ 46 h 112"/>
                <a:gd name="T92" fmla="*/ 33 w 88"/>
                <a:gd name="T93" fmla="*/ 40 h 112"/>
                <a:gd name="T94" fmla="*/ 22 w 88"/>
                <a:gd name="T95" fmla="*/ 31 h 112"/>
                <a:gd name="T96" fmla="*/ 45 w 88"/>
                <a:gd name="T97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12">
                  <a:moveTo>
                    <a:pt x="5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5"/>
                  </a:cubicBezTo>
                  <a:cubicBezTo>
                    <a:pt x="88" y="7"/>
                    <a:pt x="86" y="9"/>
                    <a:pt x="8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9" y="23"/>
                    <a:pt x="77" y="33"/>
                    <a:pt x="72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67" y="49"/>
                    <a:pt x="62" y="54"/>
                    <a:pt x="55" y="57"/>
                  </a:cubicBezTo>
                  <a:cubicBezTo>
                    <a:pt x="62" y="60"/>
                    <a:pt x="67" y="65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6" y="80"/>
                    <a:pt x="79" y="90"/>
                    <a:pt x="80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6" y="103"/>
                    <a:pt x="88" y="105"/>
                    <a:pt x="88" y="108"/>
                  </a:cubicBezTo>
                  <a:cubicBezTo>
                    <a:pt x="88" y="110"/>
                    <a:pt x="86" y="112"/>
                    <a:pt x="8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105"/>
                    <a:pt x="2" y="103"/>
                    <a:pt x="5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90"/>
                    <a:pt x="12" y="80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1" y="65"/>
                    <a:pt x="27" y="60"/>
                    <a:pt x="33" y="57"/>
                  </a:cubicBezTo>
                  <a:cubicBezTo>
                    <a:pt x="27" y="54"/>
                    <a:pt x="21" y="49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33"/>
                    <a:pt x="9" y="23"/>
                    <a:pt x="8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74" y="103"/>
                  </a:moveTo>
                  <a:cubicBezTo>
                    <a:pt x="74" y="103"/>
                    <a:pt x="74" y="103"/>
                    <a:pt x="74" y="103"/>
                  </a:cubicBezTo>
                  <a:cubicBezTo>
                    <a:pt x="72" y="94"/>
                    <a:pt x="66" y="88"/>
                    <a:pt x="60" y="84"/>
                  </a:cubicBezTo>
                  <a:cubicBezTo>
                    <a:pt x="55" y="81"/>
                    <a:pt x="50" y="80"/>
                    <a:pt x="44" y="80"/>
                  </a:cubicBezTo>
                  <a:cubicBezTo>
                    <a:pt x="39" y="80"/>
                    <a:pt x="33" y="81"/>
                    <a:pt x="28" y="84"/>
                  </a:cubicBezTo>
                  <a:cubicBezTo>
                    <a:pt x="22" y="88"/>
                    <a:pt x="17" y="94"/>
                    <a:pt x="14" y="103"/>
                  </a:cubicBezTo>
                  <a:cubicBezTo>
                    <a:pt x="74" y="103"/>
                    <a:pt x="74" y="103"/>
                    <a:pt x="74" y="103"/>
                  </a:cubicBezTo>
                  <a:close/>
                  <a:moveTo>
                    <a:pt x="16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8" y="85"/>
                    <a:pt x="22" y="82"/>
                    <a:pt x="26" y="80"/>
                  </a:cubicBezTo>
                  <a:cubicBezTo>
                    <a:pt x="31" y="76"/>
                    <a:pt x="38" y="75"/>
                    <a:pt x="44" y="75"/>
                  </a:cubicBezTo>
                  <a:cubicBezTo>
                    <a:pt x="50" y="75"/>
                    <a:pt x="57" y="76"/>
                    <a:pt x="62" y="80"/>
                  </a:cubicBezTo>
                  <a:cubicBezTo>
                    <a:pt x="66" y="82"/>
                    <a:pt x="70" y="85"/>
                    <a:pt x="73" y="89"/>
                  </a:cubicBezTo>
                  <a:cubicBezTo>
                    <a:pt x="72" y="84"/>
                    <a:pt x="70" y="79"/>
                    <a:pt x="68" y="76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2" y="67"/>
                    <a:pt x="55" y="62"/>
                    <a:pt x="48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2"/>
                    <a:pt x="62" y="47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2" y="31"/>
                    <a:pt x="74" y="22"/>
                    <a:pt x="7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22"/>
                    <a:pt x="17" y="31"/>
                    <a:pt x="21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6" y="47"/>
                    <a:pt x="33" y="52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33" y="62"/>
                    <a:pt x="26" y="67"/>
                    <a:pt x="21" y="75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19" y="79"/>
                    <a:pt x="17" y="84"/>
                    <a:pt x="16" y="89"/>
                  </a:cubicBezTo>
                  <a:close/>
                  <a:moveTo>
                    <a:pt x="22" y="31"/>
                  </a:moveTo>
                  <a:cubicBezTo>
                    <a:pt x="22" y="31"/>
                    <a:pt x="22" y="31"/>
                    <a:pt x="22" y="31"/>
                  </a:cubicBezTo>
                  <a:cubicBezTo>
                    <a:pt x="24" y="35"/>
                    <a:pt x="26" y="40"/>
                    <a:pt x="30" y="43"/>
                  </a:cubicBezTo>
                  <a:cubicBezTo>
                    <a:pt x="33" y="46"/>
                    <a:pt x="37" y="49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1" y="49"/>
                    <a:pt x="55" y="46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2" y="40"/>
                    <a:pt x="65" y="35"/>
                    <a:pt x="67" y="31"/>
                  </a:cubicBezTo>
                  <a:cubicBezTo>
                    <a:pt x="67" y="29"/>
                    <a:pt x="66" y="28"/>
                    <a:pt x="65" y="27"/>
                  </a:cubicBezTo>
                  <a:cubicBezTo>
                    <a:pt x="64" y="27"/>
                    <a:pt x="62" y="27"/>
                    <a:pt x="62" y="29"/>
                  </a:cubicBezTo>
                  <a:cubicBezTo>
                    <a:pt x="60" y="33"/>
                    <a:pt x="58" y="37"/>
                    <a:pt x="55" y="40"/>
                  </a:cubicBezTo>
                  <a:cubicBezTo>
                    <a:pt x="52" y="42"/>
                    <a:pt x="49" y="44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4"/>
                    <a:pt x="36" y="42"/>
                    <a:pt x="33" y="40"/>
                  </a:cubicBezTo>
                  <a:cubicBezTo>
                    <a:pt x="30" y="37"/>
                    <a:pt x="28" y="33"/>
                    <a:pt x="27" y="29"/>
                  </a:cubicBezTo>
                  <a:cubicBezTo>
                    <a:pt x="26" y="27"/>
                    <a:pt x="25" y="27"/>
                    <a:pt x="23" y="27"/>
                  </a:cubicBezTo>
                  <a:cubicBezTo>
                    <a:pt x="22" y="28"/>
                    <a:pt x="21" y="29"/>
                    <a:pt x="22" y="31"/>
                  </a:cubicBezTo>
                  <a:close/>
                  <a:moveTo>
                    <a:pt x="45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Freeform 34"/>
            <p:cNvSpPr>
              <a:spLocks noEditPoints="1"/>
            </p:cNvSpPr>
            <p:nvPr/>
          </p:nvSpPr>
          <p:spPr bwMode="auto">
            <a:xfrm>
              <a:off x="1130300" y="1604173"/>
              <a:ext cx="187325" cy="176213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1D9A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描述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449396" y="1567656"/>
            <a:ext cx="2964657" cy="179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53585E"/>
                </a:solidFill>
                <a:cs typeface="Arial" pitchFamily="34" charset="0"/>
              </a:rPr>
              <a:t>      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以学校网站和森鹰家具的网站为主要内容，进行全方位实践，最终通过对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界面方案设计、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界面原型设计的学习，达到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界面设计的能力并在实际工作中熟练应用，锻炼举一反三的能力。</a:t>
            </a:r>
          </a:p>
        </p:txBody>
      </p:sp>
    </p:spTree>
    <p:extLst>
      <p:ext uri="{BB962C8B-B14F-4D97-AF65-F5344CB8AC3E}">
        <p14:creationId xmlns:p14="http://schemas.microsoft.com/office/powerpoint/2010/main" val="276041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0" grpId="1" animBg="1"/>
      <p:bldP spid="41" grpId="0" animBg="1"/>
      <p:bldP spid="41" grpId="1" animBg="1"/>
      <p:bldP spid="4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工作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环境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210373" y="1202805"/>
            <a:ext cx="720080" cy="7200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92288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56284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1074448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1471745" y="2232875"/>
            <a:ext cx="2234572" cy="134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56284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301150"/>
            <a:ext cx="1426344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环境要求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7885" y="1636429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配备有多媒体设备的专业课教室。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582340"/>
            <a:ext cx="720080" cy="72008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94237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2001542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26" name="矩形 25"/>
          <p:cNvSpPr/>
          <p:nvPr/>
        </p:nvSpPr>
        <p:spPr>
          <a:xfrm>
            <a:off x="5426524" y="2092237"/>
            <a:ext cx="2234572" cy="1349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94237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680685"/>
            <a:ext cx="1426344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所需工具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2664" y="4015964"/>
            <a:ext cx="2218432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铅笔、彩铅、橡皮、笔、纸、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6" grpId="0" animBg="1"/>
      <p:bldP spid="9" grpId="0" animBg="1"/>
      <p:bldP spid="11" grpId="0" animBg="1"/>
      <p:bldP spid="14" grpId="0"/>
      <p:bldP spid="15" grpId="0"/>
      <p:bldP spid="23" grpId="0" animBg="1"/>
      <p:bldP spid="25" grpId="0" animBg="1"/>
      <p:bldP spid="26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316442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1153590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361081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939972" y="842956"/>
            <a:ext cx="3637853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）学习一级、二级界面的规范。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939976" y="1269288"/>
            <a:ext cx="3455954" cy="33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① 网页设计标准尺寸。</a:t>
            </a:r>
          </a:p>
          <a:p>
            <a:pPr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网页设计的一般标准尺寸如下：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．分辨率在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800×600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像素的情况下，网页宽度保持在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以内，就不会出现水平滚动条，高度则视版面和内容决定。（一般分辨率在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800×600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的情况下，页面的显示尺寸为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780×428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像素）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．分辨率在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640×480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的情况下，页面的显示尺寸为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620×312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像素；</a:t>
            </a:r>
          </a:p>
          <a:p>
            <a:pPr marL="171438" indent="-171438" algn="just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下，网页宽度保持在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以内，如果满框显示的话，高度在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585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像素之间，就不会出现水平滚动条和垂直滚动条。（分辨率在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像素的情况下，页面的显示尺寸为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1007×600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）从以上数据可以看出，分辨率越高，页面尺寸越大。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932784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142123" y="1997578"/>
            <a:ext cx="277082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just"/>
            <a:endParaRPr lang="zh-CN" altLang="en-US" sz="1200"/>
          </a:p>
        </p:txBody>
      </p:sp>
      <p:sp>
        <p:nvSpPr>
          <p:cNvPr id="123" name="菱形 122"/>
          <p:cNvSpPr/>
          <p:nvPr/>
        </p:nvSpPr>
        <p:spPr>
          <a:xfrm>
            <a:off x="1472607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2257160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822886" y="3290131"/>
            <a:ext cx="1108850" cy="5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609505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2041738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2069</TotalTime>
  <Words>3520</Words>
  <Application>Microsoft Office PowerPoint</Application>
  <PresentationFormat>自定义</PresentationFormat>
  <Paragraphs>222</Paragraphs>
  <Slides>47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4" baseType="lpstr">
      <vt:lpstr>微软雅黑</vt:lpstr>
      <vt:lpstr>Arial</vt:lpstr>
      <vt:lpstr>Calibri</vt:lpstr>
      <vt:lpstr>Calibri Light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ma chong</cp:lastModifiedBy>
  <cp:revision>179</cp:revision>
  <dcterms:created xsi:type="dcterms:W3CDTF">2016-02-29T06:04:00Z</dcterms:created>
  <dcterms:modified xsi:type="dcterms:W3CDTF">2023-03-11T07:34:51Z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