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537" r:id="rId3"/>
    <p:sldId id="473" r:id="rId5"/>
    <p:sldId id="528" r:id="rId6"/>
    <p:sldId id="551" r:id="rId7"/>
    <p:sldId id="552" r:id="rId8"/>
    <p:sldId id="553" r:id="rId9"/>
    <p:sldId id="554" r:id="rId10"/>
    <p:sldId id="556" r:id="rId11"/>
    <p:sldId id="557" r:id="rId12"/>
    <p:sldId id="448" r:id="rId13"/>
  </p:sldIdLst>
  <p:sldSz cx="12190095" cy="6858000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6" userDrawn="1">
          <p15:clr>
            <a:srgbClr val="A4A3A4"/>
          </p15:clr>
        </p15:guide>
        <p15:guide id="2" pos="3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 jing" initials="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6"/>
    <a:srgbClr val="993300"/>
    <a:srgbClr val="FF9933"/>
    <a:srgbClr val="FAFFFF"/>
    <a:srgbClr val="504E64"/>
    <a:srgbClr val="FAFAFA"/>
    <a:srgbClr val="0DE8C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0" autoAdjust="0"/>
  </p:normalViewPr>
  <p:slideViewPr>
    <p:cSldViewPr showGuides="1">
      <p:cViewPr varScale="1">
        <p:scale>
          <a:sx n="66" d="100"/>
          <a:sy n="66" d="100"/>
        </p:scale>
        <p:origin x="754" y="62"/>
      </p:cViewPr>
      <p:guideLst>
        <p:guide orient="horz" pos="1126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1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67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8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077353-EE02-4F54-944F-C75BD23FC78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05C79E-35B9-4AD3-A52C-209C3191F8D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BC5409-FE04-49A8-968F-740FF713DDA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77BA13-FDA9-4E09-B1D3-DE77EDA82DF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2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D7996E4C-4E70-4800-82D4-5C356AEF5C4F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2CECE-2761-4D88-A32C-F8CC3C96A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12475-DCF3-4342-88CD-6DD8B809F7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461C-3DE8-459F-AD18-06C083DC8EC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9398-2D15-42D6-AD12-CBBD389314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353A-A46D-4BA6-9874-B6F000ACEB6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5217-E876-479A-A117-1CDC7C5513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F6CB-F2FB-4320-845F-003C21EC3D9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F8D9-6BBE-4787-A285-2A2EC3EAFF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AC64-B205-4604-9ABC-A49B1C4A07D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FCD-7151-4F18-8C03-98D9A47916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7154-3B74-4E3F-A3AA-BCCA4DC4405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DB86-770D-4D87-A6C1-9C9F82E62D4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AA5-FA6B-4DB4-9B01-CADF224C6B6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CB7C-6515-4ED9-92A5-7354E87688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E3FF-B34E-41CD-821D-3AF87CC45FB9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9BC-8F19-4119-BACC-D13955E32C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C0BF-74F5-43D7-A1C7-2D75D02E3A7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BF-E487-4951-B7B5-6DD076B2C3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E3EBF-A956-4B92-858A-9B5552AF8F8D}" type="datetime1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1B61-B78F-44D8-B31E-E39BB3F4846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564E-EE05-4A9B-B4B2-4A8BB64E41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40E3-B5ED-484F-BEC0-2508E5C0838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4BF-9833-4A11-B91B-7719E70568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23D748-172D-4700-9149-0DAD3CEA968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73E4CB-D398-4D6C-9DE9-52D92DB6DF9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59754" y="2062163"/>
            <a:ext cx="443172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"/>
          <p:cNvGrpSpPr/>
          <p:nvPr/>
        </p:nvGrpSpPr>
        <p:grpSpPr bwMode="auto">
          <a:xfrm>
            <a:off x="6383035" y="1557338"/>
            <a:ext cx="4852886" cy="4824412"/>
            <a:chOff x="6383237" y="1556793"/>
            <a:chExt cx="4853065" cy="4824535"/>
          </a:xfrm>
        </p:grpSpPr>
        <p:sp>
          <p:nvSpPr>
            <p:cNvPr id="19" name="矩形 18"/>
            <p:cNvSpPr/>
            <p:nvPr/>
          </p:nvSpPr>
          <p:spPr>
            <a:xfrm>
              <a:off x="6383237" y="3023680"/>
              <a:ext cx="4853065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83237" y="4077807"/>
              <a:ext cx="4853065" cy="444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5423666" y="3911118"/>
              <a:ext cx="4753096" cy="444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28503" y="4162478"/>
              <a:ext cx="4248258" cy="46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7908687" y="4162743"/>
              <a:ext cx="4392724" cy="444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1352322" y="2205039"/>
            <a:ext cx="838091" cy="1025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5084" y="2047495"/>
            <a:ext cx="6526950" cy="3024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0129049" y="4122739"/>
            <a:ext cx="1073011" cy="962025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9173" y="4122739"/>
            <a:ext cx="1028566" cy="96202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824299" y="2055814"/>
            <a:ext cx="1104756" cy="962025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" name="标题 4"/>
          <p:cNvSpPr txBox="1">
            <a:spLocks noChangeArrowheads="1"/>
          </p:cNvSpPr>
          <p:nvPr/>
        </p:nvSpPr>
        <p:spPr bwMode="auto">
          <a:xfrm>
            <a:off x="-97354" y="3881438"/>
            <a:ext cx="5513200" cy="268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lvl="1"/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352322" y="2043114"/>
            <a:ext cx="838091" cy="102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370" y="909320"/>
            <a:ext cx="1214755" cy="113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48139" y="1671638"/>
            <a:ext cx="5384099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 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轻质吊顶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工程施工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6"/>
          <p:cNvGrpSpPr/>
          <p:nvPr/>
        </p:nvGrpSpPr>
        <p:grpSpPr bwMode="auto">
          <a:xfrm>
            <a:off x="190475" y="1412875"/>
            <a:ext cx="2016921" cy="3170238"/>
            <a:chOff x="-169490" y="1609060"/>
            <a:chExt cx="2016224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-169490" y="1609060"/>
              <a:ext cx="1656562" cy="3170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0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方正舒体" panose="02010601030101010101" pitchFamily="2" charset="-122"/>
                <a:cs typeface="Arial Unicode MS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7635" y="3607635"/>
              <a:ext cx="459099" cy="523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881031" y="2475003"/>
            <a:ext cx="5717540" cy="1328092"/>
            <a:chOff x="1409355" y="2397489"/>
            <a:chExt cx="5716961" cy="1327790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409355" y="2397489"/>
              <a:ext cx="5716961" cy="11986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altLang="zh-CN" sz="3600" dirty="0">
                <a:solidFill>
                  <a:schemeClr val="bg1"/>
                </a:solidFill>
                <a:latin typeface="AvantGarde Md BT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3600" dirty="0">
                  <a:solidFill>
                    <a:srgbClr val="FFC000"/>
                  </a:solidFill>
                  <a:latin typeface="AvantGarde Md BT"/>
                  <a:ea typeface="微软雅黑" panose="020B0503020204020204" pitchFamily="34" charset="-122"/>
                </a:rPr>
                <a:t>任务</a:t>
              </a:r>
              <a:r>
                <a:rPr lang="en-US" altLang="zh-CN" sz="3600" dirty="0">
                  <a:solidFill>
                    <a:srgbClr val="FFC000"/>
                  </a:solidFill>
                  <a:latin typeface="AvantGarde Md BT"/>
                  <a:ea typeface="微软雅黑" panose="020B0503020204020204" pitchFamily="34" charset="-122"/>
                </a:rPr>
                <a:t>0702</a:t>
              </a:r>
              <a:r>
                <a:rPr lang="zh-CN" altLang="en-US" sz="3600" dirty="0">
                  <a:solidFill>
                    <a:srgbClr val="FFC000"/>
                  </a:solidFill>
                  <a:latin typeface="AvantGarde Md BT"/>
                  <a:ea typeface="微软雅黑" panose="020B0503020204020204" pitchFamily="34" charset="-122"/>
                </a:rPr>
                <a:t>安装纸面</a:t>
              </a:r>
              <a:r>
                <a:rPr lang="zh-CN" altLang="en-US" sz="3600" dirty="0">
                  <a:solidFill>
                    <a:srgbClr val="FFC000"/>
                  </a:solidFill>
                  <a:latin typeface="AvantGarde Md BT"/>
                  <a:ea typeface="微软雅黑" panose="020B0503020204020204" pitchFamily="34" charset="-122"/>
                </a:rPr>
                <a:t>石膏板</a:t>
              </a:r>
              <a:endParaRPr lang="zh-CN" altLang="en-US" sz="3600" dirty="0">
                <a:solidFill>
                  <a:srgbClr val="FFC000"/>
                </a:solidFill>
                <a:latin typeface="AvantGarde Md BT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881602" y="3356031"/>
              <a:ext cx="184712" cy="369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847594" y="2335531"/>
            <a:ext cx="46497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建筑装饰工程施工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8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bldLvl="0" animBg="1"/>
      <p:bldP spid="34" grpId="0" animBg="1"/>
      <p:bldP spid="33" grpId="0" animBg="1"/>
      <p:bldP spid="35" grpId="0" animBg="1"/>
      <p:bldP spid="81" grpId="0"/>
      <p:bldP spid="24" grpId="0" animBg="1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-1724025" y="630456"/>
            <a:ext cx="13914438" cy="5616575"/>
            <a:chOff x="-1724078" y="765700"/>
            <a:chExt cx="13914491" cy="5615628"/>
          </a:xfrm>
        </p:grpSpPr>
        <p:grpSp>
          <p:nvGrpSpPr>
            <p:cNvPr id="85001" name="组合 1"/>
            <p:cNvGrpSpPr/>
            <p:nvPr/>
          </p:nvGrpSpPr>
          <p:grpSpPr bwMode="auto">
            <a:xfrm>
              <a:off x="-1724078" y="765700"/>
              <a:ext cx="13914491" cy="4319063"/>
              <a:chOff x="-1724078" y="765700"/>
              <a:chExt cx="13914491" cy="4319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46" y="2060882"/>
                <a:ext cx="6527825" cy="30236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pic>
            <p:nvPicPr>
              <p:cNvPr id="85009" name="图片 5"/>
              <p:cNvPicPr>
                <a:picLocks noChangeAspect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6837136" y="2060575"/>
                <a:ext cx="4232728" cy="302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010" name="标题 4"/>
              <p:cNvSpPr txBox="1">
                <a:spLocks noChangeArrowheads="1"/>
              </p:cNvSpPr>
              <p:nvPr/>
            </p:nvSpPr>
            <p:spPr bwMode="auto">
              <a:xfrm>
                <a:off x="-1724078" y="4816476"/>
                <a:ext cx="5513388" cy="2682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lvl="1"/>
                <a:endPara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TextBox 59"/>
              <p:cNvSpPr>
                <a:spLocks noChangeArrowheads="1"/>
              </p:cNvSpPr>
              <p:nvPr/>
            </p:nvSpPr>
            <p:spPr bwMode="auto">
              <a:xfrm flipH="1">
                <a:off x="4006819" y="1197427"/>
                <a:ext cx="3119450" cy="3999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华文隶书" panose="02010800040101010101" charset="-122"/>
                  <a:ea typeface="华文隶书" panose="02010800040101010101" charset="-122"/>
                  <a:sym typeface="方正兰亭黑_GBK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352210" y="2043423"/>
                <a:ext cx="838203" cy="30411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85013" name="图片 10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63558" y="765700"/>
                <a:ext cx="1224136" cy="122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5002" name="组合 8"/>
            <p:cNvGrpSpPr/>
            <p:nvPr/>
          </p:nvGrpSpPr>
          <p:grpSpPr bwMode="auto">
            <a:xfrm>
              <a:off x="6735764" y="1556916"/>
              <a:ext cx="4500562" cy="4824412"/>
              <a:chOff x="6735668" y="1556793"/>
              <a:chExt cx="4500634" cy="48245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735646" y="3022659"/>
                <a:ext cx="4500651" cy="46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35646" y="4078196"/>
                <a:ext cx="4500651" cy="44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5423144" y="3909941"/>
                <a:ext cx="4753882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6828069" y="4162317"/>
                <a:ext cx="4249129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7908396" y="4161523"/>
                <a:ext cx="4393571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487488" y="2792413"/>
            <a:ext cx="53482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AvantGarde Md BT"/>
                <a:ea typeface="微软雅黑" panose="020B0503020204020204" pitchFamily="34" charset="-122"/>
              </a:rPr>
              <a:t>   </a:t>
            </a:r>
            <a:endParaRPr lang="en-US" altLang="zh-CN" sz="3600" b="1" dirty="0">
              <a:solidFill>
                <a:srgbClr val="FFC000"/>
              </a:solidFill>
              <a:latin typeface="AvantGarde Md BT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2658" y="2933919"/>
            <a:ext cx="4826000" cy="15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200" dirty="0">
                <a:solidFill>
                  <a:schemeClr val="bg1">
                    <a:lumMod val="75000"/>
                  </a:schemeClr>
                </a:solidFill>
                <a:latin typeface="Stencil" pitchFamily="82" charset="0"/>
              </a:rPr>
              <a:t>Thanks</a:t>
            </a:r>
            <a:endParaRPr lang="zh-CN" altLang="en-US" sz="9200" dirty="0">
              <a:solidFill>
                <a:schemeClr val="bg1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28250" y="4124325"/>
            <a:ext cx="941388" cy="96043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986838" y="2065338"/>
            <a:ext cx="1095375" cy="962025"/>
          </a:xfrm>
          <a:prstGeom prst="rect">
            <a:avLst/>
          </a:prstGeom>
          <a:solidFill>
            <a:schemeClr val="accent6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290638" y="673100"/>
            <a:ext cx="2355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教学目标</a:t>
            </a:r>
            <a:endParaRPr lang="zh-CN" altLang="en-US" sz="2800">
              <a:solidFill>
                <a:schemeClr val="tx2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55" name="KSO_Shape"/>
          <p:cNvSpPr/>
          <p:nvPr/>
        </p:nvSpPr>
        <p:spPr bwMode="auto">
          <a:xfrm>
            <a:off x="400050" y="582613"/>
            <a:ext cx="671513" cy="6238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5">
              <a:solidFill>
                <a:srgbClr val="1C666E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63" y="1125538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7350" y="765175"/>
            <a:ext cx="209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Unit teaching goal 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9939" y="1335776"/>
            <a:ext cx="3877248" cy="4528640"/>
            <a:chOff x="735806" y="1328010"/>
            <a:chExt cx="3877248" cy="4528640"/>
          </a:xfrm>
        </p:grpSpPr>
        <p:sp>
          <p:nvSpPr>
            <p:cNvPr id="20" name="矩形 1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1" name="矩形 29"/>
            <p:cNvSpPr>
              <a:spLocks noChangeArrowheads="1"/>
            </p:cNvSpPr>
            <p:nvPr/>
          </p:nvSpPr>
          <p:spPr bwMode="auto">
            <a:xfrm>
              <a:off x="941673" y="1622549"/>
              <a:ext cx="3239889" cy="37846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1.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能够做安装纸面石膏板前的准备工作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2.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能够熟练使用本单元所用装修工具；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4.</a:t>
              </a:r>
              <a:r>
                <a:rPr lang="zh-CN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能够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依据</a:t>
              </a:r>
              <a:r>
                <a:rPr lang="en-US" altLang="zh-CN" sz="2000" dirty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《GB50327-2001</a:t>
              </a:r>
              <a:r>
                <a:rPr lang="zh-CN" altLang="en-US" sz="2000" dirty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住宅装饰装修工程施工规范</a:t>
              </a:r>
              <a:r>
                <a:rPr lang="en-US" altLang="zh-CN" sz="2000" dirty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》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，完成安装纸面石膏板的各道工序；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</p:txBody>
        </p:sp>
        <p:sp>
          <p:nvSpPr>
            <p:cNvPr id="3" name="上凸带形 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 力 目 标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708002" y="626679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5869" y="1164732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71759" y="1208965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26382" y="1343308"/>
            <a:ext cx="3877248" cy="4550410"/>
            <a:chOff x="735806" y="1328010"/>
            <a:chExt cx="3877248" cy="4550410"/>
          </a:xfrm>
        </p:grpSpPr>
        <p:sp>
          <p:nvSpPr>
            <p:cNvPr id="30" name="矩形 2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5806" y="1531845"/>
              <a:ext cx="3516630" cy="43465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9"/>
            <p:cNvSpPr>
              <a:spLocks noChangeArrowheads="1"/>
            </p:cNvSpPr>
            <p:nvPr/>
          </p:nvSpPr>
          <p:spPr bwMode="auto">
            <a:xfrm>
              <a:off x="911066" y="1615030"/>
              <a:ext cx="3239770" cy="42462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1.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严格按规程使用装修工机具；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培养安全意识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2.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严格执行安装纸面石膏板铺装工艺，确保实纸面石膏板施工质量；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培养责任意识、质量意识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3.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施工现场材料堆放整齐、工具摆放有序；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注重维护公司企业形象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</p:txBody>
        </p:sp>
        <p:sp>
          <p:nvSpPr>
            <p:cNvPr id="33" name="上凸带形 3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素质目 标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25458" y="1334199"/>
            <a:ext cx="3877248" cy="4528640"/>
            <a:chOff x="735806" y="1328010"/>
            <a:chExt cx="3877248" cy="4528640"/>
          </a:xfrm>
        </p:grpSpPr>
        <p:sp>
          <p:nvSpPr>
            <p:cNvPr id="35" name="矩形 34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29"/>
            <p:cNvSpPr>
              <a:spLocks noChangeArrowheads="1"/>
            </p:cNvSpPr>
            <p:nvPr/>
          </p:nvSpPr>
          <p:spPr bwMode="auto">
            <a:xfrm>
              <a:off x="939487" y="1698633"/>
              <a:ext cx="3239889" cy="28613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1.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掌握安装纸面石膏板的准备工作内容；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2.</a:t>
              </a:r>
              <a:r>
                <a:rPr lang="zh-CN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掌握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安装纸面石膏板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的施工程序；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3.</a:t>
              </a:r>
              <a:r>
                <a:rPr lang="zh-CN" altLang="en-US" sz="2000" dirty="0">
                  <a:latin typeface="隶书" panose="02010509060101010101" charset="-122"/>
                  <a:ea typeface="隶书" panose="02010509060101010101" charset="-122"/>
                  <a:cs typeface="隶书" panose="02010509060101010101" charset="-122"/>
                </a:rPr>
                <a:t>掌握安装纸面石膏板的质量控制要点</a:t>
              </a:r>
              <a:endParaRPr lang="en-US" altLang="zh-CN" sz="20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endParaRPr>
            </a:p>
          </p:txBody>
        </p:sp>
        <p:sp>
          <p:nvSpPr>
            <p:cNvPr id="38" name="上凸带形 37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 标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65984" y="0"/>
            <a:ext cx="635798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  <a:endParaRPr lang="zh-CN" altLang="en-US" sz="16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18" name="Picture 7" descr="02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4678" y="571480"/>
            <a:ext cx="2154384" cy="1948451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429487" y="1249548"/>
            <a:ext cx="372961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一、饰面板</a:t>
            </a:r>
            <a:r>
              <a:rPr lang="zh-CN" altLang="en-US" sz="2800" b="1" dirty="0">
                <a:latin typeface="Times New Roman" panose="02020603050405020304" pitchFamily="18" charset="0"/>
              </a:rPr>
              <a:t>安装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46580" y="1917065"/>
            <a:ext cx="8357235" cy="4119245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65984" y="0"/>
            <a:ext cx="635798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  <a:endParaRPr lang="zh-CN" altLang="en-US" sz="16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sp>
        <p:nvSpPr>
          <p:cNvPr id="3" name="文本框 2"/>
          <p:cNvSpPr txBox="1"/>
          <p:nvPr/>
        </p:nvSpPr>
        <p:spPr>
          <a:xfrm>
            <a:off x="1804875" y="2550706"/>
            <a:ext cx="8290860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         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01215" y="476885"/>
            <a:ext cx="8047355" cy="551180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65984" y="0"/>
            <a:ext cx="6357982" cy="53285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</a:t>
            </a: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</a:t>
            </a:r>
            <a:endParaRPr lang="zh-CN" altLang="en-US" sz="16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42390" y="692785"/>
            <a:ext cx="9142730" cy="4497705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0000" y="765175"/>
            <a:ext cx="9475470" cy="4547870"/>
          </a:xfrm>
          <a:prstGeom prst="rect">
            <a:avLst/>
          </a:prstGeom>
        </p:spPr>
      </p:pic>
    </p:spTree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98245" y="1196975"/>
            <a:ext cx="9934575" cy="4433570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2400" b="1" dirty="0"/>
              <a:t>1.</a:t>
            </a:r>
            <a:r>
              <a:rPr lang="zh-CN" altLang="en-US" sz="2400" b="1" dirty="0"/>
              <a:t>安装纸面石膏板前应检查预留灯口、风口、检查口等是否需要进行加固处理。</a:t>
            </a:r>
            <a:endParaRPr lang="zh-CN" altLang="en-US" sz="2400" b="1" dirty="0"/>
          </a:p>
          <a:p>
            <a:pPr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2400" b="1" dirty="0"/>
              <a:t>2.</a:t>
            </a:r>
            <a:r>
              <a:rPr lang="zh-CN" altLang="en-US" sz="2400" b="1" dirty="0"/>
              <a:t>安装时,应从吊顶顶棚的一角开始,逐步排列推进。石膏板用镀锌自攻螺钉固定在主龙骨上,自攻螺钉间距为150~200mm。钉帽进入石膏板1.5~2mm。板与板之间、板与墙之间应留有3~5mm缝隙。</a:t>
            </a:r>
            <a:endParaRPr lang="zh-CN" altLang="en-US" sz="2400" b="1" dirty="0"/>
          </a:p>
          <a:p>
            <a:pPr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2400" b="1" dirty="0"/>
              <a:t>3.</a:t>
            </a:r>
            <a:r>
              <a:rPr lang="zh-CN" altLang="en-US" sz="2400" b="1" dirty="0"/>
              <a:t>纸面石膏板的接缝应留在副龙骨上,铺设板时应错缝安装,不能通缝。</a:t>
            </a:r>
            <a:endParaRPr lang="zh-CN" altLang="en-US" sz="2400" b="1" dirty="0"/>
          </a:p>
          <a:p>
            <a:pPr eaLnBrk="1" latinLnBrk="0" hangingPunct="1">
              <a:lnSpc>
                <a:spcPct val="130000"/>
              </a:lnSpc>
              <a:spcBef>
                <a:spcPts val="0"/>
              </a:spcBef>
              <a:buFontTx/>
              <a:buNone/>
            </a:pPr>
            <a:r>
              <a:rPr lang="en-US" altLang="zh-CN" sz="2400" b="1" dirty="0"/>
              <a:t>4.</a:t>
            </a:r>
            <a:r>
              <a:rPr lang="zh-CN" altLang="en-US" sz="2400" b="1" dirty="0"/>
              <a:t>如要求采用双层石膏板,第二层石膏板安装方法与第一层石膏板相同,但应注意第二层石膏板不能与第一层石膏板通缝,其长短边与第一层石膏板的长短边均应错开一个龙骨间距以上。</a:t>
            </a:r>
            <a:endParaRPr lang="zh-CN" altLang="en-US" sz="20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CN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sp>
        <p:nvSpPr>
          <p:cNvPr id="19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6592" y="692653"/>
            <a:ext cx="372961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二、饰面板安装</a:t>
            </a:r>
            <a:endParaRPr lang="zh-CN" altLang="en-US" sz="2000" dirty="0"/>
          </a:p>
        </p:txBody>
      </p:sp>
    </p:spTree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98245" y="1196975"/>
            <a:ext cx="9934575" cy="3604260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400" b="1" dirty="0"/>
              <a:t>   </a:t>
            </a:r>
            <a:r>
              <a:rPr lang="zh-CN" altLang="en-US" sz="2400" b="1" dirty="0"/>
              <a:t>1.石膏板应在自由状态下固定，防止出现弯棱、凸鼓的现象， 还应在棚顶四周封 闭的情况下安装固定，防止板面受潮变形。纸面石膏板的长边应沿次龙骨纵向铺设，自攻螺栓与纸面石膏板边的距离，用面纸包封的板边以10~15n为宜，切割的板边以15~20为宜，固定次龙骨 的间 400，钉以150~170。石膏板的接缝，应按设计要求进行板缝处理。</a:t>
            </a:r>
            <a:endParaRPr lang="zh-CN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sp>
        <p:nvSpPr>
          <p:cNvPr id="19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6592" y="692653"/>
            <a:ext cx="372961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三、饰面板安装</a:t>
            </a:r>
            <a:endParaRPr lang="zh-CN" altLang="en-US" sz="2000" dirty="0"/>
          </a:p>
        </p:txBody>
      </p:sp>
    </p:spTree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198245" y="1196975"/>
            <a:ext cx="9934575" cy="4296410"/>
          </a:xfrm>
          <a:prstGeom prst="rect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1600" b="1" dirty="0">
              <a:solidFill>
                <a:srgbClr val="54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400" b="1" dirty="0"/>
              <a:t>2.纸面石膏板与龙骨固定，应从一块板的中间向板的四边进行固定，不得多点同时作业，螺栓钉头宜略埋入板面，但不得损坏纸面，钉眼应作防锈处理并用石膏腻子抹平，拌制石膏腻子时，必须用清洁水和清洁容器，钉子应先从石膏板的中间开始安装，依次向四周;双层石膏板安装时，里、外层石膏板的接缝应错开。</a:t>
            </a:r>
            <a:endParaRPr lang="zh-CN" altLang="en-US" sz="2400" b="1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400" b="1" dirty="0"/>
              <a:t>3.</a:t>
            </a:r>
            <a:r>
              <a:rPr lang="zh-CN" altLang="en-US" sz="2400" b="1" dirty="0"/>
              <a:t>纸面石膏板安装完成，与下道乳胶漆工序进行交接，并签字确认，办理书面验收记录。</a:t>
            </a:r>
            <a:endParaRPr lang="zh-CN" altLang="en-US" sz="2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1600" b="1" dirty="0"/>
              <a:t>                                     </a:t>
            </a:r>
            <a:endParaRPr lang="zh-CN" altLang="en-US" sz="1600" dirty="0"/>
          </a:p>
        </p:txBody>
      </p:sp>
      <p:sp>
        <p:nvSpPr>
          <p:cNvPr id="19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6592" y="692653"/>
            <a:ext cx="372961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三、饰面板安装</a:t>
            </a:r>
            <a:endParaRPr lang="zh-CN" altLang="en-US" sz="2000" dirty="0"/>
          </a:p>
        </p:txBody>
      </p:sp>
    </p:spTree>
  </p:cSld>
  <p:clrMapOvr>
    <a:masterClrMapping/>
  </p:clrMapOvr>
  <p:transition advClick="0" advTm="3000"/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PRING_PRESENTATION_TITLE" val="信息化教学设计PPT模版"/>
  <p:tag name="commondata" val="eyJoZGlkIjoiZjFmZWIzNDg2MmIzZjExOTIzMmViNTBmYTMwYTk0Z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9933"/>
          </a:solidFill>
        </a:ln>
      </a:spPr>
      <a:bodyPr rtlCol="0" anchor="ctr"/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1235</Words>
  <Application>WPS 演示</Application>
  <PresentationFormat>自定义</PresentationFormat>
  <Paragraphs>104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Black</vt:lpstr>
      <vt:lpstr>方正舒体</vt:lpstr>
      <vt:lpstr>Arial Unicode MS</vt:lpstr>
      <vt:lpstr>AvantGarde Md BT</vt:lpstr>
      <vt:lpstr>Segoe Print</vt:lpstr>
      <vt:lpstr>华文隶书</vt:lpstr>
      <vt:lpstr>隶书</vt:lpstr>
      <vt:lpstr>Times New Roman</vt:lpstr>
      <vt:lpstr>黑体</vt:lpstr>
      <vt:lpstr>方正兰亭黑_GBK</vt:lpstr>
      <vt:lpstr>Stencil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信息化教学设计PPT模版</dc:title>
  <dc:creator>weihai</dc:creator>
  <cp:lastModifiedBy>蓝天白云</cp:lastModifiedBy>
  <cp:revision>1568</cp:revision>
  <dcterms:created xsi:type="dcterms:W3CDTF">2016-06-02T10:48:00Z</dcterms:created>
  <dcterms:modified xsi:type="dcterms:W3CDTF">2023-10-17T16:03:04Z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BA38BADF7C21421DAD5E33A97047E018_12</vt:lpwstr>
  </property>
</Properties>
</file>