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9"/>
  </p:handoutMasterIdLst>
  <p:sldIdLst>
    <p:sldId id="257" r:id="rId4"/>
    <p:sldId id="259" r:id="rId6"/>
    <p:sldId id="263" r:id="rId7"/>
    <p:sldId id="378" r:id="rId8"/>
    <p:sldId id="264" r:id="rId9"/>
    <p:sldId id="266" r:id="rId10"/>
    <p:sldId id="267" r:id="rId11"/>
    <p:sldId id="268" r:id="rId12"/>
    <p:sldId id="269" r:id="rId13"/>
    <p:sldId id="262" r:id="rId14"/>
    <p:sldId id="270" r:id="rId15"/>
    <p:sldId id="275" r:id="rId16"/>
    <p:sldId id="351" r:id="rId17"/>
    <p:sldId id="276" r:id="rId18"/>
    <p:sldId id="277" r:id="rId19"/>
    <p:sldId id="273" r:id="rId20"/>
    <p:sldId id="353" r:id="rId21"/>
    <p:sldId id="348" r:id="rId22"/>
    <p:sldId id="281" r:id="rId23"/>
    <p:sldId id="274" r:id="rId24"/>
    <p:sldId id="285" r:id="rId25"/>
    <p:sldId id="295" r:id="rId26"/>
    <p:sldId id="350" r:id="rId27"/>
    <p:sldId id="287" r:id="rId28"/>
    <p:sldId id="296" r:id="rId29"/>
    <p:sldId id="293" r:id="rId30"/>
    <p:sldId id="297" r:id="rId31"/>
    <p:sldId id="352" r:id="rId32"/>
    <p:sldId id="325" r:id="rId33"/>
    <p:sldId id="298" r:id="rId34"/>
    <p:sldId id="299" r:id="rId35"/>
    <p:sldId id="326" r:id="rId36"/>
    <p:sldId id="349" r:id="rId37"/>
    <p:sldId id="328" r:id="rId38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D44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744" y="-84"/>
      </p:cViewPr>
      <p:guideLst>
        <p:guide orient="horz" pos="162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38163" y="4389438"/>
            <a:ext cx="5780088" cy="3951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6324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53225" y="2533650"/>
            <a:ext cx="1038225" cy="584200"/>
          </a:xfrm>
        </p:spPr>
      </p:sp>
      <p:sp>
        <p:nvSpPr>
          <p:cNvPr id="48131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55613" y="1598613"/>
            <a:ext cx="8229600" cy="4525962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B94AA-40DD-4EE5-91A9-574A8DF2A7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3251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>
          <a:xfrm>
            <a:off x="538163" y="4389438"/>
            <a:ext cx="5780087" cy="3951287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382935"/>
          </a:xfrm>
        </p:spPr>
        <p:txBody>
          <a:bodyPr/>
          <a:lstStyle>
            <a:lvl1pPr algn="l">
              <a:defRPr sz="21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微软雅黑" panose="020B0503020204020204" pitchFamily="34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F7F7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F7F7F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F7F7F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F7F7F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F7F7F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7F7F7F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7F7F7F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rgbClr val="7F7F7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hyperlink" Target="&#20108;&#27687;&#21270;&#30899;&#27668;&#20307;&#20445;&#25252;&#28938;&#25805;&#20316;&#25216;&#33021;_&#26631;&#28165;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 cstate="print">
            <a:lum bright="70000" contrast="-70000"/>
          </a:blip>
          <a:stretch>
            <a:fillRect/>
          </a:stretch>
        </p:blipFill>
        <p:spPr>
          <a:xfrm>
            <a:off x="2724150" y="2703195"/>
            <a:ext cx="3696335" cy="2172335"/>
          </a:xfrm>
          <a:prstGeom prst="rect">
            <a:avLst/>
          </a:prstGeom>
        </p:spPr>
      </p:pic>
      <p:pic>
        <p:nvPicPr>
          <p:cNvPr id="4100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9785" cy="765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4"/>
          <p:cNvSpPr/>
          <p:nvPr/>
        </p:nvSpPr>
        <p:spPr>
          <a:xfrm>
            <a:off x="1908175" y="1006158"/>
            <a:ext cx="5184775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</a:t>
            </a:r>
            <a:r>
              <a:rPr lang="en-US" altLang="zh-CN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气体保护焊工艺与技能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单元设计(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1-1-1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102" name="圆角矩形 30"/>
          <p:cNvSpPr/>
          <p:nvPr/>
        </p:nvSpPr>
        <p:spPr>
          <a:xfrm>
            <a:off x="545148" y="1599962"/>
            <a:ext cx="7772400" cy="1103312"/>
          </a:xfrm>
          <a:prstGeom prst="roundRect">
            <a:avLst>
              <a:gd name="adj" fmla="val 16667"/>
            </a:avLst>
          </a:prstGeom>
          <a:solidFill>
            <a:srgbClr val="003366">
              <a:alpha val="89804"/>
            </a:srgbClr>
          </a:solidFill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文本框 6"/>
          <p:cNvSpPr/>
          <p:nvPr/>
        </p:nvSpPr>
        <p:spPr>
          <a:xfrm>
            <a:off x="829628" y="2905522"/>
            <a:ext cx="74882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4" name="TextBox 8"/>
          <p:cNvSpPr txBox="1"/>
          <p:nvPr/>
        </p:nvSpPr>
        <p:spPr>
          <a:xfrm>
            <a:off x="1056958" y="1790144"/>
            <a:ext cx="62658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平敷焊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7" name="灯片编号占位符 12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2364" name="TextBox 7"/>
          <p:cNvSpPr/>
          <p:nvPr/>
        </p:nvSpPr>
        <p:spPr>
          <a:xfrm>
            <a:off x="829945" y="133985"/>
            <a:ext cx="201168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聊城市技师学院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en-US" altLang="zh-CN" sz="1000" dirty="0">
                <a:solidFill>
                  <a:srgbClr val="404040"/>
                </a:solidFill>
                <a:latin typeface="Arial Unicode MS" panose="020B0604020202020204" charset="-122"/>
                <a:ea typeface="Arial Unicode MS" panose="020B0604020202020204" charset="-122"/>
                <a:sym typeface="微软雅黑" panose="020B0503020204020204" pitchFamily="34" charset="-122"/>
              </a:rPr>
              <a:t> </a:t>
            </a:r>
            <a:r>
              <a:rPr lang="en-US" altLang="zh-CN" sz="1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Liaocheng Technical College</a:t>
            </a:r>
            <a:endParaRPr lang="en-US" altLang="zh-CN" sz="1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0" y="555625"/>
          <a:ext cx="9144000" cy="4587876"/>
        </p:xfrm>
        <a:graphic>
          <a:graphicData uri="http://schemas.openxmlformats.org/drawingml/2006/table">
            <a:tbl>
              <a:tblPr/>
              <a:tblGrid>
                <a:gridCol w="1558925"/>
                <a:gridCol w="3467100"/>
                <a:gridCol w="1104900"/>
                <a:gridCol w="3013075"/>
              </a:tblGrid>
              <a:tr h="502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教学过程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时间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教学方法、手段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73000"/>
                      </a:srgbClr>
                    </a:solidFill>
                  </a:tcPr>
                </a:tc>
              </a:tr>
              <a:tr h="502204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情境导入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提出问题，明确评价规则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PPT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展示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445504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任务告知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明确任务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PPT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展示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510304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子任务一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工艺分析 </a:t>
                      </a:r>
                      <a:r>
                        <a:rPr lang="zh-CN" altLang="en-US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确定焊接参数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提问、小组竞赛、点拨、总结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584825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子任务二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焊前准备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小组竞赛、教师点评纠错、小组展示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516784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子任务三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根据操作规程，进行焊接生产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巡视、教师指导、检查、小组展示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648005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总结评价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总结，评定，完成综合评价表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思维导图总结、评价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  <a:tr h="878046"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工作场所管理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整理（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SEIRI）、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整顿（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SEITON）、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清扫（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SEISO）、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清洁（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SEIKETSU）、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素养（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SHITSUKE）、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安全（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SECURITY）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分钟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教师监督、小组长负责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5024" marR="65024" marT="32524" marB="3252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alpha val="35999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3361" name="组合 12"/>
          <p:cNvGrpSpPr/>
          <p:nvPr/>
        </p:nvGrpSpPr>
        <p:grpSpPr>
          <a:xfrm>
            <a:off x="1116013" y="0"/>
            <a:ext cx="7000875" cy="339725"/>
            <a:chOff x="0" y="0"/>
            <a:chExt cx="7001210" cy="360040"/>
          </a:xfrm>
        </p:grpSpPr>
        <p:grpSp>
          <p:nvGrpSpPr>
            <p:cNvPr id="13363" name="组合 58"/>
            <p:cNvGrpSpPr/>
            <p:nvPr/>
          </p:nvGrpSpPr>
          <p:grpSpPr>
            <a:xfrm>
              <a:off x="0" y="0"/>
              <a:ext cx="7001210" cy="360040"/>
              <a:chOff x="0" y="0"/>
              <a:chExt cx="7865306" cy="360040"/>
            </a:xfrm>
          </p:grpSpPr>
          <p:grpSp>
            <p:nvGrpSpPr>
              <p:cNvPr id="13369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36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87" name="矩形 3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9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370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" name="矩形 33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84" name="矩形 3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371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21571" name="矩形 30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81" name="矩形 31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372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21568" name="矩形 27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78" name="矩形 2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373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1565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75" name="矩形 25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3364" name="TextBox 14"/>
            <p:cNvSpPr txBox="1"/>
            <p:nvPr/>
          </p:nvSpPr>
          <p:spPr>
            <a:xfrm>
              <a:off x="144016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65" name="TextBox 15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66" name="TextBox 16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67" name="TextBox 17"/>
            <p:cNvSpPr txBox="1"/>
            <p:nvPr/>
          </p:nvSpPr>
          <p:spPr>
            <a:xfrm>
              <a:off x="4392488" y="0"/>
              <a:ext cx="1008112" cy="292070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68" name="TextBox 18"/>
            <p:cNvSpPr txBox="1"/>
            <p:nvPr/>
          </p:nvSpPr>
          <p:spPr>
            <a:xfrm>
              <a:off x="5832648" y="0"/>
              <a:ext cx="1152128" cy="293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62" name="灯片编号占位符 3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14355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6" name="Text Box 5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0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14353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4" name="Text Box 8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1" name="矩形 16"/>
          <p:cNvGrpSpPr/>
          <p:nvPr/>
        </p:nvGrpSpPr>
        <p:grpSpPr>
          <a:xfrm>
            <a:off x="6407150" y="1835150"/>
            <a:ext cx="2749550" cy="706438"/>
            <a:chOff x="0" y="0"/>
            <a:chExt cx="1732" cy="445"/>
          </a:xfrm>
        </p:grpSpPr>
        <p:pic>
          <p:nvPicPr>
            <p:cNvPr id="14351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2" name="Text Box 11"/>
            <p:cNvSpPr txBox="1"/>
            <p:nvPr/>
          </p:nvSpPr>
          <p:spPr>
            <a:xfrm>
              <a:off x="10" y="10"/>
              <a:ext cx="1714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2" name="矩形 17"/>
          <p:cNvGrpSpPr/>
          <p:nvPr/>
        </p:nvGrpSpPr>
        <p:grpSpPr>
          <a:xfrm>
            <a:off x="-19050" y="1835150"/>
            <a:ext cx="2781300" cy="706438"/>
            <a:chOff x="0" y="0"/>
            <a:chExt cx="1752" cy="445"/>
          </a:xfrm>
        </p:grpSpPr>
        <p:pic>
          <p:nvPicPr>
            <p:cNvPr id="14349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0" name="Text Box 14"/>
            <p:cNvSpPr txBox="1"/>
            <p:nvPr/>
          </p:nvSpPr>
          <p:spPr>
            <a:xfrm>
              <a:off x="12" y="10"/>
              <a:ext cx="1732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5" name="TextBox 11"/>
          <p:cNvSpPr txBox="1"/>
          <p:nvPr/>
        </p:nvSpPr>
        <p:spPr>
          <a:xfrm>
            <a:off x="1547813" y="1924050"/>
            <a:ext cx="86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TextBox 18"/>
          <p:cNvSpPr txBox="1"/>
          <p:nvPr/>
        </p:nvSpPr>
        <p:spPr>
          <a:xfrm>
            <a:off x="3492500" y="1851025"/>
            <a:ext cx="2592388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实施过程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7" name="TextBox 10"/>
          <p:cNvSpPr txBox="1"/>
          <p:nvPr/>
        </p:nvSpPr>
        <p:spPr>
          <a:xfrm>
            <a:off x="7380288" y="1924050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15368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15374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2563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92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36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375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25631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89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33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376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86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30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377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83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378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562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80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369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0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1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2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3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363" name="TextBox 64"/>
          <p:cNvSpPr txBox="1"/>
          <p:nvPr/>
        </p:nvSpPr>
        <p:spPr>
          <a:xfrm>
            <a:off x="-107950" y="0"/>
            <a:ext cx="517525" cy="5453063"/>
          </a:xfrm>
          <a:prstGeom prst="rect">
            <a:avLst/>
          </a:prstGeom>
          <a:noFill/>
          <a:ln w="9525">
            <a:noFill/>
          </a:ln>
        </p:spPr>
        <p:txBody>
          <a:bodyPr vert="eaVert" lIns="96414" tIns="48207" rIns="96414" bIns="48207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1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500" baseline="-3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Rectangle 1"/>
          <p:cNvSpPr/>
          <p:nvPr/>
        </p:nvSpPr>
        <p:spPr>
          <a:xfrm>
            <a:off x="0" y="44450"/>
            <a:ext cx="493713" cy="3683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>
            <a:spAutoFit/>
          </a:bodyPr>
          <a:lstStyle/>
          <a:p>
            <a:pPr indent="3067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5" name="灯片编号占位符 3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31749" name="Picture 31" descr="微信图片_2018101819080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96690" y="589280"/>
            <a:ext cx="4826635" cy="4274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047750" y="2541905"/>
            <a:ext cx="2540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FF6600"/>
                </a:solidFill>
              </a:rPr>
              <a:t>中通6809型</a:t>
            </a:r>
            <a:endParaRPr lang="zh-CN" altLang="en-US" sz="2800" b="1">
              <a:solidFill>
                <a:srgbClr val="FF6600"/>
              </a:solidFill>
            </a:endParaRPr>
          </a:p>
          <a:p>
            <a:pPr algn="ctr"/>
            <a:r>
              <a:rPr lang="zh-CN" altLang="en-US" sz="2800" b="1">
                <a:solidFill>
                  <a:srgbClr val="FF6600"/>
                </a:solidFill>
              </a:rPr>
              <a:t>客车车架</a:t>
            </a:r>
            <a:endParaRPr lang="zh-CN" altLang="en-US" sz="2800" b="1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16396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16402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2563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20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36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403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25631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17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33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404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14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30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405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11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406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562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08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6397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8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9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0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1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387" name="TextBox 64"/>
          <p:cNvSpPr txBox="1"/>
          <p:nvPr/>
        </p:nvSpPr>
        <p:spPr>
          <a:xfrm>
            <a:off x="-107950" y="0"/>
            <a:ext cx="517525" cy="5453063"/>
          </a:xfrm>
          <a:prstGeom prst="rect">
            <a:avLst/>
          </a:prstGeom>
          <a:noFill/>
          <a:ln w="9525">
            <a:noFill/>
          </a:ln>
        </p:spPr>
        <p:txBody>
          <a:bodyPr vert="eaVert" lIns="96414" tIns="48207" rIns="96414" bIns="48207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1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500" baseline="-3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88" name="Rectangle 1"/>
          <p:cNvSpPr/>
          <p:nvPr/>
        </p:nvSpPr>
        <p:spPr>
          <a:xfrm>
            <a:off x="0" y="44450"/>
            <a:ext cx="493713" cy="3683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>
            <a:spAutoFit/>
          </a:bodyPr>
          <a:lstStyle/>
          <a:p>
            <a:pPr indent="3067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5" name="灯片编号占位符 3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graphicFrame>
        <p:nvGraphicFramePr>
          <p:cNvPr id="28" name="Group 31"/>
          <p:cNvGraphicFramePr>
            <a:graphicFrameLocks noGrp="1"/>
          </p:cNvGraphicFramePr>
          <p:nvPr/>
        </p:nvGraphicFramePr>
        <p:xfrm>
          <a:off x="713740" y="534035"/>
          <a:ext cx="8034655" cy="4335780"/>
        </p:xfrm>
        <a:graphic>
          <a:graphicData uri="http://schemas.openxmlformats.org/drawingml/2006/table">
            <a:tbl>
              <a:tblPr/>
              <a:tblGrid>
                <a:gridCol w="8034655"/>
              </a:tblGrid>
              <a:tr h="4161790">
                <a:tc>
                  <a:txBody>
                    <a:bodyPr/>
                    <a:lstStyle/>
                    <a:p>
                      <a:pPr marL="0" marR="0" lvl="0" indent="304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ＣＯ２气体保护焊机安全技术操作规程</a:t>
                      </a:r>
                      <a:r>
                        <a:rPr lang="en-US" altLang="zh-CN" sz="900" b="1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(</a:t>
                      </a:r>
                      <a:r>
                        <a:rPr lang="zh-CN" altLang="en-US" sz="900" b="1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CO</a:t>
                      </a:r>
                      <a:r>
                        <a:rPr lang="zh-CN" altLang="en-US" sz="900" b="1" baseline="-2500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 </a:t>
                      </a:r>
                      <a:r>
                        <a:rPr lang="zh-CN" altLang="en-US" sz="900" b="1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gas shielded welding machine</a:t>
                      </a:r>
                      <a:r>
                        <a:rPr lang="en-US" altLang="zh-CN" sz="900" b="1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)</a:t>
                      </a:r>
                      <a:endParaRPr kumimoji="0" lang="zh-CN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304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操作工必须阅读、熟悉本机使用说明书，送丝装置、焊枪气体调节器等各个部分的使用说明书，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并会正确使用和维护。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开机前检查焊机接地线、电源线、送丝机电缆电线，连接处坚固，插头、插座完全插入，固定螺钉拧紧。焊机整洁、无落入异物。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⑴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安装气体调节器前必须开送１～２次气，吹干净ＣＯ２嘴。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⑵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流量表处于垂直位置安装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⑶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必须使用ＣＯ２气体或混合气体专用流量计。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确认整机连接正确无误，可打开配电箱开关、焊机电源开关、ＣＯ２气瓶盖等。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焊接时要使焊枪电缆保持顺直状态，延长电缆不能弯曲使用。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导电嘴用板手拧紧，防止松动、导电嘴磨损应即时更换。工作时必须安装完好的气筛。喷嘴内附着飞溅物时应及时清除，禁止敲打喷嘴。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严禁牵拉焊枪电缆移动送丝机。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定期清冼送丝轮，检查送丝马达是否有异常声音。定期清冼长送丝软管。短送丝软管用压缩空气清除内部。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048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每６个月定期用压缩空气（不含水份）清除一次焊枪内部粉尘、擦净附着油脂类污物。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784" marR="61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18643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18649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27881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667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88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650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27878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664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880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651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27875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661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877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652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2787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658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87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653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7869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655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871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644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45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46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47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48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11" name="TextBox 64"/>
          <p:cNvSpPr txBox="1"/>
          <p:nvPr/>
        </p:nvSpPr>
        <p:spPr>
          <a:xfrm>
            <a:off x="-107950" y="0"/>
            <a:ext cx="517525" cy="5453063"/>
          </a:xfrm>
          <a:prstGeom prst="rect">
            <a:avLst/>
          </a:prstGeom>
          <a:noFill/>
          <a:ln w="9525">
            <a:noFill/>
          </a:ln>
        </p:spPr>
        <p:txBody>
          <a:bodyPr vert="eaVert" lIns="96414" tIns="48207" rIns="96414" bIns="48207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1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500" baseline="-3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412" name="表格 17411"/>
          <p:cNvGraphicFramePr/>
          <p:nvPr/>
        </p:nvGraphicFramePr>
        <p:xfrm>
          <a:off x="395288" y="484188"/>
          <a:ext cx="8748713" cy="4698927"/>
        </p:xfrm>
        <a:graphic>
          <a:graphicData uri="http://schemas.openxmlformats.org/drawingml/2006/table">
            <a:tbl>
              <a:tblPr/>
              <a:tblGrid>
                <a:gridCol w="244475"/>
                <a:gridCol w="196850"/>
                <a:gridCol w="2768600"/>
                <a:gridCol w="1109663"/>
                <a:gridCol w="144462"/>
                <a:gridCol w="144463"/>
                <a:gridCol w="142875"/>
                <a:gridCol w="144462"/>
                <a:gridCol w="144463"/>
                <a:gridCol w="144462"/>
                <a:gridCol w="144463"/>
                <a:gridCol w="144462"/>
                <a:gridCol w="144463"/>
                <a:gridCol w="144462"/>
                <a:gridCol w="142875"/>
                <a:gridCol w="144463"/>
                <a:gridCol w="142875"/>
                <a:gridCol w="141287"/>
                <a:gridCol w="142875"/>
                <a:gridCol w="141288"/>
                <a:gridCol w="142875"/>
                <a:gridCol w="141287"/>
                <a:gridCol w="142875"/>
                <a:gridCol w="141288"/>
                <a:gridCol w="141287"/>
                <a:gridCol w="142875"/>
                <a:gridCol w="141288"/>
                <a:gridCol w="142875"/>
                <a:gridCol w="141287"/>
                <a:gridCol w="142875"/>
                <a:gridCol w="141288"/>
                <a:gridCol w="142875"/>
                <a:gridCol w="141287"/>
                <a:gridCol w="142875"/>
                <a:gridCol w="141288"/>
              </a:tblGrid>
              <a:tr h="150813">
                <a:tc gridSpan="3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b="1" dirty="0">
                          <a:latin typeface="宋体" panose="02010600030101010101" pitchFamily="2" charset="-122"/>
                        </a:rPr>
                        <a:t>生产车间</a:t>
                      </a:r>
                      <a:r>
                        <a:rPr lang="en-US" altLang="zh-CN" sz="800" b="1" dirty="0">
                          <a:latin typeface="宋体" panose="02010600030101010101" pitchFamily="2" charset="-122"/>
                        </a:rPr>
                        <a:t>/</a:t>
                      </a:r>
                      <a:r>
                        <a:rPr lang="zh-CN" altLang="en-US" sz="800" b="1" dirty="0">
                          <a:latin typeface="宋体" panose="02010600030101010101" pitchFamily="2" charset="-122"/>
                        </a:rPr>
                        <a:t>班组日常安全检查表</a:t>
                      </a:r>
                      <a:endParaRPr lang="zh-CN" altLang="en-US" sz="800" b="1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2400">
                <a:tc gridSpan="3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车间</a:t>
                      </a:r>
                      <a:r>
                        <a:rPr lang="en-US" altLang="zh-CN" sz="700" b="1" dirty="0"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班组：焊接组（□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白班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□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晚班）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zh-CN" altLang="en-US" sz="800" b="1" dirty="0"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检查人</a:t>
                      </a:r>
                      <a:r>
                        <a:rPr lang="en-US" altLang="zh-CN" sz="700" b="1" dirty="0">
                          <a:latin typeface="Times New Roman" panose="02020603050405020304" pitchFamily="18" charset="0"/>
                        </a:rPr>
                        <a:t>:                                      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正常：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“√”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异常：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“</a:t>
                      </a:r>
                      <a:r>
                        <a:rPr lang="en-US" altLang="zh-CN" sz="700" b="1" dirty="0">
                          <a:latin typeface="宋体" panose="02010600030101010101" pitchFamily="2" charset="-122"/>
                        </a:rPr>
                        <a:t>×”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日期：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altLang="zh-CN" sz="700" b="1" dirty="0">
                          <a:latin typeface="Times New Roman" panose="02020603050405020304" pitchFamily="18" charset="0"/>
                        </a:rPr>
                        <a:t>2018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年</a:t>
                      </a:r>
                      <a:r>
                        <a:rPr lang="zh-CN" altLang="en-US" sz="7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700" b="1" dirty="0">
                          <a:latin typeface="Times New Roman" panose="02020603050405020304" pitchFamily="18" charset="0"/>
                        </a:rPr>
                        <a:t>110 </a:t>
                      </a:r>
                      <a:r>
                        <a:rPr lang="zh-CN" altLang="en-US" sz="700" b="1" dirty="0"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700" b="1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日常安全检查项目</a:t>
                      </a:r>
                      <a:endParaRPr lang="zh-CN" altLang="en-US" sz="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b="1" dirty="0">
                          <a:latin typeface="宋体" panose="02010600030101010101" pitchFamily="2" charset="-122"/>
                        </a:rPr>
                        <a:t>异常问题描述及</a:t>
                      </a:r>
                      <a:br>
                        <a:rPr lang="zh-CN" altLang="en-US" sz="500" b="1" dirty="0">
                          <a:latin typeface="宋体" panose="02010600030101010101" pitchFamily="2" charset="-122"/>
                        </a:rPr>
                      </a:br>
                      <a:r>
                        <a:rPr lang="zh-CN" altLang="en-US" sz="500" b="1" dirty="0">
                          <a:latin typeface="宋体" panose="02010600030101010101" pitchFamily="2" charset="-122"/>
                        </a:rPr>
                        <a:t>整改措施</a:t>
                      </a:r>
                      <a:endParaRPr lang="zh-CN" altLang="en-US" sz="500" b="1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1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b="1" dirty="0">
                          <a:latin typeface="宋体" panose="02010600030101010101" pitchFamily="2" charset="-122"/>
                        </a:rPr>
                        <a:t>检查日期</a:t>
                      </a:r>
                      <a:endParaRPr lang="zh-CN" altLang="en-US" sz="500" b="1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3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6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7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8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9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10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11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12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13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14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15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16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17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18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19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20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21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22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23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24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25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26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27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28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29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30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500" dirty="0">
                          <a:latin typeface="宋体" panose="02010600030101010101" pitchFamily="2" charset="-122"/>
                        </a:rPr>
                        <a:t>31</a:t>
                      </a:r>
                      <a:endParaRPr lang="en-US" altLang="zh-CN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人员资质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特种作业人员有相应证件</a:t>
                      </a: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叉车、起重、焊工、登高</a:t>
                      </a: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人员是否进行三级教育（含人员调动的转岗培训）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违章作业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车辆有无超速行驶，叉车不得载人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通道组焊顶部两头是否挂有安全链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通道顶部焊接人员是否系有安全带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文明作业，遵守“四不伤害”原则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 设施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主通道是否畅通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临时占用通道是否有警示标示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消防设施器材前有无杂物阻挡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  化学品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作业时乙炔、氧气是否按规定区域距离分开放置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乙炔、氧气、混合气等气体运送过程中是否有固定防护措施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乙炔、氧气、混合气输送管道及其附件是否良好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乙炔、氧气、混合气等气体作业时是否有固定防护措施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设备设施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安全警示标示完好易见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扶手、护栏、平台、梯子功能符合标准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自制人字梯梯级是否损坏并及时更换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电焊机电源线是否裸露并有防护套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起重 搬运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起重吊机（链条、吊钩、吊环、抓斗等是否完好以及标示牌）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起重与吊装卸作业是否做到“十不吊”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叉车</a:t>
                      </a: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托盘叉车、高空取料车是否进行日常检查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作业环境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现场</a:t>
                      </a: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6S</a:t>
                      </a: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状况是否符合要求，了解各工位及岗位危险源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检修时必要的安全标示无缺少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用电  安全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电气设备正常开、闭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区域照明符合标准时，不必要之照明设施关闭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现场接线规范合理，接线无损伤断裂、破损及裸露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手持电动工具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电动工具是否完好</a:t>
                      </a: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电源线有无破损</a:t>
                      </a: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套管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有无在危险的区域性使用带有火花的电动工具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电动工具停止使用时是否及时拔掉电源插头或关闭电源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劳动保护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vert="eaVert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just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打磨、切割、焊接要戴护面罩及耳塞、防护口罩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离地</a:t>
                      </a: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米以上作业要戴安全带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搬运、带锯、锐利物件、化学品操作、电焊作业要戴专用手套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进入生产车间要戴安全帽及穿安全鞋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500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500" dirty="0">
                        <a:latin typeface="宋体" panose="02010600030101010101" pitchFamily="2" charset="-122"/>
                      </a:endParaRPr>
                    </a:p>
                  </a:txBody>
                  <a:tcPr marL="4689" marR="4689" marT="468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2" name="灯片编号占位符 32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直接连接符 23"/>
          <p:cNvCxnSpPr/>
          <p:nvPr/>
        </p:nvCxnSpPr>
        <p:spPr>
          <a:xfrm>
            <a:off x="4572000" y="0"/>
            <a:ext cx="0" cy="1646238"/>
          </a:xfrm>
          <a:prstGeom prst="line">
            <a:avLst/>
          </a:prstGeom>
          <a:ln w="381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483" name="直接连接符 24"/>
          <p:cNvCxnSpPr/>
          <p:nvPr/>
        </p:nvCxnSpPr>
        <p:spPr>
          <a:xfrm>
            <a:off x="1993900" y="0"/>
            <a:ext cx="0" cy="1646238"/>
          </a:xfrm>
          <a:prstGeom prst="line">
            <a:avLst/>
          </a:prstGeom>
          <a:ln w="381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484" name="直接连接符 25"/>
          <p:cNvCxnSpPr/>
          <p:nvPr/>
        </p:nvCxnSpPr>
        <p:spPr>
          <a:xfrm>
            <a:off x="7196138" y="0"/>
            <a:ext cx="0" cy="1646238"/>
          </a:xfrm>
          <a:prstGeom prst="line">
            <a:avLst/>
          </a:prstGeom>
          <a:ln w="381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0485" name="椭圆 26"/>
          <p:cNvGrpSpPr/>
          <p:nvPr/>
        </p:nvGrpSpPr>
        <p:grpSpPr>
          <a:xfrm>
            <a:off x="3203575" y="1419225"/>
            <a:ext cx="3279775" cy="2565400"/>
            <a:chOff x="136" y="91"/>
            <a:chExt cx="2066" cy="1616"/>
          </a:xfrm>
        </p:grpSpPr>
        <p:pic>
          <p:nvPicPr>
            <p:cNvPr id="20543" name="椭圆 2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6" y="91"/>
              <a:ext cx="2066" cy="1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44" name="Text Box 7"/>
            <p:cNvSpPr txBox="1"/>
            <p:nvPr/>
          </p:nvSpPr>
          <p:spPr>
            <a:xfrm>
              <a:off x="297" y="229"/>
              <a:ext cx="1275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6" name="椭圆 27"/>
          <p:cNvGrpSpPr/>
          <p:nvPr/>
        </p:nvGrpSpPr>
        <p:grpSpPr>
          <a:xfrm>
            <a:off x="3322638" y="1639888"/>
            <a:ext cx="2309812" cy="1736725"/>
            <a:chOff x="0" y="0"/>
            <a:chExt cx="1455" cy="1094"/>
          </a:xfrm>
        </p:grpSpPr>
        <p:pic>
          <p:nvPicPr>
            <p:cNvPr id="20541" name="椭圆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55" cy="10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42" name="Text Box 10"/>
            <p:cNvSpPr txBox="1"/>
            <p:nvPr/>
          </p:nvSpPr>
          <p:spPr>
            <a:xfrm>
              <a:off x="215" y="163"/>
              <a:ext cx="1023" cy="7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7" name="椭圆 28"/>
          <p:cNvGrpSpPr/>
          <p:nvPr/>
        </p:nvGrpSpPr>
        <p:grpSpPr>
          <a:xfrm>
            <a:off x="420688" y="1384300"/>
            <a:ext cx="3273425" cy="2565400"/>
            <a:chOff x="0" y="0"/>
            <a:chExt cx="2062" cy="1616"/>
          </a:xfrm>
        </p:grpSpPr>
        <p:pic>
          <p:nvPicPr>
            <p:cNvPr id="20539" name="椭圆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62" cy="1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40" name="Text Box 13"/>
            <p:cNvSpPr txBox="1"/>
            <p:nvPr/>
          </p:nvSpPr>
          <p:spPr>
            <a:xfrm>
              <a:off x="294" y="229"/>
              <a:ext cx="1275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8" name="椭圆 29"/>
          <p:cNvGrpSpPr/>
          <p:nvPr/>
        </p:nvGrpSpPr>
        <p:grpSpPr>
          <a:xfrm>
            <a:off x="742950" y="1639888"/>
            <a:ext cx="2311400" cy="1736725"/>
            <a:chOff x="0" y="0"/>
            <a:chExt cx="1456" cy="1094"/>
          </a:xfrm>
        </p:grpSpPr>
        <p:pic>
          <p:nvPicPr>
            <p:cNvPr id="20537" name="椭圆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56" cy="10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38" name="Text Box 16"/>
            <p:cNvSpPr txBox="1"/>
            <p:nvPr/>
          </p:nvSpPr>
          <p:spPr>
            <a:xfrm>
              <a:off x="217" y="163"/>
              <a:ext cx="1023" cy="7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9" name="椭圆 30"/>
          <p:cNvGrpSpPr/>
          <p:nvPr/>
        </p:nvGrpSpPr>
        <p:grpSpPr>
          <a:xfrm>
            <a:off x="5619750" y="1384300"/>
            <a:ext cx="3279775" cy="2565400"/>
            <a:chOff x="0" y="0"/>
            <a:chExt cx="2066" cy="1616"/>
          </a:xfrm>
        </p:grpSpPr>
        <p:pic>
          <p:nvPicPr>
            <p:cNvPr id="20535" name="椭圆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66" cy="1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36" name="Text Box 19"/>
            <p:cNvSpPr txBox="1"/>
            <p:nvPr/>
          </p:nvSpPr>
          <p:spPr>
            <a:xfrm>
              <a:off x="295" y="229"/>
              <a:ext cx="1276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90" name="椭圆 31"/>
          <p:cNvGrpSpPr/>
          <p:nvPr/>
        </p:nvGrpSpPr>
        <p:grpSpPr>
          <a:xfrm>
            <a:off x="5943600" y="1639888"/>
            <a:ext cx="2309813" cy="1736725"/>
            <a:chOff x="0" y="0"/>
            <a:chExt cx="1455" cy="1094"/>
          </a:xfrm>
        </p:grpSpPr>
        <p:pic>
          <p:nvPicPr>
            <p:cNvPr id="20533" name="椭圆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55" cy="10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34" name="Text Box 22"/>
            <p:cNvSpPr txBox="1"/>
            <p:nvPr/>
          </p:nvSpPr>
          <p:spPr>
            <a:xfrm>
              <a:off x="217" y="163"/>
              <a:ext cx="1024" cy="7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0491" name="直接连接符 32"/>
          <p:cNvCxnSpPr/>
          <p:nvPr/>
        </p:nvCxnSpPr>
        <p:spPr>
          <a:xfrm>
            <a:off x="4476750" y="0"/>
            <a:ext cx="0" cy="1646238"/>
          </a:xfrm>
          <a:prstGeom prst="line">
            <a:avLst/>
          </a:prstGeom>
          <a:ln w="3810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492" name="直接连接符 33"/>
          <p:cNvCxnSpPr/>
          <p:nvPr/>
        </p:nvCxnSpPr>
        <p:spPr>
          <a:xfrm>
            <a:off x="1898650" y="0"/>
            <a:ext cx="0" cy="1646238"/>
          </a:xfrm>
          <a:prstGeom prst="line">
            <a:avLst/>
          </a:prstGeom>
          <a:ln w="3810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493" name="直接连接符 34"/>
          <p:cNvCxnSpPr/>
          <p:nvPr/>
        </p:nvCxnSpPr>
        <p:spPr>
          <a:xfrm>
            <a:off x="7100888" y="0"/>
            <a:ext cx="0" cy="1646238"/>
          </a:xfrm>
          <a:prstGeom prst="line">
            <a:avLst/>
          </a:prstGeom>
          <a:ln w="3810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494" name="椭圆 26"/>
          <p:cNvSpPr/>
          <p:nvPr/>
        </p:nvSpPr>
        <p:spPr>
          <a:xfrm>
            <a:off x="808038" y="2147888"/>
            <a:ext cx="2220912" cy="277812"/>
          </a:xfrm>
          <a:custGeom>
            <a:avLst/>
            <a:gdLst>
              <a:gd name="txL" fmla="*/ 0 w 1849584"/>
              <a:gd name="txT" fmla="*/ 0 h 298748"/>
              <a:gd name="txR" fmla="*/ 1849584 w 1849584"/>
              <a:gd name="txB" fmla="*/ 298748 h 298748"/>
            </a:gdLst>
            <a:ahLst/>
            <a:cxnLst>
              <a:cxn ang="0">
                <a:pos x="118161" y="0"/>
              </a:cxn>
              <a:cxn ang="0">
                <a:pos x="2548630" y="0"/>
              </a:cxn>
              <a:cxn ang="0">
                <a:pos x="2666789" y="258343"/>
              </a:cxn>
              <a:cxn ang="0">
                <a:pos x="0" y="258343"/>
              </a:cxn>
              <a:cxn ang="0">
                <a:pos x="118161" y="0"/>
              </a:cxn>
            </a:cxnLst>
            <a:rect l="txL" t="txT" r="txR" b="txB"/>
            <a:pathLst>
              <a:path w="1849584" h="298748">
                <a:moveTo>
                  <a:pt x="81952" y="0"/>
                </a:moveTo>
                <a:lnTo>
                  <a:pt x="1767633" y="0"/>
                </a:lnTo>
                <a:cubicBezTo>
                  <a:pt x="1811383" y="92073"/>
                  <a:pt x="1839472" y="192797"/>
                  <a:pt x="1849584" y="298748"/>
                </a:cubicBezTo>
                <a:lnTo>
                  <a:pt x="0" y="298748"/>
                </a:lnTo>
                <a:cubicBezTo>
                  <a:pt x="10113" y="192797"/>
                  <a:pt x="38201" y="92073"/>
                  <a:pt x="81952" y="0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椭圆 26"/>
          <p:cNvSpPr/>
          <p:nvPr/>
        </p:nvSpPr>
        <p:spPr>
          <a:xfrm>
            <a:off x="6013450" y="2149475"/>
            <a:ext cx="2220913" cy="276225"/>
          </a:xfrm>
          <a:custGeom>
            <a:avLst/>
            <a:gdLst>
              <a:gd name="txL" fmla="*/ 0 w 1849584"/>
              <a:gd name="txT" fmla="*/ 0 h 298748"/>
              <a:gd name="txR" fmla="*/ 1849584 w 1849584"/>
              <a:gd name="txB" fmla="*/ 298748 h 298748"/>
            </a:gdLst>
            <a:ahLst/>
            <a:cxnLst>
              <a:cxn ang="0">
                <a:pos x="118161" y="0"/>
              </a:cxn>
              <a:cxn ang="0">
                <a:pos x="2548631" y="0"/>
              </a:cxn>
              <a:cxn ang="0">
                <a:pos x="2666791" y="255400"/>
              </a:cxn>
              <a:cxn ang="0">
                <a:pos x="0" y="255400"/>
              </a:cxn>
              <a:cxn ang="0">
                <a:pos x="118161" y="0"/>
              </a:cxn>
            </a:cxnLst>
            <a:rect l="txL" t="txT" r="txR" b="txB"/>
            <a:pathLst>
              <a:path w="1849584" h="298748">
                <a:moveTo>
                  <a:pt x="81952" y="0"/>
                </a:moveTo>
                <a:lnTo>
                  <a:pt x="1767633" y="0"/>
                </a:lnTo>
                <a:cubicBezTo>
                  <a:pt x="1811383" y="92073"/>
                  <a:pt x="1839472" y="192797"/>
                  <a:pt x="1849584" y="298748"/>
                </a:cubicBezTo>
                <a:lnTo>
                  <a:pt x="0" y="298748"/>
                </a:lnTo>
                <a:cubicBezTo>
                  <a:pt x="10113" y="192797"/>
                  <a:pt x="38201" y="92073"/>
                  <a:pt x="81952" y="0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6" name="椭圆 26"/>
          <p:cNvSpPr/>
          <p:nvPr/>
        </p:nvSpPr>
        <p:spPr>
          <a:xfrm>
            <a:off x="3381375" y="2147888"/>
            <a:ext cx="2220913" cy="277812"/>
          </a:xfrm>
          <a:custGeom>
            <a:avLst/>
            <a:gdLst>
              <a:gd name="txL" fmla="*/ 0 w 1849584"/>
              <a:gd name="txT" fmla="*/ 0 h 298748"/>
              <a:gd name="txR" fmla="*/ 1849584 w 1849584"/>
              <a:gd name="txB" fmla="*/ 298748 h 298748"/>
            </a:gdLst>
            <a:ahLst/>
            <a:cxnLst>
              <a:cxn ang="0">
                <a:pos x="118161" y="0"/>
              </a:cxn>
              <a:cxn ang="0">
                <a:pos x="2548631" y="0"/>
              </a:cxn>
              <a:cxn ang="0">
                <a:pos x="2666791" y="258343"/>
              </a:cxn>
              <a:cxn ang="0">
                <a:pos x="0" y="258343"/>
              </a:cxn>
              <a:cxn ang="0">
                <a:pos x="118161" y="0"/>
              </a:cxn>
            </a:cxnLst>
            <a:rect l="txL" t="txT" r="txR" b="txB"/>
            <a:pathLst>
              <a:path w="1849584" h="298748">
                <a:moveTo>
                  <a:pt x="81952" y="0"/>
                </a:moveTo>
                <a:lnTo>
                  <a:pt x="1767633" y="0"/>
                </a:lnTo>
                <a:cubicBezTo>
                  <a:pt x="1811383" y="92073"/>
                  <a:pt x="1839472" y="192797"/>
                  <a:pt x="1849584" y="298748"/>
                </a:cubicBezTo>
                <a:lnTo>
                  <a:pt x="0" y="298748"/>
                </a:lnTo>
                <a:cubicBezTo>
                  <a:pt x="10113" y="192797"/>
                  <a:pt x="38201" y="92073"/>
                  <a:pt x="81952" y="0"/>
                </a:cubicBezTo>
                <a:close/>
              </a:path>
            </a:pathLst>
          </a:custGeom>
          <a:solidFill>
            <a:srgbClr val="73DB39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97" name="TextBox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775" y="1590675"/>
            <a:ext cx="14509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8" name="TextBox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4738" y="1590675"/>
            <a:ext cx="14509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9" name="TextBox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7450" y="1590675"/>
            <a:ext cx="1449388" cy="130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0" name="TextBox 42"/>
          <p:cNvSpPr txBox="1"/>
          <p:nvPr/>
        </p:nvSpPr>
        <p:spPr>
          <a:xfrm>
            <a:off x="3543300" y="2454275"/>
            <a:ext cx="19923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焊前准备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01" name="TextBox 43"/>
          <p:cNvSpPr txBox="1"/>
          <p:nvPr/>
        </p:nvSpPr>
        <p:spPr>
          <a:xfrm>
            <a:off x="6418263" y="2454275"/>
            <a:ext cx="19939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进行焊接生产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4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 </a:t>
            </a:r>
            <a:endParaRPr lang="en-US" altLang="zh-CN" sz="14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50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0507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0513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69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31" name="矩形 7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4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28718" name="矩形 66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28" name="矩形 6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720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5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63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25" name="矩形 6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6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28712" name="矩形 60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22" name="矩形 61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71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517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6" name="矩形 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19" name="矩形 5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0508" name="TextBox 47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9" name="TextBox 48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TextBox 49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1" name="TextBox 50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2" name="TextBox 51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03" name="TextBox 128"/>
          <p:cNvSpPr txBox="1"/>
          <p:nvPr/>
        </p:nvSpPr>
        <p:spPr>
          <a:xfrm>
            <a:off x="-180975" y="268288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4" name="TextBox 129"/>
          <p:cNvSpPr txBox="1"/>
          <p:nvPr/>
        </p:nvSpPr>
        <p:spPr>
          <a:xfrm>
            <a:off x="1116013" y="2500313"/>
            <a:ext cx="19431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工艺分析 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确定焊接参数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05" name="TextBox 130"/>
          <p:cNvSpPr txBox="1"/>
          <p:nvPr/>
        </p:nvSpPr>
        <p:spPr>
          <a:xfrm>
            <a:off x="1403350" y="4011930"/>
            <a:ext cx="58705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高级焊接班共有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名学生，分为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人一组。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6" name="灯片编号占位符 6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1513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1519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7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75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520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5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4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521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7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1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522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074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28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523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25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514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5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6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7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8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07" name="TextBox 28"/>
          <p:cNvSpPr txBox="1"/>
          <p:nvPr/>
        </p:nvSpPr>
        <p:spPr>
          <a:xfrm>
            <a:off x="293688" y="0"/>
            <a:ext cx="461962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TextBox 29"/>
          <p:cNvSpPr txBox="1"/>
          <p:nvPr/>
        </p:nvSpPr>
        <p:spPr>
          <a:xfrm>
            <a:off x="-180975" y="195263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1509" name="图片 30" descr="图纸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313" y="555625"/>
            <a:ext cx="5143500" cy="289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31" descr="施工技术要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1500" y="339725"/>
            <a:ext cx="3492500" cy="480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TextBox 32"/>
          <p:cNvSpPr txBox="1"/>
          <p:nvPr/>
        </p:nvSpPr>
        <p:spPr>
          <a:xfrm>
            <a:off x="539750" y="3579813"/>
            <a:ext cx="5040313" cy="650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根据施工图纸和施工要求进行工艺分析，写出工艺报告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灯片编号占位符 3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11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12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7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75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5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4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7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31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074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28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525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514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5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6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7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8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07" name="TextBox 28"/>
          <p:cNvSpPr txBox="1"/>
          <p:nvPr/>
        </p:nvSpPr>
        <p:spPr>
          <a:xfrm>
            <a:off x="293688" y="0"/>
            <a:ext cx="461962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TextBox 29"/>
          <p:cNvSpPr txBox="1"/>
          <p:nvPr/>
        </p:nvSpPr>
        <p:spPr>
          <a:xfrm>
            <a:off x="-180975" y="195263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1" name="TextBox 32"/>
          <p:cNvSpPr txBox="1"/>
          <p:nvPr/>
        </p:nvSpPr>
        <p:spPr>
          <a:xfrm>
            <a:off x="1475656" y="4771090"/>
            <a:ext cx="5472608" cy="372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根据施工图纸和施工要求进行工艺分析，写出工艺报告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灯片编号占位符 3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11560" y="771550"/>
            <a:ext cx="20882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：</a:t>
            </a:r>
            <a:endParaRPr lang="zh-CN" altLang="en-US" dirty="0"/>
          </a:p>
        </p:txBody>
      </p:sp>
      <p:pic>
        <p:nvPicPr>
          <p:cNvPr id="17" name="图片 16" descr="I95S[89A`2JI7J@7$31[H6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3405" y="1100455"/>
            <a:ext cx="5104765" cy="27616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2537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2543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61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75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544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5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58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545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7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55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546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074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52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547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49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2538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9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0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1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2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32" name="TextBox 29"/>
          <p:cNvSpPr txBox="1"/>
          <p:nvPr/>
        </p:nvSpPr>
        <p:spPr>
          <a:xfrm>
            <a:off x="-180975" y="195263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3" name="TextBox 32"/>
          <p:cNvSpPr txBox="1"/>
          <p:nvPr/>
        </p:nvSpPr>
        <p:spPr>
          <a:xfrm>
            <a:off x="539115" y="555625"/>
            <a:ext cx="84347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任务一：根据施工图纸和施工要求进行工艺分析，制定工艺参数，写出工艺报告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。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534" name="图片 33" descr="微信图片工艺分析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99160" y="1059180"/>
            <a:ext cx="3529330" cy="3938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图片 34" descr="工艺分析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7583" y="1058863"/>
            <a:ext cx="3457575" cy="394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灯片编号占位符 3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6684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6690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2850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708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852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6691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2847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705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849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6692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2844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702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846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6693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2841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699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843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6694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2838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696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840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6685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86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87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88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89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627" name="TextBox 29"/>
          <p:cNvSpPr txBox="1"/>
          <p:nvPr/>
        </p:nvSpPr>
        <p:spPr>
          <a:xfrm>
            <a:off x="-181193" y="123825"/>
            <a:ext cx="646331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82" name="矩形 31"/>
          <p:cNvSpPr/>
          <p:nvPr/>
        </p:nvSpPr>
        <p:spPr>
          <a:xfrm>
            <a:off x="2344738" y="3608388"/>
            <a:ext cx="392216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工艺参数  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technological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paramete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83" name="灯片编号占位符 3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graphicFrame>
        <p:nvGraphicFramePr>
          <p:cNvPr id="2" name="表格 1"/>
          <p:cNvGraphicFramePr/>
          <p:nvPr/>
        </p:nvGraphicFramePr>
        <p:xfrm>
          <a:off x="1259840" y="1924050"/>
          <a:ext cx="64001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165"/>
                <a:gridCol w="1066165"/>
                <a:gridCol w="1066165"/>
                <a:gridCol w="1066165"/>
                <a:gridCol w="1066165"/>
                <a:gridCol w="1066165"/>
              </a:tblGrid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焊接层次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焊丝直径（mm）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焊接电流(A)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电弧电压(V)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运丝方式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气体流量(L/min)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/>
                </a:tc>
              </a:tr>
              <a:tr h="38100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 dirty="0"/>
                        <a:t>一层</a:t>
                      </a:r>
                      <a:endParaRPr lang="en-US" altLang="zh-CN" sz="1800" dirty="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 dirty="0">
                          <a:sym typeface="+mn-ea"/>
                        </a:rPr>
                        <a:t>1.0</a:t>
                      </a:r>
                      <a:endParaRPr lang="zh-CN" altLang="en-US" sz="1800" dirty="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 dirty="0">
                          <a:sym typeface="+mn-ea"/>
                        </a:rPr>
                        <a:t>90-100</a:t>
                      </a:r>
                      <a:endParaRPr lang="zh-CN" altLang="en-US" sz="1800" dirty="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 dirty="0">
                          <a:sym typeface="+mn-ea"/>
                        </a:rPr>
                        <a:t>18-20</a:t>
                      </a:r>
                      <a:endParaRPr lang="zh-CN" altLang="en-US" sz="1800" dirty="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锯齿形或斜圆圈形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/>
                        <a:t>10-15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5"/>
          <p:cNvSpPr txBox="1">
            <a:spLocks noGrp="1"/>
          </p:cNvSpPr>
          <p:nvPr/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fld id="{9A0DB2DC-4C9A-4742-B13C-FB6460FD3503}" type="slidenum">
              <a:rPr lang="zh-CN" altLang="en-US" sz="1400" dirty="0">
                <a:latin typeface="Arial" panose="020B0604020202020204" pitchFamily="34" charset="0"/>
              </a:rPr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5123" name="图片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638" y="573088"/>
            <a:ext cx="8594725" cy="317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9"/>
          <p:cNvSpPr/>
          <p:nvPr/>
        </p:nvSpPr>
        <p:spPr>
          <a:xfrm>
            <a:off x="1195388" y="2376488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5" name="TextBox 20"/>
          <p:cNvSpPr/>
          <p:nvPr/>
        </p:nvSpPr>
        <p:spPr>
          <a:xfrm>
            <a:off x="2686050" y="1698625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6" name="TextBox 21"/>
          <p:cNvSpPr/>
          <p:nvPr/>
        </p:nvSpPr>
        <p:spPr>
          <a:xfrm>
            <a:off x="4125913" y="2376488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7" name="TextBox 22"/>
          <p:cNvSpPr/>
          <p:nvPr/>
        </p:nvSpPr>
        <p:spPr>
          <a:xfrm>
            <a:off x="5580063" y="1698625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8" name="TextBox 23"/>
          <p:cNvSpPr/>
          <p:nvPr/>
        </p:nvSpPr>
        <p:spPr>
          <a:xfrm>
            <a:off x="7092950" y="2376488"/>
            <a:ext cx="54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05</a:t>
            </a:r>
            <a:endParaRPr lang="en-US" altLang="zh-CN" sz="2000" b="1" dirty="0">
              <a:solidFill>
                <a:srgbClr val="FFFFF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29" name="TextBox 24"/>
          <p:cNvSpPr/>
          <p:nvPr/>
        </p:nvSpPr>
        <p:spPr>
          <a:xfrm>
            <a:off x="1368425" y="4138613"/>
            <a:ext cx="64071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3F3F3F"/>
                </a:solidFill>
                <a:latin typeface="Arial Rounded MT Bold" panose="020F0704030504030204" pitchFamily="2" charset="0"/>
                <a:ea typeface="微软雅黑" panose="020B0503020204020204" pitchFamily="34" charset="-122"/>
                <a:sym typeface="Calibri" panose="020F0502020204030204" pitchFamily="34" charset="0"/>
              </a:rPr>
              <a:t>目      录</a:t>
            </a:r>
            <a:endParaRPr lang="zh-CN" altLang="en-US" sz="3600" b="1" dirty="0">
              <a:solidFill>
                <a:srgbClr val="3F3F3F"/>
              </a:solidFill>
              <a:latin typeface="Arial Rounded MT Bold" panose="020F0704030504030204" pitchFamily="2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130" name="TextBox 25"/>
          <p:cNvSpPr/>
          <p:nvPr/>
        </p:nvSpPr>
        <p:spPr>
          <a:xfrm>
            <a:off x="612775" y="1438275"/>
            <a:ext cx="17986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课程进度表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1" name="TextBox 26"/>
          <p:cNvSpPr/>
          <p:nvPr/>
        </p:nvSpPr>
        <p:spPr>
          <a:xfrm>
            <a:off x="2203450" y="2571750"/>
            <a:ext cx="15144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单元信息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2" name="TextBox 27"/>
          <p:cNvSpPr/>
          <p:nvPr/>
        </p:nvSpPr>
        <p:spPr>
          <a:xfrm>
            <a:off x="3635375" y="1438275"/>
            <a:ext cx="15160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单元目标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3" name="TextBox 28"/>
          <p:cNvSpPr/>
          <p:nvPr/>
        </p:nvSpPr>
        <p:spPr>
          <a:xfrm>
            <a:off x="5143500" y="2611438"/>
            <a:ext cx="15160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实施计划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4" name="TextBox 29"/>
          <p:cNvSpPr/>
          <p:nvPr/>
        </p:nvSpPr>
        <p:spPr>
          <a:xfrm>
            <a:off x="6588125" y="1492250"/>
            <a:ext cx="15160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endParaRPr lang="zh-CN" altLang="en-US" sz="2400" dirty="0">
              <a:solidFill>
                <a:srgbClr val="3F3F3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5" name="灯片编号占位符 1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3559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3565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583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775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566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5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580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567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7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577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568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1764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574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766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569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571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3560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1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2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3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4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555" name="TextBox 29"/>
          <p:cNvSpPr txBox="1"/>
          <p:nvPr/>
        </p:nvSpPr>
        <p:spPr>
          <a:xfrm>
            <a:off x="-180975" y="123825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7" name="TextBox 30"/>
          <p:cNvSpPr txBox="1"/>
          <p:nvPr/>
        </p:nvSpPr>
        <p:spPr>
          <a:xfrm>
            <a:off x="5939790" y="843280"/>
            <a:ext cx="3144520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工艺分析（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technology analyse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平敷焊是在平焊位置上堆敷焊道的一种操作方法，它是焊条电弧焊操作的基础。</a:t>
            </a:r>
            <a:endParaRPr lang="zh-CN" altLang="en-US" sz="1400" b="1" dirty="0"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ea typeface="楷体_GB2312" panose="02010609030101010101" pitchFamily="49" charset="-122"/>
                <a:sym typeface="+mn-ea"/>
              </a:rPr>
              <a:t>       一般包含引弧，运条，焊道的</a:t>
            </a:r>
            <a:r>
              <a:rPr lang="zh-CN" altLang="en-US" sz="1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起头、接头、收尾。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灯片编号占位符 3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5364" name="图片 15363" descr="9431_3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455" y="937260"/>
            <a:ext cx="4886325" cy="318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7655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7661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3820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79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22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7662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3817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76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19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7663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3814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73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16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7664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3811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70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13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7665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3808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667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10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7656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7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8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9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0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651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7652" name="Picture 3" descr="C:\Users\Administrator\Desktop\iMac_resource.pn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688" y="411163"/>
            <a:ext cx="6497637" cy="4808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灯片编号占位符 32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7654" name="Text Box 30"/>
          <p:cNvSpPr txBox="1"/>
          <p:nvPr/>
        </p:nvSpPr>
        <p:spPr>
          <a:xfrm>
            <a:off x="539750" y="1488440"/>
            <a:ext cx="15176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观看操作示范视频，进行焊前准备。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29896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29902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5869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920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71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903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5866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917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68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904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5863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914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65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905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5860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911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62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906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5857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908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59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9897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98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99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00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01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699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9700" name="图片 32" descr="t0197ee05d77ce6f84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9750" y="842963"/>
            <a:ext cx="4032250" cy="430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33"/>
          <p:cNvSpPr txBox="1"/>
          <p:nvPr/>
        </p:nvSpPr>
        <p:spPr>
          <a:xfrm>
            <a:off x="539750" y="484188"/>
            <a:ext cx="56165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工具、材料准备，个人防护用具穿戴   </a:t>
            </a:r>
            <a:endParaRPr lang="zh-CN" altLang="en-US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4643438" y="842963"/>
          <a:ext cx="4356225" cy="4168940"/>
        </p:xfrm>
        <a:graphic>
          <a:graphicData uri="http://schemas.openxmlformats.org/drawingml/2006/table">
            <a:tbl>
              <a:tblPr/>
              <a:tblGrid>
                <a:gridCol w="364442"/>
                <a:gridCol w="506803"/>
                <a:gridCol w="506803"/>
                <a:gridCol w="210693"/>
                <a:gridCol w="398609"/>
                <a:gridCol w="398609"/>
                <a:gridCol w="148054"/>
                <a:gridCol w="165138"/>
                <a:gridCol w="353054"/>
                <a:gridCol w="353054"/>
                <a:gridCol w="165138"/>
                <a:gridCol w="392914"/>
                <a:gridCol w="392914"/>
              </a:tblGrid>
              <a:tr h="8438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>
                          <a:latin typeface="宋体" panose="02010600030101010101" pitchFamily="2" charset="-122"/>
                        </a:rPr>
                        <a:t>机台  </a:t>
                      </a:r>
                      <a:endParaRPr lang="en-US" altLang="zh-CN" sz="800" b="0" i="0" u="none" strike="noStrike" dirty="0" smtClean="0">
                        <a:latin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zh-CN" altLang="en-US" sz="800" b="0" i="0" u="none" strike="noStrike" dirty="0" smtClean="0">
                          <a:latin typeface="宋体" panose="02010600030101010101" pitchFamily="2" charset="-122"/>
                        </a:rPr>
                        <a:t>编</a:t>
                      </a:r>
                      <a:r>
                        <a:rPr lang="zh-CN" altLang="en-US" sz="800" b="0" i="0" u="none" strike="noStrike" dirty="0">
                          <a:latin typeface="宋体" panose="02010600030101010101" pitchFamily="2" charset="-122"/>
                        </a:rPr>
                        <a:t>号</a:t>
                      </a:r>
                      <a:endParaRPr lang="zh-CN" altLang="en-US" sz="8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姓名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产品名称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加工工序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材质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>
                          <a:latin typeface="宋体" panose="02010600030101010101" pitchFamily="2" charset="-122"/>
                        </a:rPr>
                        <a:t>规格</a:t>
                      </a:r>
                      <a:endParaRPr lang="zh-CN" altLang="en-US" sz="8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订单   数量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实际产量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>
                          <a:latin typeface="宋体" panose="02010600030101010101" pitchFamily="2" charset="-122"/>
                        </a:rPr>
                        <a:t>生产累计</a:t>
                      </a:r>
                      <a:endParaRPr lang="zh-CN" altLang="en-US" sz="8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领料数量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领料累计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报废数量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签名确认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宋体" panose="02010600030101010101" pitchFamily="2" charset="-122"/>
                        </a:rPr>
                        <a:t>A01</a:t>
                      </a:r>
                      <a:endParaRPr lang="en-US" sz="8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8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宋体" panose="02010600030101010101" pitchFamily="2" charset="-122"/>
                        </a:rPr>
                        <a:t>A02</a:t>
                      </a:r>
                      <a:endParaRPr lang="en-US" sz="8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宋体" panose="02010600030101010101" pitchFamily="2" charset="-122"/>
                        </a:rPr>
                        <a:t>B01</a:t>
                      </a:r>
                      <a:endParaRPr lang="en-US" sz="8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宋体" panose="02010600030101010101" pitchFamily="2" charset="-122"/>
                        </a:rPr>
                        <a:t>B02</a:t>
                      </a:r>
                      <a:endParaRPr lang="en-US" sz="8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宋体" panose="02010600030101010101" pitchFamily="2" charset="-122"/>
                        </a:rPr>
                        <a:t>B03</a:t>
                      </a:r>
                      <a:endParaRPr lang="en-US" sz="8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宋体" panose="02010600030101010101" pitchFamily="2" charset="-122"/>
                        </a:rPr>
                        <a:t>B04</a:t>
                      </a:r>
                      <a:endParaRPr lang="en-US" sz="8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2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0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894" name="TextBox 32"/>
          <p:cNvSpPr txBox="1"/>
          <p:nvPr/>
        </p:nvSpPr>
        <p:spPr>
          <a:xfrm>
            <a:off x="5219700" y="484188"/>
            <a:ext cx="30956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dirty="0">
                <a:latin typeface="Arial" panose="020B0604020202020204" pitchFamily="34" charset="0"/>
              </a:rPr>
              <a:t>           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车间领料表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895" name="灯片编号占位符 3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0729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0735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5869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753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71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0736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5866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750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68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0737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5863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747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65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0738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5860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744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62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0739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5857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741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59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0730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1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2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3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4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23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24" name="TextBox 33"/>
          <p:cNvSpPr txBox="1"/>
          <p:nvPr/>
        </p:nvSpPr>
        <p:spPr>
          <a:xfrm>
            <a:off x="539750" y="484188"/>
            <a:ext cx="56165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工具、材料准备，个人防护用具穿戴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725" name="TextBox 32"/>
          <p:cNvSpPr txBox="1"/>
          <p:nvPr/>
        </p:nvSpPr>
        <p:spPr>
          <a:xfrm>
            <a:off x="5219700" y="484188"/>
            <a:ext cx="30956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dirty="0">
                <a:latin typeface="Arial" panose="020B0604020202020204" pitchFamily="34" charset="0"/>
              </a:rPr>
              <a:t>           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26" name="灯片编号占位符 3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30727" name="图片 34" descr="工作服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1188" y="915988"/>
            <a:ext cx="2905125" cy="403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图片 35" descr="工作服背面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638" y="915988"/>
            <a:ext cx="4044950" cy="4103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1752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1758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689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76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96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1759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6891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73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93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1760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6888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70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90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1761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6885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67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87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1762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688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764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884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1753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4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5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6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7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747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48" name="Text Box 30"/>
          <p:cNvSpPr txBox="1"/>
          <p:nvPr/>
        </p:nvSpPr>
        <p:spPr>
          <a:xfrm>
            <a:off x="755650" y="627698"/>
            <a:ext cx="4319588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任务三：客车车架的底板的平敷焊生产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因客车车架体积太大，受生产工位场地和设备限制，采用跟客车车体同型号，同厚度的Q235钢板进行操作。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50" name="图片 32" descr="钢板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90545" y="2260600"/>
            <a:ext cx="3616325" cy="2583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灯片编号占位符 3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3800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3806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8942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24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44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3807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8939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21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41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3808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8936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18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38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3809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8933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15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35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3810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8930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12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932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3801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2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3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4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5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795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796" name="TextBox 31"/>
          <p:cNvSpPr txBox="1"/>
          <p:nvPr/>
        </p:nvSpPr>
        <p:spPr>
          <a:xfrm>
            <a:off x="893445" y="570230"/>
            <a:ext cx="14370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焊接设备检查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797" name="图片 32" descr="气瓶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8570" y="1059180"/>
            <a:ext cx="2712720" cy="386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33" descr="焊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5" y="1059180"/>
            <a:ext cx="2781935" cy="3850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灯片编号占位符 3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" name="TextBox 31"/>
          <p:cNvSpPr txBox="1"/>
          <p:nvPr/>
        </p:nvSpPr>
        <p:spPr>
          <a:xfrm>
            <a:off x="4843145" y="570230"/>
            <a:ext cx="11709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调试参数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31"/>
          <p:cNvSpPr txBox="1"/>
          <p:nvPr/>
        </p:nvSpPr>
        <p:spPr>
          <a:xfrm>
            <a:off x="3129280" y="566420"/>
            <a:ext cx="11709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清理打磨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31"/>
          <p:cNvSpPr txBox="1"/>
          <p:nvPr/>
        </p:nvSpPr>
        <p:spPr>
          <a:xfrm>
            <a:off x="6157595" y="570230"/>
            <a:ext cx="11709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焊接操作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Box 31"/>
          <p:cNvSpPr txBox="1"/>
          <p:nvPr/>
        </p:nvSpPr>
        <p:spPr>
          <a:xfrm>
            <a:off x="7459345" y="570230"/>
            <a:ext cx="11709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焊缝检验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2526030" y="626745"/>
            <a:ext cx="360045" cy="2159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483100" y="627380"/>
            <a:ext cx="360045" cy="2159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797550" y="627380"/>
            <a:ext cx="360045" cy="2159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7099300" y="627380"/>
            <a:ext cx="360045" cy="2159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4824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4830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0991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48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9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4831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0988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45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90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4832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0985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42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7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4833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098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39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4834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0979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36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1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4825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6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7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8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9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819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2" name="TextBox 33"/>
          <p:cNvSpPr txBox="1"/>
          <p:nvPr/>
        </p:nvSpPr>
        <p:spPr>
          <a:xfrm>
            <a:off x="2202815" y="4347845"/>
            <a:ext cx="367474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情景一：平敷焊操作要领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3" name="灯片编号占位符 3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3" name="图片 2" descr="0Z@8K6M}(8PQSH5BZE2~T5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0005" y="2109470"/>
            <a:ext cx="3834130" cy="2065020"/>
          </a:xfrm>
          <a:prstGeom prst="rect">
            <a:avLst/>
          </a:prstGeom>
        </p:spPr>
      </p:pic>
      <p:pic>
        <p:nvPicPr>
          <p:cNvPr id="2" name="图片 1" descr="N{}3DQKIIU_QFC_[2}TN9B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10" y="772160"/>
            <a:ext cx="54952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5850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5856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2016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74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18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5857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2013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71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15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5858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2010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68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12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5859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2007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65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09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5860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2004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862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006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5851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2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3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4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5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843" name="TextBox 29"/>
          <p:cNvSpPr txBox="1"/>
          <p:nvPr/>
        </p:nvSpPr>
        <p:spPr>
          <a:xfrm>
            <a:off x="-174625" y="123825"/>
            <a:ext cx="63976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9" name="灯片编号占位符 3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" name="图片 1" descr="S%]HJ{W73`RTV~5CY]M`(~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0" y="590550"/>
            <a:ext cx="6133465" cy="3961765"/>
          </a:xfrm>
          <a:prstGeom prst="rect">
            <a:avLst/>
          </a:prstGeom>
        </p:spPr>
      </p:pic>
      <p:sp>
        <p:nvSpPr>
          <p:cNvPr id="35847" name="文本框 10"/>
          <p:cNvSpPr txBox="1"/>
          <p:nvPr/>
        </p:nvSpPr>
        <p:spPr>
          <a:xfrm>
            <a:off x="2772410" y="4552315"/>
            <a:ext cx="329311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情景二：</a:t>
            </a:r>
            <a:r>
              <a:rPr 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收尾方法</a:t>
            </a:r>
            <a:endParaRPr lang="zh-CN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7895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7901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9967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19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9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7902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9964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16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7903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39961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13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7904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39958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10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60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7905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39955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07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95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6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7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8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9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00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891" name="TextBox 29"/>
          <p:cNvSpPr txBox="1"/>
          <p:nvPr/>
        </p:nvSpPr>
        <p:spPr>
          <a:xfrm>
            <a:off x="-180975" y="123825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总结评价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2" name="TextBox 32"/>
          <p:cNvSpPr txBox="1"/>
          <p:nvPr/>
        </p:nvSpPr>
        <p:spPr>
          <a:xfrm>
            <a:off x="3197225" y="4528820"/>
            <a:ext cx="20453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焊后质量检测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3" name="灯片编号占位符 3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37894" name="图片 33" descr="测量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90688" y="556578"/>
            <a:ext cx="5543550" cy="382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24"/>
          <p:cNvGrpSpPr/>
          <p:nvPr/>
        </p:nvGrpSpPr>
        <p:grpSpPr>
          <a:xfrm>
            <a:off x="2940050" y="1474788"/>
            <a:ext cx="2941638" cy="2825750"/>
            <a:chOff x="2684239" y="1541363"/>
            <a:chExt cx="4264025" cy="4095750"/>
          </a:xfrm>
        </p:grpSpPr>
        <p:sp>
          <p:nvSpPr>
            <p:cNvPr id="3" name="AutoShape 40"/>
            <p:cNvSpPr>
              <a:spLocks noChangeArrowheads="1"/>
            </p:cNvSpPr>
            <p:nvPr/>
          </p:nvSpPr>
          <p:spPr bwMode="auto">
            <a:xfrm>
              <a:off x="2684239" y="1541363"/>
              <a:ext cx="4095750" cy="4095750"/>
            </a:xfrm>
            <a:custGeom>
              <a:avLst/>
              <a:gdLst>
                <a:gd name="G0" fmla="+- -551869 0 0"/>
                <a:gd name="G1" fmla="+- 5334542 0 0"/>
                <a:gd name="G2" fmla="+- -551869 0 5334542"/>
                <a:gd name="G3" fmla="+- 10800 0 0"/>
                <a:gd name="G4" fmla="+- 0 0 -55186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3427 0 0"/>
                <a:gd name="G9" fmla="+- 0 0 5334542"/>
                <a:gd name="G10" fmla="+- 3427 0 2700"/>
                <a:gd name="G11" fmla="cos G10 -551869"/>
                <a:gd name="G12" fmla="sin G10 -551869"/>
                <a:gd name="G13" fmla="cos 13500 -551869"/>
                <a:gd name="G14" fmla="sin 13500 -551869"/>
                <a:gd name="G15" fmla="+- G11 10800 0"/>
                <a:gd name="G16" fmla="+- G12 10800 0"/>
                <a:gd name="G17" fmla="+- G13 10800 0"/>
                <a:gd name="G18" fmla="+- G14 10800 0"/>
                <a:gd name="G19" fmla="*/ 3427 1 2"/>
                <a:gd name="G20" fmla="+- G19 5400 0"/>
                <a:gd name="G21" fmla="cos G20 -551869"/>
                <a:gd name="G22" fmla="sin G20 -551869"/>
                <a:gd name="G23" fmla="+- G21 10800 0"/>
                <a:gd name="G24" fmla="+- G12 G23 G22"/>
                <a:gd name="G25" fmla="+- G22 G23 G11"/>
                <a:gd name="G26" fmla="cos 10800 -551869"/>
                <a:gd name="G27" fmla="sin 10800 -551869"/>
                <a:gd name="G28" fmla="cos 3427 -551869"/>
                <a:gd name="G29" fmla="sin 3427 -55186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5334542"/>
                <a:gd name="G36" fmla="sin G34 5334542"/>
                <a:gd name="G37" fmla="+/ 5334542 -55186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3427 G39"/>
                <a:gd name="G43" fmla="sin 342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17 w 21600"/>
                <a:gd name="T5" fmla="*/ 4377 h 21600"/>
                <a:gd name="T6" fmla="*/ 11863 w 21600"/>
                <a:gd name="T7" fmla="*/ 17833 h 21600"/>
                <a:gd name="T8" fmla="*/ 8044 w 21600"/>
                <a:gd name="T9" fmla="*/ 8762 h 21600"/>
                <a:gd name="T10" fmla="*/ 24154 w 21600"/>
                <a:gd name="T11" fmla="*/ 8823 h 21600"/>
                <a:gd name="T12" fmla="*/ 18772 w 21600"/>
                <a:gd name="T13" fmla="*/ 16076 h 21600"/>
                <a:gd name="T14" fmla="*/ 11519 w 21600"/>
                <a:gd name="T15" fmla="*/ 1069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190" y="10298"/>
                  </a:moveTo>
                  <a:cubicBezTo>
                    <a:pt x="13941" y="8617"/>
                    <a:pt x="12498" y="7373"/>
                    <a:pt x="10800" y="7373"/>
                  </a:cubicBezTo>
                  <a:cubicBezTo>
                    <a:pt x="8907" y="7373"/>
                    <a:pt x="7373" y="8907"/>
                    <a:pt x="7373" y="10800"/>
                  </a:cubicBezTo>
                  <a:cubicBezTo>
                    <a:pt x="7373" y="12692"/>
                    <a:pt x="8907" y="14227"/>
                    <a:pt x="10800" y="14227"/>
                  </a:cubicBezTo>
                  <a:cubicBezTo>
                    <a:pt x="10971" y="14227"/>
                    <a:pt x="11142" y="14214"/>
                    <a:pt x="11312" y="14188"/>
                  </a:cubicBezTo>
                  <a:lnTo>
                    <a:pt x="12415" y="21478"/>
                  </a:lnTo>
                  <a:cubicBezTo>
                    <a:pt x="11880" y="21559"/>
                    <a:pt x="11340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153" y="-1"/>
                    <a:pt x="20699" y="3922"/>
                    <a:pt x="21483" y="9218"/>
                  </a:cubicBezTo>
                  <a:lnTo>
                    <a:pt x="24154" y="8823"/>
                  </a:lnTo>
                  <a:lnTo>
                    <a:pt x="18772" y="16076"/>
                  </a:lnTo>
                  <a:lnTo>
                    <a:pt x="11519" y="10693"/>
                  </a:lnTo>
                  <a:lnTo>
                    <a:pt x="14190" y="10298"/>
                  </a:lnTo>
                  <a:close/>
                </a:path>
              </a:pathLst>
            </a:custGeom>
            <a:gradFill rotWithShape="1">
              <a:gsLst>
                <a:gs pos="0">
                  <a:srgbClr val="66FFFF">
                    <a:alpha val="22000"/>
                  </a:srgbClr>
                </a:gs>
                <a:gs pos="100000">
                  <a:srgbClr val="66FFFF">
                    <a:gamma/>
                    <a:shade val="46275"/>
                    <a:invGamma/>
                    <a:alpha val="69000"/>
                  </a:srgbClr>
                </a:gs>
              </a:gsLst>
              <a:lin ang="5400000" scaled="1"/>
            </a:gradFill>
            <a:ln w="9525" algn="ctr">
              <a:miter lim="800000"/>
            </a:ln>
            <a:effectLst>
              <a:outerShdw blurRad="76200" dist="12700" dir="2700000" sy="-23000" kx="-800400" algn="bl" rotWithShape="0">
                <a:prstClr val="black">
                  <a:alpha val="64000"/>
                </a:prstClr>
              </a:outerShdw>
            </a:effectLst>
            <a:scene3d>
              <a:camera prst="legacyObliqueTopRight"/>
              <a:lightRig rig="legacyFlat3" dir="b"/>
            </a:scene3d>
            <a:sp3d extrusionH="163500" prstMaterial="legacyMatte">
              <a:bevelT w="13500" h="13500" prst="coolSlant"/>
              <a:bevelB w="13500" h="13500" prst="angle"/>
              <a:extrusionClr>
                <a:srgbClr val="66FFFF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8958" name="Group 52"/>
            <p:cNvGrpSpPr/>
            <p:nvPr/>
          </p:nvGrpSpPr>
          <p:grpSpPr>
            <a:xfrm>
              <a:off x="3693889" y="1660426"/>
              <a:ext cx="1447800" cy="1520825"/>
              <a:chOff x="1969" y="1904"/>
              <a:chExt cx="829" cy="871"/>
            </a:xfrm>
          </p:grpSpPr>
          <p:sp>
            <p:nvSpPr>
              <p:cNvPr id="5" name="Oval 53"/>
              <p:cNvSpPr>
                <a:spLocks noChangeArrowheads="1"/>
              </p:cNvSpPr>
              <p:nvPr/>
            </p:nvSpPr>
            <p:spPr bwMode="auto">
              <a:xfrm>
                <a:off x="2022" y="2448"/>
                <a:ext cx="776" cy="32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60001"/>
                    </a:srgbClr>
                  </a:gs>
                  <a:gs pos="100000">
                    <a:srgbClr val="000000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Oval 54"/>
              <p:cNvSpPr>
                <a:spLocks noChangeArrowheads="1"/>
              </p:cNvSpPr>
              <p:nvPr/>
            </p:nvSpPr>
            <p:spPr bwMode="auto">
              <a:xfrm>
                <a:off x="1969" y="1904"/>
                <a:ext cx="709" cy="708"/>
              </a:xfrm>
              <a:prstGeom prst="ellipse">
                <a:avLst/>
              </a:prstGeom>
              <a:gradFill rotWithShape="1">
                <a:gsLst>
                  <a:gs pos="0">
                    <a:srgbClr val="778DED"/>
                  </a:gs>
                  <a:gs pos="100000">
                    <a:srgbClr val="778DED">
                      <a:gamma/>
                      <a:shade val="45882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要领学习</a:t>
                </a:r>
                <a:endParaRPr kumimoji="0" lang="en-US" altLang="ko-K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Oval 55"/>
              <p:cNvSpPr>
                <a:spLocks noChangeArrowheads="1"/>
              </p:cNvSpPr>
              <p:nvPr/>
            </p:nvSpPr>
            <p:spPr bwMode="auto">
              <a:xfrm>
                <a:off x="2046" y="2000"/>
                <a:ext cx="163" cy="17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8959" name="Group 56"/>
            <p:cNvGrpSpPr/>
            <p:nvPr/>
          </p:nvGrpSpPr>
          <p:grpSpPr>
            <a:xfrm>
              <a:off x="4860701" y="1747738"/>
              <a:ext cx="1447800" cy="1520825"/>
              <a:chOff x="1969" y="1904"/>
              <a:chExt cx="829" cy="871"/>
            </a:xfrm>
          </p:grpSpPr>
          <p:sp>
            <p:nvSpPr>
              <p:cNvPr id="9" name="Oval 57"/>
              <p:cNvSpPr>
                <a:spLocks noChangeArrowheads="1"/>
              </p:cNvSpPr>
              <p:nvPr/>
            </p:nvSpPr>
            <p:spPr bwMode="auto">
              <a:xfrm>
                <a:off x="2022" y="2448"/>
                <a:ext cx="776" cy="32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60001"/>
                    </a:srgbClr>
                  </a:gs>
                  <a:gs pos="100000">
                    <a:srgbClr val="000000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auto">
              <a:xfrm>
                <a:off x="1969" y="1904"/>
                <a:ext cx="709" cy="708"/>
              </a:xfrm>
              <a:prstGeom prst="ellipse">
                <a:avLst/>
              </a:prstGeom>
              <a:gradFill rotWithShape="1">
                <a:gsLst>
                  <a:gs pos="0">
                    <a:srgbClr val="778DED"/>
                  </a:gs>
                  <a:gs pos="100000">
                    <a:srgbClr val="778DED">
                      <a:gamma/>
                      <a:shade val="45882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焊前准备</a:t>
                </a:r>
                <a:endParaRPr kumimoji="0" lang="en-US" altLang="ko-K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auto">
              <a:xfrm>
                <a:off x="2046" y="2000"/>
                <a:ext cx="163" cy="17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8960" name="Group 60"/>
            <p:cNvGrpSpPr/>
            <p:nvPr/>
          </p:nvGrpSpPr>
          <p:grpSpPr>
            <a:xfrm>
              <a:off x="5500464" y="2600226"/>
              <a:ext cx="1447800" cy="1520825"/>
              <a:chOff x="1969" y="1904"/>
              <a:chExt cx="829" cy="871"/>
            </a:xfrm>
          </p:grpSpPr>
          <p:sp>
            <p:nvSpPr>
              <p:cNvPr id="13" name="Oval 61"/>
              <p:cNvSpPr>
                <a:spLocks noChangeArrowheads="1"/>
              </p:cNvSpPr>
              <p:nvPr/>
            </p:nvSpPr>
            <p:spPr bwMode="auto">
              <a:xfrm>
                <a:off x="2022" y="2448"/>
                <a:ext cx="776" cy="32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60001"/>
                    </a:srgbClr>
                  </a:gs>
                  <a:gs pos="100000">
                    <a:srgbClr val="000000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Oval 62"/>
              <p:cNvSpPr>
                <a:spLocks noChangeArrowheads="1"/>
              </p:cNvSpPr>
              <p:nvPr/>
            </p:nvSpPr>
            <p:spPr bwMode="auto">
              <a:xfrm>
                <a:off x="1969" y="1904"/>
                <a:ext cx="709" cy="708"/>
              </a:xfrm>
              <a:prstGeom prst="ellipse">
                <a:avLst/>
              </a:prstGeom>
              <a:gradFill rotWithShape="1">
                <a:gsLst>
                  <a:gs pos="0">
                    <a:srgbClr val="778DED"/>
                  </a:gs>
                  <a:gs pos="100000">
                    <a:srgbClr val="778DED">
                      <a:gamma/>
                      <a:shade val="45882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施焊过程</a:t>
                </a:r>
                <a:endParaRPr kumimoji="0" lang="en-US" altLang="ko-K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Oval 63"/>
              <p:cNvSpPr>
                <a:spLocks noChangeArrowheads="1"/>
              </p:cNvSpPr>
              <p:nvPr/>
            </p:nvSpPr>
            <p:spPr bwMode="auto">
              <a:xfrm>
                <a:off x="2046" y="2000"/>
                <a:ext cx="163" cy="17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8961" name="Group 64"/>
            <p:cNvGrpSpPr/>
            <p:nvPr/>
          </p:nvGrpSpPr>
          <p:grpSpPr>
            <a:xfrm>
              <a:off x="2916014" y="2508151"/>
              <a:ext cx="1447800" cy="1520825"/>
              <a:chOff x="1969" y="1904"/>
              <a:chExt cx="829" cy="871"/>
            </a:xfrm>
          </p:grpSpPr>
          <p:sp>
            <p:nvSpPr>
              <p:cNvPr id="17" name="Oval 65"/>
              <p:cNvSpPr>
                <a:spLocks noChangeArrowheads="1"/>
              </p:cNvSpPr>
              <p:nvPr/>
            </p:nvSpPr>
            <p:spPr bwMode="auto">
              <a:xfrm>
                <a:off x="2022" y="2448"/>
                <a:ext cx="776" cy="32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60001"/>
                    </a:srgbClr>
                  </a:gs>
                  <a:gs pos="100000">
                    <a:srgbClr val="000000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Oval 66"/>
              <p:cNvSpPr>
                <a:spLocks noChangeArrowheads="1"/>
              </p:cNvSpPr>
              <p:nvPr/>
            </p:nvSpPr>
            <p:spPr bwMode="auto">
              <a:xfrm>
                <a:off x="1969" y="1904"/>
                <a:ext cx="709" cy="708"/>
              </a:xfrm>
              <a:prstGeom prst="ellipse">
                <a:avLst/>
              </a:prstGeom>
              <a:gradFill rotWithShape="1">
                <a:gsLst>
                  <a:gs pos="0">
                    <a:srgbClr val="778DED"/>
                  </a:gs>
                  <a:gs pos="100000">
                    <a:srgbClr val="778DED">
                      <a:gamma/>
                      <a:shade val="45882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参数选择</a:t>
                </a:r>
                <a:endParaRPr kumimoji="0" lang="en-US" altLang="ko-K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Oval 67"/>
              <p:cNvSpPr>
                <a:spLocks noChangeArrowheads="1"/>
              </p:cNvSpPr>
              <p:nvPr/>
            </p:nvSpPr>
            <p:spPr bwMode="auto">
              <a:xfrm>
                <a:off x="2046" y="2000"/>
                <a:ext cx="163" cy="17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8962" name="Group 68"/>
            <p:cNvGrpSpPr/>
            <p:nvPr/>
          </p:nvGrpSpPr>
          <p:grpSpPr>
            <a:xfrm>
              <a:off x="3008089" y="3563838"/>
              <a:ext cx="1447800" cy="1520825"/>
              <a:chOff x="1969" y="1904"/>
              <a:chExt cx="829" cy="871"/>
            </a:xfrm>
          </p:grpSpPr>
          <p:sp>
            <p:nvSpPr>
              <p:cNvPr id="21" name="Oval 69"/>
              <p:cNvSpPr>
                <a:spLocks noChangeArrowheads="1"/>
              </p:cNvSpPr>
              <p:nvPr/>
            </p:nvSpPr>
            <p:spPr bwMode="auto">
              <a:xfrm>
                <a:off x="2022" y="2448"/>
                <a:ext cx="776" cy="32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60001"/>
                    </a:srgbClr>
                  </a:gs>
                  <a:gs pos="100000">
                    <a:srgbClr val="000000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Oval 70"/>
              <p:cNvSpPr>
                <a:spLocks noChangeArrowheads="1"/>
              </p:cNvSpPr>
              <p:nvPr/>
            </p:nvSpPr>
            <p:spPr bwMode="auto">
              <a:xfrm>
                <a:off x="1969" y="1904"/>
                <a:ext cx="709" cy="708"/>
              </a:xfrm>
              <a:prstGeom prst="ellipse">
                <a:avLst/>
              </a:prstGeom>
              <a:gradFill rotWithShape="1">
                <a:gsLst>
                  <a:gs pos="0">
                    <a:srgbClr val="778DED"/>
                  </a:gs>
                  <a:gs pos="100000">
                    <a:srgbClr val="778DED">
                      <a:gamma/>
                      <a:shade val="45882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工艺分析</a:t>
                </a:r>
                <a:endParaRPr kumimoji="0" lang="en-US" altLang="ko-K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Oval 71"/>
              <p:cNvSpPr>
                <a:spLocks noChangeArrowheads="1"/>
              </p:cNvSpPr>
              <p:nvPr/>
            </p:nvSpPr>
            <p:spPr bwMode="auto">
              <a:xfrm>
                <a:off x="2046" y="2000"/>
                <a:ext cx="163" cy="17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26" name="直接箭头连接符 25"/>
          <p:cNvCxnSpPr/>
          <p:nvPr/>
        </p:nvCxnSpPr>
        <p:spPr>
          <a:xfrm>
            <a:off x="5478463" y="2846388"/>
            <a:ext cx="930275" cy="3444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5100638" y="1617663"/>
            <a:ext cx="636588" cy="1968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3527425" y="1222375"/>
            <a:ext cx="460375" cy="3952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 flipV="1">
            <a:off x="2565400" y="2476500"/>
            <a:ext cx="661988" cy="412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2681288" y="3524250"/>
            <a:ext cx="771525" cy="3556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TextBox 36"/>
          <p:cNvSpPr txBox="1"/>
          <p:nvPr/>
        </p:nvSpPr>
        <p:spPr>
          <a:xfrm>
            <a:off x="941388" y="2166938"/>
            <a:ext cx="1701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685800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根据工艺分析和设备情况进行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1" name="TextBox 38"/>
          <p:cNvSpPr txBox="1"/>
          <p:nvPr/>
        </p:nvSpPr>
        <p:spPr>
          <a:xfrm>
            <a:off x="1104900" y="3695700"/>
            <a:ext cx="1537335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11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依据零件图和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lnSpc>
                <a:spcPct val="11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技术要求进行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2" name="TextBox 40"/>
          <p:cNvSpPr txBox="1"/>
          <p:nvPr/>
        </p:nvSpPr>
        <p:spPr>
          <a:xfrm>
            <a:off x="1800860" y="845503"/>
            <a:ext cx="1928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根据参数和焊接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位置制定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3" name="TextBox 43"/>
          <p:cNvSpPr txBox="1"/>
          <p:nvPr/>
        </p:nvSpPr>
        <p:spPr>
          <a:xfrm>
            <a:off x="5843905" y="1183005"/>
            <a:ext cx="2127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焊件清理、装配定位、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安全检查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4" name="TextBox 45"/>
          <p:cNvSpPr txBox="1"/>
          <p:nvPr/>
        </p:nvSpPr>
        <p:spPr>
          <a:xfrm>
            <a:off x="6507480" y="2949575"/>
            <a:ext cx="13763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按照焊接操作规范进行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925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8929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8935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3047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53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49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8936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3044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50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4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8937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3041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47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4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8938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3038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44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40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8939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3035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41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03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8930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1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2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3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4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926" name="TextBox 29"/>
          <p:cNvSpPr txBox="1"/>
          <p:nvPr/>
        </p:nvSpPr>
        <p:spPr>
          <a:xfrm>
            <a:off x="-309562" y="257175"/>
            <a:ext cx="646112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7" name="文本框 28"/>
          <p:cNvSpPr txBox="1"/>
          <p:nvPr/>
        </p:nvSpPr>
        <p:spPr>
          <a:xfrm>
            <a:off x="5218430" y="3836035"/>
            <a:ext cx="309689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模拟工作情境，提升职业素养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8" name="灯片编号占位符 6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Box 13"/>
          <p:cNvSpPr txBox="1"/>
          <p:nvPr/>
        </p:nvSpPr>
        <p:spPr>
          <a:xfrm>
            <a:off x="3348038" y="1978025"/>
            <a:ext cx="2263775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Agency FB" panose="020B0503020202020204" pitchFamily="2" charset="0"/>
                <a:ea typeface="微软雅黑" panose="020B0503020204020204" pitchFamily="34" charset="-122"/>
              </a:rPr>
              <a:t>课程进度表</a:t>
            </a:r>
            <a:endParaRPr lang="zh-CN" altLang="en-US" sz="3200" b="1" dirty="0">
              <a:latin typeface="Agency FB" panose="020B0503020202020204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148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6163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4" name="Text Box 6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49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6161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2" name="Text Box 9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50" name="矩形 16"/>
          <p:cNvGrpSpPr/>
          <p:nvPr/>
        </p:nvGrpSpPr>
        <p:grpSpPr>
          <a:xfrm>
            <a:off x="6407150" y="1828800"/>
            <a:ext cx="2749550" cy="712788"/>
            <a:chOff x="0" y="0"/>
            <a:chExt cx="1732" cy="449"/>
          </a:xfrm>
        </p:grpSpPr>
        <p:pic>
          <p:nvPicPr>
            <p:cNvPr id="6159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0" name="Text Box 12"/>
            <p:cNvSpPr txBox="1"/>
            <p:nvPr/>
          </p:nvSpPr>
          <p:spPr>
            <a:xfrm>
              <a:off x="10" y="13"/>
              <a:ext cx="1714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51" name="矩形 17"/>
          <p:cNvGrpSpPr/>
          <p:nvPr/>
        </p:nvGrpSpPr>
        <p:grpSpPr>
          <a:xfrm>
            <a:off x="-19050" y="1828800"/>
            <a:ext cx="2781300" cy="712788"/>
            <a:chOff x="0" y="0"/>
            <a:chExt cx="1752" cy="449"/>
          </a:xfrm>
        </p:grpSpPr>
        <p:pic>
          <p:nvPicPr>
            <p:cNvPr id="6157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8" name="Text Box 15"/>
            <p:cNvSpPr txBox="1"/>
            <p:nvPr/>
          </p:nvSpPr>
          <p:spPr>
            <a:xfrm>
              <a:off x="12" y="13"/>
              <a:ext cx="1732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412750" y="2016125"/>
            <a:ext cx="1674813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endParaRPr kumimoji="0" lang="en-US" alt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7145338" y="2016125"/>
            <a:ext cx="1674813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endParaRPr kumimoji="0" lang="en-US" alt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6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smtClean="0"/>
            </a:fld>
            <a:endParaRPr lang="zh-CN" altLang="en-US" sz="1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39942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39948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5084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66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086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949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5081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63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083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950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5078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60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080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951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5075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57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077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9952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5072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54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074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9943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4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5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6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7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939" name="TextBox 29"/>
          <p:cNvSpPr txBox="1"/>
          <p:nvPr/>
        </p:nvSpPr>
        <p:spPr>
          <a:xfrm>
            <a:off x="-180975" y="123825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0" name="文本框 2"/>
          <p:cNvSpPr txBox="1"/>
          <p:nvPr/>
        </p:nvSpPr>
        <p:spPr>
          <a:xfrm>
            <a:off x="1116330" y="1533525"/>
            <a:ext cx="6364605" cy="2076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友情提示：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、气焊时，弧光辐射强，飞溅多，会分解对人体有害的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气体，应使用完善的防护用具。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、气瓶不能接近热源。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、焊接车间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管理贯彻到位。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1" name="灯片编号占位符 32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41055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41061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6197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79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99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062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6194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76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96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063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6191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73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93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064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6188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70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90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065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6185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067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87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1056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57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58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59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0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963" name="TextBox 29"/>
          <p:cNvSpPr txBox="1"/>
          <p:nvPr/>
        </p:nvSpPr>
        <p:spPr>
          <a:xfrm>
            <a:off x="-180975" y="123825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87036" y="866775"/>
          <a:ext cx="7049770" cy="4088130"/>
        </p:xfrm>
        <a:graphic>
          <a:graphicData uri="http://schemas.openxmlformats.org/drawingml/2006/table">
            <a:tbl>
              <a:tblPr/>
              <a:tblGrid>
                <a:gridCol w="1263650"/>
                <a:gridCol w="1971004"/>
                <a:gridCol w="675890"/>
                <a:gridCol w="882099"/>
                <a:gridCol w="756082"/>
                <a:gridCol w="756082"/>
                <a:gridCol w="744855"/>
              </a:tblGrid>
              <a:tr h="54864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考核项目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考核内容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存在的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问题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自我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评价（</a:t>
                      </a:r>
                      <a:r>
                        <a:rPr 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10%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小组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评价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30%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教师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评价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alt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r>
                        <a:rPr 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0%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得分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2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工艺分析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正确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8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参数选择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正确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8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要领练习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正确．熟练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2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焊前准备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彻底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．熟练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8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施焊过程</a:t>
                      </a:r>
                      <a:endParaRPr lang="zh-CN" sz="12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正确</a:t>
                      </a: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、熟练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89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纪律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不迟到，不早退，不打闹，不玩手机，服从组长、老师安排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2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安全文明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生产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安全着装，按实训要求进行操作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5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职业规范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爱护设备</a:t>
                      </a:r>
                      <a:r>
                        <a:rPr lang="zh-CN" altLang="en-US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、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工具，摆放整齐，按</a:t>
                      </a:r>
                      <a:r>
                        <a:rPr lang="en-US" alt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6S</a:t>
                      </a: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标准清理设备及现场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1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上台展示</a:t>
                      </a:r>
                      <a:endParaRPr lang="zh-CN" sz="12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积极思考、答题</a:t>
                      </a:r>
                      <a:endParaRPr lang="zh-CN" sz="12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99"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总分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5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5742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学生签字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85750"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教师签字</a:t>
                      </a: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765" marR="64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3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1200" b="1" dirty="0"/>
                    </a:p>
                  </a:txBody>
                  <a:tcPr marL="64765" marR="64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1054" name="灯片编号占位符 3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" name="文本框 2"/>
          <p:cNvSpPr txBox="1"/>
          <p:nvPr/>
        </p:nvSpPr>
        <p:spPr>
          <a:xfrm>
            <a:off x="3766820" y="498475"/>
            <a:ext cx="2447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课堂评价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41990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41996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7131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14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3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997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7128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11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30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998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7125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08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27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999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712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05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2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2000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7119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002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21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1991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92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93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94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95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987" name="TextBox 29"/>
          <p:cNvSpPr txBox="1"/>
          <p:nvPr/>
        </p:nvSpPr>
        <p:spPr>
          <a:xfrm>
            <a:off x="-180975" y="123825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41989" name="TextBox 34"/>
          <p:cNvSpPr txBox="1"/>
          <p:nvPr/>
        </p:nvSpPr>
        <p:spPr>
          <a:xfrm>
            <a:off x="1158875" y="753745"/>
            <a:ext cx="6480175" cy="1614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后延伸：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根据焊接过程出现的问题，提出解决对策，完善工艺报告。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5083929" y="2668647"/>
            <a:ext cx="3312368" cy="2016224"/>
          </a:xfrm>
          <a:prstGeom prst="ellipse">
            <a:avLst/>
          </a:prstGeom>
          <a:blipFill>
            <a:blip r:embed="rId1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28"/>
          <p:cNvGrpSpPr/>
          <p:nvPr/>
        </p:nvGrpSpPr>
        <p:grpSpPr>
          <a:xfrm>
            <a:off x="1116013" y="0"/>
            <a:ext cx="7000875" cy="339725"/>
            <a:chOff x="0" y="0"/>
            <a:chExt cx="7001210" cy="339502"/>
          </a:xfrm>
        </p:grpSpPr>
        <p:grpSp>
          <p:nvGrpSpPr>
            <p:cNvPr id="43213" name="组合 58"/>
            <p:cNvGrpSpPr/>
            <p:nvPr/>
          </p:nvGrpSpPr>
          <p:grpSpPr>
            <a:xfrm>
              <a:off x="0" y="0"/>
              <a:ext cx="7001210" cy="339502"/>
              <a:chOff x="0" y="0"/>
              <a:chExt cx="7865306" cy="360040"/>
            </a:xfrm>
          </p:grpSpPr>
          <p:grpSp>
            <p:nvGrpSpPr>
              <p:cNvPr id="43219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47131" name="矩形 25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237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33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3220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7128" name="矩形 22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234" name="矩形 23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30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3221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47125" name="矩形 19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231" name="矩形 2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27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3222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47122" name="矩形 16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228" name="矩形 17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2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3223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47119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225" name="矩形 1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121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3214" name="TextBox 3"/>
            <p:cNvSpPr txBox="1"/>
            <p:nvPr/>
          </p:nvSpPr>
          <p:spPr>
            <a:xfrm>
              <a:off x="144016" y="0"/>
              <a:ext cx="1152128" cy="261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215" name="TextBox 4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216" name="TextBox 5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217" name="TextBox 6"/>
            <p:cNvSpPr txBox="1"/>
            <p:nvPr/>
          </p:nvSpPr>
          <p:spPr>
            <a:xfrm>
              <a:off x="4392488" y="0"/>
              <a:ext cx="1152128" cy="275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218" name="TextBox 7"/>
            <p:cNvSpPr txBox="1"/>
            <p:nvPr/>
          </p:nvSpPr>
          <p:spPr>
            <a:xfrm>
              <a:off x="5760640" y="1"/>
              <a:ext cx="1080120" cy="27699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011" name="TextBox 29"/>
          <p:cNvSpPr txBox="1"/>
          <p:nvPr/>
        </p:nvSpPr>
        <p:spPr>
          <a:xfrm>
            <a:off x="-180975" y="123825"/>
            <a:ext cx="646113" cy="5143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实施过程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‖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任务告知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子任务一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子任务二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子任务三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149561" y="433764"/>
          <a:ext cx="7488538" cy="4715999"/>
        </p:xfrm>
        <a:graphic>
          <a:graphicData uri="http://schemas.openxmlformats.org/drawingml/2006/table">
            <a:tbl>
              <a:tblPr/>
              <a:tblGrid>
                <a:gridCol w="432047"/>
                <a:gridCol w="432048"/>
                <a:gridCol w="720080"/>
                <a:gridCol w="432048"/>
                <a:gridCol w="4392196"/>
                <a:gridCol w="576064"/>
                <a:gridCol w="504055"/>
              </a:tblGrid>
              <a:tr h="24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一级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指标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序号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二级指标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序号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评价内容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权重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得分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rowSpan="1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8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</a:t>
                      </a:r>
                      <a:r>
                        <a:rPr lang="zh-CN" sz="8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认</a:t>
                      </a: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知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能力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40</a:t>
                      </a: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分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1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思维能力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能够正确地获取并提炼知识信息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能够通过记忆，理解来真正了解知识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09950" algn="r"/>
                        </a:tabLs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能够从不同的角度提出问题，并考虑解决问题的方法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能够将获取的知识举一反三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自学能力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能对自己已有的信息进行组织和归类，正确整理信息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能够通过自己已有的知识经验来独立地获取新的知识信息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能够通过自己的感知，分析等来真正并正确地理解新知识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有求知欲望，能够自主的、主动地进行学习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有自己的兴趣爱好，积极尝试和探索新事物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实践操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作能力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能够内化所理解的知识信息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能够根据自己获取的知识完成学习任务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能够正确地运用内化的知识来解决现实生活中遇到的问题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综合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能力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40</a:t>
                      </a: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分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自我监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控能力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能够有效地安排和利用学习时间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能够不断评价自我的学习过程，并且发现变化及导致变化的原因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能够根据评价，适当地对自己的学习进行调节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能够根据自己不同的学习来调整学习步骤及学习计划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学习知识能做到有始有终，有克服困难的意志和自信心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科研能力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有意识地参加一些自己力所能及的科研活动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在科研活动中能够与他人交流自己的想法，敢于标新立异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能够跳出固有的课内课外的知识，提出自己的见解，培养自己的创新性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表达能力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敢于呈现自己的想法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能够正确地组织和传达自己想要表达的内容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能够自然、流畅地表达自己想表达的内容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合作能力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愿意与别人合作，并能与他人交流思维的过程与结果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把自己当作集体的一员，评价和管理自己的行为，并承担自己的责任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能够尊重别人的意见或想法，认真倾听，鼓励、支持小组中其他成员，关注他们的需要和利益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能够为小组提供信息，质疑、归类和检验，出主意，阐明观点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学习</a:t>
                      </a: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策略</a:t>
                      </a: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</a:t>
                      </a: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分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学习方法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能够根据自己的个性特点以及以往学习经验，总结出适合自己的学习方法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定期对自己的学习方法进行调整和修改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自我调控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能够根据不同的学习正确地使用学习方法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能够正确地整合各种学习方法，进行比较来更好地运用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66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能够有效利用学习资源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660" marR="27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3211" name="TextBox 30"/>
          <p:cNvSpPr txBox="1"/>
          <p:nvPr/>
        </p:nvSpPr>
        <p:spPr>
          <a:xfrm>
            <a:off x="611560" y="1275606"/>
            <a:ext cx="576262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学生学习能力提升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212" name="灯片编号占位符 3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/>
          <p:cNvSpPr/>
          <p:nvPr/>
        </p:nvSpPr>
        <p:spPr>
          <a:xfrm flipH="1">
            <a:off x="7016750" y="2297113"/>
            <a:ext cx="663575" cy="392113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C8E43C"/>
            </a:solidFill>
            <a:prstDash val="solid"/>
          </a:ln>
          <a:effectLst/>
        </p:spPr>
        <p:txBody>
          <a:bodyPr lIns="68591" tIns="34295" rIns="68591" bIns="3429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219200" y="1993900"/>
            <a:ext cx="663575" cy="392113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C8E43C"/>
            </a:solidFill>
            <a:prstDash val="solid"/>
          </a:ln>
          <a:effectLst/>
        </p:spPr>
        <p:txBody>
          <a:bodyPr lIns="68591" tIns="34295" rIns="68591" bIns="3429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矩形 1"/>
          <p:cNvSpPr/>
          <p:nvPr/>
        </p:nvSpPr>
        <p:spPr>
          <a:xfrm>
            <a:off x="2141538" y="1816100"/>
            <a:ext cx="4564063" cy="1060450"/>
          </a:xfrm>
          <a:custGeom>
            <a:avLst/>
            <a:gdLst>
              <a:gd name="connsiteX0" fmla="*/ 0 w 6840760"/>
              <a:gd name="connsiteY0" fmla="*/ 0 h 1589338"/>
              <a:gd name="connsiteX1" fmla="*/ 6840760 w 6840760"/>
              <a:gd name="connsiteY1" fmla="*/ 0 h 1589338"/>
              <a:gd name="connsiteX2" fmla="*/ 6840760 w 6840760"/>
              <a:gd name="connsiteY2" fmla="*/ 1589338 h 1589338"/>
              <a:gd name="connsiteX3" fmla="*/ 0 w 6840760"/>
              <a:gd name="connsiteY3" fmla="*/ 1589338 h 1589338"/>
              <a:gd name="connsiteX4" fmla="*/ 0 w 6840760"/>
              <a:gd name="connsiteY4" fmla="*/ 0 h 1589338"/>
              <a:gd name="connsiteX0-1" fmla="*/ 0 w 6840760"/>
              <a:gd name="connsiteY0-2" fmla="*/ 0 h 1589338"/>
              <a:gd name="connsiteX1-3" fmla="*/ 5776731 w 6840760"/>
              <a:gd name="connsiteY1-4" fmla="*/ 99753 h 1589338"/>
              <a:gd name="connsiteX2-5" fmla="*/ 6840760 w 6840760"/>
              <a:gd name="connsiteY2-6" fmla="*/ 1589338 h 1589338"/>
              <a:gd name="connsiteX3-7" fmla="*/ 0 w 6840760"/>
              <a:gd name="connsiteY3-8" fmla="*/ 1589338 h 1589338"/>
              <a:gd name="connsiteX4-9" fmla="*/ 0 w 6840760"/>
              <a:gd name="connsiteY4-10" fmla="*/ 0 h 1589338"/>
              <a:gd name="connsiteX0-11" fmla="*/ 0 w 6840760"/>
              <a:gd name="connsiteY0-12" fmla="*/ 0 h 1589338"/>
              <a:gd name="connsiteX1-13" fmla="*/ 5776731 w 6840760"/>
              <a:gd name="connsiteY1-14" fmla="*/ 99753 h 1589338"/>
              <a:gd name="connsiteX2-15" fmla="*/ 6840760 w 6840760"/>
              <a:gd name="connsiteY2-16" fmla="*/ 1589338 h 1589338"/>
              <a:gd name="connsiteX3-17" fmla="*/ 1346662 w 6840760"/>
              <a:gd name="connsiteY3-18" fmla="*/ 1589338 h 1589338"/>
              <a:gd name="connsiteX4-19" fmla="*/ 0 w 6840760"/>
              <a:gd name="connsiteY4-20" fmla="*/ 0 h 15893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40760" h="1589338">
                <a:moveTo>
                  <a:pt x="0" y="0"/>
                </a:moveTo>
                <a:lnTo>
                  <a:pt x="5776731" y="99753"/>
                </a:lnTo>
                <a:lnTo>
                  <a:pt x="6840760" y="1589338"/>
                </a:lnTo>
                <a:lnTo>
                  <a:pt x="1346662" y="158933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B2EA4C"/>
              </a:gs>
              <a:gs pos="99000">
                <a:srgbClr val="9EDA42"/>
              </a:gs>
              <a:gs pos="0">
                <a:srgbClr val="ABE14B"/>
              </a:gs>
              <a:gs pos="4000">
                <a:srgbClr val="73C323"/>
              </a:gs>
              <a:gs pos="19000">
                <a:srgbClr val="89D327"/>
              </a:gs>
              <a:gs pos="78000">
                <a:srgbClr val="88D937"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ABE14B"/>
            </a:solidFill>
            <a:prstDash val="solid"/>
          </a:ln>
          <a:effectLst>
            <a:outerShdw blurRad="342900" dist="76200" dir="5400000" algn="t" rotWithShape="0">
              <a:prstClr val="black">
                <a:alpha val="37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5061" name="Picture 3"/>
          <p:cNvPicPr>
            <a:picLocks noChangeAspect="1"/>
          </p:cNvPicPr>
          <p:nvPr/>
        </p:nvPicPr>
        <p:blipFill>
          <a:blip r:embed="rId1" cstate="print"/>
          <a:srcRect l="2766" r="7205" b="57680"/>
          <a:stretch>
            <a:fillRect/>
          </a:stretch>
        </p:blipFill>
        <p:spPr>
          <a:xfrm rot="-8340056" flipH="1">
            <a:off x="6350" y="3370263"/>
            <a:ext cx="5876925" cy="17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3"/>
          <p:cNvPicPr>
            <a:picLocks noChangeAspect="1"/>
          </p:cNvPicPr>
          <p:nvPr/>
        </p:nvPicPr>
        <p:blipFill>
          <a:blip r:embed="rId1" cstate="print"/>
          <a:srcRect l="2766" r="7205" b="57680"/>
          <a:stretch>
            <a:fillRect/>
          </a:stretch>
        </p:blipFill>
        <p:spPr>
          <a:xfrm rot="-8340056" flipH="1" flipV="1">
            <a:off x="642938" y="2857500"/>
            <a:ext cx="5876925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Picture 3"/>
          <p:cNvPicPr>
            <a:picLocks noChangeAspect="1"/>
          </p:cNvPicPr>
          <p:nvPr/>
        </p:nvPicPr>
        <p:blipFill>
          <a:blip r:embed="rId1" cstate="print"/>
          <a:srcRect l="2766" r="7205" b="57680"/>
          <a:stretch>
            <a:fillRect/>
          </a:stretch>
        </p:blipFill>
        <p:spPr>
          <a:xfrm rot="-8340056" flipH="1">
            <a:off x="2235200" y="1681163"/>
            <a:ext cx="5876925" cy="17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4" name="Picture 3"/>
          <p:cNvPicPr>
            <a:picLocks noChangeAspect="1"/>
          </p:cNvPicPr>
          <p:nvPr/>
        </p:nvPicPr>
        <p:blipFill>
          <a:blip r:embed="rId1" cstate="print"/>
          <a:srcRect l="2766" r="7205" b="57680"/>
          <a:stretch>
            <a:fillRect/>
          </a:stretch>
        </p:blipFill>
        <p:spPr>
          <a:xfrm rot="-8340056" flipH="1" flipV="1">
            <a:off x="3835400" y="1519238"/>
            <a:ext cx="4814888" cy="9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" name="矩形 8"/>
          <p:cNvSpPr/>
          <p:nvPr/>
        </p:nvSpPr>
        <p:spPr>
          <a:xfrm rot="13260000">
            <a:off x="511175" y="2700338"/>
            <a:ext cx="5284788" cy="727075"/>
          </a:xfrm>
          <a:custGeom>
            <a:avLst/>
            <a:gdLst/>
            <a:ahLst/>
            <a:cxnLst/>
            <a:rect l="l" t="t" r="r" b="b"/>
            <a:pathLst>
              <a:path w="7046109" h="969588">
                <a:moveTo>
                  <a:pt x="7046109" y="969588"/>
                </a:moveTo>
                <a:lnTo>
                  <a:pt x="0" y="969588"/>
                </a:lnTo>
                <a:lnTo>
                  <a:pt x="0" y="0"/>
                </a:lnTo>
                <a:lnTo>
                  <a:pt x="6653916" y="0"/>
                </a:lnTo>
                <a:lnTo>
                  <a:pt x="7046109" y="451166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91" tIns="34295" rIns="68591" bIns="3429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右箭头 7"/>
          <p:cNvSpPr/>
          <p:nvPr/>
        </p:nvSpPr>
        <p:spPr>
          <a:xfrm>
            <a:off x="1276350" y="1993900"/>
            <a:ext cx="2274888" cy="1320800"/>
          </a:xfrm>
          <a:custGeom>
            <a:avLst/>
            <a:gdLst>
              <a:gd name="connsiteX0" fmla="*/ 0 w 2160240"/>
              <a:gd name="connsiteY0" fmla="*/ 328488 h 1978965"/>
              <a:gd name="connsiteX1" fmla="*/ 1170758 w 2160240"/>
              <a:gd name="connsiteY1" fmla="*/ 328488 h 1978965"/>
              <a:gd name="connsiteX2" fmla="*/ 1170758 w 2160240"/>
              <a:gd name="connsiteY2" fmla="*/ 0 h 1978965"/>
              <a:gd name="connsiteX3" fmla="*/ 2160240 w 2160240"/>
              <a:gd name="connsiteY3" fmla="*/ 989483 h 1978965"/>
              <a:gd name="connsiteX4" fmla="*/ 1170758 w 2160240"/>
              <a:gd name="connsiteY4" fmla="*/ 1978965 h 1978965"/>
              <a:gd name="connsiteX5" fmla="*/ 1170758 w 2160240"/>
              <a:gd name="connsiteY5" fmla="*/ 1650477 h 1978965"/>
              <a:gd name="connsiteX6" fmla="*/ 0 w 2160240"/>
              <a:gd name="connsiteY6" fmla="*/ 1650477 h 1978965"/>
              <a:gd name="connsiteX7" fmla="*/ 0 w 2160240"/>
              <a:gd name="connsiteY7" fmla="*/ 328488 h 1978965"/>
              <a:gd name="connsiteX0-1" fmla="*/ 0 w 3407150"/>
              <a:gd name="connsiteY0-2" fmla="*/ 461492 h 1978965"/>
              <a:gd name="connsiteX1-3" fmla="*/ 2417668 w 3407150"/>
              <a:gd name="connsiteY1-4" fmla="*/ 328488 h 1978965"/>
              <a:gd name="connsiteX2-5" fmla="*/ 2417668 w 3407150"/>
              <a:gd name="connsiteY2-6" fmla="*/ 0 h 1978965"/>
              <a:gd name="connsiteX3-7" fmla="*/ 3407150 w 3407150"/>
              <a:gd name="connsiteY3-8" fmla="*/ 989483 h 1978965"/>
              <a:gd name="connsiteX4-9" fmla="*/ 2417668 w 3407150"/>
              <a:gd name="connsiteY4-10" fmla="*/ 1978965 h 1978965"/>
              <a:gd name="connsiteX5-11" fmla="*/ 2417668 w 3407150"/>
              <a:gd name="connsiteY5-12" fmla="*/ 1650477 h 1978965"/>
              <a:gd name="connsiteX6-13" fmla="*/ 1246910 w 3407150"/>
              <a:gd name="connsiteY6-14" fmla="*/ 1650477 h 1978965"/>
              <a:gd name="connsiteX7-15" fmla="*/ 0 w 3407150"/>
              <a:gd name="connsiteY7-16" fmla="*/ 461492 h 19789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407150" h="1978965">
                <a:moveTo>
                  <a:pt x="0" y="461492"/>
                </a:moveTo>
                <a:lnTo>
                  <a:pt x="2417668" y="328488"/>
                </a:lnTo>
                <a:lnTo>
                  <a:pt x="2417668" y="0"/>
                </a:lnTo>
                <a:lnTo>
                  <a:pt x="3407150" y="989483"/>
                </a:lnTo>
                <a:lnTo>
                  <a:pt x="2417668" y="1978965"/>
                </a:lnTo>
                <a:lnTo>
                  <a:pt x="2417668" y="1650477"/>
                </a:lnTo>
                <a:lnTo>
                  <a:pt x="1246910" y="1650477"/>
                </a:lnTo>
                <a:lnTo>
                  <a:pt x="0" y="461492"/>
                </a:lnTo>
                <a:close/>
              </a:path>
            </a:pathLst>
          </a:custGeom>
          <a:gradFill flip="none" rotWithShape="1">
            <a:gsLst>
              <a:gs pos="62000">
                <a:srgbClr val="B2EA4C"/>
              </a:gs>
              <a:gs pos="99000">
                <a:srgbClr val="9EDA42"/>
              </a:gs>
              <a:gs pos="0">
                <a:srgbClr val="ABE14B"/>
              </a:gs>
              <a:gs pos="34000">
                <a:srgbClr val="60A31D"/>
              </a:gs>
              <a:gs pos="13000">
                <a:srgbClr val="89D327"/>
              </a:gs>
              <a:gs pos="80000">
                <a:srgbClr val="C6FB05"/>
              </a:gs>
            </a:gsLst>
            <a:lin ang="17400000" scaled="0"/>
            <a:tileRect/>
          </a:gradFill>
          <a:ln w="25400" cap="flat" cmpd="sng" algn="ctr">
            <a:solidFill>
              <a:srgbClr val="ABE14B"/>
            </a:solidFill>
            <a:prstDash val="solid"/>
          </a:ln>
          <a:effectLst>
            <a:outerShdw blurRad="165100" dist="50800" algn="l" rotWithShape="0">
              <a:prstClr val="black">
                <a:alpha val="52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矩形 6"/>
          <p:cNvSpPr/>
          <p:nvPr/>
        </p:nvSpPr>
        <p:spPr>
          <a:xfrm rot="13260000">
            <a:off x="3127375" y="1235075"/>
            <a:ext cx="5286375" cy="728663"/>
          </a:xfrm>
          <a:custGeom>
            <a:avLst/>
            <a:gdLst>
              <a:gd name="connsiteX0" fmla="*/ 7046109 w 7046109"/>
              <a:gd name="connsiteY0" fmla="*/ 470499 h 969588"/>
              <a:gd name="connsiteX1" fmla="*/ 6471973 w 7046109"/>
              <a:gd name="connsiteY1" fmla="*/ 969588 h 969588"/>
              <a:gd name="connsiteX2" fmla="*/ 165823 w 7046109"/>
              <a:gd name="connsiteY2" fmla="*/ 957613 h 969588"/>
              <a:gd name="connsiteX3" fmla="*/ 0 w 7046109"/>
              <a:gd name="connsiteY3" fmla="*/ 0 h 969588"/>
              <a:gd name="connsiteX4" fmla="*/ 7046109 w 7046109"/>
              <a:gd name="connsiteY4" fmla="*/ 0 h 969588"/>
              <a:gd name="connsiteX5" fmla="*/ 7046109 w 7046109"/>
              <a:gd name="connsiteY5" fmla="*/ 470499 h 9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6109" h="969588">
                <a:moveTo>
                  <a:pt x="7046109" y="470499"/>
                </a:moveTo>
                <a:lnTo>
                  <a:pt x="6471973" y="969588"/>
                </a:lnTo>
                <a:lnTo>
                  <a:pt x="165823" y="957613"/>
                </a:lnTo>
                <a:lnTo>
                  <a:pt x="0" y="0"/>
                </a:lnTo>
                <a:lnTo>
                  <a:pt x="7046109" y="0"/>
                </a:lnTo>
                <a:lnTo>
                  <a:pt x="7046109" y="470499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91" tIns="34295" rIns="68591" bIns="3429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右箭头 7"/>
          <p:cNvSpPr/>
          <p:nvPr/>
        </p:nvSpPr>
        <p:spPr>
          <a:xfrm flipH="1" flipV="1">
            <a:off x="5384800" y="1414463"/>
            <a:ext cx="2273300" cy="1319213"/>
          </a:xfrm>
          <a:custGeom>
            <a:avLst/>
            <a:gdLst>
              <a:gd name="connsiteX0" fmla="*/ 0 w 2160240"/>
              <a:gd name="connsiteY0" fmla="*/ 328488 h 1978965"/>
              <a:gd name="connsiteX1" fmla="*/ 1170758 w 2160240"/>
              <a:gd name="connsiteY1" fmla="*/ 328488 h 1978965"/>
              <a:gd name="connsiteX2" fmla="*/ 1170758 w 2160240"/>
              <a:gd name="connsiteY2" fmla="*/ 0 h 1978965"/>
              <a:gd name="connsiteX3" fmla="*/ 2160240 w 2160240"/>
              <a:gd name="connsiteY3" fmla="*/ 989483 h 1978965"/>
              <a:gd name="connsiteX4" fmla="*/ 1170758 w 2160240"/>
              <a:gd name="connsiteY4" fmla="*/ 1978965 h 1978965"/>
              <a:gd name="connsiteX5" fmla="*/ 1170758 w 2160240"/>
              <a:gd name="connsiteY5" fmla="*/ 1650477 h 1978965"/>
              <a:gd name="connsiteX6" fmla="*/ 0 w 2160240"/>
              <a:gd name="connsiteY6" fmla="*/ 1650477 h 1978965"/>
              <a:gd name="connsiteX7" fmla="*/ 0 w 2160240"/>
              <a:gd name="connsiteY7" fmla="*/ 328488 h 1978965"/>
              <a:gd name="connsiteX0-1" fmla="*/ 0 w 3407150"/>
              <a:gd name="connsiteY0-2" fmla="*/ 461492 h 1978965"/>
              <a:gd name="connsiteX1-3" fmla="*/ 2417668 w 3407150"/>
              <a:gd name="connsiteY1-4" fmla="*/ 328488 h 1978965"/>
              <a:gd name="connsiteX2-5" fmla="*/ 2417668 w 3407150"/>
              <a:gd name="connsiteY2-6" fmla="*/ 0 h 1978965"/>
              <a:gd name="connsiteX3-7" fmla="*/ 3407150 w 3407150"/>
              <a:gd name="connsiteY3-8" fmla="*/ 989483 h 1978965"/>
              <a:gd name="connsiteX4-9" fmla="*/ 2417668 w 3407150"/>
              <a:gd name="connsiteY4-10" fmla="*/ 1978965 h 1978965"/>
              <a:gd name="connsiteX5-11" fmla="*/ 2417668 w 3407150"/>
              <a:gd name="connsiteY5-12" fmla="*/ 1650477 h 1978965"/>
              <a:gd name="connsiteX6-13" fmla="*/ 1246910 w 3407150"/>
              <a:gd name="connsiteY6-14" fmla="*/ 1650477 h 1978965"/>
              <a:gd name="connsiteX7-15" fmla="*/ 0 w 3407150"/>
              <a:gd name="connsiteY7-16" fmla="*/ 461492 h 19789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407150" h="1978965">
                <a:moveTo>
                  <a:pt x="0" y="461492"/>
                </a:moveTo>
                <a:lnTo>
                  <a:pt x="2417668" y="328488"/>
                </a:lnTo>
                <a:lnTo>
                  <a:pt x="2417668" y="0"/>
                </a:lnTo>
                <a:lnTo>
                  <a:pt x="3407150" y="989483"/>
                </a:lnTo>
                <a:lnTo>
                  <a:pt x="2417668" y="1978965"/>
                </a:lnTo>
                <a:lnTo>
                  <a:pt x="2417668" y="1650477"/>
                </a:lnTo>
                <a:lnTo>
                  <a:pt x="1246910" y="1650477"/>
                </a:lnTo>
                <a:lnTo>
                  <a:pt x="0" y="461492"/>
                </a:lnTo>
                <a:close/>
              </a:path>
            </a:pathLst>
          </a:custGeom>
          <a:gradFill flip="none" rotWithShape="1">
            <a:gsLst>
              <a:gs pos="62000">
                <a:srgbClr val="B2EA4C"/>
              </a:gs>
              <a:gs pos="99000">
                <a:srgbClr val="9EDA42"/>
              </a:gs>
              <a:gs pos="0">
                <a:srgbClr val="ABE14B"/>
              </a:gs>
              <a:gs pos="34000">
                <a:srgbClr val="60A31D"/>
              </a:gs>
              <a:gs pos="13000">
                <a:srgbClr val="89D327"/>
              </a:gs>
              <a:gs pos="80000">
                <a:srgbClr val="C6FB05"/>
              </a:gs>
            </a:gsLst>
            <a:lin ang="18600000" scaled="0"/>
            <a:tileRect/>
          </a:gradFill>
          <a:ln w="25400" cap="flat" cmpd="sng" algn="ctr">
            <a:solidFill>
              <a:srgbClr val="ABE14B"/>
            </a:solidFill>
            <a:prstDash val="solid"/>
          </a:ln>
          <a:effectLst>
            <a:outerShdw blurRad="190500" dist="76200" dir="10800000" algn="r" rotWithShape="0">
              <a:prstClr val="black">
                <a:alpha val="43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16275" y="2100263"/>
            <a:ext cx="2676525" cy="4127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2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50800" dir="5400000" algn="t" rotWithShape="0">
                    <a:srgbClr val="60A31D"/>
                  </a:outerShdw>
                </a:effectLst>
                <a:uLnTx/>
                <a:uFillTx/>
                <a:latin typeface="Agency FB" panose="020B0503020202020204" pitchFamily="2" charset="0"/>
                <a:ea typeface="微软雅黑" panose="020B0503020204020204" pitchFamily="34" charset="-122"/>
                <a:cs typeface="+mn-cs"/>
                <a:sym typeface="+mn-ea"/>
              </a:rPr>
              <a:t>敬请批评指正！</a:t>
            </a:r>
            <a:endParaRPr kumimoji="0" lang="zh-CN" altLang="en-US" sz="21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50800" dir="5400000" algn="t" rotWithShape="0">
                  <a:srgbClr val="60A31D"/>
                </a:outerShdw>
              </a:effectLst>
              <a:uLnTx/>
              <a:uFillTx/>
              <a:latin typeface="Agency FB" panose="020B0503020202020204" pitchFamily="2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5070" name="灯片编号占位符 1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398780"/>
          <a:ext cx="9144000" cy="4733925"/>
        </p:xfrm>
        <a:graphic>
          <a:graphicData uri="http://schemas.openxmlformats.org/drawingml/2006/table">
            <a:tbl>
              <a:tblPr/>
              <a:tblGrid>
                <a:gridCol w="403225"/>
                <a:gridCol w="570230"/>
                <a:gridCol w="472440"/>
                <a:gridCol w="471805"/>
                <a:gridCol w="416560"/>
                <a:gridCol w="471805"/>
                <a:gridCol w="444500"/>
                <a:gridCol w="416560"/>
                <a:gridCol w="443865"/>
                <a:gridCol w="444500"/>
                <a:gridCol w="416560"/>
                <a:gridCol w="443865"/>
                <a:gridCol w="444500"/>
                <a:gridCol w="451485"/>
                <a:gridCol w="444500"/>
                <a:gridCol w="443865"/>
                <a:gridCol w="446405"/>
                <a:gridCol w="443865"/>
                <a:gridCol w="498475"/>
                <a:gridCol w="554990"/>
              </a:tblGrid>
              <a:tr h="252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周</a:t>
                      </a: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次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6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7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8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9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9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12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9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13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9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14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15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16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17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18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课时</a:t>
                      </a:r>
                      <a:r>
                        <a:rPr lang="en-US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周</a:t>
                      </a:r>
                      <a:endParaRPr lang="en-US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第一次课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900" b="1" kern="1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r>
                        <a:rPr 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1:</a:t>
                      </a:r>
                      <a:r>
                        <a:rPr lang="zh-CN" alt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中通</a:t>
                      </a:r>
                      <a:r>
                        <a:rPr lang="en-US" alt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6809</a:t>
                      </a:r>
                      <a:r>
                        <a:rPr lang="zh-CN" alt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型客车</a:t>
                      </a:r>
                      <a:r>
                        <a:rPr 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的焊接</a:t>
                      </a:r>
                      <a:endParaRPr lang="zh-CN" sz="1200" b="1" kern="1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900" b="1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3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</a:t>
                      </a:r>
                      <a:r>
                        <a:rPr lang="zh-CN" sz="1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r>
                        <a:rPr lang="zh-CN" altLang="en-US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小型压力罐</a:t>
                      </a:r>
                      <a:r>
                        <a:rPr lang="zh-CN" sz="12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lang="zh-CN" sz="1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</a:t>
                      </a:r>
                      <a:endParaRPr lang="zh-CN" sz="1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alpha val="72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最后一次课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子项目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专业认知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安全防护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1-1:</a:t>
                      </a:r>
                      <a:r>
                        <a:rPr lang="zh-CN" altLang="en-US" sz="10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车身</a:t>
                      </a:r>
                      <a:r>
                        <a:rPr lang="zh-CN" sz="10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lang="zh-CN" sz="10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平焊</a:t>
                      </a:r>
                      <a:endParaRPr lang="zh-CN" sz="10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1-2:</a:t>
                      </a:r>
                      <a:r>
                        <a:rPr lang="zh-CN" altLang="en-US" sz="1000" b="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车身</a:t>
                      </a:r>
                      <a:r>
                        <a:rPr lang="zh-CN" sz="1000" b="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的横焊</a:t>
                      </a:r>
                      <a:endParaRPr lang="zh-CN" sz="1000" b="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9EA85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1-3:</a:t>
                      </a:r>
                      <a:r>
                        <a:rPr lang="zh-CN" alt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车身</a:t>
                      </a:r>
                      <a:r>
                        <a:rPr lang="zh-CN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lang="zh-CN" sz="1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立焊</a:t>
                      </a:r>
                      <a:endParaRPr lang="zh-CN" sz="1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1-4:</a:t>
                      </a:r>
                      <a:r>
                        <a:rPr lang="zh-CN" alt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车身</a:t>
                      </a:r>
                      <a:r>
                        <a:rPr lang="zh-CN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lang="zh-CN" sz="1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仰焊</a:t>
                      </a:r>
                      <a:endParaRPr lang="zh-CN" sz="1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2-1</a:t>
                      </a:r>
                      <a:r>
                        <a:rPr lang="zh-CN" alt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罐身的</a:t>
                      </a:r>
                      <a:r>
                        <a:rPr lang="zh-CN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对</a:t>
                      </a:r>
                      <a:r>
                        <a:rPr lang="zh-CN" sz="1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</a:t>
                      </a:r>
                      <a:endParaRPr lang="zh-CN" sz="1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2-2</a:t>
                      </a:r>
                      <a:r>
                        <a:rPr lang="zh-CN" altLang="en-US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底座的</a:t>
                      </a:r>
                      <a:r>
                        <a:rPr lang="zh-CN" sz="10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对</a:t>
                      </a:r>
                      <a:r>
                        <a:rPr lang="zh-CN" sz="1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</a:t>
                      </a:r>
                      <a:endParaRPr lang="zh-CN" sz="1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总结评价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考核绩效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任务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认识常用设备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1-1-1</a:t>
                      </a:r>
                      <a:r>
                        <a:rPr lang="en-US" sz="9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r>
                        <a:rPr lang="zh-CN" sz="9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试板的平敷焊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1-1-2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: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型接头的平角焊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1-1-3:</a:t>
                      </a:r>
                      <a:endParaRPr 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型坡口板对接的平焊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1-2-1:</a:t>
                      </a: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试板的平敷焊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1-2-2 </a:t>
                      </a:r>
                      <a:endParaRPr lang="zh-CN" sz="900" kern="10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900" kern="1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型接头的横角焊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1-2-3</a:t>
                      </a:r>
                      <a:endParaRPr 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型坡口板对接的横焊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1-3-1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试板的平敷焊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1-3-2 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型接头的平角焊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1-3-3 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型坡口板对接的平焊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1-4-1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试板的平敷焊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1-4-2 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型接头的平角焊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1-4-3 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型坡口板对接的平焊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2-1-1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管材对接水平固定焊接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2-1-1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管材对接水平固定焊接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2-1-1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管材对接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45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度固定焊接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2-2-1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管板垂直固定平焊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2-2-2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管板水平固定全位置焊接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知识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目标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掌握常用设备的使用方法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掌握平敷焊的工艺分析方法</a:t>
                      </a:r>
                      <a:endParaRPr lang="zh-CN" sz="9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掌握平角焊的工艺分析方法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掌握板对接平焊的工艺分析方法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掌握横敷焊的工艺分析方法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掌握横角焊的工艺分析方法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掌握板对接横焊的工艺分析方法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掌握立敷焊的工艺分析方法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掌握立角焊的工艺分析方法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掌握板对接立焊的工艺分析方法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掌握仰敷焊的工艺分析方法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掌握仰角焊的工艺分析方法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掌握板对接仰焊的工艺分析方法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掌握管对接水平固定的工艺分析方法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掌握管对接垂直固定的工艺分析方法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掌握管对接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45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度焊的工艺分析方法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掌握管板垂直固定的工艺分析方法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掌握管板对接水平全位置焊的工艺分析方法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做出思维导图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能力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目标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能够做好个人防护措施及设备安全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熟练进行平敷焊操作</a:t>
                      </a:r>
                      <a:endParaRPr lang="zh-CN" sz="9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熟练进行平角焊操作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熟练进行板对接平焊操作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熟练进行横敷焊操作</a:t>
                      </a:r>
                      <a:endParaRPr lang="zh-CN" altLang="zh-CN" sz="900" kern="10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/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熟练进行横角焊操作</a:t>
                      </a:r>
                      <a:endParaRPr lang="zh-CN" altLang="zh-CN" sz="900" kern="10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/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熟练进行板对接横焊的操作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熟练进行立敷焊的操作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熟练进行立角焊操作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熟练进行板对接立焊操作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熟练进行仰敷操作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熟练进行仰角焊操作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熟练进行板对接仰焊焊操作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熟练进行管对接水平固定焊操作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熟练进行管对接垂直固定焊操作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熟练进行管对接</a:t>
                      </a:r>
                      <a:r>
                        <a:rPr lang="en-US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45</a:t>
                      </a: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度固定焊操作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熟练进行管板对接垂直固定焊操作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熟练进行管板对接水平全位置焊操作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能自行根据图纸进行工艺分析并进行焊接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效果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展示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正确穿戴防护用具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28000"/>
                            <a:lumMod val="98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焊接试件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工艺报告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思维导图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压力容器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考核</a:t>
                      </a:r>
                      <a:endParaRPr lang="en-US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时间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CF40">
                            <a:alpha val="24000"/>
                            <a:lumMod val="91000"/>
                          </a:srgbClr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ADE66F">
                            <a:lumMod val="85000"/>
                            <a:lumOff val="15000"/>
                            <a:alpha val="29000"/>
                          </a:srgbClr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FB11">
                            <a:alpha val="48000"/>
                          </a:srgbClr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7BD3">
                            <a:alpha val="26000"/>
                          </a:srgbClr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14000"/>
                            <a:lumMod val="51000"/>
                            <a:lumOff val="49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14000"/>
                            <a:lumMod val="51000"/>
                            <a:lumOff val="49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B32B2">
                            <a:alpha val="14000"/>
                            <a:lumMod val="51000"/>
                            <a:lumOff val="49000"/>
                          </a:srgbClr>
                        </a:gs>
                        <a:gs pos="100000">
                          <a:srgbClr val="401A5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47000"/>
                            <a:alpha val="72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√</a:t>
                      </a:r>
                      <a:endParaRPr lang="zh-CN" altLang="zh-CN" sz="9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课外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44000"/>
                      </a:schemeClr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用所学知识</a:t>
                      </a:r>
                      <a:r>
                        <a:rPr lang="en-US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自主设计一件成型产品</a:t>
                      </a:r>
                      <a:r>
                        <a:rPr lang="en-US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如飞机模型、蝴蝶、桥梁模型等，每</a:t>
                      </a:r>
                      <a:r>
                        <a:rPr lang="zh-CN" sz="1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人至</a:t>
                      </a:r>
                      <a:r>
                        <a:rPr lang="zh-CN" sz="12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少完成一件。</a:t>
                      </a:r>
                      <a:endParaRPr lang="zh-CN" sz="12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149" marR="2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1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7171" name="组合 13"/>
          <p:cNvGrpSpPr/>
          <p:nvPr/>
        </p:nvGrpSpPr>
        <p:grpSpPr>
          <a:xfrm>
            <a:off x="1222693" y="27305"/>
            <a:ext cx="7000875" cy="339725"/>
            <a:chOff x="0" y="0"/>
            <a:chExt cx="7001210" cy="360040"/>
          </a:xfrm>
        </p:grpSpPr>
        <p:grpSp>
          <p:nvGrpSpPr>
            <p:cNvPr id="7341" name="组合 58"/>
            <p:cNvGrpSpPr/>
            <p:nvPr/>
          </p:nvGrpSpPr>
          <p:grpSpPr>
            <a:xfrm>
              <a:off x="0" y="0"/>
              <a:ext cx="7001210" cy="360040"/>
              <a:chOff x="0" y="0"/>
              <a:chExt cx="7865306" cy="360040"/>
            </a:xfrm>
          </p:grpSpPr>
          <p:grpSp>
            <p:nvGrpSpPr>
              <p:cNvPr id="7347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10395" name="矩形 37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65" name="矩形 3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97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7348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10392" name="矩形 34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62" name="矩形 35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94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7349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10389" name="矩形 31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59" name="矩形 32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91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7350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10386" name="矩形 28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56" name="矩形 29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88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7351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10383" name="矩形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53" name="矩形 2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85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342" name="TextBox 15"/>
            <p:cNvSpPr txBox="1"/>
            <p:nvPr/>
          </p:nvSpPr>
          <p:spPr>
            <a:xfrm>
              <a:off x="144016" y="0"/>
              <a:ext cx="1080120" cy="293756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43" name="TextBox 16"/>
            <p:cNvSpPr txBox="1"/>
            <p:nvPr/>
          </p:nvSpPr>
          <p:spPr>
            <a:xfrm>
              <a:off x="1584176" y="0"/>
              <a:ext cx="1008112" cy="29375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44" name="TextBox 17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45" name="TextBox 18"/>
            <p:cNvSpPr txBox="1"/>
            <p:nvPr/>
          </p:nvSpPr>
          <p:spPr>
            <a:xfrm>
              <a:off x="4464263" y="0"/>
              <a:ext cx="1000808" cy="292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46" name="TextBox 19"/>
            <p:cNvSpPr txBox="1"/>
            <p:nvPr/>
          </p:nvSpPr>
          <p:spPr>
            <a:xfrm>
              <a:off x="5832648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Box 13"/>
          <p:cNvSpPr txBox="1"/>
          <p:nvPr/>
        </p:nvSpPr>
        <p:spPr>
          <a:xfrm>
            <a:off x="3348038" y="1978025"/>
            <a:ext cx="2263775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Agency FB" panose="020B0503020202020204" pitchFamily="2" charset="0"/>
                <a:ea typeface="微软雅黑" panose="020B0503020204020204" pitchFamily="34" charset="-122"/>
              </a:rPr>
              <a:t>单元信息</a:t>
            </a:r>
            <a:endParaRPr lang="zh-CN" altLang="en-US" sz="3200" b="1" dirty="0">
              <a:latin typeface="Agency FB" panose="020B0503020202020204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8196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8211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2" name="Text Box 6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8209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0" name="Text Box 9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8" name="矩形 16"/>
          <p:cNvGrpSpPr/>
          <p:nvPr/>
        </p:nvGrpSpPr>
        <p:grpSpPr>
          <a:xfrm>
            <a:off x="6407150" y="1828800"/>
            <a:ext cx="2749550" cy="712788"/>
            <a:chOff x="0" y="0"/>
            <a:chExt cx="1732" cy="449"/>
          </a:xfrm>
        </p:grpSpPr>
        <p:pic>
          <p:nvPicPr>
            <p:cNvPr id="8207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Text Box 12"/>
            <p:cNvSpPr txBox="1"/>
            <p:nvPr/>
          </p:nvSpPr>
          <p:spPr>
            <a:xfrm>
              <a:off x="10" y="13"/>
              <a:ext cx="1714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9" name="矩形 17"/>
          <p:cNvGrpSpPr/>
          <p:nvPr/>
        </p:nvGrpSpPr>
        <p:grpSpPr>
          <a:xfrm>
            <a:off x="-19050" y="1828800"/>
            <a:ext cx="2781300" cy="712788"/>
            <a:chOff x="0" y="0"/>
            <a:chExt cx="1752" cy="449"/>
          </a:xfrm>
        </p:grpSpPr>
        <p:pic>
          <p:nvPicPr>
            <p:cNvPr id="8205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6" name="Text Box 15"/>
            <p:cNvSpPr txBox="1"/>
            <p:nvPr/>
          </p:nvSpPr>
          <p:spPr>
            <a:xfrm>
              <a:off x="12" y="13"/>
              <a:ext cx="1732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232" name="TextBox 19"/>
          <p:cNvSpPr txBox="1">
            <a:spLocks noChangeArrowheads="1"/>
          </p:cNvSpPr>
          <p:nvPr/>
        </p:nvSpPr>
        <p:spPr bwMode="auto">
          <a:xfrm>
            <a:off x="7145338" y="2016125"/>
            <a:ext cx="1674813" cy="487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endParaRPr kumimoji="0" lang="zh-CN" altLang="en-US" sz="32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3" name="TextBox 11"/>
          <p:cNvSpPr txBox="1"/>
          <p:nvPr/>
        </p:nvSpPr>
        <p:spPr>
          <a:xfrm>
            <a:off x="971550" y="1978025"/>
            <a:ext cx="86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4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圆角矩形 6"/>
          <p:cNvSpPr/>
          <p:nvPr/>
        </p:nvSpPr>
        <p:spPr bwMode="auto">
          <a:xfrm>
            <a:off x="2274888" y="476250"/>
            <a:ext cx="5610225" cy="1319213"/>
          </a:xfrm>
          <a:custGeom>
            <a:avLst/>
            <a:gdLst>
              <a:gd name="T0" fmla="*/ 1289248 w 5969768"/>
              <a:gd name="T1" fmla="*/ 0 h 1872208"/>
              <a:gd name="T2" fmla="*/ 5346173 w 5969768"/>
              <a:gd name="T3" fmla="*/ 0 h 1872208"/>
              <a:gd name="T4" fmla="*/ 5969768 w 5969768"/>
              <a:gd name="T5" fmla="*/ 623595 h 1872208"/>
              <a:gd name="T6" fmla="*/ 5969768 w 5969768"/>
              <a:gd name="T7" fmla="*/ 1248613 h 1872208"/>
              <a:gd name="T8" fmla="*/ 5346173 w 5969768"/>
              <a:gd name="T9" fmla="*/ 1872208 h 1872208"/>
              <a:gd name="T10" fmla="*/ 1368152 w 5969768"/>
              <a:gd name="T11" fmla="*/ 1872208 h 1872208"/>
              <a:gd name="T12" fmla="*/ 1289248 w 5969768"/>
              <a:gd name="T13" fmla="*/ 1872208 h 1872208"/>
              <a:gd name="T14" fmla="*/ 407735 w 5969768"/>
              <a:gd name="T15" fmla="*/ 1872208 h 1872208"/>
              <a:gd name="T16" fmla="*/ 0 w 5969768"/>
              <a:gd name="T17" fmla="*/ 1464473 h 1872208"/>
              <a:gd name="T18" fmla="*/ 0 w 5969768"/>
              <a:gd name="T19" fmla="*/ 1055807 h 1872208"/>
              <a:gd name="T20" fmla="*/ 407735 w 5969768"/>
              <a:gd name="T21" fmla="*/ 648072 h 1872208"/>
              <a:gd name="T22" fmla="*/ 1368152 w 5969768"/>
              <a:gd name="T23" fmla="*/ 648072 h 1872208"/>
              <a:gd name="T24" fmla="*/ 1368152 w 5969768"/>
              <a:gd name="T25" fmla="*/ 850487 h 1872208"/>
              <a:gd name="T26" fmla="*/ 488918 w 5969768"/>
              <a:gd name="T27" fmla="*/ 850487 h 1872208"/>
              <a:gd name="T28" fmla="*/ 216024 w 5969768"/>
              <a:gd name="T29" fmla="*/ 1123381 h 1872208"/>
              <a:gd name="T30" fmla="*/ 216024 w 5969768"/>
              <a:gd name="T31" fmla="*/ 1396898 h 1872208"/>
              <a:gd name="T32" fmla="*/ 488918 w 5969768"/>
              <a:gd name="T33" fmla="*/ 1669792 h 1872208"/>
              <a:gd name="T34" fmla="*/ 1368152 w 5969768"/>
              <a:gd name="T35" fmla="*/ 1669792 h 1872208"/>
              <a:gd name="T36" fmla="*/ 1368152 w 5969768"/>
              <a:gd name="T37" fmla="*/ 1670095 h 1872208"/>
              <a:gd name="T38" fmla="*/ 5264789 w 5969768"/>
              <a:gd name="T39" fmla="*/ 1670095 h 1872208"/>
              <a:gd name="T40" fmla="*/ 5753744 w 5969768"/>
              <a:gd name="T41" fmla="*/ 1181140 h 1872208"/>
              <a:gd name="T42" fmla="*/ 5753744 w 5969768"/>
              <a:gd name="T43" fmla="*/ 691068 h 1872208"/>
              <a:gd name="T44" fmla="*/ 5264789 w 5969768"/>
              <a:gd name="T45" fmla="*/ 202113 h 1872208"/>
              <a:gd name="T46" fmla="*/ 1289248 w 5969768"/>
              <a:gd name="T47" fmla="*/ 202113 h 1872208"/>
              <a:gd name="T48" fmla="*/ 1421432 w 5969768"/>
              <a:gd name="T49" fmla="*/ 109314 h 1872208"/>
              <a:gd name="T50" fmla="*/ 1289248 w 5969768"/>
              <a:gd name="T51" fmla="*/ 0 h 1872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B7E020"/>
          </a:solidFill>
          <a:ln w="28575" cap="flat" cmpd="sng">
            <a:solidFill>
              <a:srgbClr val="FFFFFF"/>
            </a:solidFill>
            <a:round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燕尾形 20"/>
          <p:cNvSpPr>
            <a:spLocks noChangeArrowheads="1"/>
          </p:cNvSpPr>
          <p:nvPr/>
        </p:nvSpPr>
        <p:spPr bwMode="auto">
          <a:xfrm>
            <a:off x="3397250" y="877888"/>
            <a:ext cx="323850" cy="244475"/>
          </a:xfrm>
          <a:prstGeom prst="chevron">
            <a:avLst>
              <a:gd name="adj" fmla="val 49675"/>
            </a:avLst>
          </a:prstGeom>
          <a:solidFill>
            <a:srgbClr val="E46C0A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燕尾形 21"/>
          <p:cNvSpPr>
            <a:spLocks noChangeArrowheads="1"/>
          </p:cNvSpPr>
          <p:nvPr/>
        </p:nvSpPr>
        <p:spPr bwMode="auto">
          <a:xfrm>
            <a:off x="3643313" y="877888"/>
            <a:ext cx="323850" cy="244475"/>
          </a:xfrm>
          <a:prstGeom prst="chevron">
            <a:avLst>
              <a:gd name="adj" fmla="val 49675"/>
            </a:avLst>
          </a:prstGeom>
          <a:solidFill>
            <a:srgbClr val="00B0F0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圆角矩形 6"/>
          <p:cNvSpPr/>
          <p:nvPr/>
        </p:nvSpPr>
        <p:spPr bwMode="auto">
          <a:xfrm>
            <a:off x="2274888" y="1998663"/>
            <a:ext cx="5610225" cy="1319213"/>
          </a:xfrm>
          <a:custGeom>
            <a:avLst/>
            <a:gdLst>
              <a:gd name="T0" fmla="*/ 1289248 w 5969768"/>
              <a:gd name="T1" fmla="*/ 0 h 1872208"/>
              <a:gd name="T2" fmla="*/ 5346173 w 5969768"/>
              <a:gd name="T3" fmla="*/ 0 h 1872208"/>
              <a:gd name="T4" fmla="*/ 5969768 w 5969768"/>
              <a:gd name="T5" fmla="*/ 623595 h 1872208"/>
              <a:gd name="T6" fmla="*/ 5969768 w 5969768"/>
              <a:gd name="T7" fmla="*/ 1248613 h 1872208"/>
              <a:gd name="T8" fmla="*/ 5346173 w 5969768"/>
              <a:gd name="T9" fmla="*/ 1872208 h 1872208"/>
              <a:gd name="T10" fmla="*/ 1368152 w 5969768"/>
              <a:gd name="T11" fmla="*/ 1872208 h 1872208"/>
              <a:gd name="T12" fmla="*/ 1289248 w 5969768"/>
              <a:gd name="T13" fmla="*/ 1872208 h 1872208"/>
              <a:gd name="T14" fmla="*/ 407735 w 5969768"/>
              <a:gd name="T15" fmla="*/ 1872208 h 1872208"/>
              <a:gd name="T16" fmla="*/ 0 w 5969768"/>
              <a:gd name="T17" fmla="*/ 1464473 h 1872208"/>
              <a:gd name="T18" fmla="*/ 0 w 5969768"/>
              <a:gd name="T19" fmla="*/ 1055807 h 1872208"/>
              <a:gd name="T20" fmla="*/ 407735 w 5969768"/>
              <a:gd name="T21" fmla="*/ 648072 h 1872208"/>
              <a:gd name="T22" fmla="*/ 1368152 w 5969768"/>
              <a:gd name="T23" fmla="*/ 648072 h 1872208"/>
              <a:gd name="T24" fmla="*/ 1368152 w 5969768"/>
              <a:gd name="T25" fmla="*/ 850487 h 1872208"/>
              <a:gd name="T26" fmla="*/ 488918 w 5969768"/>
              <a:gd name="T27" fmla="*/ 850487 h 1872208"/>
              <a:gd name="T28" fmla="*/ 216024 w 5969768"/>
              <a:gd name="T29" fmla="*/ 1123381 h 1872208"/>
              <a:gd name="T30" fmla="*/ 216024 w 5969768"/>
              <a:gd name="T31" fmla="*/ 1396898 h 1872208"/>
              <a:gd name="T32" fmla="*/ 488918 w 5969768"/>
              <a:gd name="T33" fmla="*/ 1669792 h 1872208"/>
              <a:gd name="T34" fmla="*/ 1368152 w 5969768"/>
              <a:gd name="T35" fmla="*/ 1669792 h 1872208"/>
              <a:gd name="T36" fmla="*/ 1368152 w 5969768"/>
              <a:gd name="T37" fmla="*/ 1670095 h 1872208"/>
              <a:gd name="T38" fmla="*/ 5264789 w 5969768"/>
              <a:gd name="T39" fmla="*/ 1670095 h 1872208"/>
              <a:gd name="T40" fmla="*/ 5753744 w 5969768"/>
              <a:gd name="T41" fmla="*/ 1181140 h 1872208"/>
              <a:gd name="T42" fmla="*/ 5753744 w 5969768"/>
              <a:gd name="T43" fmla="*/ 691068 h 1872208"/>
              <a:gd name="T44" fmla="*/ 5264789 w 5969768"/>
              <a:gd name="T45" fmla="*/ 202113 h 1872208"/>
              <a:gd name="T46" fmla="*/ 1289248 w 5969768"/>
              <a:gd name="T47" fmla="*/ 202113 h 1872208"/>
              <a:gd name="T48" fmla="*/ 1421432 w 5969768"/>
              <a:gd name="T49" fmla="*/ 109314 h 1872208"/>
              <a:gd name="T50" fmla="*/ 1289248 w 5969768"/>
              <a:gd name="T51" fmla="*/ 0 h 1872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E46C0A"/>
          </a:solidFill>
          <a:ln w="28575" cap="flat" cmpd="sng">
            <a:solidFill>
              <a:srgbClr val="FFFFFF"/>
            </a:solidFill>
            <a:round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8" name="燕尾形 23"/>
          <p:cNvSpPr>
            <a:spLocks noChangeArrowheads="1"/>
          </p:cNvSpPr>
          <p:nvPr/>
        </p:nvSpPr>
        <p:spPr bwMode="auto">
          <a:xfrm>
            <a:off x="3397250" y="2401888"/>
            <a:ext cx="323850" cy="242888"/>
          </a:xfrm>
          <a:prstGeom prst="chevron">
            <a:avLst>
              <a:gd name="adj" fmla="val 50000"/>
            </a:avLst>
          </a:prstGeom>
          <a:solidFill>
            <a:srgbClr val="B7E020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9" name="燕尾形 24"/>
          <p:cNvSpPr>
            <a:spLocks noChangeArrowheads="1"/>
          </p:cNvSpPr>
          <p:nvPr/>
        </p:nvSpPr>
        <p:spPr bwMode="auto">
          <a:xfrm>
            <a:off x="3643313" y="2401888"/>
            <a:ext cx="323850" cy="242888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0" name="圆角矩形 6"/>
          <p:cNvSpPr/>
          <p:nvPr/>
        </p:nvSpPr>
        <p:spPr bwMode="auto">
          <a:xfrm>
            <a:off x="2274888" y="3521075"/>
            <a:ext cx="5610225" cy="1319213"/>
          </a:xfrm>
          <a:custGeom>
            <a:avLst/>
            <a:gdLst>
              <a:gd name="T0" fmla="*/ 1289248 w 5969768"/>
              <a:gd name="T1" fmla="*/ 0 h 1872208"/>
              <a:gd name="T2" fmla="*/ 5346173 w 5969768"/>
              <a:gd name="T3" fmla="*/ 0 h 1872208"/>
              <a:gd name="T4" fmla="*/ 5969768 w 5969768"/>
              <a:gd name="T5" fmla="*/ 623595 h 1872208"/>
              <a:gd name="T6" fmla="*/ 5969768 w 5969768"/>
              <a:gd name="T7" fmla="*/ 1248613 h 1872208"/>
              <a:gd name="T8" fmla="*/ 5346173 w 5969768"/>
              <a:gd name="T9" fmla="*/ 1872208 h 1872208"/>
              <a:gd name="T10" fmla="*/ 1368152 w 5969768"/>
              <a:gd name="T11" fmla="*/ 1872208 h 1872208"/>
              <a:gd name="T12" fmla="*/ 1289248 w 5969768"/>
              <a:gd name="T13" fmla="*/ 1872208 h 1872208"/>
              <a:gd name="T14" fmla="*/ 407735 w 5969768"/>
              <a:gd name="T15" fmla="*/ 1872208 h 1872208"/>
              <a:gd name="T16" fmla="*/ 0 w 5969768"/>
              <a:gd name="T17" fmla="*/ 1464473 h 1872208"/>
              <a:gd name="T18" fmla="*/ 0 w 5969768"/>
              <a:gd name="T19" fmla="*/ 1055807 h 1872208"/>
              <a:gd name="T20" fmla="*/ 407735 w 5969768"/>
              <a:gd name="T21" fmla="*/ 648072 h 1872208"/>
              <a:gd name="T22" fmla="*/ 1368152 w 5969768"/>
              <a:gd name="T23" fmla="*/ 648072 h 1872208"/>
              <a:gd name="T24" fmla="*/ 1368152 w 5969768"/>
              <a:gd name="T25" fmla="*/ 850487 h 1872208"/>
              <a:gd name="T26" fmla="*/ 488918 w 5969768"/>
              <a:gd name="T27" fmla="*/ 850487 h 1872208"/>
              <a:gd name="T28" fmla="*/ 216024 w 5969768"/>
              <a:gd name="T29" fmla="*/ 1123381 h 1872208"/>
              <a:gd name="T30" fmla="*/ 216024 w 5969768"/>
              <a:gd name="T31" fmla="*/ 1396898 h 1872208"/>
              <a:gd name="T32" fmla="*/ 488918 w 5969768"/>
              <a:gd name="T33" fmla="*/ 1669792 h 1872208"/>
              <a:gd name="T34" fmla="*/ 1368152 w 5969768"/>
              <a:gd name="T35" fmla="*/ 1669792 h 1872208"/>
              <a:gd name="T36" fmla="*/ 1368152 w 5969768"/>
              <a:gd name="T37" fmla="*/ 1670095 h 1872208"/>
              <a:gd name="T38" fmla="*/ 5264789 w 5969768"/>
              <a:gd name="T39" fmla="*/ 1670095 h 1872208"/>
              <a:gd name="T40" fmla="*/ 5753744 w 5969768"/>
              <a:gd name="T41" fmla="*/ 1181140 h 1872208"/>
              <a:gd name="T42" fmla="*/ 5753744 w 5969768"/>
              <a:gd name="T43" fmla="*/ 691068 h 1872208"/>
              <a:gd name="T44" fmla="*/ 5264789 w 5969768"/>
              <a:gd name="T45" fmla="*/ 202113 h 1872208"/>
              <a:gd name="T46" fmla="*/ 1289248 w 5969768"/>
              <a:gd name="T47" fmla="*/ 202113 h 1872208"/>
              <a:gd name="T48" fmla="*/ 1421432 w 5969768"/>
              <a:gd name="T49" fmla="*/ 109314 h 1872208"/>
              <a:gd name="T50" fmla="*/ 1289248 w 5969768"/>
              <a:gd name="T51" fmla="*/ 0 h 1872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00B0F0"/>
          </a:solidFill>
          <a:ln w="28575" cap="flat" cmpd="sng">
            <a:solidFill>
              <a:srgbClr val="FFFFFF"/>
            </a:solidFill>
            <a:round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1" name="燕尾形 26"/>
          <p:cNvSpPr>
            <a:spLocks noChangeArrowheads="1"/>
          </p:cNvSpPr>
          <p:nvPr/>
        </p:nvSpPr>
        <p:spPr bwMode="auto">
          <a:xfrm>
            <a:off x="3397250" y="3924300"/>
            <a:ext cx="323850" cy="242888"/>
          </a:xfrm>
          <a:prstGeom prst="chevron">
            <a:avLst>
              <a:gd name="adj" fmla="val 50000"/>
            </a:avLst>
          </a:prstGeom>
          <a:solidFill>
            <a:srgbClr val="B7E020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2" name="燕尾形 27"/>
          <p:cNvSpPr>
            <a:spLocks noChangeArrowheads="1"/>
          </p:cNvSpPr>
          <p:nvPr/>
        </p:nvSpPr>
        <p:spPr bwMode="auto">
          <a:xfrm>
            <a:off x="3643313" y="3924300"/>
            <a:ext cx="323850" cy="242888"/>
          </a:xfrm>
          <a:prstGeom prst="chevron">
            <a:avLst>
              <a:gd name="adj" fmla="val 50000"/>
            </a:avLst>
          </a:prstGeom>
          <a:solidFill>
            <a:srgbClr val="E46C0A"/>
          </a:solidFill>
          <a:ln w="28575">
            <a:solidFill>
              <a:srgbClr val="FFFFFF"/>
            </a:solidFill>
            <a:miter lim="800000"/>
          </a:ln>
          <a:effectLst>
            <a:outerShdw dist="38100" dir="2700000" algn="ctr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7" name="TextBox 28"/>
          <p:cNvSpPr txBox="1"/>
          <p:nvPr/>
        </p:nvSpPr>
        <p:spPr>
          <a:xfrm>
            <a:off x="2555240" y="1202690"/>
            <a:ext cx="117919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Candara" panose="020E0502030303020204" pitchFamily="34" charset="0"/>
                <a:ea typeface="微软雅黑" panose="020B0503020204020204" pitchFamily="34" charset="-122"/>
              </a:rPr>
              <a:t>单元信息</a:t>
            </a:r>
            <a:endParaRPr lang="en-US" altLang="zh-CN" sz="1600" b="1" dirty="0"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8" name="TextBox 29"/>
          <p:cNvSpPr txBox="1"/>
          <p:nvPr/>
        </p:nvSpPr>
        <p:spPr>
          <a:xfrm>
            <a:off x="2555875" y="2715260"/>
            <a:ext cx="12223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b="1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授课信息</a:t>
            </a:r>
            <a:endParaRPr lang="zh-CN" altLang="en-US" sz="1600" b="1" dirty="0">
              <a:latin typeface="Candara" panose="020E0502030303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29" name="TextBox 30"/>
          <p:cNvSpPr txBox="1"/>
          <p:nvPr/>
        </p:nvSpPr>
        <p:spPr>
          <a:xfrm>
            <a:off x="2555875" y="4228465"/>
            <a:ext cx="12579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b="1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单元位置</a:t>
            </a:r>
            <a:endParaRPr lang="zh-CN" altLang="en-US" sz="1600" b="1" dirty="0">
              <a:latin typeface="Candara" panose="020E0502030303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30" name="TextBox 31"/>
          <p:cNvSpPr txBox="1"/>
          <p:nvPr/>
        </p:nvSpPr>
        <p:spPr>
          <a:xfrm>
            <a:off x="3995738" y="700088"/>
            <a:ext cx="3597275" cy="100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1225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课程总单元数：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个单元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课程总学时数：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144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>
              <a:lnSpc>
                <a:spcPct val="11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本单元学时数：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学时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1" name="TextBox 32"/>
          <p:cNvSpPr txBox="1"/>
          <p:nvPr/>
        </p:nvSpPr>
        <p:spPr>
          <a:xfrm>
            <a:off x="3995738" y="2309495"/>
            <a:ext cx="3597275" cy="7875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授课班级：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级高级焊接班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授课地点：焊接一体化教室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2" name="TextBox 33"/>
          <p:cNvSpPr txBox="1"/>
          <p:nvPr/>
        </p:nvSpPr>
        <p:spPr>
          <a:xfrm>
            <a:off x="4067493" y="3867468"/>
            <a:ext cx="3597275" cy="779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1225">
              <a:lnSpc>
                <a:spcPct val="13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课内项目中子项目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1225">
              <a:lnSpc>
                <a:spcPct val="130000"/>
              </a:lnSpc>
              <a:spcBef>
                <a:spcPct val="20000"/>
              </a:spcBef>
              <a:buSzPct val="75000"/>
              <a:buFont typeface="Arial" panose="020B0604020202020204" pitchFamily="34" charset="0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1-1-1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单元：试件平敷焊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3" name="圆角矩形 17"/>
          <p:cNvSpPr/>
          <p:nvPr/>
        </p:nvSpPr>
        <p:spPr>
          <a:xfrm>
            <a:off x="0" y="627063"/>
            <a:ext cx="1042988" cy="3835400"/>
          </a:xfrm>
          <a:custGeom>
            <a:avLst/>
            <a:gdLst>
              <a:gd name="txL" fmla="*/ 0 w 1043608"/>
              <a:gd name="txT" fmla="*/ 0 h 5112568"/>
              <a:gd name="txR" fmla="*/ 1043608 w 1043608"/>
              <a:gd name="txB" fmla="*/ 5112568 h 5112568"/>
            </a:gdLst>
            <a:ahLst/>
            <a:cxnLst>
              <a:cxn ang="0">
                <a:pos x="0" y="0"/>
              </a:cxn>
              <a:cxn ang="0">
                <a:pos x="462172" y="0"/>
              </a:cxn>
              <a:cxn ang="0">
                <a:pos x="1042368" y="326914"/>
              </a:cxn>
              <a:cxn ang="0">
                <a:pos x="1042368" y="2550365"/>
              </a:cxn>
              <a:cxn ang="0">
                <a:pos x="462172" y="2877280"/>
              </a:cxn>
              <a:cxn ang="0">
                <a:pos x="0" y="2877280"/>
              </a:cxn>
              <a:cxn ang="0">
                <a:pos x="0" y="0"/>
              </a:cxn>
            </a:cxnLst>
            <a:rect l="txL" t="txT" r="txR" b="txB"/>
            <a:pathLst>
              <a:path w="1043608" h="5112568">
                <a:moveTo>
                  <a:pt x="0" y="0"/>
                </a:moveTo>
                <a:lnTo>
                  <a:pt x="462722" y="0"/>
                </a:lnTo>
                <a:cubicBezTo>
                  <a:pt x="783536" y="0"/>
                  <a:pt x="1043608" y="260072"/>
                  <a:pt x="1043608" y="580886"/>
                </a:cubicBezTo>
                <a:lnTo>
                  <a:pt x="1043608" y="4531682"/>
                </a:lnTo>
                <a:cubicBezTo>
                  <a:pt x="1043608" y="4852496"/>
                  <a:pt x="783536" y="5112568"/>
                  <a:pt x="462722" y="5112568"/>
                </a:cubicBez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4" name="圆角矩形 17"/>
          <p:cNvSpPr/>
          <p:nvPr/>
        </p:nvSpPr>
        <p:spPr>
          <a:xfrm flipH="1">
            <a:off x="8561388" y="1454150"/>
            <a:ext cx="593725" cy="2181225"/>
          </a:xfrm>
          <a:custGeom>
            <a:avLst/>
            <a:gdLst>
              <a:gd name="txL" fmla="*/ 0 w 1043608"/>
              <a:gd name="txT" fmla="*/ 0 h 5112568"/>
              <a:gd name="txR" fmla="*/ 1043608 w 1043608"/>
              <a:gd name="txB" fmla="*/ 5112568 h 5112568"/>
            </a:gdLst>
            <a:ahLst/>
            <a:cxnLst>
              <a:cxn ang="0">
                <a:pos x="0" y="0"/>
              </a:cxn>
              <a:cxn ang="0">
                <a:pos x="149767" y="0"/>
              </a:cxn>
              <a:cxn ang="0">
                <a:pos x="337780" y="105734"/>
              </a:cxn>
              <a:cxn ang="0">
                <a:pos x="337780" y="824863"/>
              </a:cxn>
              <a:cxn ang="0">
                <a:pos x="149767" y="930597"/>
              </a:cxn>
              <a:cxn ang="0">
                <a:pos x="0" y="930597"/>
              </a:cxn>
              <a:cxn ang="0">
                <a:pos x="0" y="0"/>
              </a:cxn>
            </a:cxnLst>
            <a:rect l="txL" t="txT" r="txR" b="txB"/>
            <a:pathLst>
              <a:path w="1043608" h="5112568">
                <a:moveTo>
                  <a:pt x="0" y="0"/>
                </a:moveTo>
                <a:lnTo>
                  <a:pt x="462722" y="0"/>
                </a:lnTo>
                <a:cubicBezTo>
                  <a:pt x="783536" y="0"/>
                  <a:pt x="1043608" y="260072"/>
                  <a:pt x="1043608" y="580886"/>
                </a:cubicBezTo>
                <a:lnTo>
                  <a:pt x="1043608" y="4531682"/>
                </a:lnTo>
                <a:cubicBezTo>
                  <a:pt x="1043608" y="4852496"/>
                  <a:pt x="783536" y="5112568"/>
                  <a:pt x="462722" y="5112568"/>
                </a:cubicBez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35" name="组合 65"/>
          <p:cNvGrpSpPr/>
          <p:nvPr/>
        </p:nvGrpSpPr>
        <p:grpSpPr>
          <a:xfrm>
            <a:off x="1116013" y="0"/>
            <a:ext cx="7000875" cy="339725"/>
            <a:chOff x="0" y="0"/>
            <a:chExt cx="7001210" cy="360040"/>
          </a:xfrm>
        </p:grpSpPr>
        <p:grpSp>
          <p:nvGrpSpPr>
            <p:cNvPr id="9237" name="组合 58"/>
            <p:cNvGrpSpPr/>
            <p:nvPr/>
          </p:nvGrpSpPr>
          <p:grpSpPr>
            <a:xfrm>
              <a:off x="0" y="0"/>
              <a:ext cx="7001210" cy="360040"/>
              <a:chOff x="0" y="0"/>
              <a:chExt cx="7865306" cy="360040"/>
            </a:xfrm>
          </p:grpSpPr>
          <p:grpSp>
            <p:nvGrpSpPr>
              <p:cNvPr id="9243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3" name="矩形 39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61" name="矩形 40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57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244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4" name="矩形 43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58" name="矩形 44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245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13349" name="矩形 47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55" name="矩形 4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51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246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13346" name="矩形 51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52" name="矩形 52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247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13343" name="矩形 5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49" name="矩形 56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45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9238" name="TextBox 60"/>
            <p:cNvSpPr txBox="1"/>
            <p:nvPr/>
          </p:nvSpPr>
          <p:spPr>
            <a:xfrm>
              <a:off x="144016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9" name="TextBox 61"/>
            <p:cNvSpPr txBox="1"/>
            <p:nvPr/>
          </p:nvSpPr>
          <p:spPr>
            <a:xfrm>
              <a:off x="1584176" y="0"/>
              <a:ext cx="1008112" cy="293756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0" name="TextBox 62"/>
            <p:cNvSpPr txBox="1"/>
            <p:nvPr/>
          </p:nvSpPr>
          <p:spPr>
            <a:xfrm>
              <a:off x="3024336" y="0"/>
              <a:ext cx="108012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1" name="TextBox 63"/>
            <p:cNvSpPr txBox="1"/>
            <p:nvPr/>
          </p:nvSpPr>
          <p:spPr>
            <a:xfrm>
              <a:off x="4402648" y="0"/>
              <a:ext cx="1152128" cy="292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2" name="TextBox 64"/>
            <p:cNvSpPr txBox="1"/>
            <p:nvPr/>
          </p:nvSpPr>
          <p:spPr>
            <a:xfrm>
              <a:off x="5832648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36" name="灯片编号占位符 4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10259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60" name="Text Box 5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44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10257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8" name="Text Box 8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45" name="矩形 16"/>
          <p:cNvGrpSpPr/>
          <p:nvPr/>
        </p:nvGrpSpPr>
        <p:grpSpPr>
          <a:xfrm>
            <a:off x="6407150" y="1828800"/>
            <a:ext cx="2749550" cy="712788"/>
            <a:chOff x="0" y="0"/>
            <a:chExt cx="1732" cy="449"/>
          </a:xfrm>
        </p:grpSpPr>
        <p:pic>
          <p:nvPicPr>
            <p:cNvPr id="10255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6" name="Text Box 11"/>
            <p:cNvSpPr txBox="1"/>
            <p:nvPr/>
          </p:nvSpPr>
          <p:spPr>
            <a:xfrm>
              <a:off x="10" y="13"/>
              <a:ext cx="1714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46" name="矩形 17"/>
          <p:cNvGrpSpPr/>
          <p:nvPr/>
        </p:nvGrpSpPr>
        <p:grpSpPr>
          <a:xfrm>
            <a:off x="-19050" y="1828800"/>
            <a:ext cx="2781300" cy="712788"/>
            <a:chOff x="0" y="0"/>
            <a:chExt cx="1752" cy="449"/>
          </a:xfrm>
        </p:grpSpPr>
        <p:pic>
          <p:nvPicPr>
            <p:cNvPr id="10253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4" name="Text Box 14"/>
            <p:cNvSpPr txBox="1"/>
            <p:nvPr/>
          </p:nvSpPr>
          <p:spPr>
            <a:xfrm>
              <a:off x="12" y="13"/>
              <a:ext cx="1732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327" name="TextBox 19"/>
          <p:cNvSpPr txBox="1">
            <a:spLocks noChangeArrowheads="1"/>
          </p:cNvSpPr>
          <p:nvPr/>
        </p:nvSpPr>
        <p:spPr bwMode="auto">
          <a:xfrm>
            <a:off x="7145338" y="2016125"/>
            <a:ext cx="1674813" cy="487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endParaRPr kumimoji="0" lang="zh-CN" altLang="en-US" sz="32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50" name="TextBox 11"/>
          <p:cNvSpPr txBox="1"/>
          <p:nvPr/>
        </p:nvSpPr>
        <p:spPr>
          <a:xfrm>
            <a:off x="971550" y="1978025"/>
            <a:ext cx="86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1" name="TextBox 18"/>
          <p:cNvSpPr txBox="1"/>
          <p:nvPr/>
        </p:nvSpPr>
        <p:spPr>
          <a:xfrm>
            <a:off x="3492500" y="1851025"/>
            <a:ext cx="2592388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2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椭圆 4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57625" y="2538413"/>
            <a:ext cx="1571625" cy="1174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Group 6"/>
          <p:cNvGrpSpPr/>
          <p:nvPr/>
        </p:nvGrpSpPr>
        <p:grpSpPr>
          <a:xfrm>
            <a:off x="4140200" y="2741613"/>
            <a:ext cx="971550" cy="733425"/>
            <a:chOff x="0" y="0"/>
            <a:chExt cx="1200912" cy="1207008"/>
          </a:xfrm>
        </p:grpSpPr>
        <p:pic>
          <p:nvPicPr>
            <p:cNvPr id="11308" name="椭圆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0912" cy="12070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309" name="Text Box 8"/>
            <p:cNvSpPr txBox="1"/>
            <p:nvPr/>
          </p:nvSpPr>
          <p:spPr>
            <a:xfrm>
              <a:off x="187246" y="197533"/>
              <a:ext cx="820832" cy="8208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marL="0" lvl="2" indent="0" algn="ctr" eaLnBrk="1" hangingPunct="1">
                <a:buClr>
                  <a:schemeClr val="hlink"/>
                </a:buClr>
                <a:buSzPct val="80000"/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269" name="Group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5100" y="963613"/>
            <a:ext cx="1377950" cy="1163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Group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7410" y="3194050"/>
            <a:ext cx="1511300" cy="1354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Group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3883" y="2910840"/>
            <a:ext cx="1543050" cy="130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TextBox 22"/>
          <p:cNvSpPr txBox="1"/>
          <p:nvPr/>
        </p:nvSpPr>
        <p:spPr>
          <a:xfrm>
            <a:off x="287020" y="2212340"/>
            <a:ext cx="21297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1.能够根据试件图进行工艺分析。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2.能够进行底板平焊正确的焊接工艺流程。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3.能够正确并熟练的进行试件平敷焊操作。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TextBox 23"/>
          <p:cNvSpPr txBox="1"/>
          <p:nvPr/>
        </p:nvSpPr>
        <p:spPr>
          <a:xfrm>
            <a:off x="250825" y="628015"/>
            <a:ext cx="381698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1.掌握试件平敷焊焊材选择原则.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2.掌握试件平敷焊工艺参数选择原则。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3.掌握试件平敷焊工艺分析原则。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TextBox 24"/>
          <p:cNvSpPr txBox="1"/>
          <p:nvPr/>
        </p:nvSpPr>
        <p:spPr>
          <a:xfrm>
            <a:off x="6655435" y="864553"/>
            <a:ext cx="2028825" cy="2353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严格遵照《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焊接操作工艺规程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》进行工作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职业素养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身着劳保服、绝缘鞋，安全用电，规范操作，做好现场保护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安全意识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Text Box 17"/>
          <p:cNvSpPr txBox="1"/>
          <p:nvPr/>
        </p:nvSpPr>
        <p:spPr>
          <a:xfrm>
            <a:off x="4291013" y="2870200"/>
            <a:ext cx="650875" cy="488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单元目标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76" name="组合 26"/>
          <p:cNvGrpSpPr/>
          <p:nvPr/>
        </p:nvGrpSpPr>
        <p:grpSpPr>
          <a:xfrm>
            <a:off x="1116013" y="0"/>
            <a:ext cx="7000875" cy="339725"/>
            <a:chOff x="0" y="0"/>
            <a:chExt cx="7001210" cy="360040"/>
          </a:xfrm>
        </p:grpSpPr>
        <p:grpSp>
          <p:nvGrpSpPr>
            <p:cNvPr id="11278" name="组合 58"/>
            <p:cNvGrpSpPr/>
            <p:nvPr/>
          </p:nvGrpSpPr>
          <p:grpSpPr>
            <a:xfrm>
              <a:off x="0" y="0"/>
              <a:ext cx="7001210" cy="360040"/>
              <a:chOff x="0" y="0"/>
              <a:chExt cx="7865306" cy="360040"/>
            </a:xfrm>
          </p:grpSpPr>
          <p:grpSp>
            <p:nvGrpSpPr>
              <p:cNvPr id="11284" name="组合 38"/>
              <p:cNvGrpSpPr/>
              <p:nvPr/>
            </p:nvGrpSpPr>
            <p:grpSpPr>
              <a:xfrm>
                <a:off x="1584176" y="0"/>
                <a:ext cx="1528602" cy="360040"/>
                <a:chOff x="0" y="0"/>
                <a:chExt cx="6408712" cy="2520280"/>
              </a:xfrm>
            </p:grpSpPr>
            <p:sp>
              <p:nvSpPr>
                <p:cNvPr id="17444" name="矩形 50"/>
                <p:cNvSpPr>
                  <a:spLocks noChangeArrowheads="1"/>
                </p:cNvSpPr>
                <p:nvPr/>
              </p:nvSpPr>
              <p:spPr bwMode="auto">
                <a:xfrm>
                  <a:off x="-1733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302" name="矩形 51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46" name="等腰三角形 6"/>
                <p:cNvSpPr/>
                <p:nvPr/>
              </p:nvSpPr>
              <p:spPr bwMode="auto">
                <a:xfrm rot="16200000" flipH="1">
                  <a:off x="2310477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285" name="组合 42"/>
              <p:cNvGrpSpPr/>
              <p:nvPr/>
            </p:nvGrpSpPr>
            <p:grpSpPr>
              <a:xfrm>
                <a:off x="3168352" y="0"/>
                <a:ext cx="1528602" cy="360040"/>
                <a:chOff x="0" y="0"/>
                <a:chExt cx="6408712" cy="2520280"/>
              </a:xfrm>
            </p:grpSpPr>
            <p:sp>
              <p:nvSpPr>
                <p:cNvPr id="3" name="矩形 47"/>
                <p:cNvSpPr>
                  <a:spLocks noChangeArrowheads="1"/>
                </p:cNvSpPr>
                <p:nvPr/>
              </p:nvSpPr>
              <p:spPr bwMode="auto">
                <a:xfrm>
                  <a:off x="-3467" y="0"/>
                  <a:ext cx="641565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99" name="矩形 48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" name="等腰三角形 6"/>
                <p:cNvSpPr/>
                <p:nvPr/>
              </p:nvSpPr>
              <p:spPr bwMode="auto">
                <a:xfrm rot="16200000" flipH="1">
                  <a:off x="2312480" y="-1796072"/>
                  <a:ext cx="1813659" cy="604177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286" name="组合 46"/>
              <p:cNvGrpSpPr/>
              <p:nvPr/>
            </p:nvGrpSpPr>
            <p:grpSpPr>
              <a:xfrm>
                <a:off x="4752528" y="0"/>
                <a:ext cx="1528602" cy="360040"/>
                <a:chOff x="0" y="0"/>
                <a:chExt cx="6408712" cy="2520280"/>
              </a:xfrm>
            </p:grpSpPr>
            <p:sp>
              <p:nvSpPr>
                <p:cNvPr id="17438" name="矩形 44"/>
                <p:cNvSpPr>
                  <a:spLocks noChangeArrowheads="1"/>
                </p:cNvSpPr>
                <p:nvPr/>
              </p:nvSpPr>
              <p:spPr bwMode="auto">
                <a:xfrm>
                  <a:off x="2270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96" name="矩形 45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40" name="等腰三角形 6"/>
                <p:cNvSpPr/>
                <p:nvPr/>
              </p:nvSpPr>
              <p:spPr bwMode="auto">
                <a:xfrm rot="16200000" flipH="1">
                  <a:off x="2314482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287" name="组合 50"/>
              <p:cNvGrpSpPr/>
              <p:nvPr/>
            </p:nvGrpSpPr>
            <p:grpSpPr>
              <a:xfrm>
                <a:off x="6336704" y="0"/>
                <a:ext cx="1528602" cy="360040"/>
                <a:chOff x="0" y="0"/>
                <a:chExt cx="6408712" cy="2520280"/>
              </a:xfrm>
            </p:grpSpPr>
            <p:sp>
              <p:nvSpPr>
                <p:cNvPr id="2" name="矩形 41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6408175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93" name="矩形 42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" name="等腰三角形 6"/>
                <p:cNvSpPr/>
                <p:nvPr/>
              </p:nvSpPr>
              <p:spPr bwMode="auto">
                <a:xfrm rot="16200000" flipH="1">
                  <a:off x="2312748" y="-1792333"/>
                  <a:ext cx="1813659" cy="6034298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288" name="组合 54"/>
              <p:cNvGrpSpPr/>
              <p:nvPr/>
            </p:nvGrpSpPr>
            <p:grpSpPr>
              <a:xfrm>
                <a:off x="0" y="0"/>
                <a:ext cx="1528602" cy="360040"/>
                <a:chOff x="0" y="0"/>
                <a:chExt cx="6408712" cy="2520280"/>
              </a:xfrm>
            </p:grpSpPr>
            <p:sp>
              <p:nvSpPr>
                <p:cNvPr id="17432" name="矩形 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08170" cy="25202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BE14B"/>
                    </a:gs>
                    <a:gs pos="19000">
                      <a:srgbClr val="89D327"/>
                    </a:gs>
                    <a:gs pos="52000">
                      <a:srgbClr val="73C323"/>
                    </a:gs>
                    <a:gs pos="78000">
                      <a:srgbClr val="88E52B"/>
                    </a:gs>
                    <a:gs pos="95000">
                      <a:srgbClr val="B2EA4C"/>
                    </a:gs>
                    <a:gs pos="99001">
                      <a:srgbClr val="9EDA42"/>
                    </a:gs>
                    <a:gs pos="100000">
                      <a:srgbClr val="9EDA42"/>
                    </a:gs>
                  </a:gsLst>
                  <a:lin ang="5400000" scaled="1"/>
                </a:gradFill>
                <a:ln w="25400">
                  <a:solidFill>
                    <a:srgbClr val="ABE14B"/>
                  </a:solidFill>
                  <a:miter lim="800000"/>
                </a:ln>
                <a:effectLst>
                  <a:outerShdw dist="76200" dir="5400000" algn="ctr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90" name="矩形 39"/>
                <p:cNvSpPr/>
                <p:nvPr/>
              </p:nvSpPr>
              <p:spPr>
                <a:xfrm>
                  <a:off x="0" y="0"/>
                  <a:ext cx="6408712" cy="1260140"/>
                </a:xfrm>
                <a:prstGeom prst="rect">
                  <a:avLst/>
                </a:prstGeom>
                <a:gradFill rotWithShape="1">
                  <a:gsLst>
                    <a:gs pos="0">
                      <a:srgbClr val="B2EA4C"/>
                    </a:gs>
                    <a:gs pos="100000">
                      <a:srgbClr val="B5F73F">
                        <a:alpha val="39998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34" name="等腰三角形 6"/>
                <p:cNvSpPr/>
                <p:nvPr/>
              </p:nvSpPr>
              <p:spPr bwMode="auto">
                <a:xfrm rot="16200000" flipH="1">
                  <a:off x="2312210" y="-1792339"/>
                  <a:ext cx="1813659" cy="6034303"/>
                </a:xfrm>
                <a:custGeom>
                  <a:avLst/>
                  <a:gdLst>
                    <a:gd name="T0" fmla="*/ 0 w 1818202"/>
                    <a:gd name="T1" fmla="*/ 421786 h 6038409"/>
                    <a:gd name="T2" fmla="*/ 0 w 1818202"/>
                    <a:gd name="T3" fmla="*/ 5534354 h 6038409"/>
                    <a:gd name="T4" fmla="*/ 560140 w 1818202"/>
                    <a:gd name="T5" fmla="*/ 5534354 h 6038409"/>
                    <a:gd name="T6" fmla="*/ 909102 w 1818202"/>
                    <a:gd name="T7" fmla="*/ 6038409 h 6038409"/>
                    <a:gd name="T8" fmla="*/ 1258063 w 1818202"/>
                    <a:gd name="T9" fmla="*/ 5534354 h 6038409"/>
                    <a:gd name="T10" fmla="*/ 1818202 w 1818202"/>
                    <a:gd name="T11" fmla="*/ 5534354 h 6038409"/>
                    <a:gd name="T12" fmla="*/ 1818202 w 1818202"/>
                    <a:gd name="T13" fmla="*/ 421786 h 6038409"/>
                    <a:gd name="T14" fmla="*/ 1201108 w 1818202"/>
                    <a:gd name="T15" fmla="*/ 421786 h 6038409"/>
                    <a:gd name="T16" fmla="*/ 909102 w 1818202"/>
                    <a:gd name="T17" fmla="*/ 0 h 6038409"/>
                    <a:gd name="T18" fmla="*/ 617096 w 1818202"/>
                    <a:gd name="T19" fmla="*/ 421786 h 60384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18202" h="6038409">
                      <a:moveTo>
                        <a:pt x="0" y="421786"/>
                      </a:moveTo>
                      <a:lnTo>
                        <a:pt x="0" y="5534354"/>
                      </a:lnTo>
                      <a:lnTo>
                        <a:pt x="560140" y="5534354"/>
                      </a:lnTo>
                      <a:lnTo>
                        <a:pt x="909102" y="6038409"/>
                      </a:lnTo>
                      <a:lnTo>
                        <a:pt x="1258063" y="5534354"/>
                      </a:lnTo>
                      <a:lnTo>
                        <a:pt x="1818202" y="5534354"/>
                      </a:lnTo>
                      <a:lnTo>
                        <a:pt x="1818202" y="421786"/>
                      </a:lnTo>
                      <a:lnTo>
                        <a:pt x="1201108" y="421786"/>
                      </a:lnTo>
                      <a:lnTo>
                        <a:pt x="909102" y="0"/>
                      </a:lnTo>
                      <a:lnTo>
                        <a:pt x="617096" y="421786"/>
                      </a:lnTo>
                      <a:lnTo>
                        <a:pt x="0" y="4217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D1D1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flat" cmpd="sng">
                  <a:solidFill>
                    <a:srgbClr val="FFFFFF"/>
                  </a:solidFill>
                  <a:round/>
                </a:ln>
                <a:effectLst>
                  <a:outerShdw dist="38100" dir="5400000" algn="ctr" rotWithShape="0">
                    <a:srgbClr val="000000">
                      <a:alpha val="17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1279" name="TextBox 28"/>
            <p:cNvSpPr txBox="1"/>
            <p:nvPr/>
          </p:nvSpPr>
          <p:spPr>
            <a:xfrm>
              <a:off x="144016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课程进度表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0" name="TextBox 29"/>
            <p:cNvSpPr txBox="1"/>
            <p:nvPr/>
          </p:nvSpPr>
          <p:spPr>
            <a:xfrm>
              <a:off x="1656184" y="0"/>
              <a:ext cx="122413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单元信息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1" name="TextBox 30"/>
            <p:cNvSpPr txBox="1"/>
            <p:nvPr/>
          </p:nvSpPr>
          <p:spPr>
            <a:xfrm>
              <a:off x="2952328" y="0"/>
              <a:ext cx="1080120" cy="293756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单元目标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2" name="TextBox 31"/>
            <p:cNvSpPr txBox="1"/>
            <p:nvPr/>
          </p:nvSpPr>
          <p:spPr>
            <a:xfrm>
              <a:off x="4392488" y="0"/>
              <a:ext cx="1152128" cy="292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实施计划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3" name="TextBox 32"/>
            <p:cNvSpPr txBox="1"/>
            <p:nvPr/>
          </p:nvSpPr>
          <p:spPr>
            <a:xfrm>
              <a:off x="5832648" y="0"/>
              <a:ext cx="11521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实施过程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7" name="灯片编号占位符 4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1304" name="Oval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960" y="2071370"/>
            <a:ext cx="2780665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5" name="Freeform 6"/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4109720" y="1800225"/>
            <a:ext cx="1066800" cy="1110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6" name="Freeform 6"/>
          <p:cNvPicPr/>
          <p:nvPr/>
        </p:nvPicPr>
        <p:blipFill>
          <a:blip r:embed="rId8" cstate="print"/>
          <a:stretch>
            <a:fillRect/>
          </a:stretch>
        </p:blipFill>
        <p:spPr>
          <a:xfrm rot="9960000">
            <a:off x="3227705" y="3020060"/>
            <a:ext cx="1333500" cy="741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7" name="Freeform 6"/>
          <p:cNvPicPr/>
          <p:nvPr/>
        </p:nvPicPr>
        <p:blipFill>
          <a:blip r:embed="rId9" cstate="print"/>
          <a:stretch>
            <a:fillRect/>
          </a:stretch>
        </p:blipFill>
        <p:spPr>
          <a:xfrm rot="10980000">
            <a:off x="4726305" y="2945130"/>
            <a:ext cx="1328420" cy="741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3300" y="788988"/>
            <a:ext cx="4645025" cy="2484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1" name="矩形 14"/>
          <p:cNvGrpSpPr/>
          <p:nvPr/>
        </p:nvGrpSpPr>
        <p:grpSpPr>
          <a:xfrm>
            <a:off x="2584450" y="1779588"/>
            <a:ext cx="195263" cy="823912"/>
            <a:chOff x="0" y="0"/>
            <a:chExt cx="123" cy="519"/>
          </a:xfrm>
        </p:grpSpPr>
        <p:pic>
          <p:nvPicPr>
            <p:cNvPr id="12307" name="矩形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3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8" name="Text Box 5"/>
            <p:cNvSpPr txBox="1"/>
            <p:nvPr/>
          </p:nvSpPr>
          <p:spPr>
            <a:xfrm>
              <a:off x="6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292" name="矩形 15"/>
          <p:cNvGrpSpPr/>
          <p:nvPr/>
        </p:nvGrpSpPr>
        <p:grpSpPr>
          <a:xfrm>
            <a:off x="6419850" y="1779588"/>
            <a:ext cx="188913" cy="823912"/>
            <a:chOff x="0" y="0"/>
            <a:chExt cx="119" cy="519"/>
          </a:xfrm>
        </p:grpSpPr>
        <p:pic>
          <p:nvPicPr>
            <p:cNvPr id="12305" name="矩形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6" name="Text Box 8"/>
            <p:cNvSpPr txBox="1"/>
            <p:nvPr/>
          </p:nvSpPr>
          <p:spPr>
            <a:xfrm>
              <a:off x="2" y="3"/>
              <a:ext cx="113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293" name="矩形 16"/>
          <p:cNvGrpSpPr/>
          <p:nvPr/>
        </p:nvGrpSpPr>
        <p:grpSpPr>
          <a:xfrm>
            <a:off x="6407150" y="1835150"/>
            <a:ext cx="2749550" cy="706438"/>
            <a:chOff x="0" y="0"/>
            <a:chExt cx="1732" cy="445"/>
          </a:xfrm>
        </p:grpSpPr>
        <p:pic>
          <p:nvPicPr>
            <p:cNvPr id="12303" name="矩形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32" cy="4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4" name="Text Box 11"/>
            <p:cNvSpPr txBox="1"/>
            <p:nvPr/>
          </p:nvSpPr>
          <p:spPr>
            <a:xfrm>
              <a:off x="10" y="10"/>
              <a:ext cx="1714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294" name="矩形 17"/>
          <p:cNvGrpSpPr/>
          <p:nvPr/>
        </p:nvGrpSpPr>
        <p:grpSpPr>
          <a:xfrm>
            <a:off x="-19050" y="1828800"/>
            <a:ext cx="2781300" cy="712788"/>
            <a:chOff x="0" y="0"/>
            <a:chExt cx="1752" cy="449"/>
          </a:xfrm>
        </p:grpSpPr>
        <p:pic>
          <p:nvPicPr>
            <p:cNvPr id="12301" name="矩形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752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2" name="Text Box 14"/>
            <p:cNvSpPr txBox="1"/>
            <p:nvPr/>
          </p:nvSpPr>
          <p:spPr>
            <a:xfrm>
              <a:off x="12" y="13"/>
              <a:ext cx="1732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en-US" altLang="zh-CN" dirty="0">
                <a:solidFill>
                  <a:srgbClr val="DBD9B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等腰三角形 21"/>
          <p:cNvSpPr>
            <a:spLocks noChangeArrowheads="1"/>
          </p:cNvSpPr>
          <p:nvPr/>
        </p:nvSpPr>
        <p:spPr bwMode="auto">
          <a:xfrm rot="5400000">
            <a:off x="2094706" y="2101056"/>
            <a:ext cx="158750" cy="182563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2"/>
          <p:cNvSpPr>
            <a:spLocks noChangeArrowheads="1"/>
          </p:cNvSpPr>
          <p:nvPr/>
        </p:nvSpPr>
        <p:spPr bwMode="auto">
          <a:xfrm rot="16200000" flipH="1">
            <a:off x="6961981" y="2097881"/>
            <a:ext cx="157163" cy="180975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>
            <a:outerShdw dist="38100" dir="5400000" algn="ctr" rotWithShape="0">
              <a:srgbClr val="FFFFFF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7" name="TextBox 11"/>
          <p:cNvSpPr txBox="1"/>
          <p:nvPr/>
        </p:nvSpPr>
        <p:spPr>
          <a:xfrm>
            <a:off x="1476375" y="1924050"/>
            <a:ext cx="86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8" name="TextBox 18"/>
          <p:cNvSpPr txBox="1"/>
          <p:nvPr/>
        </p:nvSpPr>
        <p:spPr>
          <a:xfrm>
            <a:off x="3492500" y="1851025"/>
            <a:ext cx="25923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实施计划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9" name="TextBox 13"/>
          <p:cNvSpPr txBox="1"/>
          <p:nvPr/>
        </p:nvSpPr>
        <p:spPr>
          <a:xfrm>
            <a:off x="7380288" y="1924050"/>
            <a:ext cx="714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0" name="灯片编号占位符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PP_MARK_KEY" val="f7236927-279b-406b-b5cc-c45b32bf1545"/>
  <p:tag name="COMMONDATA" val="eyJoZGlkIjoiMzVlYjk2MWI0MGFiMWEwOTZhN2Y3M2U1YjU3YzIwNDA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从 www.mysoeasy.com 下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宋体"/>
        <a:cs typeface=""/>
      </a:majorFont>
      <a:minorFont>
        <a:latin typeface="微软雅黑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模板从 www.mysoeasy.com 下载 1">
        <a:dk1>
          <a:srgbClr val="8064A2"/>
        </a:dk1>
        <a:lt1>
          <a:srgbClr val="9BBB5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CBDAB5"/>
        </a:accent3>
        <a:accent4>
          <a:srgbClr val="6C548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14487</Words>
  <Application>WPS 演示</Application>
  <PresentationFormat>全屏显示(16:9)</PresentationFormat>
  <Paragraphs>4474</Paragraphs>
  <Slides>34</Slides>
  <Notes>13</Notes>
  <HiddenSlides>7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Calibri</vt:lpstr>
      <vt:lpstr>Arial Unicode MS</vt:lpstr>
      <vt:lpstr>Arial Rounded MT Bold</vt:lpstr>
      <vt:lpstr>Times New Roman</vt:lpstr>
      <vt:lpstr>Agency FB</vt:lpstr>
      <vt:lpstr>Times New Roman</vt:lpstr>
      <vt:lpstr>Candara</vt:lpstr>
      <vt:lpstr>楷体_GB2312</vt:lpstr>
      <vt:lpstr>微软雅黑 Light</vt:lpstr>
      <vt:lpstr>黑体</vt:lpstr>
      <vt:lpstr>Calibri</vt:lpstr>
      <vt:lpstr>默认设计模板</vt:lpstr>
      <vt:lpstr>模板从 www.mysoeasy.com 下载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Administrator</cp:lastModifiedBy>
  <cp:revision>101</cp:revision>
  <dcterms:created xsi:type="dcterms:W3CDTF">2018-10-30T10:56:00Z</dcterms:created>
  <dcterms:modified xsi:type="dcterms:W3CDTF">2023-06-13T01:25:33Z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F11DC766CD78400E9A4E78DDA9F32846_12</vt:lpwstr>
  </property>
</Properties>
</file>