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6" r:id="rId2"/>
    <p:sldId id="327" r:id="rId3"/>
    <p:sldId id="281" r:id="rId4"/>
    <p:sldId id="269" r:id="rId5"/>
    <p:sldId id="296" r:id="rId6"/>
    <p:sldId id="297" r:id="rId7"/>
    <p:sldId id="270" r:id="rId8"/>
    <p:sldId id="29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5BE"/>
    <a:srgbClr val="B3D53D"/>
    <a:srgbClr val="FFBF17"/>
    <a:srgbClr val="75625B"/>
    <a:srgbClr val="88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59BFC-0F85-472C-B6AC-389EA1D776A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28E2-2ECF-448F-A4E5-94365FCD35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6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18.xml"/><Relationship Id="rId7" Type="http://schemas.openxmlformats.org/officeDocument/2006/relationships/oleObject" Target="../embeddings/oleObject3.bin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096000" y="2012237"/>
            <a:ext cx="6096000" cy="4845763"/>
            <a:chOff x="6455532" y="2298032"/>
            <a:chExt cx="5736468" cy="455996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2" t="36349" r="13446" b="25238"/>
            <a:stretch>
              <a:fillRect/>
            </a:stretch>
          </p:blipFill>
          <p:spPr>
            <a:xfrm>
              <a:off x="7320572" y="2298032"/>
              <a:ext cx="4099991" cy="301636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18" b="5212"/>
            <a:stretch>
              <a:fillRect/>
            </a:stretch>
          </p:blipFill>
          <p:spPr>
            <a:xfrm>
              <a:off x="6455532" y="2298032"/>
              <a:ext cx="5736468" cy="455996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551919" y="1255373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mtClean="0">
                <a:solidFill>
                  <a:srgbClr val="887F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角度测量</a:t>
            </a:r>
            <a:endParaRPr lang="zh-CN" altLang="en-US" sz="7200" b="1" dirty="0">
              <a:solidFill>
                <a:srgbClr val="887F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6725" y="2396261"/>
            <a:ext cx="6048375" cy="0"/>
          </a:xfrm>
          <a:prstGeom prst="line">
            <a:avLst/>
          </a:prstGeom>
          <a:ln>
            <a:solidFill>
              <a:srgbClr val="88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2321558" y="3908035"/>
            <a:ext cx="2954655" cy="646331"/>
          </a:xfrm>
          <a:prstGeom prst="rect">
            <a:avLst/>
          </a:prstGeom>
          <a:solidFill>
            <a:srgbClr val="F3AB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制作人：刘莉</a:t>
            </a:r>
            <a:endParaRPr lang="zh-CN" altLang="en-US" sz="36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5881f38d63fa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6575" y="-8065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6096000" y="1932400"/>
            <a:ext cx="498951" cy="498614"/>
          </a:xfrm>
          <a:prstGeom prst="roundRect">
            <a:avLst>
              <a:gd name="adj" fmla="val 7615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6766550" y="1932400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角度测量的原理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2"/>
          <p:cNvSpPr/>
          <p:nvPr>
            <p:custDataLst>
              <p:tags r:id="rId3"/>
            </p:custDataLst>
          </p:nvPr>
        </p:nvSpPr>
        <p:spPr>
          <a:xfrm>
            <a:off x="6766550" y="2762001"/>
            <a:ext cx="4249793" cy="498614"/>
          </a:xfrm>
          <a:prstGeom prst="roundRect">
            <a:avLst>
              <a:gd name="adj" fmla="val 9124"/>
            </a:avLst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经纬仪的构造及使用</a:t>
            </a:r>
            <a:endParaRPr lang="zh-CN" altLang="en-US" sz="3200" b="1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Number_2"/>
          <p:cNvSpPr/>
          <p:nvPr>
            <p:custDataLst>
              <p:tags r:id="rId4"/>
            </p:custDataLst>
          </p:nvPr>
        </p:nvSpPr>
        <p:spPr>
          <a:xfrm>
            <a:off x="6096000" y="2762001"/>
            <a:ext cx="498951" cy="498614"/>
          </a:xfrm>
          <a:prstGeom prst="roundRect">
            <a:avLst>
              <a:gd name="adj" fmla="val 7615"/>
            </a:avLst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Number_1"/>
          <p:cNvSpPr/>
          <p:nvPr>
            <p:custDataLst>
              <p:tags r:id="rId5"/>
            </p:custDataLst>
          </p:nvPr>
        </p:nvSpPr>
        <p:spPr>
          <a:xfrm>
            <a:off x="6096000" y="3591602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/>
          <p:cNvSpPr/>
          <p:nvPr>
            <p:custDataLst>
              <p:tags r:id="rId6"/>
            </p:custDataLst>
          </p:nvPr>
        </p:nvSpPr>
        <p:spPr>
          <a:xfrm>
            <a:off x="6766550" y="3591602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水平角测量方法</a:t>
            </a:r>
            <a:endParaRPr lang="zh-CN" altLang="en-US" sz="3200" b="1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Entry_2"/>
          <p:cNvSpPr/>
          <p:nvPr>
            <p:custDataLst>
              <p:tags r:id="rId7"/>
            </p:custDataLst>
          </p:nvPr>
        </p:nvSpPr>
        <p:spPr>
          <a:xfrm>
            <a:off x="6766550" y="4421203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竖直角测量方法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Number_2"/>
          <p:cNvSpPr/>
          <p:nvPr>
            <p:custDataLst>
              <p:tags r:id="rId8"/>
            </p:custDataLst>
          </p:nvPr>
        </p:nvSpPr>
        <p:spPr>
          <a:xfrm>
            <a:off x="6096000" y="4421203"/>
            <a:ext cx="498951" cy="498614"/>
          </a:xfrm>
          <a:prstGeom prst="roundRect">
            <a:avLst>
              <a:gd name="adj" fmla="val 7615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Others_1"/>
          <p:cNvSpPr txBox="1"/>
          <p:nvPr>
            <p:custDataLst>
              <p:tags r:id="rId9"/>
            </p:custDataLst>
          </p:nvPr>
        </p:nvSpPr>
        <p:spPr>
          <a:xfrm>
            <a:off x="904489" y="1871889"/>
            <a:ext cx="2461545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3600" spc="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spc="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5530" y="53797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rgbClr val="887F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000" b="1" dirty="0">
              <a:solidFill>
                <a:srgbClr val="887F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6349" r="13446" b="25238"/>
          <a:stretch>
            <a:fillRect/>
          </a:stretch>
        </p:blipFill>
        <p:spPr>
          <a:xfrm>
            <a:off x="509681" y="3505877"/>
            <a:ext cx="4356957" cy="320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9" b="5212"/>
          <a:stretch>
            <a:fillRect/>
          </a:stretch>
        </p:blipFill>
        <p:spPr>
          <a:xfrm>
            <a:off x="6096000" y="0"/>
            <a:ext cx="6096000" cy="1790700"/>
          </a:xfrm>
          <a:prstGeom prst="rect">
            <a:avLst/>
          </a:prstGeom>
        </p:spPr>
      </p:pic>
      <p:sp>
        <p:nvSpPr>
          <p:cNvPr id="87" name="MH_Number_1"/>
          <p:cNvSpPr/>
          <p:nvPr>
            <p:custDataLst>
              <p:tags r:id="rId1"/>
            </p:custDataLst>
          </p:nvPr>
        </p:nvSpPr>
        <p:spPr>
          <a:xfrm flipH="1">
            <a:off x="2258795" y="2946370"/>
            <a:ext cx="965912" cy="965260"/>
          </a:xfrm>
          <a:prstGeom prst="round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MH_Entry_1"/>
          <p:cNvSpPr/>
          <p:nvPr>
            <p:custDataLst>
              <p:tags r:id="rId2"/>
            </p:custDataLst>
          </p:nvPr>
        </p:nvSpPr>
        <p:spPr>
          <a:xfrm flipH="1">
            <a:off x="3502530" y="2946370"/>
            <a:ext cx="6352391" cy="965260"/>
          </a:xfrm>
          <a:prstGeom prst="roundRect">
            <a:avLst/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水平角测量方法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670426" y="1997076"/>
            <a:ext cx="1425575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096001" y="1997076"/>
            <a:ext cx="1427163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670426" y="3424238"/>
            <a:ext cx="1425575" cy="1427162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6096001" y="3424238"/>
            <a:ext cx="1427163" cy="1427162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59014" y="1498497"/>
            <a:ext cx="2411412" cy="5678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测回法</a:t>
            </a:r>
            <a:endParaRPr lang="zh-CN" altLang="en-US" sz="3200" b="1" dirty="0">
              <a:solidFill>
                <a:srgbClr val="4E4E4E"/>
              </a:solidFill>
              <a:latin typeface="+mj-ea"/>
              <a:ea typeface="+mj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8341" y="5729902"/>
            <a:ext cx="3226472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一个测站观测</a:t>
            </a:r>
            <a:r>
              <a:rPr lang="en-US" altLang="zh-CN" sz="3200" b="1">
                <a:solidFill>
                  <a:srgbClr val="4E4E4E"/>
                </a:solidFill>
                <a:latin typeface="+mj-ea"/>
                <a:ea typeface="+mj-ea"/>
              </a:rPr>
              <a:t>2</a:t>
            </a: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个方向的单角</a:t>
            </a:r>
            <a:endParaRPr lang="zh-CN" altLang="en-US" sz="3200" b="1" dirty="0">
              <a:solidFill>
                <a:srgbClr val="4E4E4E"/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85819" y="1605191"/>
            <a:ext cx="2411413" cy="5678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全圆观测法</a:t>
            </a:r>
            <a:endParaRPr lang="zh-CN" altLang="en-US" sz="3200" b="1" dirty="0">
              <a:solidFill>
                <a:srgbClr val="4E4E4E"/>
              </a:solidFill>
              <a:latin typeface="+mj-ea"/>
              <a:ea typeface="+mj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254205" y="5729902"/>
            <a:ext cx="370363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kumimoji="1" lang="zh-CN" altLang="en-US" sz="3200" b="1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一个测站观</a:t>
            </a:r>
            <a:r>
              <a:rPr kumimoji="1" lang="zh-CN" altLang="en-US" sz="3200" b="1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测</a:t>
            </a:r>
            <a:r>
              <a:rPr kumimoji="1" lang="en-US" altLang="zh-CN" sz="3200" b="1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kumimoji="1" lang="zh-CN" altLang="en-US" sz="3200" b="1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个</a:t>
            </a:r>
            <a:r>
              <a:rPr kumimoji="1" lang="zh-CN" altLang="en-US" sz="3200" b="1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以上</a:t>
            </a:r>
            <a:r>
              <a:rPr kumimoji="1" lang="zh-CN" altLang="en-US" sz="3200" b="1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方</a:t>
            </a:r>
            <a:r>
              <a:rPr kumimoji="1" lang="zh-CN" altLang="en-US" sz="3200" b="1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向</a:t>
            </a:r>
            <a:r>
              <a:rPr lang="zh-CN" altLang="en-US" sz="3200" b="1" smtClean="0">
                <a:solidFill>
                  <a:srgbClr val="4E4E4E"/>
                </a:solidFill>
                <a:latin typeface="+mj-ea"/>
                <a:ea typeface="+mj-ea"/>
              </a:rPr>
              <a:t>的多个角</a:t>
            </a:r>
            <a:endParaRPr lang="zh-CN" altLang="en-US" sz="3200" b="1" dirty="0">
              <a:solidFill>
                <a:srgbClr val="4E4E4E"/>
              </a:solidFill>
              <a:latin typeface="+mj-ea"/>
              <a:ea typeface="+mj-ea"/>
            </a:endParaRPr>
          </a:p>
        </p:txBody>
      </p:sp>
      <p:sp>
        <p:nvSpPr>
          <p:cNvPr id="12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水平角测量方法</a:t>
            </a:r>
          </a:p>
        </p:txBody>
      </p:sp>
      <p:pic>
        <p:nvPicPr>
          <p:cNvPr id="14" name="Picture 10" descr="3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2"/>
          <a:stretch>
            <a:fillRect/>
          </a:stretch>
        </p:blipFill>
        <p:spPr bwMode="auto">
          <a:xfrm>
            <a:off x="8254205" y="2540183"/>
            <a:ext cx="3703638" cy="28225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3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2"/>
          <a:stretch>
            <a:fillRect/>
          </a:stretch>
        </p:blipFill>
        <p:spPr bwMode="auto">
          <a:xfrm>
            <a:off x="275384" y="2540182"/>
            <a:ext cx="3832387" cy="2822575"/>
          </a:xfrm>
          <a:prstGeom prst="rect">
            <a:avLst/>
          </a:prstGeom>
          <a:solidFill>
            <a:srgbClr val="1471AE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670426" y="1997076"/>
            <a:ext cx="1425575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096001" y="1997076"/>
            <a:ext cx="1427163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670426" y="3424238"/>
            <a:ext cx="1425575" cy="1427162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6096001" y="3424238"/>
            <a:ext cx="1427163" cy="1427162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4161" y="929392"/>
            <a:ext cx="3537154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测回法施测步骤</a:t>
            </a:r>
            <a:r>
              <a:rPr lang="zh-CN" altLang="en-US" sz="3200" b="1" smtClean="0">
                <a:solidFill>
                  <a:srgbClr val="4E4E4E"/>
                </a:solidFill>
                <a:latin typeface="+mj-ea"/>
                <a:ea typeface="+mj-ea"/>
              </a:rPr>
              <a:t>：</a:t>
            </a:r>
            <a:endParaRPr lang="zh-CN" altLang="en-US" sz="3200" b="1" dirty="0">
              <a:solidFill>
                <a:srgbClr val="4E4E4E"/>
              </a:solidFill>
              <a:latin typeface="+mj-ea"/>
              <a:ea typeface="+mj-ea"/>
            </a:endParaRPr>
          </a:p>
        </p:txBody>
      </p:sp>
      <p:sp>
        <p:nvSpPr>
          <p:cNvPr id="12" name="MH_Number_1"/>
          <p:cNvSpPr/>
          <p:nvPr>
            <p:custDataLst>
              <p:tags r:id="rId2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水平角测量方法</a:t>
            </a:r>
          </a:p>
        </p:txBody>
      </p:sp>
      <p:pic>
        <p:nvPicPr>
          <p:cNvPr id="15" name="Picture 9" descr="3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2"/>
          <a:stretch>
            <a:fillRect/>
          </a:stretch>
        </p:blipFill>
        <p:spPr bwMode="auto">
          <a:xfrm>
            <a:off x="468655" y="1645218"/>
            <a:ext cx="3875931" cy="2854645"/>
          </a:xfrm>
          <a:prstGeom prst="rect">
            <a:avLst/>
          </a:prstGeom>
          <a:solidFill>
            <a:srgbClr val="1471AE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1925" y="2080829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第</a:t>
            </a:r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  <a:endParaRPr kumimoji="1"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799555" y="2080829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第</a:t>
            </a:r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41229" y="1454175"/>
            <a:ext cx="4267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smtClean="0">
                <a:solidFill>
                  <a:schemeClr val="tx2"/>
                </a:solidFill>
              </a:rPr>
              <a:t>                              β</a:t>
            </a:r>
            <a:r>
              <a:rPr lang="zh-CN" altLang="en-US" sz="2000" b="1" baseline="-30000">
                <a:solidFill>
                  <a:schemeClr val="tx2"/>
                </a:solidFill>
              </a:rPr>
              <a:t>左</a:t>
            </a:r>
            <a:r>
              <a:rPr lang="en-US" altLang="zh-CN" sz="2000" b="1">
                <a:solidFill>
                  <a:schemeClr val="tx2"/>
                </a:solidFill>
              </a:rPr>
              <a:t>= b</a:t>
            </a:r>
            <a:r>
              <a:rPr lang="zh-CN" altLang="en-US" sz="2000" b="1" baseline="-30000">
                <a:solidFill>
                  <a:schemeClr val="tx2"/>
                </a:solidFill>
              </a:rPr>
              <a:t>左</a:t>
            </a:r>
            <a:r>
              <a:rPr lang="en-US" altLang="zh-CN" sz="2000" b="1">
                <a:solidFill>
                  <a:schemeClr val="tx2"/>
                </a:solidFill>
              </a:rPr>
              <a:t>- a</a:t>
            </a:r>
            <a:r>
              <a:rPr lang="zh-CN" altLang="en-US" sz="2000" b="1" baseline="-30000">
                <a:solidFill>
                  <a:schemeClr val="tx2"/>
                </a:solidFill>
              </a:rPr>
              <a:t>左</a:t>
            </a:r>
            <a:r>
              <a:rPr lang="zh-CN" altLang="en-US" sz="2000" b="1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tx2"/>
                </a:solidFill>
              </a:rPr>
              <a:t>3</a:t>
            </a:r>
            <a:r>
              <a:rPr lang="zh-CN" altLang="en-US" sz="2000" b="1">
                <a:solidFill>
                  <a:schemeClr val="tx2"/>
                </a:solidFill>
              </a:rPr>
              <a:t>）</a:t>
            </a:r>
            <a:r>
              <a:rPr lang="zh-CN" altLang="en-US" sz="2000" b="1">
                <a:solidFill>
                  <a:schemeClr val="hlink"/>
                </a:solidFill>
              </a:rPr>
              <a:t>盘右位置</a:t>
            </a:r>
            <a:r>
              <a:rPr lang="en-US" altLang="zh-CN" sz="2000" b="1">
                <a:solidFill>
                  <a:schemeClr val="hlink"/>
                </a:solidFill>
              </a:rPr>
              <a:t>: </a:t>
            </a:r>
            <a:r>
              <a:rPr lang="zh-CN" altLang="en-US" sz="2000" b="1">
                <a:solidFill>
                  <a:schemeClr val="tx2"/>
                </a:solidFill>
              </a:rPr>
              <a:t>（也称下半测</a:t>
            </a:r>
            <a:r>
              <a:rPr lang="zh-CN" altLang="en-US" sz="2000" b="1" smtClean="0">
                <a:solidFill>
                  <a:schemeClr val="tx2"/>
                </a:solidFill>
              </a:rPr>
              <a:t>回）</a:t>
            </a:r>
            <a:endParaRPr lang="zh-CN" altLang="en-US" sz="2000" b="1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tx2"/>
                </a:solidFill>
              </a:rPr>
              <a:t>瞄准右方目</a:t>
            </a:r>
            <a:r>
              <a:rPr lang="zh-CN" altLang="en-US" sz="2000" b="1" smtClean="0">
                <a:solidFill>
                  <a:schemeClr val="tx2"/>
                </a:solidFill>
              </a:rPr>
              <a:t>标</a:t>
            </a:r>
            <a:r>
              <a:rPr lang="en-US" altLang="zh-CN" sz="2000" b="1" smtClean="0">
                <a:solidFill>
                  <a:schemeClr val="tx2"/>
                </a:solidFill>
              </a:rPr>
              <a:t>B</a:t>
            </a:r>
            <a:r>
              <a:rPr lang="zh-CN" altLang="en-US" sz="2000" b="1" smtClean="0">
                <a:solidFill>
                  <a:schemeClr val="tx2"/>
                </a:solidFill>
              </a:rPr>
              <a:t>，</a:t>
            </a:r>
            <a:r>
              <a:rPr lang="zh-CN" altLang="en-US" sz="2000" b="1">
                <a:solidFill>
                  <a:schemeClr val="tx2"/>
                </a:solidFill>
              </a:rPr>
              <a:t>读取水平度盘读数</a:t>
            </a:r>
            <a:r>
              <a:rPr lang="en-US" altLang="zh-CN" sz="2000" b="1">
                <a:solidFill>
                  <a:schemeClr val="tx2"/>
                </a:solidFill>
              </a:rPr>
              <a:t>b</a:t>
            </a:r>
            <a:r>
              <a:rPr lang="zh-CN" altLang="en-US" sz="2000" b="1" baseline="-30000">
                <a:solidFill>
                  <a:schemeClr val="tx2"/>
                </a:solidFill>
              </a:rPr>
              <a:t>右</a:t>
            </a:r>
            <a:r>
              <a:rPr lang="zh-CN" altLang="en-US" sz="2000" b="1">
                <a:solidFill>
                  <a:schemeClr val="tx2"/>
                </a:solidFill>
              </a:rPr>
              <a:t>，再逆时针转动照准部</a:t>
            </a:r>
            <a:r>
              <a:rPr lang="en-US" altLang="zh-CN" sz="2000" b="1" smtClean="0">
                <a:solidFill>
                  <a:schemeClr val="tx2"/>
                </a:solidFill>
              </a:rPr>
              <a:t>,</a:t>
            </a:r>
            <a:r>
              <a:rPr lang="zh-CN" altLang="en-US" sz="2000" b="1" smtClean="0">
                <a:solidFill>
                  <a:schemeClr val="tx2"/>
                </a:solidFill>
              </a:rPr>
              <a:t>瞄</a:t>
            </a:r>
            <a:r>
              <a:rPr lang="zh-CN" altLang="en-US" sz="2000" b="1">
                <a:solidFill>
                  <a:schemeClr val="tx2"/>
                </a:solidFill>
              </a:rPr>
              <a:t>准左方目</a:t>
            </a:r>
            <a:r>
              <a:rPr lang="zh-CN" altLang="en-US" sz="2000" b="1" smtClean="0">
                <a:solidFill>
                  <a:schemeClr val="tx2"/>
                </a:solidFill>
              </a:rPr>
              <a:t>标</a:t>
            </a:r>
            <a:r>
              <a:rPr lang="en-US" altLang="zh-CN" sz="2000" b="1" smtClean="0">
                <a:solidFill>
                  <a:schemeClr val="tx2"/>
                </a:solidFill>
              </a:rPr>
              <a:t>A,</a:t>
            </a:r>
            <a:r>
              <a:rPr lang="zh-CN" altLang="en-US" sz="2000" b="1" smtClean="0">
                <a:solidFill>
                  <a:schemeClr val="tx2"/>
                </a:solidFill>
              </a:rPr>
              <a:t>读</a:t>
            </a:r>
            <a:r>
              <a:rPr lang="zh-CN" altLang="en-US" sz="2000" b="1">
                <a:solidFill>
                  <a:schemeClr val="tx2"/>
                </a:solidFill>
              </a:rPr>
              <a:t>取水平度盘读数</a:t>
            </a:r>
            <a:r>
              <a:rPr lang="en-US" altLang="zh-CN" sz="2000" b="1" smtClean="0">
                <a:solidFill>
                  <a:schemeClr val="tx2"/>
                </a:solidFill>
              </a:rPr>
              <a:t>a</a:t>
            </a:r>
            <a:r>
              <a:rPr lang="zh-CN" altLang="en-US" sz="2000" b="1" baseline="-30000">
                <a:solidFill>
                  <a:schemeClr val="tx2"/>
                </a:solidFill>
              </a:rPr>
              <a:t>右</a:t>
            </a:r>
            <a:r>
              <a:rPr lang="zh-CN" altLang="en-US" sz="2000" b="1">
                <a:solidFill>
                  <a:schemeClr val="tx2"/>
                </a:solidFill>
              </a:rPr>
              <a:t>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tx2"/>
                </a:solidFill>
              </a:rPr>
              <a:t>                               </a:t>
            </a:r>
            <a:r>
              <a:rPr lang="en-US" altLang="zh-CN" sz="2000" b="1">
                <a:solidFill>
                  <a:schemeClr val="tx2"/>
                </a:solidFill>
              </a:rPr>
              <a:t>β</a:t>
            </a:r>
            <a:r>
              <a:rPr lang="zh-CN" altLang="en-US" sz="2000" b="1" baseline="-30000">
                <a:solidFill>
                  <a:schemeClr val="tx2"/>
                </a:solidFill>
              </a:rPr>
              <a:t>右</a:t>
            </a:r>
            <a:r>
              <a:rPr lang="en-US" altLang="zh-CN" sz="2000" b="1">
                <a:solidFill>
                  <a:schemeClr val="tx2"/>
                </a:solidFill>
              </a:rPr>
              <a:t>= b</a:t>
            </a:r>
            <a:r>
              <a:rPr lang="zh-CN" altLang="en-US" sz="2000" b="1" baseline="-30000">
                <a:solidFill>
                  <a:schemeClr val="tx2"/>
                </a:solidFill>
              </a:rPr>
              <a:t>右</a:t>
            </a:r>
            <a:r>
              <a:rPr lang="en-US" altLang="zh-CN" sz="2000" b="1">
                <a:solidFill>
                  <a:schemeClr val="tx2"/>
                </a:solidFill>
              </a:rPr>
              <a:t>- a</a:t>
            </a:r>
            <a:r>
              <a:rPr lang="zh-CN" altLang="en-US" sz="2000" b="1" baseline="-30000">
                <a:solidFill>
                  <a:schemeClr val="tx2"/>
                </a:solidFill>
              </a:rPr>
              <a:t>右</a:t>
            </a:r>
            <a:r>
              <a:rPr lang="zh-CN" altLang="en-US" sz="2000" b="1">
                <a:solidFill>
                  <a:schemeClr val="tx2"/>
                </a:solidFill>
              </a:rPr>
              <a:t>。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tx2"/>
                </a:solidFill>
              </a:rPr>
              <a:t>4</a:t>
            </a:r>
            <a:r>
              <a:rPr lang="zh-CN" altLang="en-US" sz="2000" b="1">
                <a:solidFill>
                  <a:schemeClr val="tx2"/>
                </a:solidFill>
              </a:rPr>
              <a:t>）</a:t>
            </a:r>
            <a:r>
              <a:rPr lang="zh-CN" altLang="en-US" sz="2000" b="1">
                <a:solidFill>
                  <a:schemeClr val="hlink"/>
                </a:solidFill>
              </a:rPr>
              <a:t>上、下半测回合称一测回</a:t>
            </a:r>
            <a:r>
              <a:rPr lang="zh-CN" altLang="en-US" sz="2000" b="1" smtClean="0">
                <a:solidFill>
                  <a:schemeClr val="hlink"/>
                </a:solidFill>
              </a:rPr>
              <a:t>。</a:t>
            </a:r>
            <a:endParaRPr lang="en-US" altLang="zh-CN" sz="2000" b="1" smtClean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tx2"/>
                </a:solidFill>
              </a:rPr>
              <a:t>等外测量</a:t>
            </a:r>
            <a:r>
              <a:rPr lang="zh-CN" altLang="en-US" sz="2000" b="1" smtClean="0">
                <a:solidFill>
                  <a:schemeClr val="tx2"/>
                </a:solidFill>
              </a:rPr>
              <a:t>要</a:t>
            </a:r>
            <a:r>
              <a:rPr lang="zh-CN" altLang="en-US" sz="2000" b="1">
                <a:solidFill>
                  <a:schemeClr val="tx2"/>
                </a:solidFill>
              </a:rPr>
              <a:t>求上、下半测回角值之差不超</a:t>
            </a:r>
            <a:r>
              <a:rPr lang="zh-CN" altLang="en-US" sz="2000" b="1" smtClean="0">
                <a:solidFill>
                  <a:schemeClr val="tx2"/>
                </a:solidFill>
              </a:rPr>
              <a:t>过</a:t>
            </a:r>
            <a:r>
              <a:rPr lang="en-US" altLang="zh-CN" sz="2000" b="1" smtClean="0">
                <a:solidFill>
                  <a:schemeClr val="tx2"/>
                </a:solidFill>
              </a:rPr>
              <a:t>40</a:t>
            </a:r>
            <a:r>
              <a:rPr lang="zh-CN" altLang="zh-CN" sz="2000" b="1" smtClean="0">
                <a:solidFill>
                  <a:schemeClr val="tx2"/>
                </a:solidFill>
              </a:rPr>
              <a:t>″</a:t>
            </a:r>
            <a:r>
              <a:rPr lang="zh-CN" altLang="en-US" sz="2000" b="1">
                <a:solidFill>
                  <a:schemeClr val="tx2"/>
                </a:solidFill>
              </a:rPr>
              <a:t>，取平均值</a:t>
            </a:r>
            <a:r>
              <a:rPr lang="en-US" altLang="zh-CN" sz="2000" b="1">
                <a:solidFill>
                  <a:schemeClr val="tx2"/>
                </a:solidFill>
              </a:rPr>
              <a:t>:</a:t>
            </a:r>
            <a:r>
              <a:rPr lang="en-US" altLang="zh-CN" sz="2000" b="1" baseline="-30000">
                <a:solidFill>
                  <a:schemeClr val="tx2"/>
                </a:solidFill>
              </a:rPr>
              <a:t>  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smtClean="0">
                <a:solidFill>
                  <a:schemeClr val="hlink"/>
                </a:solidFill>
              </a:rPr>
              <a:t> </a:t>
            </a:r>
            <a:r>
              <a:rPr lang="zh-CN" altLang="en-US" sz="2000" b="1">
                <a:solidFill>
                  <a:schemeClr val="hlink"/>
                </a:solidFill>
              </a:rPr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685" y="4851400"/>
            <a:ext cx="68924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tx2"/>
                </a:solidFill>
              </a:rPr>
              <a:t>1</a:t>
            </a:r>
            <a:r>
              <a:rPr lang="zh-CN" altLang="en-US" b="1">
                <a:solidFill>
                  <a:schemeClr val="tx2"/>
                </a:solidFill>
              </a:rPr>
              <a:t>）将经纬仪安置在测站点</a:t>
            </a:r>
            <a:r>
              <a:rPr lang="en-US" altLang="zh-CN" b="1">
                <a:solidFill>
                  <a:schemeClr val="tx2"/>
                </a:solidFill>
              </a:rPr>
              <a:t>O</a:t>
            </a:r>
            <a:r>
              <a:rPr lang="zh-CN" altLang="en-US" b="1">
                <a:solidFill>
                  <a:schemeClr val="tx2"/>
                </a:solidFill>
              </a:rPr>
              <a:t>上，进行对中、整平</a:t>
            </a:r>
            <a:r>
              <a:rPr lang="zh-CN" altLang="en-US" b="1" smtClean="0">
                <a:solidFill>
                  <a:schemeClr val="tx2"/>
                </a:solidFill>
              </a:rPr>
              <a:t>。</a:t>
            </a:r>
            <a:endParaRPr lang="en-US" altLang="zh-CN" b="1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tx2"/>
                </a:solidFill>
              </a:rPr>
              <a:t>2</a:t>
            </a:r>
            <a:r>
              <a:rPr lang="zh-CN" altLang="en-US" b="1">
                <a:solidFill>
                  <a:schemeClr val="tx2"/>
                </a:solidFill>
              </a:rPr>
              <a:t>）</a:t>
            </a:r>
            <a:r>
              <a:rPr lang="zh-CN" altLang="en-US" b="1">
                <a:solidFill>
                  <a:schemeClr val="hlink"/>
                </a:solidFill>
              </a:rPr>
              <a:t>盘左位置</a:t>
            </a:r>
            <a:r>
              <a:rPr lang="zh-CN" altLang="en-US" b="1">
                <a:solidFill>
                  <a:schemeClr val="tx2"/>
                </a:solidFill>
              </a:rPr>
              <a:t>（也称上半测回）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精确瞄准左方目标</a:t>
            </a:r>
            <a:r>
              <a:rPr lang="en-US" altLang="zh-CN" b="1">
                <a:solidFill>
                  <a:schemeClr val="tx2"/>
                </a:solidFill>
              </a:rPr>
              <a:t>A</a:t>
            </a:r>
            <a:r>
              <a:rPr lang="zh-CN" altLang="en-US" b="1">
                <a:solidFill>
                  <a:schemeClr val="tx2"/>
                </a:solidFill>
              </a:rPr>
              <a:t>，调整水平度盘为零度稍大，读数</a:t>
            </a:r>
            <a:r>
              <a:rPr lang="en-US" altLang="zh-CN" b="1">
                <a:solidFill>
                  <a:schemeClr val="tx2"/>
                </a:solidFill>
              </a:rPr>
              <a:t>a</a:t>
            </a:r>
            <a:r>
              <a:rPr lang="zh-CN" altLang="en-US" b="1" baseline="-30000">
                <a:solidFill>
                  <a:schemeClr val="tx2"/>
                </a:solidFill>
              </a:rPr>
              <a:t>左</a:t>
            </a:r>
            <a:r>
              <a:rPr lang="zh-CN" altLang="en-US" b="1" smtClean="0">
                <a:solidFill>
                  <a:schemeClr val="tx2"/>
                </a:solidFill>
              </a:rPr>
              <a:t>。</a:t>
            </a:r>
            <a:endParaRPr lang="en-US" altLang="zh-CN" b="1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顺时针转动照准部，瞄准右方目标</a:t>
            </a:r>
            <a:r>
              <a:rPr lang="en-US" altLang="zh-CN" b="1">
                <a:solidFill>
                  <a:schemeClr val="tx2"/>
                </a:solidFill>
              </a:rPr>
              <a:t>B</a:t>
            </a:r>
            <a:r>
              <a:rPr lang="zh-CN" altLang="en-US" b="1">
                <a:solidFill>
                  <a:schemeClr val="tx2"/>
                </a:solidFill>
              </a:rPr>
              <a:t>，读取水平度盘读数</a:t>
            </a:r>
            <a:r>
              <a:rPr lang="en-US" altLang="zh-CN" b="1">
                <a:solidFill>
                  <a:schemeClr val="tx2"/>
                </a:solidFill>
              </a:rPr>
              <a:t>b</a:t>
            </a:r>
            <a:r>
              <a:rPr lang="zh-CN" altLang="en-US" b="1" baseline="-30000">
                <a:solidFill>
                  <a:schemeClr val="tx2"/>
                </a:solidFill>
              </a:rPr>
              <a:t>左</a:t>
            </a:r>
            <a:r>
              <a:rPr lang="zh-CN" altLang="en-US" b="1" smtClean="0">
                <a:solidFill>
                  <a:schemeClr val="tx2"/>
                </a:solidFill>
              </a:rPr>
              <a:t>。 </a:t>
            </a:r>
            <a:endParaRPr lang="zh-CN" altLang="en-US" b="1">
              <a:solidFill>
                <a:schemeClr val="tx2"/>
              </a:solidFill>
            </a:endParaRPr>
          </a:p>
        </p:txBody>
      </p:sp>
      <p:graphicFrame>
        <p:nvGraphicFramePr>
          <p:cNvPr id="18" name="Object 27"/>
          <p:cNvGraphicFramePr>
            <a:graphicFrameLocks noChangeAspect="1"/>
          </p:cNvGraphicFramePr>
          <p:nvPr/>
        </p:nvGraphicFramePr>
        <p:xfrm>
          <a:off x="8902371" y="5631996"/>
          <a:ext cx="21161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公式" r:id="rId6" imgW="1066165" imgH="393700" progId="Equation.3">
                  <p:embed/>
                </p:oleObj>
              </mc:Choice>
              <mc:Fallback>
                <p:oleObj name="公式" r:id="rId6" imgW="1066165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2371" y="5631996"/>
                        <a:ext cx="2116137" cy="7905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95241" y="1743275"/>
            <a:ext cx="2852738" cy="2854324"/>
            <a:chOff x="4670426" y="1997076"/>
            <a:chExt cx="2852738" cy="2854324"/>
          </a:xfrm>
        </p:grpSpPr>
        <p:sp>
          <p:nvSpPr>
            <p:cNvPr id="29" name="任意多边形 28"/>
            <p:cNvSpPr/>
            <p:nvPr/>
          </p:nvSpPr>
          <p:spPr>
            <a:xfrm>
              <a:off x="4670426" y="1997076"/>
              <a:ext cx="1425575" cy="1427163"/>
            </a:xfrm>
            <a:custGeom>
              <a:avLst/>
              <a:gdLst>
                <a:gd name="connsiteX0" fmla="*/ 713459 w 1426918"/>
                <a:gd name="connsiteY0" fmla="*/ 0 h 1426918"/>
                <a:gd name="connsiteX1" fmla="*/ 713459 w 1426918"/>
                <a:gd name="connsiteY1" fmla="*/ 1 h 1426918"/>
                <a:gd name="connsiteX2" fmla="*/ 1426918 w 1426918"/>
                <a:gd name="connsiteY2" fmla="*/ 713460 h 1426918"/>
                <a:gd name="connsiteX3" fmla="*/ 1426918 w 1426918"/>
                <a:gd name="connsiteY3" fmla="*/ 1426918 h 1426918"/>
                <a:gd name="connsiteX4" fmla="*/ 713459 w 1426918"/>
                <a:gd name="connsiteY4" fmla="*/ 1426918 h 1426918"/>
                <a:gd name="connsiteX5" fmla="*/ 0 w 1426918"/>
                <a:gd name="connsiteY5" fmla="*/ 713459 h 1426918"/>
                <a:gd name="connsiteX6" fmla="*/ 713459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59" y="0"/>
                  </a:moveTo>
                  <a:lnTo>
                    <a:pt x="713459" y="1"/>
                  </a:lnTo>
                  <a:cubicBezTo>
                    <a:pt x="1107492" y="1"/>
                    <a:pt x="1426918" y="319427"/>
                    <a:pt x="1426918" y="713460"/>
                  </a:cubicBezTo>
                  <a:lnTo>
                    <a:pt x="1426918" y="1426918"/>
                  </a:lnTo>
                  <a:lnTo>
                    <a:pt x="713459" y="1426918"/>
                  </a:lnTo>
                  <a:cubicBezTo>
                    <a:pt x="319426" y="1426918"/>
                    <a:pt x="0" y="1107492"/>
                    <a:pt x="0" y="713459"/>
                  </a:cubicBezTo>
                  <a:cubicBezTo>
                    <a:pt x="0" y="319426"/>
                    <a:pt x="319426" y="0"/>
                    <a:pt x="713459" y="0"/>
                  </a:cubicBezTo>
                  <a:close/>
                </a:path>
              </a:pathLst>
            </a:custGeom>
            <a:solidFill>
              <a:srgbClr val="75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5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096001" y="1997076"/>
              <a:ext cx="1427163" cy="1427163"/>
            </a:xfrm>
            <a:custGeom>
              <a:avLst/>
              <a:gdLst>
                <a:gd name="connsiteX0" fmla="*/ 713459 w 1426918"/>
                <a:gd name="connsiteY0" fmla="*/ 0 h 1426918"/>
                <a:gd name="connsiteX1" fmla="*/ 1426918 w 1426918"/>
                <a:gd name="connsiteY1" fmla="*/ 713459 h 1426918"/>
                <a:gd name="connsiteX2" fmla="*/ 1426917 w 1426918"/>
                <a:gd name="connsiteY2" fmla="*/ 713459 h 1426918"/>
                <a:gd name="connsiteX3" fmla="*/ 713458 w 1426918"/>
                <a:gd name="connsiteY3" fmla="*/ 1426918 h 1426918"/>
                <a:gd name="connsiteX4" fmla="*/ 0 w 1426918"/>
                <a:gd name="connsiteY4" fmla="*/ 1426918 h 1426918"/>
                <a:gd name="connsiteX5" fmla="*/ 0 w 1426918"/>
                <a:gd name="connsiteY5" fmla="*/ 713459 h 1426918"/>
                <a:gd name="connsiteX6" fmla="*/ 713459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59" y="0"/>
                  </a:moveTo>
                  <a:cubicBezTo>
                    <a:pt x="1107492" y="0"/>
                    <a:pt x="1426918" y="319426"/>
                    <a:pt x="1426918" y="713459"/>
                  </a:cubicBezTo>
                  <a:lnTo>
                    <a:pt x="1426917" y="713459"/>
                  </a:lnTo>
                  <a:cubicBezTo>
                    <a:pt x="1426917" y="1107492"/>
                    <a:pt x="1107491" y="1426918"/>
                    <a:pt x="713458" y="1426918"/>
                  </a:cubicBezTo>
                  <a:lnTo>
                    <a:pt x="0" y="1426918"/>
                  </a:lnTo>
                  <a:lnTo>
                    <a:pt x="0" y="713459"/>
                  </a:lnTo>
                  <a:cubicBezTo>
                    <a:pt x="0" y="319426"/>
                    <a:pt x="319426" y="0"/>
                    <a:pt x="713459" y="0"/>
                  </a:cubicBezTo>
                  <a:close/>
                </a:path>
              </a:pathLst>
            </a:custGeom>
            <a:solidFill>
              <a:srgbClr val="B3D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5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测</a:t>
              </a:r>
              <a:endPara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670426" y="3424238"/>
              <a:ext cx="1425575" cy="1427162"/>
            </a:xfrm>
            <a:custGeom>
              <a:avLst/>
              <a:gdLst>
                <a:gd name="connsiteX0" fmla="*/ 713460 w 1426918"/>
                <a:gd name="connsiteY0" fmla="*/ 0 h 1426918"/>
                <a:gd name="connsiteX1" fmla="*/ 1426918 w 1426918"/>
                <a:gd name="connsiteY1" fmla="*/ 0 h 1426918"/>
                <a:gd name="connsiteX2" fmla="*/ 1426918 w 1426918"/>
                <a:gd name="connsiteY2" fmla="*/ 713459 h 1426918"/>
                <a:gd name="connsiteX3" fmla="*/ 713459 w 1426918"/>
                <a:gd name="connsiteY3" fmla="*/ 1426918 h 1426918"/>
                <a:gd name="connsiteX4" fmla="*/ 0 w 1426918"/>
                <a:gd name="connsiteY4" fmla="*/ 713459 h 1426918"/>
                <a:gd name="connsiteX5" fmla="*/ 1 w 1426918"/>
                <a:gd name="connsiteY5" fmla="*/ 713459 h 1426918"/>
                <a:gd name="connsiteX6" fmla="*/ 713460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60" y="0"/>
                  </a:moveTo>
                  <a:lnTo>
                    <a:pt x="1426918" y="0"/>
                  </a:lnTo>
                  <a:lnTo>
                    <a:pt x="1426918" y="713459"/>
                  </a:lnTo>
                  <a:cubicBezTo>
                    <a:pt x="1426918" y="1107492"/>
                    <a:pt x="1107492" y="1426918"/>
                    <a:pt x="713459" y="1426918"/>
                  </a:cubicBezTo>
                  <a:cubicBezTo>
                    <a:pt x="319426" y="1426918"/>
                    <a:pt x="0" y="1107492"/>
                    <a:pt x="0" y="713459"/>
                  </a:cubicBezTo>
                  <a:lnTo>
                    <a:pt x="1" y="713459"/>
                  </a:lnTo>
                  <a:cubicBezTo>
                    <a:pt x="1" y="319426"/>
                    <a:pt x="319427" y="0"/>
                    <a:pt x="713460" y="0"/>
                  </a:cubicBezTo>
                  <a:close/>
                </a:path>
              </a:pathLst>
            </a:custGeom>
            <a:solidFill>
              <a:srgbClr val="089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5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回</a:t>
              </a:r>
              <a:endPara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096001" y="3424238"/>
              <a:ext cx="1427163" cy="1427162"/>
            </a:xfrm>
            <a:custGeom>
              <a:avLst/>
              <a:gdLst>
                <a:gd name="connsiteX0" fmla="*/ 0 w 1426918"/>
                <a:gd name="connsiteY0" fmla="*/ 0 h 1426918"/>
                <a:gd name="connsiteX1" fmla="*/ 713459 w 1426918"/>
                <a:gd name="connsiteY1" fmla="*/ 0 h 1426918"/>
                <a:gd name="connsiteX2" fmla="*/ 1426918 w 1426918"/>
                <a:gd name="connsiteY2" fmla="*/ 713459 h 1426918"/>
                <a:gd name="connsiteX3" fmla="*/ 713459 w 1426918"/>
                <a:gd name="connsiteY3" fmla="*/ 1426918 h 1426918"/>
                <a:gd name="connsiteX4" fmla="*/ 713459 w 1426918"/>
                <a:gd name="connsiteY4" fmla="*/ 1426917 h 1426918"/>
                <a:gd name="connsiteX5" fmla="*/ 0 w 1426918"/>
                <a:gd name="connsiteY5" fmla="*/ 713458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918" h="1426918">
                  <a:moveTo>
                    <a:pt x="0" y="0"/>
                  </a:moveTo>
                  <a:lnTo>
                    <a:pt x="713459" y="0"/>
                  </a:lnTo>
                  <a:cubicBezTo>
                    <a:pt x="1107492" y="0"/>
                    <a:pt x="1426918" y="319426"/>
                    <a:pt x="1426918" y="713459"/>
                  </a:cubicBezTo>
                  <a:cubicBezTo>
                    <a:pt x="1426918" y="1107492"/>
                    <a:pt x="1107492" y="1426918"/>
                    <a:pt x="713459" y="1426918"/>
                  </a:cubicBezTo>
                  <a:lnTo>
                    <a:pt x="713459" y="1426917"/>
                  </a:lnTo>
                  <a:cubicBezTo>
                    <a:pt x="319426" y="1426917"/>
                    <a:pt x="0" y="1107491"/>
                    <a:pt x="0" y="713458"/>
                  </a:cubicBezTo>
                  <a:close/>
                </a:path>
              </a:pathLst>
            </a:custGeom>
            <a:solidFill>
              <a:srgbClr val="FFB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5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法</a:t>
              </a:r>
              <a:endPara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14160" y="929392"/>
            <a:ext cx="4407557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测回</a:t>
            </a:r>
            <a:r>
              <a:rPr lang="zh-CN" altLang="en-US" sz="3200" b="1" smtClean="0">
                <a:solidFill>
                  <a:srgbClr val="4E4E4E"/>
                </a:solidFill>
                <a:latin typeface="+mj-ea"/>
                <a:ea typeface="+mj-ea"/>
              </a:rPr>
              <a:t>法观测记录及计算：</a:t>
            </a:r>
            <a:endParaRPr lang="zh-CN" altLang="en-US" sz="3200" b="1" dirty="0">
              <a:solidFill>
                <a:srgbClr val="4E4E4E"/>
              </a:solidFill>
              <a:latin typeface="+mj-ea"/>
              <a:ea typeface="+mj-ea"/>
            </a:endParaRPr>
          </a:p>
        </p:txBody>
      </p:sp>
      <p:sp>
        <p:nvSpPr>
          <p:cNvPr id="12" name="MH_Number_1"/>
          <p:cNvSpPr/>
          <p:nvPr>
            <p:custDataLst>
              <p:tags r:id="rId2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水平角测量方法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1925" y="2080829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第</a:t>
            </a:r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  <a:endParaRPr kumimoji="1"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625075" y="209522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第</a:t>
            </a:r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684" y="4851400"/>
            <a:ext cx="11400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>
                <a:solidFill>
                  <a:srgbClr val="FC0000"/>
                </a:solidFill>
                <a:latin typeface="宋体" panose="02010600030101010101" pitchFamily="2" charset="-122"/>
                <a:sym typeface="Marlett" pitchFamily="2" charset="2"/>
              </a:rPr>
              <a:t></a:t>
            </a:r>
            <a:r>
              <a:rPr kumimoji="1"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为</a:t>
            </a:r>
            <a:r>
              <a:rPr kumimoji="1" lang="zh-CN" altLang="en-US" sz="2800" b="1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了减弱度盘刻划误差，各测回间应变换度盘位置</a:t>
            </a:r>
            <a:r>
              <a:rPr kumimoji="1"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，各</a:t>
            </a:r>
            <a:r>
              <a:rPr kumimoji="1" lang="zh-CN" altLang="en-US" sz="2800" b="1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测回零方向值为                （</a:t>
            </a:r>
            <a:r>
              <a:rPr kumimoji="1" lang="en-US" altLang="zh-CN" sz="2000" b="1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n</a:t>
            </a:r>
            <a:r>
              <a:rPr kumimoji="1" lang="zh-CN" altLang="en-US" sz="2000" b="1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为测回数</a:t>
            </a:r>
            <a:r>
              <a:rPr kumimoji="1" lang="en-US" altLang="zh-CN" sz="2000" b="1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,i</a:t>
            </a:r>
            <a:r>
              <a:rPr kumimoji="1" lang="zh-CN" altLang="en-US" sz="2000" b="1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为测回序号</a:t>
            </a:r>
            <a:r>
              <a:rPr kumimoji="1" lang="zh-CN" altLang="en-US" sz="2800" b="1">
                <a:solidFill>
                  <a:schemeClr val="tx2"/>
                </a:solidFill>
                <a:latin typeface="宋体" panose="02010600030101010101" pitchFamily="2" charset="-122"/>
                <a:sym typeface="Marlett" pitchFamily="2" charset="2"/>
              </a:rPr>
              <a:t>）</a:t>
            </a:r>
          </a:p>
          <a:p>
            <a:r>
              <a:rPr kumimoji="1" lang="zh-CN" altLang="en-US" sz="2800" smtClean="0">
                <a:solidFill>
                  <a:srgbClr val="FC0000"/>
                </a:solidFill>
                <a:latin typeface="宋体" panose="02010600030101010101" pitchFamily="2" charset="-122"/>
                <a:sym typeface="Marlett" pitchFamily="2" charset="2"/>
              </a:rPr>
              <a:t>              </a:t>
            </a:r>
            <a:r>
              <a:rPr kumimoji="1" lang="zh-CN" altLang="en-US" sz="2800" b="1">
                <a:solidFill>
                  <a:schemeClr val="tx2"/>
                </a:solidFill>
                <a:latin typeface="宋体" panose="02010600030101010101" pitchFamily="2" charset="-122"/>
                <a:sym typeface="CommercialPi BT" panose="05020102010206080802" pitchFamily="18" charset="2"/>
              </a:rPr>
              <a:t>分、秒数写足二位；改数时按有关规则。</a:t>
            </a:r>
          </a:p>
          <a:p>
            <a:r>
              <a:rPr kumimoji="1" lang="zh-CN" altLang="en-US" sz="2800" b="1">
                <a:solidFill>
                  <a:srgbClr val="FC0000"/>
                </a:solidFill>
                <a:latin typeface="宋体" panose="02010600030101010101" pitchFamily="2" charset="-122"/>
                <a:sym typeface="Marlett" pitchFamily="2" charset="2"/>
              </a:rPr>
              <a:t></a:t>
            </a:r>
            <a:r>
              <a:rPr kumimoji="1" lang="zh-CN" altLang="en-US" sz="2800" b="1">
                <a:solidFill>
                  <a:schemeClr val="tx2"/>
                </a:solidFill>
                <a:latin typeface="宋体" panose="02010600030101010101" pitchFamily="2" charset="-122"/>
                <a:sym typeface="CommercialPi BT" panose="05020102010206080802" pitchFamily="18" charset="2"/>
              </a:rPr>
              <a:t>一测回过程中，不得再调整水准管气泡或改变度盘位置</a:t>
            </a:r>
            <a:r>
              <a:rPr kumimoji="1"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  <a:sym typeface="CommercialPi BT" panose="05020102010206080802" pitchFamily="18" charset="2"/>
              </a:rPr>
              <a:t>。</a:t>
            </a:r>
            <a:endParaRPr lang="zh-CN" altLang="en-US" b="1">
              <a:solidFill>
                <a:schemeClr val="tx2"/>
              </a:solidFill>
            </a:endParaRPr>
          </a:p>
        </p:txBody>
      </p:sp>
      <p:grpSp>
        <p:nvGrpSpPr>
          <p:cNvPr id="19" name="Group 26"/>
          <p:cNvGrpSpPr/>
          <p:nvPr/>
        </p:nvGrpSpPr>
        <p:grpSpPr bwMode="auto">
          <a:xfrm>
            <a:off x="292498" y="2046684"/>
            <a:ext cx="2652712" cy="2754313"/>
            <a:chOff x="3987" y="682"/>
            <a:chExt cx="1671" cy="1735"/>
          </a:xfrm>
        </p:grpSpPr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4034" y="970"/>
              <a:ext cx="739" cy="11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V="1">
              <a:off x="4777" y="990"/>
              <a:ext cx="765" cy="11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4668" y="1905"/>
              <a:ext cx="235" cy="61"/>
            </a:xfrm>
            <a:custGeom>
              <a:avLst/>
              <a:gdLst>
                <a:gd name="T0" fmla="*/ 0 w 588"/>
                <a:gd name="T1" fmla="*/ 153 h 153"/>
                <a:gd name="T2" fmla="*/ 81 w 588"/>
                <a:gd name="T3" fmla="*/ 75 h 153"/>
                <a:gd name="T4" fmla="*/ 177 w 588"/>
                <a:gd name="T5" fmla="*/ 24 h 153"/>
                <a:gd name="T6" fmla="*/ 273 w 588"/>
                <a:gd name="T7" fmla="*/ 3 h 153"/>
                <a:gd name="T8" fmla="*/ 354 w 588"/>
                <a:gd name="T9" fmla="*/ 6 h 153"/>
                <a:gd name="T10" fmla="*/ 453 w 588"/>
                <a:gd name="T11" fmla="*/ 36 h 153"/>
                <a:gd name="T12" fmla="*/ 525 w 588"/>
                <a:gd name="T13" fmla="*/ 78 h 153"/>
                <a:gd name="T14" fmla="*/ 588 w 588"/>
                <a:gd name="T15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8" h="153">
                  <a:moveTo>
                    <a:pt x="0" y="153"/>
                  </a:moveTo>
                  <a:cubicBezTo>
                    <a:pt x="26" y="124"/>
                    <a:pt x="52" y="96"/>
                    <a:pt x="81" y="75"/>
                  </a:cubicBezTo>
                  <a:cubicBezTo>
                    <a:pt x="110" y="54"/>
                    <a:pt x="145" y="36"/>
                    <a:pt x="177" y="24"/>
                  </a:cubicBezTo>
                  <a:cubicBezTo>
                    <a:pt x="209" y="12"/>
                    <a:pt x="244" y="6"/>
                    <a:pt x="273" y="3"/>
                  </a:cubicBezTo>
                  <a:cubicBezTo>
                    <a:pt x="302" y="0"/>
                    <a:pt x="324" y="1"/>
                    <a:pt x="354" y="6"/>
                  </a:cubicBezTo>
                  <a:cubicBezTo>
                    <a:pt x="384" y="11"/>
                    <a:pt x="425" y="24"/>
                    <a:pt x="453" y="36"/>
                  </a:cubicBezTo>
                  <a:cubicBezTo>
                    <a:pt x="481" y="48"/>
                    <a:pt x="503" y="62"/>
                    <a:pt x="525" y="78"/>
                  </a:cubicBezTo>
                  <a:cubicBezTo>
                    <a:pt x="547" y="94"/>
                    <a:pt x="575" y="121"/>
                    <a:pt x="588" y="132"/>
                  </a:cubicBezTo>
                </a:path>
              </a:pathLst>
            </a:custGeom>
            <a:noFill/>
            <a:ln w="38100" cmpd="sng">
              <a:solidFill>
                <a:srgbClr val="FF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4756" y="2111"/>
              <a:ext cx="34" cy="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4017" y="950"/>
              <a:ext cx="34" cy="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5520" y="982"/>
              <a:ext cx="33" cy="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3987" y="68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5414" y="69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4668" y="21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4903" y="2131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测站</a:t>
              </a:r>
              <a:endParaRPr kumimoji="1" lang="zh-CN" altLang="en-US" sz="2000">
                <a:solidFill>
                  <a:srgbClr val="FF66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4641" y="1575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800">
                  <a:latin typeface="Times New Roman" panose="02020603050405020304" pitchFamily="18" charset="0"/>
                  <a:sym typeface="Symbol" panose="05050102010706020507" pitchFamily="18" charset="2"/>
                </a:rPr>
                <a:t>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23579" y="1639145"/>
            <a:ext cx="5445125" cy="3672444"/>
            <a:chOff x="6238926" y="492521"/>
            <a:chExt cx="5445125" cy="3672444"/>
          </a:xfrm>
        </p:grpSpPr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6238926" y="497840"/>
            <a:ext cx="5445125" cy="3667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文档" r:id="rId5" imgW="5443855" imgH="3666490" progId="Word.Document.8">
                    <p:embed/>
                  </p:oleObj>
                </mc:Choice>
                <mc:Fallback>
                  <p:oleObj name="文档" r:id="rId5" imgW="5443855" imgH="366649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8926" y="497840"/>
                          <a:ext cx="5445125" cy="3667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27"/>
            <p:cNvSpPr>
              <a:spLocks noChangeShapeType="1"/>
            </p:cNvSpPr>
            <p:nvPr/>
          </p:nvSpPr>
          <p:spPr bwMode="auto">
            <a:xfrm flipV="1">
              <a:off x="11684051" y="492521"/>
              <a:ext cx="0" cy="310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" name="Group 10"/>
          <p:cNvGrpSpPr/>
          <p:nvPr/>
        </p:nvGrpSpPr>
        <p:grpSpPr bwMode="auto">
          <a:xfrm>
            <a:off x="6431799" y="2580315"/>
            <a:ext cx="3054350" cy="1196975"/>
            <a:chOff x="644" y="1141"/>
            <a:chExt cx="1924" cy="754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44" y="1645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O</a:t>
              </a:r>
              <a:endParaRPr kumimoji="1"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027" y="1305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左</a:t>
              </a:r>
              <a:endParaRPr kumimoji="1"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1483" y="1145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A</a:t>
              </a:r>
              <a:endParaRPr kumimoji="1"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1465" y="1483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1802" y="1141"/>
              <a:ext cx="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</a:rPr>
                <a:t>  </a:t>
              </a:r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0</a:t>
              </a:r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0418</a:t>
              </a:r>
              <a:endParaRPr kumimoji="1"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1802" y="1483"/>
              <a:ext cx="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74</a:t>
              </a:r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2342</a:t>
              </a:r>
              <a:endParaRPr kumimoji="1" lang="en-US" altLang="zh-CN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48" name="Group 17"/>
          <p:cNvGrpSpPr/>
          <p:nvPr/>
        </p:nvGrpSpPr>
        <p:grpSpPr bwMode="auto">
          <a:xfrm>
            <a:off x="7061233" y="3684423"/>
            <a:ext cx="2435225" cy="993775"/>
            <a:chOff x="1027" y="1843"/>
            <a:chExt cx="1534" cy="626"/>
          </a:xfrm>
        </p:grpSpPr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1027" y="2003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右</a:t>
              </a:r>
              <a:endParaRPr kumimoji="1"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1465" y="1879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A</a:t>
              </a:r>
              <a:endParaRPr kumimoji="1"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1483" y="2219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</a:rPr>
                <a:t>B</a:t>
              </a:r>
              <a:endParaRPr kumimoji="1"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1715" y="1843"/>
              <a:ext cx="8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1800500</a:t>
              </a:r>
              <a:endParaRPr kumimoji="1" lang="en-US" altLang="zh-CN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1715" y="2210"/>
              <a:ext cx="8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D6009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2542406</a:t>
              </a:r>
              <a:endParaRPr kumimoji="1" lang="en-US" altLang="zh-CN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291970" y="1913566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测站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6926970" y="1770691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竖盘</a:t>
            </a:r>
          </a:p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位置</a:t>
            </a: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7561970" y="1913566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目标</a:t>
            </a: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8258882" y="1770691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水平度盘</a:t>
            </a:r>
          </a:p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   读   数</a:t>
            </a:r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9401882" y="1846891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半测回角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10640132" y="1694491"/>
            <a:ext cx="94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一测回</a:t>
            </a:r>
          </a:p>
          <a:p>
            <a:pPr eaLnBrk="1" hangingPunct="1"/>
            <a:r>
              <a:rPr kumimoji="1" lang="zh-CN" altLang="en-US" sz="2000">
                <a:latin typeface="Times New Roman" panose="02020603050405020304" pitchFamily="18" charset="0"/>
              </a:rPr>
              <a:t>平均角</a:t>
            </a: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9430457" y="2867654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solidFill>
                  <a:srgbClr val="D60093"/>
                </a:solidFill>
                <a:latin typeface="Times New Roman" panose="02020603050405020304" pitchFamily="18" charset="0"/>
              </a:rPr>
              <a:t>74</a:t>
            </a:r>
            <a:r>
              <a:rPr kumimoji="1" lang="en-US" altLang="zh-CN" sz="2000">
                <a:solidFill>
                  <a:srgbClr val="D6009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1924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9430457" y="3982079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solidFill>
                  <a:srgbClr val="D60093"/>
                </a:solidFill>
                <a:latin typeface="Times New Roman" panose="02020603050405020304" pitchFamily="18" charset="0"/>
              </a:rPr>
              <a:t>74</a:t>
            </a:r>
            <a:r>
              <a:rPr kumimoji="1" lang="en-US" altLang="zh-CN" sz="2000">
                <a:solidFill>
                  <a:srgbClr val="D6009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1906</a:t>
            </a: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10549645" y="3413754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solidFill>
                  <a:srgbClr val="D60093"/>
                </a:solidFill>
                <a:latin typeface="Times New Roman" panose="02020603050405020304" pitchFamily="18" charset="0"/>
              </a:rPr>
              <a:t>74</a:t>
            </a:r>
            <a:r>
              <a:rPr kumimoji="1" lang="en-US" altLang="zh-CN" sz="2000">
                <a:solidFill>
                  <a:srgbClr val="D6009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1915</a:t>
            </a:r>
            <a:endParaRPr kumimoji="1" lang="en-US" altLang="zh-CN" sz="2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72" name="Object 43"/>
          <p:cNvGraphicFramePr>
            <a:graphicFrameLocks noChangeAspect="1"/>
          </p:cNvGraphicFramePr>
          <p:nvPr/>
        </p:nvGraphicFramePr>
        <p:xfrm>
          <a:off x="1088500" y="5338352"/>
          <a:ext cx="1747694" cy="7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公式" r:id="rId7" imgW="977900" imgH="419100" progId="Equation.3">
                  <p:embed/>
                </p:oleObj>
              </mc:Choice>
              <mc:Fallback>
                <p:oleObj name="公式" r:id="rId7" imgW="977900" imgH="4191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00" y="5338352"/>
                        <a:ext cx="1747694" cy="7492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 autoUpdateAnimBg="0"/>
      <p:bldP spid="70" grpId="0" autoUpdateAnimBg="0"/>
      <p:bldP spid="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7"/>
          <p:cNvSpPr/>
          <p:nvPr/>
        </p:nvSpPr>
        <p:spPr>
          <a:xfrm rot="16200000">
            <a:off x="1279302" y="2094966"/>
            <a:ext cx="1587500" cy="1587500"/>
          </a:xfrm>
          <a:prstGeom prst="teardrop">
            <a:avLst/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水平角测量方法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679" y="910691"/>
            <a:ext cx="2756475" cy="2883038"/>
            <a:chOff x="2531809" y="2196437"/>
            <a:chExt cx="2756475" cy="2883038"/>
          </a:xfrm>
        </p:grpSpPr>
        <p:sp>
          <p:nvSpPr>
            <p:cNvPr id="3" name="Teardrop 10"/>
            <p:cNvSpPr/>
            <p:nvPr/>
          </p:nvSpPr>
          <p:spPr>
            <a:xfrm rot="10800000">
              <a:off x="3722433" y="2196437"/>
              <a:ext cx="1130300" cy="1128712"/>
            </a:xfrm>
            <a:prstGeom prst="teardrop">
              <a:avLst/>
            </a:prstGeom>
            <a:solidFill>
              <a:srgbClr val="75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rIns="36000" anchor="ctr"/>
            <a:lstStyle/>
            <a:p>
              <a:pPr algn="ctr">
                <a:defRPr/>
              </a:pPr>
              <a:endParaRPr lang="th-TH" sz="4000" dirty="0"/>
            </a:p>
          </p:txBody>
        </p:sp>
        <p:sp>
          <p:nvSpPr>
            <p:cNvPr id="4" name="Teardrop 6"/>
            <p:cNvSpPr/>
            <p:nvPr/>
          </p:nvSpPr>
          <p:spPr>
            <a:xfrm>
              <a:off x="2538159" y="3380712"/>
              <a:ext cx="1128713" cy="1130300"/>
            </a:xfrm>
            <a:prstGeom prst="teardrop">
              <a:avLst/>
            </a:prstGeom>
            <a:solidFill>
              <a:srgbClr val="FFB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108000" anchor="ctr"/>
            <a:lstStyle/>
            <a:p>
              <a:pPr algn="ctr">
                <a:defRPr/>
              </a:pPr>
              <a:endParaRPr lang="th-TH" sz="3600" dirty="0"/>
            </a:p>
          </p:txBody>
        </p:sp>
        <p:sp>
          <p:nvSpPr>
            <p:cNvPr id="5" name="Teardrop 8"/>
            <p:cNvSpPr/>
            <p:nvPr/>
          </p:nvSpPr>
          <p:spPr>
            <a:xfrm rot="5400000">
              <a:off x="2531809" y="2207550"/>
              <a:ext cx="1128713" cy="1128713"/>
            </a:xfrm>
            <a:prstGeom prst="teardrop">
              <a:avLst/>
            </a:prstGeom>
            <a:solidFill>
              <a:srgbClr val="B3D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08000" tIns="36000" rIns="0" anchor="ctr"/>
            <a:lstStyle/>
            <a:p>
              <a:pPr algn="ctr">
                <a:defRPr/>
              </a:pPr>
              <a:endParaRPr lang="th-TH" sz="36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630523" y="3325149"/>
              <a:ext cx="16577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方向        法</a:t>
              </a:r>
              <a:endParaRPr lang="zh-CN" alt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18457" y="2310241"/>
              <a:ext cx="465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88591" y="3447930"/>
              <a:ext cx="465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圆</a:t>
              </a:r>
              <a:endParaRPr lang="zh-CN" alt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42291" y="2299128"/>
              <a:ext cx="465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全</a:t>
              </a:r>
              <a:endParaRPr lang="zh-CN" alt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4"/>
          <p:cNvGrpSpPr/>
          <p:nvPr/>
        </p:nvGrpSpPr>
        <p:grpSpPr bwMode="auto">
          <a:xfrm>
            <a:off x="7442972" y="3219237"/>
            <a:ext cx="4519612" cy="4037012"/>
            <a:chOff x="740" y="1613"/>
            <a:chExt cx="2847" cy="2543"/>
          </a:xfrm>
        </p:grpSpPr>
        <p:grpSp>
          <p:nvGrpSpPr>
            <p:cNvPr id="28" name="Group 5"/>
            <p:cNvGrpSpPr/>
            <p:nvPr/>
          </p:nvGrpSpPr>
          <p:grpSpPr bwMode="auto">
            <a:xfrm>
              <a:off x="976" y="1613"/>
              <a:ext cx="2611" cy="2543"/>
              <a:chOff x="2950" y="1527"/>
              <a:chExt cx="2611" cy="2543"/>
            </a:xfrm>
          </p:grpSpPr>
          <p:grpSp>
            <p:nvGrpSpPr>
              <p:cNvPr id="52" name="Group 6"/>
              <p:cNvGrpSpPr/>
              <p:nvPr/>
            </p:nvGrpSpPr>
            <p:grpSpPr bwMode="auto">
              <a:xfrm>
                <a:off x="2950" y="1527"/>
                <a:ext cx="2611" cy="2064"/>
                <a:chOff x="2950" y="1527"/>
                <a:chExt cx="2611" cy="2064"/>
              </a:xfrm>
            </p:grpSpPr>
            <p:sp>
              <p:nvSpPr>
                <p:cNvPr id="54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3499" y="1683"/>
                  <a:ext cx="828" cy="12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327" y="1887"/>
                  <a:ext cx="864" cy="9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283" y="2883"/>
                  <a:ext cx="10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" name="Line 10"/>
                <p:cNvSpPr>
                  <a:spLocks noChangeShapeType="1"/>
                </p:cNvSpPr>
                <p:nvPr/>
              </p:nvSpPr>
              <p:spPr bwMode="auto">
                <a:xfrm>
                  <a:off x="4327" y="2883"/>
                  <a:ext cx="1044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AutoShape 11"/>
                <p:cNvSpPr>
                  <a:spLocks noChangeArrowheads="1"/>
                </p:cNvSpPr>
                <p:nvPr/>
              </p:nvSpPr>
              <p:spPr bwMode="auto">
                <a:xfrm>
                  <a:off x="4279" y="2823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AutoShape 12"/>
                <p:cNvSpPr>
                  <a:spLocks noChangeArrowheads="1"/>
                </p:cNvSpPr>
                <p:nvPr/>
              </p:nvSpPr>
              <p:spPr bwMode="auto">
                <a:xfrm rot="-5920927">
                  <a:off x="3277" y="2959"/>
                  <a:ext cx="62" cy="13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AutoShape 13"/>
                <p:cNvSpPr>
                  <a:spLocks noChangeArrowheads="1"/>
                </p:cNvSpPr>
                <p:nvPr/>
              </p:nvSpPr>
              <p:spPr bwMode="auto">
                <a:xfrm rot="-1968560">
                  <a:off x="3478" y="1625"/>
                  <a:ext cx="62" cy="13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AutoShape 14"/>
                <p:cNvSpPr>
                  <a:spLocks noChangeArrowheads="1"/>
                </p:cNvSpPr>
                <p:nvPr/>
              </p:nvSpPr>
              <p:spPr bwMode="auto">
                <a:xfrm rot="2560529">
                  <a:off x="5149" y="1835"/>
                  <a:ext cx="62" cy="13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" name="AutoShape 15"/>
                <p:cNvSpPr>
                  <a:spLocks noChangeArrowheads="1"/>
                </p:cNvSpPr>
                <p:nvPr/>
              </p:nvSpPr>
              <p:spPr bwMode="auto">
                <a:xfrm rot="6106385">
                  <a:off x="5323" y="2989"/>
                  <a:ext cx="62" cy="13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/>
                <p:cNvSpPr/>
                <p:nvPr/>
              </p:nvSpPr>
              <p:spPr bwMode="auto">
                <a:xfrm>
                  <a:off x="4201" y="2654"/>
                  <a:ext cx="275" cy="50"/>
                </a:xfrm>
                <a:custGeom>
                  <a:avLst/>
                  <a:gdLst>
                    <a:gd name="T0" fmla="*/ 0 w 687"/>
                    <a:gd name="T1" fmla="*/ 126 h 126"/>
                    <a:gd name="T2" fmla="*/ 123 w 687"/>
                    <a:gd name="T3" fmla="*/ 45 h 126"/>
                    <a:gd name="T4" fmla="*/ 279 w 687"/>
                    <a:gd name="T5" fmla="*/ 6 h 126"/>
                    <a:gd name="T6" fmla="*/ 399 w 687"/>
                    <a:gd name="T7" fmla="*/ 6 h 126"/>
                    <a:gd name="T8" fmla="*/ 525 w 687"/>
                    <a:gd name="T9" fmla="*/ 33 h 126"/>
                    <a:gd name="T10" fmla="*/ 612 w 687"/>
                    <a:gd name="T11" fmla="*/ 72 h 126"/>
                    <a:gd name="T12" fmla="*/ 687 w 687"/>
                    <a:gd name="T13" fmla="*/ 12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7" h="126">
                      <a:moveTo>
                        <a:pt x="0" y="126"/>
                      </a:moveTo>
                      <a:cubicBezTo>
                        <a:pt x="38" y="95"/>
                        <a:pt x="77" y="65"/>
                        <a:pt x="123" y="45"/>
                      </a:cubicBezTo>
                      <a:cubicBezTo>
                        <a:pt x="169" y="25"/>
                        <a:pt x="233" y="12"/>
                        <a:pt x="279" y="6"/>
                      </a:cubicBezTo>
                      <a:cubicBezTo>
                        <a:pt x="325" y="0"/>
                        <a:pt x="358" y="2"/>
                        <a:pt x="399" y="6"/>
                      </a:cubicBezTo>
                      <a:cubicBezTo>
                        <a:pt x="440" y="10"/>
                        <a:pt x="490" y="22"/>
                        <a:pt x="525" y="33"/>
                      </a:cubicBezTo>
                      <a:cubicBezTo>
                        <a:pt x="560" y="44"/>
                        <a:pt x="585" y="58"/>
                        <a:pt x="612" y="72"/>
                      </a:cubicBezTo>
                      <a:cubicBezTo>
                        <a:pt x="639" y="86"/>
                        <a:pt x="663" y="103"/>
                        <a:pt x="687" y="120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/>
                <p:cNvSpPr/>
                <p:nvPr/>
              </p:nvSpPr>
              <p:spPr bwMode="auto">
                <a:xfrm>
                  <a:off x="4483" y="2708"/>
                  <a:ext cx="85" cy="212"/>
                </a:xfrm>
                <a:custGeom>
                  <a:avLst/>
                  <a:gdLst>
                    <a:gd name="T0" fmla="*/ 0 w 212"/>
                    <a:gd name="T1" fmla="*/ 0 h 531"/>
                    <a:gd name="T2" fmla="*/ 78 w 212"/>
                    <a:gd name="T3" fmla="*/ 75 h 531"/>
                    <a:gd name="T4" fmla="*/ 141 w 212"/>
                    <a:gd name="T5" fmla="*/ 177 h 531"/>
                    <a:gd name="T6" fmla="*/ 198 w 212"/>
                    <a:gd name="T7" fmla="*/ 333 h 531"/>
                    <a:gd name="T8" fmla="*/ 210 w 212"/>
                    <a:gd name="T9" fmla="*/ 471 h 531"/>
                    <a:gd name="T10" fmla="*/ 210 w 212"/>
                    <a:gd name="T11" fmla="*/ 531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2" h="531">
                      <a:moveTo>
                        <a:pt x="0" y="0"/>
                      </a:moveTo>
                      <a:cubicBezTo>
                        <a:pt x="27" y="23"/>
                        <a:pt x="54" y="46"/>
                        <a:pt x="78" y="75"/>
                      </a:cubicBezTo>
                      <a:cubicBezTo>
                        <a:pt x="102" y="104"/>
                        <a:pt x="121" y="134"/>
                        <a:pt x="141" y="177"/>
                      </a:cubicBezTo>
                      <a:cubicBezTo>
                        <a:pt x="161" y="220"/>
                        <a:pt x="186" y="284"/>
                        <a:pt x="198" y="333"/>
                      </a:cubicBezTo>
                      <a:cubicBezTo>
                        <a:pt x="210" y="382"/>
                        <a:pt x="208" y="438"/>
                        <a:pt x="210" y="471"/>
                      </a:cubicBezTo>
                      <a:cubicBezTo>
                        <a:pt x="212" y="504"/>
                        <a:pt x="210" y="521"/>
                        <a:pt x="210" y="531"/>
                      </a:cubicBezTo>
                    </a:path>
                  </a:pathLst>
                </a:custGeom>
                <a:noFill/>
                <a:ln w="28575" cmpd="sng">
                  <a:solidFill>
                    <a:srgbClr val="8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/>
                <p:cNvSpPr/>
                <p:nvPr/>
              </p:nvSpPr>
              <p:spPr bwMode="auto">
                <a:xfrm>
                  <a:off x="4109" y="2704"/>
                  <a:ext cx="92" cy="204"/>
                </a:xfrm>
                <a:custGeom>
                  <a:avLst/>
                  <a:gdLst>
                    <a:gd name="T0" fmla="*/ 229 w 229"/>
                    <a:gd name="T1" fmla="*/ 0 h 510"/>
                    <a:gd name="T2" fmla="*/ 148 w 229"/>
                    <a:gd name="T3" fmla="*/ 78 h 510"/>
                    <a:gd name="T4" fmla="*/ 76 w 229"/>
                    <a:gd name="T5" fmla="*/ 186 h 510"/>
                    <a:gd name="T6" fmla="*/ 25 w 229"/>
                    <a:gd name="T7" fmla="*/ 312 h 510"/>
                    <a:gd name="T8" fmla="*/ 4 w 229"/>
                    <a:gd name="T9" fmla="*/ 441 h 510"/>
                    <a:gd name="T10" fmla="*/ 1 w 229"/>
                    <a:gd name="T11" fmla="*/ 510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9" h="510">
                      <a:moveTo>
                        <a:pt x="229" y="0"/>
                      </a:moveTo>
                      <a:cubicBezTo>
                        <a:pt x="201" y="23"/>
                        <a:pt x="173" y="47"/>
                        <a:pt x="148" y="78"/>
                      </a:cubicBezTo>
                      <a:cubicBezTo>
                        <a:pt x="123" y="109"/>
                        <a:pt x="96" y="147"/>
                        <a:pt x="76" y="186"/>
                      </a:cubicBezTo>
                      <a:cubicBezTo>
                        <a:pt x="56" y="225"/>
                        <a:pt x="37" y="270"/>
                        <a:pt x="25" y="312"/>
                      </a:cubicBezTo>
                      <a:cubicBezTo>
                        <a:pt x="13" y="354"/>
                        <a:pt x="8" y="408"/>
                        <a:pt x="4" y="441"/>
                      </a:cubicBezTo>
                      <a:cubicBezTo>
                        <a:pt x="0" y="474"/>
                        <a:pt x="2" y="498"/>
                        <a:pt x="1" y="510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9"/>
                <p:cNvSpPr/>
                <p:nvPr/>
              </p:nvSpPr>
              <p:spPr bwMode="auto">
                <a:xfrm>
                  <a:off x="4111" y="2917"/>
                  <a:ext cx="456" cy="219"/>
                </a:xfrm>
                <a:custGeom>
                  <a:avLst/>
                  <a:gdLst>
                    <a:gd name="T0" fmla="*/ 0 w 1140"/>
                    <a:gd name="T1" fmla="*/ 0 h 549"/>
                    <a:gd name="T2" fmla="*/ 24 w 1140"/>
                    <a:gd name="T3" fmla="*/ 129 h 549"/>
                    <a:gd name="T4" fmla="*/ 66 w 1140"/>
                    <a:gd name="T5" fmla="*/ 234 h 549"/>
                    <a:gd name="T6" fmla="*/ 117 w 1140"/>
                    <a:gd name="T7" fmla="*/ 315 h 549"/>
                    <a:gd name="T8" fmla="*/ 192 w 1140"/>
                    <a:gd name="T9" fmla="*/ 399 h 549"/>
                    <a:gd name="T10" fmla="*/ 309 w 1140"/>
                    <a:gd name="T11" fmla="*/ 483 h 549"/>
                    <a:gd name="T12" fmla="*/ 450 w 1140"/>
                    <a:gd name="T13" fmla="*/ 534 h 549"/>
                    <a:gd name="T14" fmla="*/ 615 w 1140"/>
                    <a:gd name="T15" fmla="*/ 546 h 549"/>
                    <a:gd name="T16" fmla="*/ 765 w 1140"/>
                    <a:gd name="T17" fmla="*/ 513 h 549"/>
                    <a:gd name="T18" fmla="*/ 897 w 1140"/>
                    <a:gd name="T19" fmla="*/ 438 h 549"/>
                    <a:gd name="T20" fmla="*/ 993 w 1140"/>
                    <a:gd name="T21" fmla="*/ 351 h 549"/>
                    <a:gd name="T22" fmla="*/ 1071 w 1140"/>
                    <a:gd name="T23" fmla="*/ 231 h 549"/>
                    <a:gd name="T24" fmla="*/ 1110 w 1140"/>
                    <a:gd name="T25" fmla="*/ 135 h 549"/>
                    <a:gd name="T26" fmla="*/ 1131 w 1140"/>
                    <a:gd name="T27" fmla="*/ 57 h 549"/>
                    <a:gd name="T28" fmla="*/ 1140 w 1140"/>
                    <a:gd name="T29" fmla="*/ 9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40" h="549">
                      <a:moveTo>
                        <a:pt x="0" y="0"/>
                      </a:moveTo>
                      <a:cubicBezTo>
                        <a:pt x="6" y="45"/>
                        <a:pt x="13" y="90"/>
                        <a:pt x="24" y="129"/>
                      </a:cubicBezTo>
                      <a:cubicBezTo>
                        <a:pt x="35" y="168"/>
                        <a:pt x="51" y="203"/>
                        <a:pt x="66" y="234"/>
                      </a:cubicBezTo>
                      <a:cubicBezTo>
                        <a:pt x="81" y="265"/>
                        <a:pt x="96" y="288"/>
                        <a:pt x="117" y="315"/>
                      </a:cubicBezTo>
                      <a:cubicBezTo>
                        <a:pt x="138" y="342"/>
                        <a:pt x="160" y="371"/>
                        <a:pt x="192" y="399"/>
                      </a:cubicBezTo>
                      <a:cubicBezTo>
                        <a:pt x="224" y="427"/>
                        <a:pt x="266" y="461"/>
                        <a:pt x="309" y="483"/>
                      </a:cubicBezTo>
                      <a:cubicBezTo>
                        <a:pt x="352" y="505"/>
                        <a:pt x="399" y="523"/>
                        <a:pt x="450" y="534"/>
                      </a:cubicBezTo>
                      <a:cubicBezTo>
                        <a:pt x="501" y="545"/>
                        <a:pt x="563" y="549"/>
                        <a:pt x="615" y="546"/>
                      </a:cubicBezTo>
                      <a:cubicBezTo>
                        <a:pt x="667" y="543"/>
                        <a:pt x="718" y="531"/>
                        <a:pt x="765" y="513"/>
                      </a:cubicBezTo>
                      <a:cubicBezTo>
                        <a:pt x="812" y="495"/>
                        <a:pt x="859" y="465"/>
                        <a:pt x="897" y="438"/>
                      </a:cubicBezTo>
                      <a:cubicBezTo>
                        <a:pt x="935" y="411"/>
                        <a:pt x="964" y="385"/>
                        <a:pt x="993" y="351"/>
                      </a:cubicBezTo>
                      <a:cubicBezTo>
                        <a:pt x="1022" y="317"/>
                        <a:pt x="1052" y="267"/>
                        <a:pt x="1071" y="231"/>
                      </a:cubicBezTo>
                      <a:cubicBezTo>
                        <a:pt x="1090" y="195"/>
                        <a:pt x="1100" y="164"/>
                        <a:pt x="1110" y="135"/>
                      </a:cubicBezTo>
                      <a:cubicBezTo>
                        <a:pt x="1120" y="106"/>
                        <a:pt x="1126" y="78"/>
                        <a:pt x="1131" y="57"/>
                      </a:cubicBezTo>
                      <a:cubicBezTo>
                        <a:pt x="1136" y="36"/>
                        <a:pt x="1139" y="16"/>
                        <a:pt x="1140" y="9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Oval 20"/>
                <p:cNvSpPr>
                  <a:spLocks noChangeArrowheads="1"/>
                </p:cNvSpPr>
                <p:nvPr/>
              </p:nvSpPr>
              <p:spPr bwMode="auto">
                <a:xfrm>
                  <a:off x="3757" y="2942"/>
                  <a:ext cx="34" cy="36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Oval 21"/>
                <p:cNvSpPr>
                  <a:spLocks noChangeArrowheads="1"/>
                </p:cNvSpPr>
                <p:nvPr/>
              </p:nvSpPr>
              <p:spPr bwMode="auto">
                <a:xfrm>
                  <a:off x="3565" y="2969"/>
                  <a:ext cx="34" cy="36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" name="Rectangle 22"/>
                <p:cNvSpPr>
                  <a:spLocks noChangeArrowheads="1"/>
                </p:cNvSpPr>
                <p:nvPr/>
              </p:nvSpPr>
              <p:spPr bwMode="auto">
                <a:xfrm>
                  <a:off x="2950" y="2817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1" lang="en-US" altLang="zh-CN" sz="2400">
                      <a:latin typeface="Times New Roman" panose="02020603050405020304" pitchFamily="18" charset="0"/>
                      <a:sym typeface="CommercialPi BT" panose="05020102010206080802" pitchFamily="18" charset="2"/>
                    </a:rPr>
                    <a:t>A</a:t>
                  </a:r>
                </a:p>
              </p:txBody>
            </p:sp>
            <p:sp>
              <p:nvSpPr>
                <p:cNvPr id="70" name="Rectangle 23"/>
                <p:cNvSpPr>
                  <a:spLocks noChangeArrowheads="1"/>
                </p:cNvSpPr>
                <p:nvPr/>
              </p:nvSpPr>
              <p:spPr bwMode="auto">
                <a:xfrm>
                  <a:off x="3239" y="1527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1" lang="en-US" altLang="zh-CN" sz="2400">
                      <a:latin typeface="Times New Roman" panose="02020603050405020304" pitchFamily="18" charset="0"/>
                      <a:sym typeface="CommercialPi BT" panose="05020102010206080802" pitchFamily="18" charset="2"/>
                    </a:rPr>
                    <a:t>B</a:t>
                  </a:r>
                </a:p>
              </p:txBody>
            </p:sp>
            <p:sp>
              <p:nvSpPr>
                <p:cNvPr id="71" name="Rectangle 24"/>
                <p:cNvSpPr>
                  <a:spLocks noChangeArrowheads="1"/>
                </p:cNvSpPr>
                <p:nvPr/>
              </p:nvSpPr>
              <p:spPr bwMode="auto">
                <a:xfrm>
                  <a:off x="4237" y="2887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1" lang="en-US" altLang="zh-CN" sz="2400">
                      <a:latin typeface="Times New Roman" panose="02020603050405020304" pitchFamily="18" charset="0"/>
                      <a:sym typeface="CommercialPi BT" panose="05020102010206080802" pitchFamily="18" charset="2"/>
                    </a:rPr>
                    <a:t>C</a:t>
                  </a:r>
                </a:p>
              </p:txBody>
            </p:sp>
            <p:sp>
              <p:nvSpPr>
                <p:cNvPr id="72" name="Rectangle 25"/>
                <p:cNvSpPr>
                  <a:spLocks noChangeArrowheads="1"/>
                </p:cNvSpPr>
                <p:nvPr/>
              </p:nvSpPr>
              <p:spPr bwMode="auto">
                <a:xfrm>
                  <a:off x="5215" y="184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1" lang="en-US" altLang="zh-CN" sz="2400">
                      <a:latin typeface="Times New Roman" panose="02020603050405020304" pitchFamily="18" charset="0"/>
                      <a:sym typeface="CommercialPi BT" panose="05020102010206080802" pitchFamily="18" charset="2"/>
                    </a:rPr>
                    <a:t>D</a:t>
                  </a:r>
                </a:p>
              </p:txBody>
            </p:sp>
            <p:sp>
              <p:nvSpPr>
                <p:cNvPr id="73" name="Rectangle 26"/>
                <p:cNvSpPr>
                  <a:spLocks noChangeArrowheads="1"/>
                </p:cNvSpPr>
                <p:nvPr/>
              </p:nvSpPr>
              <p:spPr bwMode="auto">
                <a:xfrm>
                  <a:off x="5328" y="3073"/>
                  <a:ext cx="233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1" lang="en-US" altLang="zh-CN" sz="2400">
                      <a:latin typeface="Times New Roman" panose="02020603050405020304" pitchFamily="18" charset="0"/>
                      <a:sym typeface="CommercialPi BT" panose="05020102010206080802" pitchFamily="18" charset="2"/>
                    </a:rPr>
                    <a:t>E</a:t>
                  </a:r>
                </a:p>
                <a:p>
                  <a:pPr eaLnBrk="1" hangingPunct="1"/>
                  <a:endParaRPr kumimoji="1" lang="en-US" altLang="zh-CN" sz="2400">
                    <a:latin typeface="Times New Roman" panose="02020603050405020304" pitchFamily="18" charset="0"/>
                    <a:sym typeface="CommercialPi BT" panose="05020102010206080802" pitchFamily="18" charset="2"/>
                  </a:endParaRPr>
                </a:p>
              </p:txBody>
            </p:sp>
          </p:grp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4382" y="3743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kumimoji="1" lang="zh-CN" altLang="zh-CN" sz="2800">
                  <a:solidFill>
                    <a:srgbClr val="CC33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 bwMode="auto">
            <a:xfrm>
              <a:off x="740" y="2162"/>
              <a:ext cx="2435" cy="1658"/>
              <a:chOff x="2706" y="2094"/>
              <a:chExt cx="2435" cy="1658"/>
            </a:xfrm>
          </p:grpSpPr>
          <p:sp>
            <p:nvSpPr>
              <p:cNvPr id="30" name="Freeform 29"/>
              <p:cNvSpPr/>
              <p:nvPr/>
            </p:nvSpPr>
            <p:spPr bwMode="auto">
              <a:xfrm>
                <a:off x="4003" y="2288"/>
                <a:ext cx="902" cy="691"/>
              </a:xfrm>
              <a:custGeom>
                <a:avLst/>
                <a:gdLst>
                  <a:gd name="T0" fmla="*/ 0 w 2254"/>
                  <a:gd name="T1" fmla="*/ 317 h 1727"/>
                  <a:gd name="T2" fmla="*/ 293 w 2254"/>
                  <a:gd name="T3" fmla="*/ 130 h 1727"/>
                  <a:gd name="T4" fmla="*/ 720 w 2254"/>
                  <a:gd name="T5" fmla="*/ 17 h 1727"/>
                  <a:gd name="T6" fmla="*/ 1005 w 2254"/>
                  <a:gd name="T7" fmla="*/ 25 h 1727"/>
                  <a:gd name="T8" fmla="*/ 1365 w 2254"/>
                  <a:gd name="T9" fmla="*/ 122 h 1727"/>
                  <a:gd name="T10" fmla="*/ 1650 w 2254"/>
                  <a:gd name="T11" fmla="*/ 287 h 1727"/>
                  <a:gd name="T12" fmla="*/ 1770 w 2254"/>
                  <a:gd name="T13" fmla="*/ 407 h 1727"/>
                  <a:gd name="T14" fmla="*/ 1905 w 2254"/>
                  <a:gd name="T15" fmla="*/ 535 h 1727"/>
                  <a:gd name="T16" fmla="*/ 2048 w 2254"/>
                  <a:gd name="T17" fmla="*/ 745 h 1727"/>
                  <a:gd name="T18" fmla="*/ 2160 w 2254"/>
                  <a:gd name="T19" fmla="*/ 985 h 1727"/>
                  <a:gd name="T20" fmla="*/ 2228 w 2254"/>
                  <a:gd name="T21" fmla="*/ 1247 h 1727"/>
                  <a:gd name="T22" fmla="*/ 2250 w 2254"/>
                  <a:gd name="T23" fmla="*/ 1532 h 1727"/>
                  <a:gd name="T24" fmla="*/ 2250 w 2254"/>
                  <a:gd name="T25" fmla="*/ 1727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54" h="1727">
                    <a:moveTo>
                      <a:pt x="0" y="317"/>
                    </a:moveTo>
                    <a:cubicBezTo>
                      <a:pt x="86" y="248"/>
                      <a:pt x="173" y="180"/>
                      <a:pt x="293" y="130"/>
                    </a:cubicBezTo>
                    <a:cubicBezTo>
                      <a:pt x="413" y="80"/>
                      <a:pt x="601" y="34"/>
                      <a:pt x="720" y="17"/>
                    </a:cubicBezTo>
                    <a:cubicBezTo>
                      <a:pt x="839" y="0"/>
                      <a:pt x="898" y="8"/>
                      <a:pt x="1005" y="25"/>
                    </a:cubicBezTo>
                    <a:cubicBezTo>
                      <a:pt x="1112" y="42"/>
                      <a:pt x="1258" y="78"/>
                      <a:pt x="1365" y="122"/>
                    </a:cubicBezTo>
                    <a:cubicBezTo>
                      <a:pt x="1472" y="166"/>
                      <a:pt x="1583" y="240"/>
                      <a:pt x="1650" y="287"/>
                    </a:cubicBezTo>
                    <a:cubicBezTo>
                      <a:pt x="1717" y="334"/>
                      <a:pt x="1728" y="366"/>
                      <a:pt x="1770" y="407"/>
                    </a:cubicBezTo>
                    <a:cubicBezTo>
                      <a:pt x="1812" y="448"/>
                      <a:pt x="1859" y="479"/>
                      <a:pt x="1905" y="535"/>
                    </a:cubicBezTo>
                    <a:cubicBezTo>
                      <a:pt x="1951" y="591"/>
                      <a:pt x="2006" y="670"/>
                      <a:pt x="2048" y="745"/>
                    </a:cubicBezTo>
                    <a:cubicBezTo>
                      <a:pt x="2090" y="820"/>
                      <a:pt x="2130" y="901"/>
                      <a:pt x="2160" y="985"/>
                    </a:cubicBezTo>
                    <a:cubicBezTo>
                      <a:pt x="2190" y="1069"/>
                      <a:pt x="2213" y="1156"/>
                      <a:pt x="2228" y="1247"/>
                    </a:cubicBezTo>
                    <a:cubicBezTo>
                      <a:pt x="2243" y="1338"/>
                      <a:pt x="2246" y="1452"/>
                      <a:pt x="2250" y="1532"/>
                    </a:cubicBezTo>
                    <a:cubicBezTo>
                      <a:pt x="2254" y="1612"/>
                      <a:pt x="2252" y="1669"/>
                      <a:pt x="2250" y="1727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3772" y="2412"/>
                <a:ext cx="231" cy="546"/>
              </a:xfrm>
              <a:custGeom>
                <a:avLst/>
                <a:gdLst>
                  <a:gd name="T0" fmla="*/ 577 w 577"/>
                  <a:gd name="T1" fmla="*/ 0 h 1365"/>
                  <a:gd name="T2" fmla="*/ 397 w 577"/>
                  <a:gd name="T3" fmla="*/ 172 h 1365"/>
                  <a:gd name="T4" fmla="*/ 247 w 577"/>
                  <a:gd name="T5" fmla="*/ 375 h 1365"/>
                  <a:gd name="T6" fmla="*/ 105 w 577"/>
                  <a:gd name="T7" fmla="*/ 652 h 1365"/>
                  <a:gd name="T8" fmla="*/ 15 w 577"/>
                  <a:gd name="T9" fmla="*/ 1027 h 1365"/>
                  <a:gd name="T10" fmla="*/ 15 w 577"/>
                  <a:gd name="T11" fmla="*/ 1365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7" h="1365">
                    <a:moveTo>
                      <a:pt x="577" y="0"/>
                    </a:moveTo>
                    <a:cubicBezTo>
                      <a:pt x="514" y="55"/>
                      <a:pt x="452" y="110"/>
                      <a:pt x="397" y="172"/>
                    </a:cubicBezTo>
                    <a:cubicBezTo>
                      <a:pt x="342" y="234"/>
                      <a:pt x="296" y="295"/>
                      <a:pt x="247" y="375"/>
                    </a:cubicBezTo>
                    <a:cubicBezTo>
                      <a:pt x="198" y="455"/>
                      <a:pt x="144" y="543"/>
                      <a:pt x="105" y="652"/>
                    </a:cubicBezTo>
                    <a:cubicBezTo>
                      <a:pt x="66" y="761"/>
                      <a:pt x="30" y="908"/>
                      <a:pt x="15" y="1027"/>
                    </a:cubicBezTo>
                    <a:cubicBezTo>
                      <a:pt x="0" y="1146"/>
                      <a:pt x="7" y="1255"/>
                      <a:pt x="15" y="136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3775" y="2958"/>
                <a:ext cx="1125" cy="553"/>
              </a:xfrm>
              <a:custGeom>
                <a:avLst/>
                <a:gdLst>
                  <a:gd name="T0" fmla="*/ 0 w 2813"/>
                  <a:gd name="T1" fmla="*/ 0 h 1382"/>
                  <a:gd name="T2" fmla="*/ 75 w 2813"/>
                  <a:gd name="T3" fmla="*/ 367 h 1382"/>
                  <a:gd name="T4" fmla="*/ 278 w 2813"/>
                  <a:gd name="T5" fmla="*/ 757 h 1382"/>
                  <a:gd name="T6" fmla="*/ 578 w 2813"/>
                  <a:gd name="T7" fmla="*/ 1087 h 1382"/>
                  <a:gd name="T8" fmla="*/ 923 w 2813"/>
                  <a:gd name="T9" fmla="*/ 1275 h 1382"/>
                  <a:gd name="T10" fmla="*/ 1298 w 2813"/>
                  <a:gd name="T11" fmla="*/ 1372 h 1382"/>
                  <a:gd name="T12" fmla="*/ 1688 w 2813"/>
                  <a:gd name="T13" fmla="*/ 1335 h 1382"/>
                  <a:gd name="T14" fmla="*/ 2085 w 2813"/>
                  <a:gd name="T15" fmla="*/ 1192 h 1382"/>
                  <a:gd name="T16" fmla="*/ 2370 w 2813"/>
                  <a:gd name="T17" fmla="*/ 967 h 1382"/>
                  <a:gd name="T18" fmla="*/ 2610 w 2813"/>
                  <a:gd name="T19" fmla="*/ 652 h 1382"/>
                  <a:gd name="T20" fmla="*/ 2760 w 2813"/>
                  <a:gd name="T21" fmla="*/ 322 h 1382"/>
                  <a:gd name="T22" fmla="*/ 2813 w 2813"/>
                  <a:gd name="T23" fmla="*/ 52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13" h="1382">
                    <a:moveTo>
                      <a:pt x="0" y="0"/>
                    </a:moveTo>
                    <a:cubicBezTo>
                      <a:pt x="14" y="120"/>
                      <a:pt x="29" y="241"/>
                      <a:pt x="75" y="367"/>
                    </a:cubicBezTo>
                    <a:cubicBezTo>
                      <a:pt x="121" y="493"/>
                      <a:pt x="194" y="637"/>
                      <a:pt x="278" y="757"/>
                    </a:cubicBezTo>
                    <a:cubicBezTo>
                      <a:pt x="362" y="877"/>
                      <a:pt x="470" y="1001"/>
                      <a:pt x="578" y="1087"/>
                    </a:cubicBezTo>
                    <a:cubicBezTo>
                      <a:pt x="686" y="1173"/>
                      <a:pt x="803" y="1227"/>
                      <a:pt x="923" y="1275"/>
                    </a:cubicBezTo>
                    <a:cubicBezTo>
                      <a:pt x="1043" y="1323"/>
                      <a:pt x="1171" y="1362"/>
                      <a:pt x="1298" y="1372"/>
                    </a:cubicBezTo>
                    <a:cubicBezTo>
                      <a:pt x="1425" y="1382"/>
                      <a:pt x="1557" y="1365"/>
                      <a:pt x="1688" y="1335"/>
                    </a:cubicBezTo>
                    <a:cubicBezTo>
                      <a:pt x="1819" y="1305"/>
                      <a:pt x="1971" y="1253"/>
                      <a:pt x="2085" y="1192"/>
                    </a:cubicBezTo>
                    <a:cubicBezTo>
                      <a:pt x="2199" y="1131"/>
                      <a:pt x="2283" y="1057"/>
                      <a:pt x="2370" y="967"/>
                    </a:cubicBezTo>
                    <a:cubicBezTo>
                      <a:pt x="2457" y="877"/>
                      <a:pt x="2545" y="760"/>
                      <a:pt x="2610" y="652"/>
                    </a:cubicBezTo>
                    <a:cubicBezTo>
                      <a:pt x="2675" y="544"/>
                      <a:pt x="2726" y="422"/>
                      <a:pt x="2760" y="322"/>
                    </a:cubicBezTo>
                    <a:cubicBezTo>
                      <a:pt x="2794" y="222"/>
                      <a:pt x="2803" y="137"/>
                      <a:pt x="2813" y="52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3574" y="2094"/>
                <a:ext cx="1542" cy="928"/>
              </a:xfrm>
              <a:custGeom>
                <a:avLst/>
                <a:gdLst>
                  <a:gd name="T0" fmla="*/ 23 w 3855"/>
                  <a:gd name="T1" fmla="*/ 2223 h 2320"/>
                  <a:gd name="T2" fmla="*/ 33 w 3855"/>
                  <a:gd name="T3" fmla="*/ 1723 h 2320"/>
                  <a:gd name="T4" fmla="*/ 223 w 3855"/>
                  <a:gd name="T5" fmla="*/ 1093 h 2320"/>
                  <a:gd name="T6" fmla="*/ 583 w 3855"/>
                  <a:gd name="T7" fmla="*/ 583 h 2320"/>
                  <a:gd name="T8" fmla="*/ 953 w 3855"/>
                  <a:gd name="T9" fmla="*/ 283 h 2320"/>
                  <a:gd name="T10" fmla="*/ 1463 w 3855"/>
                  <a:gd name="T11" fmla="*/ 63 h 2320"/>
                  <a:gd name="T12" fmla="*/ 1973 w 3855"/>
                  <a:gd name="T13" fmla="*/ 3 h 2320"/>
                  <a:gd name="T14" fmla="*/ 2463 w 3855"/>
                  <a:gd name="T15" fmla="*/ 83 h 2320"/>
                  <a:gd name="T16" fmla="*/ 2873 w 3855"/>
                  <a:gd name="T17" fmla="*/ 263 h 2320"/>
                  <a:gd name="T18" fmla="*/ 3203 w 3855"/>
                  <a:gd name="T19" fmla="*/ 503 h 2320"/>
                  <a:gd name="T20" fmla="*/ 3533 w 3855"/>
                  <a:gd name="T21" fmla="*/ 883 h 2320"/>
                  <a:gd name="T22" fmla="*/ 3713 w 3855"/>
                  <a:gd name="T23" fmla="*/ 1273 h 2320"/>
                  <a:gd name="T24" fmla="*/ 3833 w 3855"/>
                  <a:gd name="T25" fmla="*/ 1773 h 2320"/>
                  <a:gd name="T26" fmla="*/ 3843 w 3855"/>
                  <a:gd name="T27" fmla="*/ 2233 h 2320"/>
                  <a:gd name="T28" fmla="*/ 3823 w 3855"/>
                  <a:gd name="T29" fmla="*/ 2293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55" h="2320">
                    <a:moveTo>
                      <a:pt x="23" y="2223"/>
                    </a:moveTo>
                    <a:cubicBezTo>
                      <a:pt x="11" y="2067"/>
                      <a:pt x="0" y="1911"/>
                      <a:pt x="33" y="1723"/>
                    </a:cubicBezTo>
                    <a:cubicBezTo>
                      <a:pt x="66" y="1535"/>
                      <a:pt x="131" y="1283"/>
                      <a:pt x="223" y="1093"/>
                    </a:cubicBezTo>
                    <a:cubicBezTo>
                      <a:pt x="315" y="903"/>
                      <a:pt x="461" y="718"/>
                      <a:pt x="583" y="583"/>
                    </a:cubicBezTo>
                    <a:cubicBezTo>
                      <a:pt x="705" y="448"/>
                      <a:pt x="806" y="370"/>
                      <a:pt x="953" y="283"/>
                    </a:cubicBezTo>
                    <a:cubicBezTo>
                      <a:pt x="1100" y="196"/>
                      <a:pt x="1293" y="110"/>
                      <a:pt x="1463" y="63"/>
                    </a:cubicBezTo>
                    <a:cubicBezTo>
                      <a:pt x="1633" y="16"/>
                      <a:pt x="1806" y="0"/>
                      <a:pt x="1973" y="3"/>
                    </a:cubicBezTo>
                    <a:cubicBezTo>
                      <a:pt x="2140" y="6"/>
                      <a:pt x="2313" y="40"/>
                      <a:pt x="2463" y="83"/>
                    </a:cubicBezTo>
                    <a:cubicBezTo>
                      <a:pt x="2613" y="126"/>
                      <a:pt x="2750" y="193"/>
                      <a:pt x="2873" y="263"/>
                    </a:cubicBezTo>
                    <a:cubicBezTo>
                      <a:pt x="2996" y="333"/>
                      <a:pt x="3093" y="400"/>
                      <a:pt x="3203" y="503"/>
                    </a:cubicBezTo>
                    <a:cubicBezTo>
                      <a:pt x="3313" y="606"/>
                      <a:pt x="3448" y="755"/>
                      <a:pt x="3533" y="883"/>
                    </a:cubicBezTo>
                    <a:cubicBezTo>
                      <a:pt x="3618" y="1011"/>
                      <a:pt x="3663" y="1125"/>
                      <a:pt x="3713" y="1273"/>
                    </a:cubicBezTo>
                    <a:cubicBezTo>
                      <a:pt x="3763" y="1421"/>
                      <a:pt x="3811" y="1613"/>
                      <a:pt x="3833" y="1773"/>
                    </a:cubicBezTo>
                    <a:cubicBezTo>
                      <a:pt x="3855" y="1933"/>
                      <a:pt x="3845" y="2146"/>
                      <a:pt x="3843" y="2233"/>
                    </a:cubicBezTo>
                    <a:cubicBezTo>
                      <a:pt x="3841" y="2320"/>
                      <a:pt x="3826" y="2285"/>
                      <a:pt x="3823" y="229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583" y="2983"/>
                <a:ext cx="1524" cy="731"/>
              </a:xfrm>
              <a:custGeom>
                <a:avLst/>
                <a:gdLst>
                  <a:gd name="T0" fmla="*/ 0 w 3810"/>
                  <a:gd name="T1" fmla="*/ 0 h 1827"/>
                  <a:gd name="T2" fmla="*/ 110 w 3810"/>
                  <a:gd name="T3" fmla="*/ 510 h 1827"/>
                  <a:gd name="T4" fmla="*/ 430 w 3810"/>
                  <a:gd name="T5" fmla="*/ 1080 h 1827"/>
                  <a:gd name="T6" fmla="*/ 890 w 3810"/>
                  <a:gd name="T7" fmla="*/ 1510 h 1827"/>
                  <a:gd name="T8" fmla="*/ 1530 w 3810"/>
                  <a:gd name="T9" fmla="*/ 1780 h 1827"/>
                  <a:gd name="T10" fmla="*/ 2280 w 3810"/>
                  <a:gd name="T11" fmla="*/ 1780 h 1827"/>
                  <a:gd name="T12" fmla="*/ 2900 w 3810"/>
                  <a:gd name="T13" fmla="*/ 1500 h 1827"/>
                  <a:gd name="T14" fmla="*/ 3300 w 3810"/>
                  <a:gd name="T15" fmla="*/ 1180 h 1827"/>
                  <a:gd name="T16" fmla="*/ 3610 w 3810"/>
                  <a:gd name="T17" fmla="*/ 730 h 1827"/>
                  <a:gd name="T18" fmla="*/ 3770 w 3810"/>
                  <a:gd name="T19" fmla="*/ 260 h 1827"/>
                  <a:gd name="T20" fmla="*/ 3810 w 3810"/>
                  <a:gd name="T21" fmla="*/ 80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0" h="1827">
                    <a:moveTo>
                      <a:pt x="0" y="0"/>
                    </a:moveTo>
                    <a:cubicBezTo>
                      <a:pt x="19" y="165"/>
                      <a:pt x="38" y="330"/>
                      <a:pt x="110" y="510"/>
                    </a:cubicBezTo>
                    <a:cubicBezTo>
                      <a:pt x="182" y="690"/>
                      <a:pt x="300" y="913"/>
                      <a:pt x="430" y="1080"/>
                    </a:cubicBezTo>
                    <a:cubicBezTo>
                      <a:pt x="560" y="1247"/>
                      <a:pt x="707" y="1393"/>
                      <a:pt x="890" y="1510"/>
                    </a:cubicBezTo>
                    <a:cubicBezTo>
                      <a:pt x="1073" y="1627"/>
                      <a:pt x="1298" y="1735"/>
                      <a:pt x="1530" y="1780"/>
                    </a:cubicBezTo>
                    <a:cubicBezTo>
                      <a:pt x="1762" y="1825"/>
                      <a:pt x="2052" y="1827"/>
                      <a:pt x="2280" y="1780"/>
                    </a:cubicBezTo>
                    <a:cubicBezTo>
                      <a:pt x="2508" y="1733"/>
                      <a:pt x="2730" y="1600"/>
                      <a:pt x="2900" y="1500"/>
                    </a:cubicBezTo>
                    <a:cubicBezTo>
                      <a:pt x="3070" y="1400"/>
                      <a:pt x="3182" y="1308"/>
                      <a:pt x="3300" y="1180"/>
                    </a:cubicBezTo>
                    <a:cubicBezTo>
                      <a:pt x="3418" y="1052"/>
                      <a:pt x="3532" y="883"/>
                      <a:pt x="3610" y="730"/>
                    </a:cubicBezTo>
                    <a:cubicBezTo>
                      <a:pt x="3688" y="577"/>
                      <a:pt x="3737" y="368"/>
                      <a:pt x="3770" y="260"/>
                    </a:cubicBezTo>
                    <a:cubicBezTo>
                      <a:pt x="3803" y="152"/>
                      <a:pt x="3806" y="116"/>
                      <a:pt x="3810" y="8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AutoShape 34"/>
              <p:cNvSpPr>
                <a:spLocks noChangeArrowheads="1"/>
              </p:cNvSpPr>
              <p:nvPr/>
            </p:nvSpPr>
            <p:spPr bwMode="auto">
              <a:xfrm rot="2786000">
                <a:off x="3809" y="2227"/>
                <a:ext cx="62" cy="1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AutoShape 35"/>
              <p:cNvSpPr>
                <a:spLocks noChangeArrowheads="1"/>
              </p:cNvSpPr>
              <p:nvPr/>
            </p:nvSpPr>
            <p:spPr bwMode="auto">
              <a:xfrm rot="14263414">
                <a:off x="4032" y="2311"/>
                <a:ext cx="62" cy="1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AutoShape 36"/>
              <p:cNvSpPr>
                <a:spLocks noChangeArrowheads="1"/>
              </p:cNvSpPr>
              <p:nvPr/>
            </p:nvSpPr>
            <p:spPr bwMode="auto">
              <a:xfrm rot="7635344">
                <a:off x="4763" y="2177"/>
                <a:ext cx="62" cy="1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 rot="-2638779">
                <a:off x="4713" y="2415"/>
                <a:ext cx="62" cy="13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AutoShape 38"/>
              <p:cNvSpPr>
                <a:spLocks noChangeArrowheads="1"/>
              </p:cNvSpPr>
              <p:nvPr/>
            </p:nvSpPr>
            <p:spPr bwMode="auto">
              <a:xfrm rot="-10651922">
                <a:off x="5079" y="2887"/>
                <a:ext cx="62" cy="1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AutoShape 39"/>
              <p:cNvSpPr>
                <a:spLocks noChangeArrowheads="1"/>
              </p:cNvSpPr>
              <p:nvPr/>
            </p:nvSpPr>
            <p:spPr bwMode="auto">
              <a:xfrm rot="-20671027">
                <a:off x="4855" y="2979"/>
                <a:ext cx="62" cy="13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AutoShape 40"/>
              <p:cNvSpPr>
                <a:spLocks noChangeArrowheads="1"/>
              </p:cNvSpPr>
              <p:nvPr/>
            </p:nvSpPr>
            <p:spPr bwMode="auto">
              <a:xfrm rot="-32303785">
                <a:off x="3748" y="2811"/>
                <a:ext cx="62" cy="13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AutoShape 41"/>
              <p:cNvSpPr>
                <a:spLocks noChangeArrowheads="1"/>
              </p:cNvSpPr>
              <p:nvPr/>
            </p:nvSpPr>
            <p:spPr bwMode="auto">
              <a:xfrm rot="-22156425">
                <a:off x="3563" y="2995"/>
                <a:ext cx="62" cy="1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3403" y="2433"/>
                <a:ext cx="108" cy="570"/>
              </a:xfrm>
              <a:custGeom>
                <a:avLst/>
                <a:gdLst>
                  <a:gd name="T0" fmla="*/ 16 w 271"/>
                  <a:gd name="T1" fmla="*/ 1425 h 1425"/>
                  <a:gd name="T2" fmla="*/ 1 w 271"/>
                  <a:gd name="T3" fmla="*/ 1140 h 1425"/>
                  <a:gd name="T4" fmla="*/ 24 w 271"/>
                  <a:gd name="T5" fmla="*/ 788 h 1425"/>
                  <a:gd name="T6" fmla="*/ 99 w 271"/>
                  <a:gd name="T7" fmla="*/ 435 h 1425"/>
                  <a:gd name="T8" fmla="*/ 271 w 271"/>
                  <a:gd name="T9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1425">
                    <a:moveTo>
                      <a:pt x="16" y="1425"/>
                    </a:moveTo>
                    <a:cubicBezTo>
                      <a:pt x="8" y="1335"/>
                      <a:pt x="0" y="1246"/>
                      <a:pt x="1" y="1140"/>
                    </a:cubicBezTo>
                    <a:cubicBezTo>
                      <a:pt x="2" y="1034"/>
                      <a:pt x="8" y="905"/>
                      <a:pt x="24" y="788"/>
                    </a:cubicBezTo>
                    <a:cubicBezTo>
                      <a:pt x="40" y="671"/>
                      <a:pt x="58" y="566"/>
                      <a:pt x="99" y="435"/>
                    </a:cubicBezTo>
                    <a:cubicBezTo>
                      <a:pt x="140" y="304"/>
                      <a:pt x="205" y="152"/>
                      <a:pt x="271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AutoShape 43"/>
              <p:cNvSpPr>
                <a:spLocks noChangeArrowheads="1"/>
              </p:cNvSpPr>
              <p:nvPr/>
            </p:nvSpPr>
            <p:spPr bwMode="auto">
              <a:xfrm rot="1581951">
                <a:off x="3472" y="2387"/>
                <a:ext cx="62" cy="13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3412" y="3015"/>
                <a:ext cx="348" cy="636"/>
              </a:xfrm>
              <a:custGeom>
                <a:avLst/>
                <a:gdLst>
                  <a:gd name="T0" fmla="*/ 0 w 870"/>
                  <a:gd name="T1" fmla="*/ 0 h 1590"/>
                  <a:gd name="T2" fmla="*/ 45 w 870"/>
                  <a:gd name="T3" fmla="*/ 293 h 1590"/>
                  <a:gd name="T4" fmla="*/ 150 w 870"/>
                  <a:gd name="T5" fmla="*/ 608 h 1590"/>
                  <a:gd name="T6" fmla="*/ 315 w 870"/>
                  <a:gd name="T7" fmla="*/ 930 h 1590"/>
                  <a:gd name="T8" fmla="*/ 525 w 870"/>
                  <a:gd name="T9" fmla="*/ 1245 h 1590"/>
                  <a:gd name="T10" fmla="*/ 720 w 870"/>
                  <a:gd name="T11" fmla="*/ 1448 h 1590"/>
                  <a:gd name="T12" fmla="*/ 870 w 870"/>
                  <a:gd name="T13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0" h="1590">
                    <a:moveTo>
                      <a:pt x="0" y="0"/>
                    </a:moveTo>
                    <a:cubicBezTo>
                      <a:pt x="10" y="96"/>
                      <a:pt x="20" y="192"/>
                      <a:pt x="45" y="293"/>
                    </a:cubicBezTo>
                    <a:cubicBezTo>
                      <a:pt x="70" y="394"/>
                      <a:pt x="105" y="502"/>
                      <a:pt x="150" y="608"/>
                    </a:cubicBezTo>
                    <a:cubicBezTo>
                      <a:pt x="195" y="714"/>
                      <a:pt x="253" y="824"/>
                      <a:pt x="315" y="930"/>
                    </a:cubicBezTo>
                    <a:cubicBezTo>
                      <a:pt x="377" y="1036"/>
                      <a:pt x="458" y="1159"/>
                      <a:pt x="525" y="1245"/>
                    </a:cubicBezTo>
                    <a:cubicBezTo>
                      <a:pt x="592" y="1331"/>
                      <a:pt x="663" y="1391"/>
                      <a:pt x="720" y="1448"/>
                    </a:cubicBezTo>
                    <a:cubicBezTo>
                      <a:pt x="777" y="1505"/>
                      <a:pt x="845" y="1566"/>
                      <a:pt x="870" y="1590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AutoShape 45"/>
              <p:cNvSpPr>
                <a:spLocks noChangeArrowheads="1"/>
              </p:cNvSpPr>
              <p:nvPr/>
            </p:nvSpPr>
            <p:spPr bwMode="auto">
              <a:xfrm rot="-35683242">
                <a:off x="3726" y="3583"/>
                <a:ext cx="62" cy="1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3757" y="2942"/>
                <a:ext cx="34" cy="3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3565" y="2969"/>
                <a:ext cx="34" cy="3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706" y="2998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400">
                    <a:solidFill>
                      <a:srgbClr val="D60093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CommercialPi BT" panose="05020102010206080802" pitchFamily="18" charset="2"/>
                  </a:rPr>
                  <a:t>零方向</a:t>
                </a:r>
                <a:endPara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 rot="1234172">
                <a:off x="3189" y="2263"/>
                <a:ext cx="31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kumimoji="1" lang="zh-CN" altLang="en-US" sz="2400">
                    <a:solidFill>
                      <a:srgbClr val="FF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CommercialPi BT" panose="05020102010206080802" pitchFamily="18" charset="2"/>
                  </a:rPr>
                  <a:t>盘左</a:t>
                </a:r>
                <a:endPara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 rot="-2392993">
                <a:off x="3297" y="3234"/>
                <a:ext cx="31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kumimoji="1" lang="zh-CN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CommercialPi BT" panose="05020102010206080802" pitchFamily="18" charset="2"/>
                  </a:rPr>
                  <a:t>盘右</a:t>
                </a:r>
                <a:endPara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endParaRPr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3396872" y="874057"/>
            <a:ext cx="3953622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全</a:t>
            </a:r>
            <a:r>
              <a:rPr lang="zh-CN" altLang="en-US" sz="3200" b="1" smtClean="0">
                <a:solidFill>
                  <a:srgbClr val="4E4E4E"/>
                </a:solidFill>
                <a:latin typeface="+mj-ea"/>
                <a:ea typeface="+mj-ea"/>
              </a:rPr>
              <a:t>圆观测法</a:t>
            </a:r>
            <a:r>
              <a:rPr lang="zh-CN" altLang="en-US" sz="3200" b="1">
                <a:solidFill>
                  <a:srgbClr val="4E4E4E"/>
                </a:solidFill>
                <a:latin typeface="+mj-ea"/>
                <a:ea typeface="+mj-ea"/>
              </a:rPr>
              <a:t>施测步骤</a:t>
            </a:r>
            <a:r>
              <a:rPr lang="zh-CN" altLang="en-US" sz="3200" b="1" smtClean="0">
                <a:solidFill>
                  <a:srgbClr val="4E4E4E"/>
                </a:solidFill>
                <a:latin typeface="+mj-ea"/>
                <a:ea typeface="+mj-ea"/>
              </a:rPr>
              <a:t>：</a:t>
            </a:r>
            <a:endParaRPr lang="zh-CN" altLang="en-US" sz="3200" b="1" dirty="0">
              <a:solidFill>
                <a:srgbClr val="4E4E4E"/>
              </a:solidFill>
              <a:latin typeface="+mj-ea"/>
              <a:ea typeface="+mj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108374" y="1557369"/>
            <a:ext cx="885421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tx2"/>
                </a:solidFill>
              </a:rPr>
              <a:t>1</a:t>
            </a:r>
            <a:r>
              <a:rPr lang="zh-CN" altLang="en-US" b="1">
                <a:solidFill>
                  <a:schemeClr val="tx2"/>
                </a:solidFill>
              </a:rPr>
              <a:t>）将经纬仪安置在测</a:t>
            </a:r>
            <a:r>
              <a:rPr lang="zh-CN" altLang="en-US" b="1" smtClean="0">
                <a:solidFill>
                  <a:schemeClr val="tx2"/>
                </a:solidFill>
              </a:rPr>
              <a:t>站</a:t>
            </a:r>
            <a:r>
              <a:rPr lang="en-US" altLang="zh-CN" b="1">
                <a:solidFill>
                  <a:schemeClr val="tx2"/>
                </a:solidFill>
              </a:rPr>
              <a:t>C</a:t>
            </a:r>
            <a:r>
              <a:rPr lang="zh-CN" altLang="en-US" b="1" smtClean="0">
                <a:solidFill>
                  <a:schemeClr val="tx2"/>
                </a:solidFill>
              </a:rPr>
              <a:t>点上</a:t>
            </a:r>
            <a:r>
              <a:rPr lang="zh-CN" altLang="en-US" b="1">
                <a:solidFill>
                  <a:schemeClr val="tx2"/>
                </a:solidFill>
              </a:rPr>
              <a:t>，进行对中、整平</a:t>
            </a:r>
            <a:r>
              <a:rPr lang="zh-CN" altLang="en-US" b="1" smtClean="0">
                <a:solidFill>
                  <a:schemeClr val="tx2"/>
                </a:solidFill>
              </a:rPr>
              <a:t>。</a:t>
            </a:r>
            <a:endParaRPr lang="en-US" altLang="zh-CN" b="1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tx2"/>
                </a:solidFill>
              </a:rPr>
              <a:t>2</a:t>
            </a:r>
            <a:r>
              <a:rPr lang="zh-CN" altLang="en-US" b="1">
                <a:solidFill>
                  <a:schemeClr val="tx2"/>
                </a:solidFill>
              </a:rPr>
              <a:t>）</a:t>
            </a:r>
            <a:r>
              <a:rPr lang="zh-CN" altLang="en-US" b="1">
                <a:solidFill>
                  <a:schemeClr val="hlink"/>
                </a:solidFill>
              </a:rPr>
              <a:t>盘左位置</a:t>
            </a:r>
            <a:r>
              <a:rPr lang="zh-CN" altLang="en-US" b="1">
                <a:solidFill>
                  <a:schemeClr val="tx2"/>
                </a:solidFill>
              </a:rPr>
              <a:t>（也称上半测回）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精确瞄</a:t>
            </a:r>
            <a:r>
              <a:rPr lang="zh-CN" altLang="en-US" b="1" smtClean="0">
                <a:solidFill>
                  <a:schemeClr val="tx2"/>
                </a:solidFill>
              </a:rPr>
              <a:t>准目</a:t>
            </a:r>
            <a:r>
              <a:rPr lang="zh-CN" altLang="en-US" b="1">
                <a:solidFill>
                  <a:schemeClr val="tx2"/>
                </a:solidFill>
              </a:rPr>
              <a:t>标</a:t>
            </a:r>
            <a:r>
              <a:rPr lang="en-US" altLang="zh-CN" b="1">
                <a:solidFill>
                  <a:schemeClr val="tx2"/>
                </a:solidFill>
              </a:rPr>
              <a:t>A</a:t>
            </a:r>
            <a:r>
              <a:rPr lang="zh-CN" altLang="en-US" b="1">
                <a:solidFill>
                  <a:schemeClr val="tx2"/>
                </a:solidFill>
              </a:rPr>
              <a:t>，调整水平度盘为零度稍大，读数</a:t>
            </a:r>
            <a:r>
              <a:rPr lang="en-US" altLang="zh-CN" b="1">
                <a:solidFill>
                  <a:schemeClr val="tx2"/>
                </a:solidFill>
              </a:rPr>
              <a:t>a</a:t>
            </a:r>
            <a:r>
              <a:rPr lang="zh-CN" altLang="en-US" b="1" baseline="-30000">
                <a:solidFill>
                  <a:schemeClr val="tx2"/>
                </a:solidFill>
              </a:rPr>
              <a:t>左</a:t>
            </a:r>
            <a:r>
              <a:rPr lang="zh-CN" altLang="en-US" b="1" smtClean="0">
                <a:solidFill>
                  <a:schemeClr val="tx2"/>
                </a:solidFill>
              </a:rPr>
              <a:t>。顺</a:t>
            </a:r>
            <a:r>
              <a:rPr lang="zh-CN" altLang="en-US" b="1">
                <a:solidFill>
                  <a:schemeClr val="tx2"/>
                </a:solidFill>
              </a:rPr>
              <a:t>时针转动照准部</a:t>
            </a:r>
            <a:r>
              <a:rPr lang="zh-CN" altLang="en-US" b="1" smtClean="0">
                <a:solidFill>
                  <a:schemeClr val="tx2"/>
                </a:solidFill>
              </a:rPr>
              <a:t>，</a:t>
            </a:r>
            <a:r>
              <a:rPr lang="zh-CN" altLang="en-US" b="1"/>
              <a:t>依次瞄</a:t>
            </a:r>
            <a:r>
              <a:rPr lang="zh-CN" altLang="en-US" b="1" smtClean="0"/>
              <a:t>准</a:t>
            </a:r>
            <a:r>
              <a:rPr lang="en-US" altLang="zh-CN" b="1" smtClean="0"/>
              <a:t>B</a:t>
            </a:r>
            <a:r>
              <a:rPr lang="zh-CN" altLang="en-US" b="1"/>
              <a:t>、</a:t>
            </a:r>
            <a:r>
              <a:rPr lang="en-US" altLang="zh-CN" b="1"/>
              <a:t>C</a:t>
            </a:r>
            <a:r>
              <a:rPr lang="zh-CN" altLang="en-US" b="1"/>
              <a:t>、</a:t>
            </a:r>
            <a:r>
              <a:rPr lang="en-US" altLang="zh-CN" b="1"/>
              <a:t>D</a:t>
            </a:r>
            <a:r>
              <a:rPr lang="zh-CN" altLang="en-US" b="1"/>
              <a:t>点，最后又瞄准</a:t>
            </a:r>
            <a:r>
              <a:rPr lang="en-US" altLang="zh-CN" b="1"/>
              <a:t>A</a:t>
            </a:r>
            <a:r>
              <a:rPr lang="zh-CN" altLang="en-US" b="1"/>
              <a:t>点，称为归零。 </a:t>
            </a:r>
            <a:r>
              <a:rPr lang="zh-CN" altLang="en-US" b="1" smtClean="0">
                <a:solidFill>
                  <a:schemeClr val="tx2"/>
                </a:solidFill>
              </a:rPr>
              <a:t>读</a:t>
            </a:r>
            <a:r>
              <a:rPr lang="zh-CN" altLang="en-US" b="1">
                <a:solidFill>
                  <a:schemeClr val="tx2"/>
                </a:solidFill>
              </a:rPr>
              <a:t>取水平度盘读数</a:t>
            </a:r>
            <a:r>
              <a:rPr lang="en-US" altLang="zh-CN" b="1">
                <a:solidFill>
                  <a:schemeClr val="tx2"/>
                </a:solidFill>
              </a:rPr>
              <a:t>b</a:t>
            </a:r>
            <a:r>
              <a:rPr lang="zh-CN" altLang="en-US" b="1" baseline="-30000" smtClean="0">
                <a:solidFill>
                  <a:schemeClr val="tx2"/>
                </a:solidFill>
              </a:rPr>
              <a:t>左</a:t>
            </a:r>
            <a:r>
              <a:rPr lang="en-US" altLang="zh-CN" b="1" smtClean="0">
                <a:solidFill>
                  <a:schemeClr val="tx2"/>
                </a:solidFill>
              </a:rPr>
              <a:t> </a:t>
            </a:r>
            <a:r>
              <a:rPr lang="zh-CN" altLang="en-US" b="1" smtClean="0">
                <a:solidFill>
                  <a:schemeClr val="tx2"/>
                </a:solidFill>
              </a:rPr>
              <a:t>、</a:t>
            </a:r>
            <a:r>
              <a:rPr lang="en-US" altLang="zh-CN" sz="2400" b="1" smtClean="0">
                <a:solidFill>
                  <a:schemeClr val="tx2"/>
                </a:solidFill>
              </a:rPr>
              <a:t>c</a:t>
            </a:r>
            <a:r>
              <a:rPr lang="zh-CN" altLang="en-US" b="1" baseline="-30000" smtClean="0">
                <a:solidFill>
                  <a:schemeClr val="tx2"/>
                </a:solidFill>
              </a:rPr>
              <a:t>左</a:t>
            </a:r>
            <a:r>
              <a:rPr lang="zh-CN" altLang="en-US" b="1" smtClean="0">
                <a:solidFill>
                  <a:schemeClr val="tx2"/>
                </a:solidFill>
              </a:rPr>
              <a:t>、</a:t>
            </a:r>
            <a:r>
              <a:rPr lang="en-US" altLang="zh-CN" b="1" smtClean="0">
                <a:solidFill>
                  <a:schemeClr val="tx2"/>
                </a:solidFill>
              </a:rPr>
              <a:t>d</a:t>
            </a:r>
            <a:r>
              <a:rPr lang="zh-CN" altLang="en-US" b="1" baseline="-30000" smtClean="0">
                <a:solidFill>
                  <a:schemeClr val="tx2"/>
                </a:solidFill>
              </a:rPr>
              <a:t>左</a:t>
            </a:r>
            <a:r>
              <a:rPr lang="en-US" altLang="zh-CN" b="1" smtClean="0">
                <a:solidFill>
                  <a:schemeClr val="tx2"/>
                </a:solidFill>
              </a:rPr>
              <a:t> </a:t>
            </a:r>
            <a:r>
              <a:rPr lang="zh-CN" altLang="en-US" b="1" smtClean="0">
                <a:solidFill>
                  <a:schemeClr val="tx2"/>
                </a:solidFill>
              </a:rPr>
              <a:t>、</a:t>
            </a:r>
            <a:r>
              <a:rPr lang="en-US" altLang="zh-CN" b="1" smtClean="0">
                <a:solidFill>
                  <a:schemeClr val="tx2"/>
                </a:solidFill>
              </a:rPr>
              <a:t>A</a:t>
            </a:r>
            <a:r>
              <a:rPr lang="zh-CN" altLang="en-US" b="1" baseline="-25000" smtClean="0">
                <a:solidFill>
                  <a:schemeClr val="tx2"/>
                </a:solidFill>
              </a:rPr>
              <a:t>零</a:t>
            </a:r>
            <a:r>
              <a:rPr lang="zh-CN" altLang="en-US" b="1">
                <a:solidFill>
                  <a:schemeClr val="tx2"/>
                </a:solidFill>
              </a:rPr>
              <a:t>。</a:t>
            </a:r>
          </a:p>
        </p:txBody>
      </p:sp>
      <p:sp>
        <p:nvSpPr>
          <p:cNvPr id="76" name="Text Box 51"/>
          <p:cNvSpPr txBox="1">
            <a:spLocks noChangeArrowheads="1"/>
          </p:cNvSpPr>
          <p:nvPr/>
        </p:nvSpPr>
        <p:spPr bwMode="auto">
          <a:xfrm>
            <a:off x="1165746" y="5142880"/>
            <a:ext cx="6215052" cy="18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800" b="1" smtClean="0">
                <a:solidFill>
                  <a:schemeClr val="hlink"/>
                </a:solidFill>
              </a:rPr>
              <a:t>归</a:t>
            </a:r>
            <a:r>
              <a:rPr lang="zh-CN" altLang="en-US" sz="2800" b="1">
                <a:solidFill>
                  <a:schemeClr val="hlink"/>
                </a:solidFill>
              </a:rPr>
              <a:t>零的目的</a:t>
            </a:r>
            <a:r>
              <a:rPr lang="zh-CN" altLang="en-US" sz="2800" b="1"/>
              <a:t>是为了检查水平度盘的位置在观测过程中是否发生了变动。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/>
              <a:t>归零差要求不得大于</a:t>
            </a:r>
            <a:r>
              <a:rPr lang="en-US" altLang="zh-CN" sz="2800" b="1">
                <a:solidFill>
                  <a:schemeClr val="hlink"/>
                </a:solidFill>
              </a:rPr>
              <a:t>24″</a:t>
            </a:r>
            <a:r>
              <a:rPr lang="zh-CN" altLang="en-US" sz="2800" b="1"/>
              <a:t>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626067" y="3339352"/>
            <a:ext cx="7643198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smtClean="0">
                <a:solidFill>
                  <a:schemeClr val="tx2"/>
                </a:solidFill>
              </a:rPr>
              <a:t>                                           3</a:t>
            </a:r>
            <a:r>
              <a:rPr lang="zh-CN" altLang="en-US" sz="2000" b="1">
                <a:solidFill>
                  <a:schemeClr val="tx2"/>
                </a:solidFill>
              </a:rPr>
              <a:t>）</a:t>
            </a:r>
            <a:r>
              <a:rPr lang="zh-CN" altLang="en-US" sz="2000" b="1">
                <a:solidFill>
                  <a:schemeClr val="hlink"/>
                </a:solidFill>
              </a:rPr>
              <a:t>盘右位置</a:t>
            </a:r>
            <a:r>
              <a:rPr lang="en-US" altLang="zh-CN" sz="2000" b="1">
                <a:solidFill>
                  <a:schemeClr val="hlink"/>
                </a:solidFill>
              </a:rPr>
              <a:t>: </a:t>
            </a:r>
            <a:r>
              <a:rPr lang="zh-CN" altLang="en-US" sz="2000" b="1">
                <a:solidFill>
                  <a:schemeClr val="tx2"/>
                </a:solidFill>
              </a:rPr>
              <a:t>（也称下半测</a:t>
            </a:r>
            <a:r>
              <a:rPr lang="zh-CN" altLang="en-US" sz="2000" b="1" smtClean="0">
                <a:solidFill>
                  <a:schemeClr val="tx2"/>
                </a:solidFill>
              </a:rPr>
              <a:t>回）</a:t>
            </a:r>
            <a:endParaRPr lang="zh-CN" altLang="en-US" sz="2000" b="1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tx2"/>
                </a:solidFill>
              </a:rPr>
              <a:t>瞄准目标</a:t>
            </a:r>
            <a:r>
              <a:rPr lang="en-US" altLang="zh-CN" sz="2000" b="1">
                <a:solidFill>
                  <a:schemeClr val="tx2"/>
                </a:solidFill>
              </a:rPr>
              <a:t>A</a:t>
            </a:r>
            <a:r>
              <a:rPr lang="zh-CN" altLang="en-US" sz="2000" b="1" smtClean="0">
                <a:solidFill>
                  <a:schemeClr val="tx2"/>
                </a:solidFill>
              </a:rPr>
              <a:t>，读</a:t>
            </a:r>
            <a:r>
              <a:rPr lang="zh-CN" altLang="en-US" sz="2000" b="1">
                <a:solidFill>
                  <a:schemeClr val="tx2"/>
                </a:solidFill>
              </a:rPr>
              <a:t>数</a:t>
            </a:r>
            <a:r>
              <a:rPr lang="en-US" altLang="zh-CN" sz="2000" b="1" smtClean="0">
                <a:solidFill>
                  <a:schemeClr val="tx2"/>
                </a:solidFill>
              </a:rPr>
              <a:t>a</a:t>
            </a:r>
            <a:r>
              <a:rPr lang="zh-CN" altLang="en-US" sz="2000" b="1" baseline="-25000" smtClean="0">
                <a:solidFill>
                  <a:schemeClr val="tx2"/>
                </a:solidFill>
              </a:rPr>
              <a:t>右</a:t>
            </a:r>
            <a:r>
              <a:rPr lang="zh-CN" altLang="en-US" sz="2000" b="1" smtClean="0">
                <a:solidFill>
                  <a:schemeClr val="tx2"/>
                </a:solidFill>
              </a:rPr>
              <a:t>。逆时</a:t>
            </a:r>
            <a:r>
              <a:rPr lang="zh-CN" altLang="en-US" sz="2000" b="1">
                <a:solidFill>
                  <a:schemeClr val="tx2"/>
                </a:solidFill>
              </a:rPr>
              <a:t>针转动照准部，</a:t>
            </a:r>
            <a:r>
              <a:rPr lang="zh-CN" altLang="en-US" sz="2000" b="1"/>
              <a:t>依次瞄</a:t>
            </a:r>
            <a:r>
              <a:rPr lang="zh-CN" altLang="en-US" sz="2000" b="1" smtClean="0"/>
              <a:t>准</a:t>
            </a:r>
            <a:r>
              <a:rPr lang="en-US" altLang="zh-CN" sz="2000" b="1" smtClean="0"/>
              <a:t>D</a:t>
            </a:r>
            <a:r>
              <a:rPr lang="zh-CN" altLang="en-US" sz="2000" b="1" smtClean="0"/>
              <a:t>、</a:t>
            </a:r>
            <a:r>
              <a:rPr lang="en-US" altLang="zh-CN" sz="2000" b="1"/>
              <a:t>C</a:t>
            </a:r>
            <a:r>
              <a:rPr lang="zh-CN" altLang="en-US" sz="2000" b="1" smtClean="0"/>
              <a:t>、</a:t>
            </a:r>
            <a:r>
              <a:rPr lang="en-US" altLang="zh-CN" sz="2000" b="1" smtClean="0"/>
              <a:t>B</a:t>
            </a:r>
            <a:r>
              <a:rPr lang="zh-CN" altLang="en-US" sz="2000" b="1" smtClean="0"/>
              <a:t>、</a:t>
            </a:r>
            <a:r>
              <a:rPr lang="en-US" altLang="zh-CN" sz="2000" b="1"/>
              <a:t>A</a:t>
            </a:r>
            <a:r>
              <a:rPr lang="zh-CN" altLang="en-US" sz="2000" b="1" smtClean="0"/>
              <a:t>点， </a:t>
            </a:r>
            <a:r>
              <a:rPr lang="zh-CN" altLang="en-US" sz="2000" b="1">
                <a:solidFill>
                  <a:schemeClr val="tx2"/>
                </a:solidFill>
              </a:rPr>
              <a:t>读取水平度盘读</a:t>
            </a:r>
            <a:r>
              <a:rPr lang="zh-CN" altLang="en-US" sz="2000" b="1" smtClean="0">
                <a:solidFill>
                  <a:schemeClr val="tx2"/>
                </a:solidFill>
              </a:rPr>
              <a:t>数</a:t>
            </a:r>
            <a:r>
              <a:rPr lang="en-US" altLang="zh-CN" sz="2000" b="1">
                <a:solidFill>
                  <a:schemeClr val="tx2"/>
                </a:solidFill>
              </a:rPr>
              <a:t>d</a:t>
            </a:r>
            <a:r>
              <a:rPr lang="zh-CN" altLang="en-US" sz="2000" b="1" baseline="-25000" smtClean="0">
                <a:solidFill>
                  <a:schemeClr val="tx2"/>
                </a:solidFill>
              </a:rPr>
              <a:t>右</a:t>
            </a:r>
            <a:r>
              <a:rPr lang="zh-CN" altLang="en-US" sz="2000" b="1" smtClean="0">
                <a:solidFill>
                  <a:schemeClr val="tx2"/>
                </a:solidFill>
              </a:rPr>
              <a:t>、</a:t>
            </a:r>
            <a:r>
              <a:rPr lang="en-US" altLang="zh-CN" sz="2800" b="1" smtClean="0">
                <a:solidFill>
                  <a:schemeClr val="tx2"/>
                </a:solidFill>
              </a:rPr>
              <a:t>c</a:t>
            </a:r>
            <a:r>
              <a:rPr lang="zh-CN" altLang="en-US" sz="2000" b="1" baseline="-25000">
                <a:solidFill>
                  <a:schemeClr val="tx2"/>
                </a:solidFill>
              </a:rPr>
              <a:t>右</a:t>
            </a:r>
            <a:r>
              <a:rPr lang="zh-CN" altLang="en-US" sz="2000" b="1" smtClean="0">
                <a:solidFill>
                  <a:schemeClr val="tx2"/>
                </a:solidFill>
              </a:rPr>
              <a:t>、</a:t>
            </a:r>
            <a:r>
              <a:rPr lang="en-US" altLang="zh-CN" sz="2000" b="1">
                <a:solidFill>
                  <a:schemeClr val="tx2"/>
                </a:solidFill>
              </a:rPr>
              <a:t>b</a:t>
            </a:r>
            <a:r>
              <a:rPr lang="zh-CN" altLang="en-US" sz="2000" b="1" baseline="-25000">
                <a:solidFill>
                  <a:schemeClr val="tx2"/>
                </a:solidFill>
              </a:rPr>
              <a:t>右</a:t>
            </a:r>
            <a:r>
              <a:rPr lang="zh-CN" altLang="en-US" sz="2000" b="1" smtClean="0">
                <a:solidFill>
                  <a:schemeClr val="tx2"/>
                </a:solidFill>
              </a:rPr>
              <a:t>、</a:t>
            </a:r>
            <a:r>
              <a:rPr lang="en-US" altLang="zh-CN" sz="2000" b="1" smtClean="0">
                <a:solidFill>
                  <a:schemeClr val="tx2"/>
                </a:solidFill>
              </a:rPr>
              <a:t>A</a:t>
            </a:r>
            <a:r>
              <a:rPr lang="zh-CN" altLang="en-US" sz="2000" b="1" baseline="-25000">
                <a:solidFill>
                  <a:schemeClr val="tx2"/>
                </a:solidFill>
              </a:rPr>
              <a:t>右</a:t>
            </a:r>
            <a:r>
              <a:rPr lang="zh-CN" altLang="en-US" sz="2000" b="1" smtClean="0">
                <a:solidFill>
                  <a:schemeClr val="tx2"/>
                </a:solidFill>
              </a:rPr>
              <a:t>。</a:t>
            </a:r>
            <a:endParaRPr lang="zh-CN" altLang="en-US" sz="2000" b="1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1" smtClean="0">
                <a:solidFill>
                  <a:schemeClr val="tx2"/>
                </a:solidFill>
              </a:rPr>
              <a:t>4</a:t>
            </a:r>
            <a:r>
              <a:rPr lang="zh-CN" altLang="en-US" sz="2000" b="1">
                <a:solidFill>
                  <a:schemeClr val="tx2"/>
                </a:solidFill>
              </a:rPr>
              <a:t>）</a:t>
            </a:r>
            <a:r>
              <a:rPr lang="zh-CN" altLang="en-US" sz="2000" b="1">
                <a:solidFill>
                  <a:schemeClr val="hlink"/>
                </a:solidFill>
              </a:rPr>
              <a:t>上、下半测回合称一测回</a:t>
            </a:r>
            <a:r>
              <a:rPr lang="zh-CN" altLang="en-US" sz="2000" b="1" smtClean="0">
                <a:solidFill>
                  <a:schemeClr val="hlink"/>
                </a:solidFill>
              </a:rPr>
              <a:t>。</a:t>
            </a:r>
            <a:r>
              <a:rPr lang="zh-CN" altLang="en-US" sz="2000" b="1">
                <a:solidFill>
                  <a:schemeClr val="hlink"/>
                </a:solidFill>
              </a:rPr>
              <a:t> </a:t>
            </a:r>
          </a:p>
        </p:txBody>
      </p:sp>
      <p:sp>
        <p:nvSpPr>
          <p:cNvPr id="9" name="矩形 8"/>
          <p:cNvSpPr/>
          <p:nvPr/>
        </p:nvSpPr>
        <p:spPr>
          <a:xfrm>
            <a:off x="5926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baseline="-25000">
                <a:solidFill>
                  <a:schemeClr val="tx2"/>
                </a:solidFill>
              </a:rPr>
              <a:t>右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4870" y="3355224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6600" b="1" smtClean="0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6600" b="1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endParaRPr lang="zh-CN" altLang="en-US" sz="6600" b="1" dirty="0">
              <a:solidFill>
                <a:srgbClr val="756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29961" y="4395655"/>
            <a:ext cx="3283830" cy="0"/>
          </a:xfrm>
          <a:prstGeom prst="line">
            <a:avLst/>
          </a:prstGeom>
          <a:ln>
            <a:solidFill>
              <a:srgbClr val="7562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311408" y="4395655"/>
            <a:ext cx="3569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6349" r="13446" b="25238"/>
          <a:stretch>
            <a:fillRect/>
          </a:stretch>
        </p:blipFill>
        <p:spPr>
          <a:xfrm>
            <a:off x="4438802" y="990600"/>
            <a:ext cx="331439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MyM2JiYmFjOGJjNTA5MDUyNzFiNWFiMGQ3MDRiM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宽屏</PresentationFormat>
  <Paragraphs>110</Paragraphs>
  <Slides>8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CommercialPi BT</vt:lpstr>
      <vt:lpstr>微软雅黑</vt:lpstr>
      <vt:lpstr>黑体</vt:lpstr>
      <vt:lpstr>宋体</vt:lpstr>
      <vt:lpstr>幼圆</vt:lpstr>
      <vt:lpstr>Arial</vt:lpstr>
      <vt:lpstr>Calibri</vt:lpstr>
      <vt:lpstr>Calibri Light</vt:lpstr>
      <vt:lpstr>Cordia New</vt:lpstr>
      <vt:lpstr>Marlett</vt:lpstr>
      <vt:lpstr>Symbol</vt:lpstr>
      <vt:lpstr>Times New Roman</vt:lpstr>
      <vt:lpstr>Wingdings</vt:lpstr>
      <vt:lpstr>Office 主题</vt:lpstr>
      <vt:lpstr>公式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</cp:revision>
  <dcterms:created xsi:type="dcterms:W3CDTF">2015-07-01T06:46:00Z</dcterms:created>
  <dcterms:modified xsi:type="dcterms:W3CDTF">2022-08-26T01:28:01Z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BA40DFC0B72F4F0186800130BF1C3740</vt:lpwstr>
  </property>
  <property fmtid="{D5CDD505-2E9C-101B-9397-08002B2CF9AE}" pid="3" name="KSOProductBuildVer">
    <vt:lpwstr>2052-11.1.0.12302</vt:lpwstr>
  </property>
</Properties>
</file>