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3"/>
    <p:sldId id="564" r:id="rId4"/>
    <p:sldId id="566" r:id="rId5"/>
    <p:sldId id="581" r:id="rId6"/>
    <p:sldId id="565" r:id="rId7"/>
    <p:sldId id="582" r:id="rId8"/>
    <p:sldId id="589" r:id="rId9"/>
    <p:sldId id="590" r:id="rId10"/>
    <p:sldId id="585" r:id="rId11"/>
    <p:sldId id="539" r:id="rId12"/>
    <p:sldId id="433" r:id="rId13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5DA9A5"/>
    <a:srgbClr val="FFFFFF"/>
    <a:srgbClr val="5F8ADF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15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979805" y="2525395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414838" y="2855595"/>
            <a:ext cx="5770880" cy="14452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双代号网络图绘制方法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eaLnBrk="0" hangingPunct="0"/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9465" y="1154430"/>
            <a:ext cx="10274935" cy="4889500"/>
          </a:xfrm>
        </p:spPr>
        <p:txBody>
          <a:bodyPr/>
          <a:p>
            <a:pPr marL="0" indent="0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这就是双代号网络图的绘制要求和绘制过程，你记住了吗？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请同学们根据以下逻辑关系，课下练习绘制双代号网络图。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下次课，我们将学习双代号网络图的时间参数计算。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15364" name="组合 15363"/>
          <p:cNvGrpSpPr/>
          <p:nvPr/>
        </p:nvGrpSpPr>
        <p:grpSpPr>
          <a:xfrm>
            <a:off x="1096645" y="3065780"/>
            <a:ext cx="9629775" cy="1407160"/>
            <a:chOff x="0" y="0"/>
            <a:chExt cx="4066" cy="1288"/>
          </a:xfrm>
        </p:grpSpPr>
        <p:grpSp>
          <p:nvGrpSpPr>
            <p:cNvPr id="15365" name="组合 15364"/>
            <p:cNvGrpSpPr/>
            <p:nvPr/>
          </p:nvGrpSpPr>
          <p:grpSpPr>
            <a:xfrm>
              <a:off x="3" y="0"/>
              <a:ext cx="4060" cy="1288"/>
              <a:chOff x="0" y="-3"/>
              <a:chExt cx="4060" cy="1288"/>
            </a:xfrm>
          </p:grpSpPr>
          <p:grpSp>
            <p:nvGrpSpPr>
              <p:cNvPr id="15366" name="组合 15365"/>
              <p:cNvGrpSpPr/>
              <p:nvPr/>
            </p:nvGrpSpPr>
            <p:grpSpPr>
              <a:xfrm>
                <a:off x="0" y="0"/>
                <a:ext cx="406" cy="518"/>
                <a:chOff x="0" y="0"/>
                <a:chExt cx="406" cy="518"/>
              </a:xfrm>
            </p:grpSpPr>
            <p:sp>
              <p:nvSpPr>
                <p:cNvPr id="15367" name="矩形 15366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  <a:buNone/>
                  </a:pPr>
                  <a:r>
                    <a:rPr lang="zh-CN" altLang="en-US" sz="20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工序</a:t>
                  </a:r>
                  <a:endParaRPr lang="zh-CN" altLang="en-US" sz="20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  <a:buNone/>
                  </a:pPr>
                  <a:endParaRPr lang="zh-CN" altLang="en-US" sz="20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68" name="矩形 15367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69" name="组合 15368"/>
              <p:cNvGrpSpPr/>
              <p:nvPr/>
            </p:nvGrpSpPr>
            <p:grpSpPr>
              <a:xfrm>
                <a:off x="363" y="0"/>
                <a:ext cx="406" cy="518"/>
                <a:chOff x="-43" y="0"/>
                <a:chExt cx="406" cy="518"/>
              </a:xfrm>
            </p:grpSpPr>
            <p:sp>
              <p:nvSpPr>
                <p:cNvPr id="15370" name="矩形 15369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  <a:buNone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  <a:buNone/>
                  </a:pP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1" name="矩形 15370"/>
                <p:cNvSpPr/>
                <p:nvPr/>
              </p:nvSpPr>
              <p:spPr>
                <a:xfrm>
                  <a:off x="-43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72" name="组合 15371"/>
              <p:cNvGrpSpPr/>
              <p:nvPr/>
            </p:nvGrpSpPr>
            <p:grpSpPr>
              <a:xfrm>
                <a:off x="812" y="0"/>
                <a:ext cx="406" cy="537"/>
                <a:chOff x="0" y="0"/>
                <a:chExt cx="406" cy="537"/>
              </a:xfrm>
            </p:grpSpPr>
            <p:sp>
              <p:nvSpPr>
                <p:cNvPr id="15373" name="矩形 15372"/>
                <p:cNvSpPr/>
                <p:nvPr/>
              </p:nvSpPr>
              <p:spPr>
                <a:xfrm>
                  <a:off x="43" y="19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4" name="矩形 15373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75" name="组合 15374"/>
              <p:cNvGrpSpPr/>
              <p:nvPr/>
            </p:nvGrpSpPr>
            <p:grpSpPr>
              <a:xfrm>
                <a:off x="1218" y="-3"/>
                <a:ext cx="406" cy="521"/>
                <a:chOff x="0" y="-3"/>
                <a:chExt cx="406" cy="521"/>
              </a:xfrm>
            </p:grpSpPr>
            <p:sp>
              <p:nvSpPr>
                <p:cNvPr id="15376" name="矩形 15375"/>
                <p:cNvSpPr/>
                <p:nvPr/>
              </p:nvSpPr>
              <p:spPr>
                <a:xfrm>
                  <a:off x="43" y="-3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  <a:buNone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混凝1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77" name="矩形 15376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78" name="组合 15377"/>
              <p:cNvGrpSpPr/>
              <p:nvPr/>
            </p:nvGrpSpPr>
            <p:grpSpPr>
              <a:xfrm>
                <a:off x="1624" y="0"/>
                <a:ext cx="406" cy="518"/>
                <a:chOff x="0" y="0"/>
                <a:chExt cx="406" cy="518"/>
              </a:xfrm>
            </p:grpSpPr>
            <p:sp>
              <p:nvSpPr>
                <p:cNvPr id="15379" name="矩形 15378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0" name="矩形 15379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81" name="组合 15380"/>
              <p:cNvGrpSpPr/>
              <p:nvPr/>
            </p:nvGrpSpPr>
            <p:grpSpPr>
              <a:xfrm>
                <a:off x="2030" y="0"/>
                <a:ext cx="406" cy="518"/>
                <a:chOff x="0" y="0"/>
                <a:chExt cx="406" cy="518"/>
              </a:xfrm>
            </p:grpSpPr>
            <p:sp>
              <p:nvSpPr>
                <p:cNvPr id="15382" name="矩形 15381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3" name="矩形 15382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84" name="组合 15383"/>
              <p:cNvGrpSpPr/>
              <p:nvPr/>
            </p:nvGrpSpPr>
            <p:grpSpPr>
              <a:xfrm>
                <a:off x="2436" y="0"/>
                <a:ext cx="406" cy="518"/>
                <a:chOff x="0" y="0"/>
                <a:chExt cx="406" cy="518"/>
              </a:xfrm>
            </p:grpSpPr>
            <p:sp>
              <p:nvSpPr>
                <p:cNvPr id="15385" name="矩形 15384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混凝2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6" name="矩形 15385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87" name="组合 15386"/>
              <p:cNvGrpSpPr/>
              <p:nvPr/>
            </p:nvGrpSpPr>
            <p:grpSpPr>
              <a:xfrm>
                <a:off x="2842" y="0"/>
                <a:ext cx="406" cy="518"/>
                <a:chOff x="0" y="0"/>
                <a:chExt cx="406" cy="518"/>
              </a:xfrm>
            </p:grpSpPr>
            <p:sp>
              <p:nvSpPr>
                <p:cNvPr id="15388" name="矩形 15387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模板3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89" name="矩形 15388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90" name="组合 15389"/>
              <p:cNvGrpSpPr/>
              <p:nvPr/>
            </p:nvGrpSpPr>
            <p:grpSpPr>
              <a:xfrm>
                <a:off x="3248" y="0"/>
                <a:ext cx="406" cy="518"/>
                <a:chOff x="0" y="0"/>
                <a:chExt cx="406" cy="518"/>
              </a:xfrm>
            </p:grpSpPr>
            <p:sp>
              <p:nvSpPr>
                <p:cNvPr id="15391" name="矩形 15390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钢筋3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2" name="矩形 15391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93" name="组合 15392"/>
              <p:cNvGrpSpPr/>
              <p:nvPr/>
            </p:nvGrpSpPr>
            <p:grpSpPr>
              <a:xfrm>
                <a:off x="3654" y="0"/>
                <a:ext cx="406" cy="518"/>
                <a:chOff x="0" y="0"/>
                <a:chExt cx="406" cy="518"/>
              </a:xfrm>
            </p:grpSpPr>
            <p:sp>
              <p:nvSpPr>
                <p:cNvPr id="15394" name="矩形 15393"/>
                <p:cNvSpPr/>
                <p:nvPr/>
              </p:nvSpPr>
              <p:spPr>
                <a:xfrm>
                  <a:off x="43" y="0"/>
                  <a:ext cx="320" cy="51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混凝3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5" name="矩形 15394"/>
                <p:cNvSpPr/>
                <p:nvPr/>
              </p:nvSpPr>
              <p:spPr>
                <a:xfrm>
                  <a:off x="0" y="0"/>
                  <a:ext cx="406" cy="51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96" name="组合 15395"/>
              <p:cNvGrpSpPr/>
              <p:nvPr/>
            </p:nvGrpSpPr>
            <p:grpSpPr>
              <a:xfrm>
                <a:off x="0" y="518"/>
                <a:ext cx="406" cy="748"/>
                <a:chOff x="0" y="0"/>
                <a:chExt cx="406" cy="748"/>
              </a:xfrm>
            </p:grpSpPr>
            <p:sp>
              <p:nvSpPr>
                <p:cNvPr id="15397" name="矩形 15396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zh-CN" altLang="en-US" sz="20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紧前工序</a:t>
                  </a:r>
                  <a:endParaRPr lang="zh-CN" altLang="en-US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zh-CN" altLang="en-US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398" name="矩形 15397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399" name="组合 15398"/>
              <p:cNvGrpSpPr/>
              <p:nvPr/>
            </p:nvGrpSpPr>
            <p:grpSpPr>
              <a:xfrm>
                <a:off x="363" y="521"/>
                <a:ext cx="406" cy="748"/>
                <a:chOff x="-43" y="3"/>
                <a:chExt cx="406" cy="748"/>
              </a:xfrm>
            </p:grpSpPr>
            <p:sp>
              <p:nvSpPr>
                <p:cNvPr id="15400" name="矩形 15399"/>
                <p:cNvSpPr/>
                <p:nvPr/>
              </p:nvSpPr>
              <p:spPr>
                <a:xfrm>
                  <a:off x="43" y="19"/>
                  <a:ext cx="320" cy="7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/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无</a:t>
                  </a:r>
                  <a:r>
                    <a:rPr lang="zh-CN" altLang="en-US" sz="24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 </a:t>
                  </a:r>
                  <a:endParaRPr lang="zh-CN" altLang="en-US" sz="24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1" name="矩形 15400"/>
                <p:cNvSpPr/>
                <p:nvPr/>
              </p:nvSpPr>
              <p:spPr>
                <a:xfrm>
                  <a:off x="-43" y="3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02" name="组合 15401"/>
              <p:cNvGrpSpPr/>
              <p:nvPr/>
            </p:nvGrpSpPr>
            <p:grpSpPr>
              <a:xfrm>
                <a:off x="812" y="518"/>
                <a:ext cx="406" cy="748"/>
                <a:chOff x="0" y="0"/>
                <a:chExt cx="406" cy="748"/>
              </a:xfrm>
            </p:grpSpPr>
            <p:sp>
              <p:nvSpPr>
                <p:cNvPr id="15403" name="矩形 15402"/>
                <p:cNvSpPr/>
                <p:nvPr/>
              </p:nvSpPr>
              <p:spPr>
                <a:xfrm>
                  <a:off x="43" y="0"/>
                  <a:ext cx="363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  <a:buNone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4" name="矩形 15403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05" name="组合 15404"/>
              <p:cNvGrpSpPr/>
              <p:nvPr/>
            </p:nvGrpSpPr>
            <p:grpSpPr>
              <a:xfrm>
                <a:off x="1218" y="518"/>
                <a:ext cx="406" cy="767"/>
                <a:chOff x="0" y="0"/>
                <a:chExt cx="406" cy="767"/>
              </a:xfrm>
            </p:grpSpPr>
            <p:sp>
              <p:nvSpPr>
                <p:cNvPr id="15406" name="矩形 15405"/>
                <p:cNvSpPr/>
                <p:nvPr/>
              </p:nvSpPr>
              <p:spPr>
                <a:xfrm>
                  <a:off x="43" y="19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07" name="矩形 15406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08" name="组合 15407"/>
              <p:cNvGrpSpPr/>
              <p:nvPr/>
            </p:nvGrpSpPr>
            <p:grpSpPr>
              <a:xfrm>
                <a:off x="1624" y="518"/>
                <a:ext cx="406" cy="748"/>
                <a:chOff x="0" y="0"/>
                <a:chExt cx="406" cy="748"/>
              </a:xfrm>
            </p:grpSpPr>
            <p:sp>
              <p:nvSpPr>
                <p:cNvPr id="15409" name="矩形 15408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0" name="矩形 15409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11" name="组合 15410"/>
              <p:cNvGrpSpPr/>
              <p:nvPr/>
            </p:nvGrpSpPr>
            <p:grpSpPr>
              <a:xfrm>
                <a:off x="2030" y="518"/>
                <a:ext cx="406" cy="767"/>
                <a:chOff x="0" y="0"/>
                <a:chExt cx="406" cy="767"/>
              </a:xfrm>
            </p:grpSpPr>
            <p:sp>
              <p:nvSpPr>
                <p:cNvPr id="15412" name="矩形 15411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3" name="矩形 15412"/>
                <p:cNvSpPr/>
                <p:nvPr/>
              </p:nvSpPr>
              <p:spPr>
                <a:xfrm>
                  <a:off x="0" y="19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14" name="组合 15413"/>
              <p:cNvGrpSpPr/>
              <p:nvPr/>
            </p:nvGrpSpPr>
            <p:grpSpPr>
              <a:xfrm>
                <a:off x="2436" y="518"/>
                <a:ext cx="406" cy="748"/>
                <a:chOff x="0" y="0"/>
                <a:chExt cx="406" cy="748"/>
              </a:xfrm>
            </p:grpSpPr>
            <p:sp>
              <p:nvSpPr>
                <p:cNvPr id="15415" name="矩形 15414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混凝1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6" name="矩形 15415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17" name="组合 15416"/>
              <p:cNvGrpSpPr/>
              <p:nvPr/>
            </p:nvGrpSpPr>
            <p:grpSpPr>
              <a:xfrm>
                <a:off x="2842" y="518"/>
                <a:ext cx="406" cy="748"/>
                <a:chOff x="0" y="0"/>
                <a:chExt cx="406" cy="748"/>
              </a:xfrm>
            </p:grpSpPr>
            <p:sp>
              <p:nvSpPr>
                <p:cNvPr id="15418" name="矩形 15417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19" name="矩形 15418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20" name="组合 15419"/>
              <p:cNvGrpSpPr/>
              <p:nvPr/>
            </p:nvGrpSpPr>
            <p:grpSpPr>
              <a:xfrm>
                <a:off x="3248" y="518"/>
                <a:ext cx="406" cy="748"/>
                <a:chOff x="0" y="0"/>
                <a:chExt cx="406" cy="748"/>
              </a:xfrm>
            </p:grpSpPr>
            <p:sp>
              <p:nvSpPr>
                <p:cNvPr id="15421" name="矩形 15420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模板3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22" name="矩形 15421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423" name="组合 15422"/>
              <p:cNvGrpSpPr/>
              <p:nvPr/>
            </p:nvGrpSpPr>
            <p:grpSpPr>
              <a:xfrm>
                <a:off x="3654" y="518"/>
                <a:ext cx="406" cy="748"/>
                <a:chOff x="0" y="0"/>
                <a:chExt cx="406" cy="748"/>
              </a:xfrm>
            </p:grpSpPr>
            <p:sp>
              <p:nvSpPr>
                <p:cNvPr id="15424" name="矩形 15423"/>
                <p:cNvSpPr/>
                <p:nvPr/>
              </p:nvSpPr>
              <p:spPr>
                <a:xfrm>
                  <a:off x="43" y="0"/>
                  <a:ext cx="320" cy="7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/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钢筋3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>
                    <a:buClrTx/>
                    <a:buSzTx/>
                  </a:pPr>
                  <a:r>
                    <a:rPr lang="zh-CN" altLang="en-US" sz="16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混凝2</a:t>
                  </a:r>
                  <a:endParaRPr lang="zh-CN" altLang="en-US" sz="16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just" eaLnBrk="0" hangingPunct="0"/>
                  <a:endParaRPr lang="en-US" altLang="zh-CN" sz="20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5425" name="矩形 15424"/>
                <p:cNvSpPr/>
                <p:nvPr/>
              </p:nvSpPr>
              <p:spPr>
                <a:xfrm>
                  <a:off x="0" y="0"/>
                  <a:ext cx="406" cy="748"/>
                </a:xfrm>
                <a:prstGeom prst="rect">
                  <a:avLst/>
                </a:prstGeom>
                <a:noFill/>
                <a:ln w="7" cap="flat" cmpd="sng">
                  <a:solidFill>
                    <a:srgbClr val="A0A0A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5426" name="矩形 15425"/>
            <p:cNvSpPr/>
            <p:nvPr/>
          </p:nvSpPr>
          <p:spPr>
            <a:xfrm>
              <a:off x="0" y="0"/>
              <a:ext cx="4066" cy="1272"/>
            </a:xfrm>
            <a:prstGeom prst="rect">
              <a:avLst/>
            </a:prstGeom>
            <a:noFill/>
            <a:ln w="9525" cap="flat" cmpd="sng">
              <a:solidFill>
                <a:srgbClr val="A0A0A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19675" y="1722120"/>
            <a:ext cx="2051685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3058795" y="4733925"/>
            <a:ext cx="4045585" cy="781050"/>
            <a:chOff x="-307" y="7"/>
            <a:chExt cx="4239" cy="492"/>
          </a:xfrm>
        </p:grpSpPr>
        <p:sp>
          <p:nvSpPr>
            <p:cNvPr id="5128" name="AutoShap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84" y="61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绘图演示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88" name="AutoShape 6"/>
            <p:cNvSpPr>
              <a:spLocks noChangeAspect="1"/>
            </p:cNvSpPr>
            <p:nvPr/>
          </p:nvSpPr>
          <p:spPr>
            <a:xfrm>
              <a:off x="-307" y="7"/>
              <a:ext cx="948" cy="492"/>
            </a:xfrm>
            <a:prstGeom prst="hexagon">
              <a:avLst>
                <a:gd name="adj" fmla="val 28553"/>
                <a:gd name="vf" fmla="val 115470"/>
              </a:avLst>
            </a:prstGeom>
            <a:solidFill>
              <a:schemeClr val="hlink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3030220" y="3368040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绘图要求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089275" y="2146188"/>
            <a:ext cx="4014197" cy="751952"/>
            <a:chOff x="-1474" y="644"/>
            <a:chExt cx="4421" cy="491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绘图步骤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绘图步骤 </a:t>
            </a:r>
            <a:endParaRPr lang="zh-CN" altLang="en-US">
              <a:sym typeface="+mn-ea"/>
            </a:endParaRPr>
          </a:p>
          <a:p>
            <a:pPr lvl="1">
              <a:lnSpc>
                <a:spcPct val="170000"/>
              </a:lnSpc>
            </a:pPr>
            <a:r>
              <a:rPr lang="zh-CN" altLang="en-US">
                <a:sym typeface="+mn-ea"/>
              </a:rPr>
              <a:t>①阅读项目背景资料</a:t>
            </a:r>
            <a:endParaRPr lang="zh-CN" altLang="en-US">
              <a:sym typeface="+mn-ea"/>
            </a:endParaRPr>
          </a:p>
          <a:p>
            <a:pPr lvl="1">
              <a:lnSpc>
                <a:spcPct val="170000"/>
              </a:lnSpc>
            </a:pPr>
            <a:r>
              <a:rPr lang="zh-CN" altLang="en-US">
                <a:sym typeface="+mn-ea"/>
              </a:rPr>
              <a:t>②根据绘图规则和各工作间的逻辑关系，绘制草图。</a:t>
            </a:r>
            <a:endParaRPr lang="zh-CN" altLang="en-US"/>
          </a:p>
          <a:p>
            <a:pPr lvl="1">
              <a:lnSpc>
                <a:spcPct val="170000"/>
              </a:lnSpc>
            </a:pPr>
            <a:r>
              <a:rPr lang="zh-CN" altLang="en-US">
                <a:sym typeface="+mn-ea"/>
              </a:rPr>
              <a:t>③检查草图的绘制中各工作之间的逻辑关系是否正确。</a:t>
            </a:r>
            <a:endParaRPr lang="zh-CN" altLang="en-US"/>
          </a:p>
          <a:p>
            <a:pPr lvl="1">
              <a:lnSpc>
                <a:spcPct val="170000"/>
              </a:lnSpc>
            </a:pPr>
            <a:r>
              <a:rPr lang="zh-CN" altLang="en-US">
                <a:sym typeface="+mn-ea"/>
              </a:rPr>
              <a:t>④整理、完善网络图，使其条理清楚、层次分明。</a:t>
            </a:r>
            <a:endParaRPr lang="zh-CN" altLang="en-US"/>
          </a:p>
          <a:p>
            <a:pPr lvl="1">
              <a:lnSpc>
                <a:spcPct val="170000"/>
              </a:lnSpc>
            </a:pPr>
            <a:r>
              <a:rPr lang="zh-CN" altLang="en-US">
                <a:sym typeface="+mn-ea"/>
              </a:rPr>
              <a:t>⑤</a:t>
            </a:r>
            <a:r>
              <a:rPr lang="zh-CN" altLang="en-US">
                <a:sym typeface="+mn-ea"/>
              </a:rPr>
              <a:t>进行</a:t>
            </a:r>
            <a:r>
              <a:rPr lang="zh-CN" altLang="en-US">
                <a:sym typeface="+mn-ea"/>
              </a:rPr>
              <a:t>网络图节点编号</a:t>
            </a:r>
            <a:endParaRPr lang="zh-CN" altLang="en-US"/>
          </a:p>
          <a:p>
            <a:pPr lvl="1"/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92755" y="1437640"/>
            <a:ext cx="7604760" cy="472440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3920" y="1547495"/>
            <a:ext cx="10607040" cy="3325495"/>
          </a:xfrm>
        </p:spPr>
        <p:txBody>
          <a:bodyPr/>
          <a:p>
            <a:r>
              <a:rPr lang="en-US" altLang="zh-CN"/>
              <a:t>2.</a:t>
            </a:r>
            <a:r>
              <a:rPr lang="zh-CN" altLang="en-US"/>
              <a:t>绘制要求</a:t>
            </a:r>
            <a:endParaRPr lang="zh-CN" altLang="en-US"/>
          </a:p>
          <a:p>
            <a:pPr lvl="1"/>
            <a:r>
              <a:rPr lang="zh-CN" altLang="en-US"/>
              <a:t>①网络图的箭线应以水平线为主，竖线和斜线为辅，避免画成曲线。</a:t>
            </a:r>
            <a:endParaRPr lang="zh-CN" altLang="en-US"/>
          </a:p>
          <a:p>
            <a:pPr lvl="1"/>
            <a:r>
              <a:rPr lang="zh-CN" altLang="en-US"/>
              <a:t>②在网络图中，箭线应保持自左向右的方向，尽量避免反向箭线。</a:t>
            </a:r>
            <a:endParaRPr lang="zh-CN" altLang="en-US"/>
          </a:p>
          <a:p>
            <a:pPr lvl="1"/>
            <a:r>
              <a:rPr lang="zh-CN" altLang="en-US"/>
              <a:t>③在网络图中应正确应用虚箭线，力求减少不必要的虚箭线。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1035" y="984250"/>
            <a:ext cx="10229215" cy="4889500"/>
          </a:xfrm>
        </p:spPr>
        <p:txBody>
          <a:bodyPr/>
          <a:p>
            <a:pPr algn="just"/>
            <a:r>
              <a:rPr lang="zh-CN" altLang="en-US">
                <a:solidFill>
                  <a:schemeClr val="tx1">
                    <a:lumMod val="50000"/>
                  </a:schemeClr>
                </a:solidFill>
                <a:cs typeface="微软雅黑" panose="020B0503020204020204" charset="-122"/>
                <a:sym typeface="+mn-ea"/>
              </a:rPr>
              <a:t>背景资料</a:t>
            </a:r>
            <a:endParaRPr lang="zh-CN" altLang="en-US">
              <a:solidFill>
                <a:schemeClr val="tx1">
                  <a:lumMod val="50000"/>
                </a:schemeClr>
              </a:solidFill>
              <a:cs typeface="微软雅黑" panose="020B0503020204020204" charset="-122"/>
              <a:sym typeface="+mn-ea"/>
            </a:endParaRPr>
          </a:p>
          <a:p>
            <a:pPr lvl="1" algn="just"/>
            <a:r>
              <a:rPr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已知逻辑关系如下，</a:t>
            </a:r>
            <a:r>
              <a:rPr lang="zh-CN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请</a:t>
            </a:r>
            <a:r>
              <a:rPr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绘制双代号网络图。</a:t>
            </a:r>
            <a:endParaRPr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1" algn="just"/>
            <a:endParaRPr>
              <a:solidFill>
                <a:schemeClr val="tx1">
                  <a:lumMod val="50000"/>
                </a:schemeClr>
              </a:solidFill>
              <a:cs typeface="微软雅黑" panose="020B0503020204020204" charset="-122"/>
              <a:sym typeface="+mn-ea"/>
            </a:endParaRPr>
          </a:p>
          <a:p>
            <a:pPr lvl="1" algn="just"/>
            <a:endParaRPr>
              <a:solidFill>
                <a:schemeClr val="tx1">
                  <a:lumMod val="50000"/>
                </a:schemeClr>
              </a:solidFill>
              <a:cs typeface="微软雅黑" panose="020B0503020204020204" charset="-122"/>
              <a:sym typeface="+mn-ea"/>
            </a:endParaRPr>
          </a:p>
          <a:p>
            <a:pPr lvl="1" algn="just"/>
            <a:endParaRPr>
              <a:solidFill>
                <a:schemeClr val="tx1">
                  <a:lumMod val="50000"/>
                </a:schemeClr>
              </a:solidFill>
              <a:cs typeface="微软雅黑" panose="020B0503020204020204" charset="-122"/>
              <a:sym typeface="+mn-ea"/>
            </a:endParaRPr>
          </a:p>
          <a:p>
            <a:pPr lvl="1" algn="just"/>
            <a:endParaRPr lang="zh-CN" altLang="en-US">
              <a:latin typeface="微软雅黑" panose="020B0503020204020204" charset="-122"/>
              <a:cs typeface="+mn-ea"/>
              <a:sym typeface="+mn-ea"/>
            </a:endParaRPr>
          </a:p>
          <a:p>
            <a:pPr lvl="1" algn="just"/>
            <a:r>
              <a:rPr lang="zh-CN" altLang="en-US">
                <a:solidFill>
                  <a:schemeClr val="tx1"/>
                </a:solidFill>
                <a:latin typeface="微软雅黑" panose="020B0503020204020204" charset="-122"/>
                <a:cs typeface="+mn-ea"/>
                <a:sym typeface="+mn-ea"/>
              </a:rPr>
              <a:t>任务分析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cs typeface="+mn-ea"/>
                <a:sym typeface="+mn-ea"/>
              </a:rPr>
              <a:t>：</a:t>
            </a:r>
            <a:r>
              <a:rPr lang="zh-CN" altLang="en-US">
                <a:solidFill>
                  <a:schemeClr val="tx1"/>
                </a:solidFill>
                <a:latin typeface="微软雅黑" panose="020B0503020204020204" charset="-122"/>
                <a:sym typeface="+mn-ea"/>
              </a:rPr>
              <a:t>根据背景资料，列出各工序的先后顺序；按照绘图规则，根据工作之间的逻辑关系，正确表达出工作的进度流程。</a:t>
            </a:r>
            <a:endParaRPr lang="zh-CN" altLang="en-US">
              <a:solidFill>
                <a:schemeClr val="tx1"/>
              </a:solidFill>
              <a:latin typeface="微软雅黑" panose="020B0503020204020204" charset="-122"/>
            </a:endParaRPr>
          </a:p>
          <a:p>
            <a:endParaRPr lang="zh-CN" altLang="en-US">
              <a:solidFill>
                <a:schemeClr val="tx1"/>
              </a:solidFill>
              <a:latin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aphicFrame>
        <p:nvGraphicFramePr>
          <p:cNvPr id="13315" name="表格 13314"/>
          <p:cNvGraphicFramePr/>
          <p:nvPr>
            <p:custDataLst>
              <p:tags r:id="rId1"/>
            </p:custDataLst>
          </p:nvPr>
        </p:nvGraphicFramePr>
        <p:xfrm>
          <a:off x="1292225" y="2308225"/>
          <a:ext cx="8771255" cy="2139950"/>
        </p:xfrm>
        <a:graphic>
          <a:graphicData uri="http://schemas.openxmlformats.org/drawingml/2006/table">
            <a:tbl>
              <a:tblPr/>
              <a:tblGrid>
                <a:gridCol w="1627505"/>
                <a:gridCol w="1027430"/>
                <a:gridCol w="1077595"/>
                <a:gridCol w="1173480"/>
                <a:gridCol w="1391285"/>
                <a:gridCol w="1217930"/>
                <a:gridCol w="1256030"/>
              </a:tblGrid>
              <a:tr h="49403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    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D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F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紧前工作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A、B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 D 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工作时间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4391" name="直接连接符 14390"/>
          <p:cNvSpPr/>
          <p:nvPr/>
        </p:nvSpPr>
        <p:spPr>
          <a:xfrm flipV="1">
            <a:off x="6934835" y="3513455"/>
            <a:ext cx="1981200" cy="152400"/>
          </a:xfrm>
          <a:prstGeom prst="line">
            <a:avLst/>
          </a:prstGeom>
          <a:ln w="9525">
            <a:noFill/>
          </a:ln>
        </p:spPr>
      </p:sp>
      <p:sp>
        <p:nvSpPr>
          <p:cNvPr id="25" name="椭圆 24"/>
          <p:cNvSpPr/>
          <p:nvPr/>
        </p:nvSpPr>
        <p:spPr>
          <a:xfrm>
            <a:off x="584200" y="42398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2413000" y="4163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318000" y="4163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84200" y="5687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2413000" y="5687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4318000" y="5687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2413000" y="492569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3" name="直接连接符 32"/>
          <p:cNvSpPr/>
          <p:nvPr/>
        </p:nvSpPr>
        <p:spPr>
          <a:xfrm>
            <a:off x="1041400" y="4430395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4" name="直接连接符 33"/>
          <p:cNvSpPr/>
          <p:nvPr/>
        </p:nvSpPr>
        <p:spPr>
          <a:xfrm>
            <a:off x="2870200" y="4468495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" name="直接连接符 34"/>
          <p:cNvSpPr/>
          <p:nvPr/>
        </p:nvSpPr>
        <p:spPr>
          <a:xfrm>
            <a:off x="1041400" y="5916295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6" name="直接连接符 35"/>
          <p:cNvSpPr/>
          <p:nvPr/>
        </p:nvSpPr>
        <p:spPr>
          <a:xfrm>
            <a:off x="2870200" y="5916295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7" name="直接连接符 36"/>
          <p:cNvSpPr/>
          <p:nvPr/>
        </p:nvSpPr>
        <p:spPr>
          <a:xfrm>
            <a:off x="2870200" y="5154295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8" name="直接连接符 37"/>
          <p:cNvSpPr/>
          <p:nvPr/>
        </p:nvSpPr>
        <p:spPr>
          <a:xfrm>
            <a:off x="2641600" y="4697095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39" name="直接连接符 38"/>
          <p:cNvSpPr/>
          <p:nvPr/>
        </p:nvSpPr>
        <p:spPr>
          <a:xfrm flipV="1">
            <a:off x="2641600" y="5382895"/>
            <a:ext cx="0" cy="3048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40" name="椭圆 39"/>
          <p:cNvSpPr/>
          <p:nvPr/>
        </p:nvSpPr>
        <p:spPr>
          <a:xfrm>
            <a:off x="1343660" y="408749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3327400" y="408749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3327400" y="553529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1422400" y="545909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3327400" y="469709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1625600" y="3630295"/>
            <a:ext cx="584200" cy="6096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zh-CN" altLang="en-US" sz="24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绘图演示：</a:t>
            </a:r>
            <a:endParaRPr lang="zh-CN" altLang="en-US" sz="240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389" name="流程图: 联系 14388"/>
          <p:cNvSpPr/>
          <p:nvPr/>
        </p:nvSpPr>
        <p:spPr>
          <a:xfrm>
            <a:off x="6067425" y="4123055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90" name="流程图: 联系 14389"/>
          <p:cNvSpPr/>
          <p:nvPr/>
        </p:nvSpPr>
        <p:spPr>
          <a:xfrm>
            <a:off x="4518025" y="4468495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92" name="直接连接符 14391"/>
          <p:cNvSpPr/>
          <p:nvPr/>
        </p:nvSpPr>
        <p:spPr>
          <a:xfrm>
            <a:off x="6152515" y="4163695"/>
            <a:ext cx="685800" cy="0"/>
          </a:xfrm>
          <a:prstGeom prst="line">
            <a:avLst/>
          </a:prstGeom>
          <a:ln w="9525">
            <a:noFill/>
          </a:ln>
        </p:spPr>
      </p:sp>
      <p:sp>
        <p:nvSpPr>
          <p:cNvPr id="46" name="右箭头 45"/>
          <p:cNvSpPr/>
          <p:nvPr/>
        </p:nvSpPr>
        <p:spPr>
          <a:xfrm>
            <a:off x="5815965" y="5031740"/>
            <a:ext cx="488950" cy="20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直接连接符 5"/>
          <p:cNvSpPr/>
          <p:nvPr/>
        </p:nvSpPr>
        <p:spPr>
          <a:xfrm>
            <a:off x="4546600" y="4694555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7" name="直接连接符 6"/>
          <p:cNvSpPr/>
          <p:nvPr/>
        </p:nvSpPr>
        <p:spPr>
          <a:xfrm rot="10800000">
            <a:off x="4546600" y="5382895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8" name="直接连接符 7"/>
          <p:cNvSpPr/>
          <p:nvPr/>
        </p:nvSpPr>
        <p:spPr>
          <a:xfrm rot="540000" flipV="1">
            <a:off x="4775200" y="5077460"/>
            <a:ext cx="594995" cy="8953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" name="椭圆 8"/>
          <p:cNvSpPr/>
          <p:nvPr/>
        </p:nvSpPr>
        <p:spPr>
          <a:xfrm>
            <a:off x="4318000" y="49231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937125" y="4627245"/>
            <a:ext cx="269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</a:t>
            </a:r>
            <a:endParaRPr lang="en-US" altLang="zh-CN"/>
          </a:p>
        </p:txBody>
      </p:sp>
      <p:sp>
        <p:nvSpPr>
          <p:cNvPr id="13" name="椭圆 12"/>
          <p:cNvSpPr/>
          <p:nvPr/>
        </p:nvSpPr>
        <p:spPr>
          <a:xfrm>
            <a:off x="5369560" y="49485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6304915" y="4011295"/>
            <a:ext cx="5499735" cy="2275840"/>
            <a:chOff x="9929" y="6317"/>
            <a:chExt cx="8661" cy="3584"/>
          </a:xfrm>
        </p:grpSpPr>
        <p:sp>
          <p:nvSpPr>
            <p:cNvPr id="32" name="椭圆 31"/>
            <p:cNvSpPr/>
            <p:nvPr/>
          </p:nvSpPr>
          <p:spPr>
            <a:xfrm>
              <a:off x="17870" y="7757"/>
              <a:ext cx="720" cy="720"/>
            </a:xfrm>
            <a:prstGeom prst="ellipse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r>
                <a:rPr lang="en-US" altLang="zh-CN"/>
                <a:t>6</a:t>
              </a:r>
              <a:endParaRPr lang="en-US" altLang="zh-CN"/>
            </a:p>
          </p:txBody>
        </p:sp>
        <p:grpSp>
          <p:nvGrpSpPr>
            <p:cNvPr id="101" name="组合 100"/>
            <p:cNvGrpSpPr/>
            <p:nvPr/>
          </p:nvGrpSpPr>
          <p:grpSpPr>
            <a:xfrm>
              <a:off x="9929" y="6317"/>
              <a:ext cx="6600" cy="3584"/>
              <a:chOff x="10960" y="6193"/>
              <a:chExt cx="6600" cy="3584"/>
            </a:xfrm>
          </p:grpSpPr>
          <p:grpSp>
            <p:nvGrpSpPr>
              <p:cNvPr id="14359" name="组合 14358"/>
              <p:cNvGrpSpPr/>
              <p:nvPr/>
            </p:nvGrpSpPr>
            <p:grpSpPr>
              <a:xfrm>
                <a:off x="10960" y="6193"/>
                <a:ext cx="6600" cy="3360"/>
                <a:chOff x="0" y="0"/>
                <a:chExt cx="2640" cy="1344"/>
              </a:xfrm>
            </p:grpSpPr>
            <p:sp>
              <p:nvSpPr>
                <p:cNvPr id="14360" name="椭圆 14359"/>
                <p:cNvSpPr/>
                <p:nvPr/>
              </p:nvSpPr>
              <p:spPr>
                <a:xfrm>
                  <a:off x="0" y="528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1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1" name="椭圆 14360"/>
                <p:cNvSpPr/>
                <p:nvPr/>
              </p:nvSpPr>
              <p:spPr>
                <a:xfrm>
                  <a:off x="1152" y="144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2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2" name="椭圆 14361"/>
                <p:cNvSpPr/>
                <p:nvPr/>
              </p:nvSpPr>
              <p:spPr>
                <a:xfrm>
                  <a:off x="1152" y="105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3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3" name="椭圆 14362"/>
                <p:cNvSpPr/>
                <p:nvPr/>
              </p:nvSpPr>
              <p:spPr>
                <a:xfrm>
                  <a:off x="1152" y="57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4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4" name="椭圆 14363"/>
                <p:cNvSpPr/>
                <p:nvPr/>
              </p:nvSpPr>
              <p:spPr>
                <a:xfrm>
                  <a:off x="2352" y="57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5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5" name="直接连接符 14364"/>
                <p:cNvSpPr/>
                <p:nvPr/>
              </p:nvSpPr>
              <p:spPr>
                <a:xfrm>
                  <a:off x="144" y="288"/>
                  <a:ext cx="1008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6" name="直接连接符 14365"/>
                <p:cNvSpPr/>
                <p:nvPr/>
              </p:nvSpPr>
              <p:spPr>
                <a:xfrm>
                  <a:off x="144" y="1200"/>
                  <a:ext cx="1008" cy="0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7" name="直接连接符 14366"/>
                <p:cNvSpPr/>
                <p:nvPr/>
              </p:nvSpPr>
              <p:spPr>
                <a:xfrm>
                  <a:off x="1440" y="720"/>
                  <a:ext cx="912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8" name="直接连接符 14367"/>
                <p:cNvSpPr/>
                <p:nvPr/>
              </p:nvSpPr>
              <p:spPr>
                <a:xfrm>
                  <a:off x="1296" y="432"/>
                  <a:ext cx="0" cy="144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dash"/>
                  <a:headEnd type="none" w="med" len="med"/>
                  <a:tailEnd type="triangle" w="med" len="med"/>
                </a:ln>
              </p:spPr>
            </p:sp>
            <p:sp>
              <p:nvSpPr>
                <p:cNvPr id="14369" name="直接连接符 14368"/>
                <p:cNvSpPr/>
                <p:nvPr/>
              </p:nvSpPr>
              <p:spPr>
                <a:xfrm flipV="1">
                  <a:off x="1296" y="864"/>
                  <a:ext cx="0" cy="192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dash"/>
                  <a:headEnd type="none" w="med" len="med"/>
                  <a:tailEnd type="triangle" w="med" len="med"/>
                </a:ln>
              </p:spPr>
            </p:sp>
            <p:sp>
              <p:nvSpPr>
                <p:cNvPr id="14370" name="椭圆 14369"/>
                <p:cNvSpPr/>
                <p:nvPr/>
              </p:nvSpPr>
              <p:spPr>
                <a:xfrm>
                  <a:off x="480" y="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1" name="椭圆 14370"/>
                <p:cNvSpPr/>
                <p:nvPr/>
              </p:nvSpPr>
              <p:spPr>
                <a:xfrm>
                  <a:off x="1728" y="48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K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2" name="椭圆 14371"/>
                <p:cNvSpPr/>
                <p:nvPr/>
              </p:nvSpPr>
              <p:spPr>
                <a:xfrm>
                  <a:off x="1728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M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3" name="椭圆 14372"/>
                <p:cNvSpPr/>
                <p:nvPr/>
              </p:nvSpPr>
              <p:spPr>
                <a:xfrm>
                  <a:off x="528" y="91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4" name="椭圆 14373"/>
                <p:cNvSpPr/>
                <p:nvPr/>
              </p:nvSpPr>
              <p:spPr>
                <a:xfrm>
                  <a:off x="1728" y="43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L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5" name="直接连接符 14374"/>
                <p:cNvSpPr/>
                <p:nvPr/>
              </p:nvSpPr>
              <p:spPr>
                <a:xfrm flipV="1">
                  <a:off x="144" y="288"/>
                  <a:ext cx="0" cy="2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6" name="直接连接符 14375"/>
                <p:cNvSpPr/>
                <p:nvPr/>
              </p:nvSpPr>
              <p:spPr>
                <a:xfrm>
                  <a:off x="144" y="816"/>
                  <a:ext cx="0" cy="384"/>
                </a:xfrm>
                <a:prstGeom prst="line">
                  <a:avLst/>
                </a:prstGeom>
                <a:ln w="28575" cap="flat" cmpd="dbl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7" name="直接连接符 14376"/>
                <p:cNvSpPr/>
                <p:nvPr/>
              </p:nvSpPr>
              <p:spPr>
                <a:xfrm>
                  <a:off x="1440" y="288"/>
                  <a:ext cx="1056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8" name="直接连接符 14377"/>
                <p:cNvSpPr/>
                <p:nvPr/>
              </p:nvSpPr>
              <p:spPr>
                <a:xfrm flipH="1">
                  <a:off x="2496" y="288"/>
                  <a:ext cx="0" cy="28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79" name="直接连接符 14378"/>
                <p:cNvSpPr/>
                <p:nvPr/>
              </p:nvSpPr>
              <p:spPr>
                <a:xfrm>
                  <a:off x="1440" y="1200"/>
                  <a:ext cx="1056" cy="0"/>
                </a:xfrm>
                <a:prstGeom prst="line">
                  <a:avLst/>
                </a:prstGeom>
                <a:ln w="28575" cap="flat" cmpd="dbl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0" name="直接连接符 14379"/>
                <p:cNvSpPr/>
                <p:nvPr/>
              </p:nvSpPr>
              <p:spPr>
                <a:xfrm flipV="1">
                  <a:off x="2496" y="864"/>
                  <a:ext cx="0" cy="336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47" name="文本框 46"/>
              <p:cNvSpPr txBox="1"/>
              <p:nvPr/>
            </p:nvSpPr>
            <p:spPr>
              <a:xfrm>
                <a:off x="12155" y="7047"/>
                <a:ext cx="516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2</a:t>
                </a:r>
                <a:endParaRPr lang="en-US" altLang="zh-CN"/>
              </a:p>
            </p:txBody>
          </p:sp>
          <p:sp>
            <p:nvSpPr>
              <p:cNvPr id="74" name="文本框 73"/>
              <p:cNvSpPr txBox="1"/>
              <p:nvPr/>
            </p:nvSpPr>
            <p:spPr>
              <a:xfrm>
                <a:off x="12155" y="9193"/>
                <a:ext cx="796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3</a:t>
                </a:r>
                <a:endParaRPr lang="en-US" altLang="zh-CN"/>
              </a:p>
            </p:txBody>
          </p:sp>
          <p:sp>
            <p:nvSpPr>
              <p:cNvPr id="75" name="文本框 74"/>
              <p:cNvSpPr txBox="1"/>
              <p:nvPr/>
            </p:nvSpPr>
            <p:spPr>
              <a:xfrm>
                <a:off x="15758" y="7068"/>
                <a:ext cx="452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3</a:t>
                </a:r>
                <a:endParaRPr lang="en-US" altLang="zh-CN"/>
              </a:p>
            </p:txBody>
          </p:sp>
          <p:sp>
            <p:nvSpPr>
              <p:cNvPr id="76" name="文本框 75"/>
              <p:cNvSpPr txBox="1"/>
              <p:nvPr/>
            </p:nvSpPr>
            <p:spPr>
              <a:xfrm>
                <a:off x="15720" y="8013"/>
                <a:ext cx="280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2</a:t>
                </a:r>
                <a:endParaRPr lang="en-US" altLang="zh-CN"/>
              </a:p>
            </p:txBody>
          </p:sp>
          <p:sp>
            <p:nvSpPr>
              <p:cNvPr id="77" name="文本框 76"/>
              <p:cNvSpPr txBox="1"/>
              <p:nvPr/>
            </p:nvSpPr>
            <p:spPr>
              <a:xfrm>
                <a:off x="15694" y="9197"/>
                <a:ext cx="537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4</a:t>
                </a:r>
                <a:endParaRPr lang="en-US" altLang="zh-CN"/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17074" y="7337"/>
              <a:ext cx="42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F</a:t>
              </a:r>
              <a:endParaRPr lang="en-US" altLang="zh-CN"/>
            </a:p>
          </p:txBody>
        </p:sp>
        <p:sp>
          <p:nvSpPr>
            <p:cNvPr id="12" name="直接连接符 11"/>
            <p:cNvSpPr/>
            <p:nvPr/>
          </p:nvSpPr>
          <p:spPr>
            <a:xfrm>
              <a:off x="16529" y="8110"/>
              <a:ext cx="1341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4" name="文本框 13"/>
            <p:cNvSpPr txBox="1"/>
            <p:nvPr/>
          </p:nvSpPr>
          <p:spPr>
            <a:xfrm>
              <a:off x="16872" y="8214"/>
              <a:ext cx="448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2</a:t>
              </a:r>
              <a:endParaRPr lang="en-US" altLang="zh-CN"/>
            </a:p>
          </p:txBody>
        </p:sp>
      </p:grp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18260" y="1421765"/>
          <a:ext cx="8771255" cy="2139950"/>
        </p:xfrm>
        <a:graphic>
          <a:graphicData uri="http://schemas.openxmlformats.org/drawingml/2006/table">
            <a:tbl>
              <a:tblPr/>
              <a:tblGrid>
                <a:gridCol w="1627505"/>
                <a:gridCol w="1027430"/>
                <a:gridCol w="1077595"/>
                <a:gridCol w="1173480"/>
                <a:gridCol w="1391285"/>
                <a:gridCol w="1217930"/>
                <a:gridCol w="1256030"/>
              </a:tblGrid>
              <a:tr h="49403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    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D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F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紧前工作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A、B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 D 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工作时间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6" grpId="0" bldLvl="0" animBg="1"/>
      <p:bldP spid="46" grpId="1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4391" name="直接连接符 14390"/>
          <p:cNvSpPr/>
          <p:nvPr/>
        </p:nvSpPr>
        <p:spPr>
          <a:xfrm flipV="1">
            <a:off x="6934835" y="3513455"/>
            <a:ext cx="1981200" cy="152400"/>
          </a:xfrm>
          <a:prstGeom prst="line">
            <a:avLst/>
          </a:prstGeom>
          <a:ln w="9525">
            <a:noFill/>
          </a:ln>
        </p:spPr>
      </p:sp>
      <p:sp>
        <p:nvSpPr>
          <p:cNvPr id="14389" name="流程图: 联系 14388"/>
          <p:cNvSpPr/>
          <p:nvPr/>
        </p:nvSpPr>
        <p:spPr>
          <a:xfrm>
            <a:off x="1513205" y="4123055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90" name="流程图: 联系 14389"/>
          <p:cNvSpPr/>
          <p:nvPr/>
        </p:nvSpPr>
        <p:spPr>
          <a:xfrm>
            <a:off x="433070" y="4520565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92" name="直接连接符 14391"/>
          <p:cNvSpPr/>
          <p:nvPr/>
        </p:nvSpPr>
        <p:spPr>
          <a:xfrm>
            <a:off x="1598295" y="4163695"/>
            <a:ext cx="685800" cy="0"/>
          </a:xfrm>
          <a:prstGeom prst="line">
            <a:avLst/>
          </a:prstGeom>
          <a:ln w="9525">
            <a:noFill/>
          </a:ln>
        </p:spPr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18260" y="1421765"/>
          <a:ext cx="8771255" cy="2139950"/>
        </p:xfrm>
        <a:graphic>
          <a:graphicData uri="http://schemas.openxmlformats.org/drawingml/2006/table">
            <a:tbl>
              <a:tblPr/>
              <a:tblGrid>
                <a:gridCol w="1627505"/>
                <a:gridCol w="1027430"/>
                <a:gridCol w="1077595"/>
                <a:gridCol w="1173480"/>
                <a:gridCol w="1391285"/>
                <a:gridCol w="1217930"/>
                <a:gridCol w="1256030"/>
              </a:tblGrid>
              <a:tr h="49403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    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D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F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紧前工作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A、B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 D 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工作时间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椭圆 16"/>
          <p:cNvSpPr/>
          <p:nvPr/>
        </p:nvSpPr>
        <p:spPr>
          <a:xfrm>
            <a:off x="1449705" y="3970655"/>
            <a:ext cx="584200" cy="6096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zh-CN" altLang="en-US" sz="24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绘图解析：</a:t>
            </a:r>
            <a:endParaRPr lang="zh-CN" altLang="en-US" sz="240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380615" y="4117340"/>
            <a:ext cx="368998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我们依据紧前工作关系来画图，图形按水平方向布置。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首先将无紧前工作的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两项工作画出。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Wingdings" panose="05000000000000000000" charset="0"/>
              <a:buChar char="u"/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因为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C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E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的紧前工作仅为一项是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B,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那么就在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的后面水平引出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C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</a:rPr>
              <a:t>E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工作。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标题 1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971540" y="43516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7800340" y="42754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9705340" y="42754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971540" y="57994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800340" y="57994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9705340" y="5799455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" name="直接连接符 9"/>
          <p:cNvSpPr/>
          <p:nvPr/>
        </p:nvSpPr>
        <p:spPr>
          <a:xfrm>
            <a:off x="6428740" y="4542155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" name="直接连接符 10"/>
          <p:cNvSpPr/>
          <p:nvPr/>
        </p:nvSpPr>
        <p:spPr>
          <a:xfrm>
            <a:off x="8257540" y="4580255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" name="直接连接符 11"/>
          <p:cNvSpPr/>
          <p:nvPr/>
        </p:nvSpPr>
        <p:spPr>
          <a:xfrm>
            <a:off x="6428740" y="6028055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" name="直接连接符 12"/>
          <p:cNvSpPr/>
          <p:nvPr/>
        </p:nvSpPr>
        <p:spPr>
          <a:xfrm>
            <a:off x="8257540" y="6028055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" name="椭圆 13"/>
          <p:cNvSpPr/>
          <p:nvPr/>
        </p:nvSpPr>
        <p:spPr>
          <a:xfrm>
            <a:off x="6731000" y="419925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8714740" y="419925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8714740" y="564705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809740" y="5570855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" name="流程图: 联系 20"/>
          <p:cNvSpPr/>
          <p:nvPr/>
        </p:nvSpPr>
        <p:spPr>
          <a:xfrm>
            <a:off x="9905365" y="4580255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4391" name="直接连接符 14390"/>
          <p:cNvSpPr/>
          <p:nvPr/>
        </p:nvSpPr>
        <p:spPr>
          <a:xfrm flipV="1">
            <a:off x="6934835" y="3513455"/>
            <a:ext cx="1981200" cy="152400"/>
          </a:xfrm>
          <a:prstGeom prst="line">
            <a:avLst/>
          </a:prstGeom>
          <a:ln w="9525">
            <a:noFill/>
          </a:ln>
        </p:spPr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18260" y="1421765"/>
          <a:ext cx="8771255" cy="2139950"/>
        </p:xfrm>
        <a:graphic>
          <a:graphicData uri="http://schemas.openxmlformats.org/drawingml/2006/table">
            <a:tbl>
              <a:tblPr/>
              <a:tblGrid>
                <a:gridCol w="1627505"/>
                <a:gridCol w="1027430"/>
                <a:gridCol w="1077595"/>
                <a:gridCol w="1173480"/>
                <a:gridCol w="1391285"/>
                <a:gridCol w="1217930"/>
                <a:gridCol w="1256030"/>
              </a:tblGrid>
              <a:tr h="49403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    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D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F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紧前工作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--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A、B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B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 D E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工作时间</a:t>
                      </a:r>
                      <a:endParaRPr lang="zh-CN" altLang="en-US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 sz="2400" b="0">
                        <a:solidFill>
                          <a:schemeClr val="tx1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椭圆 16"/>
          <p:cNvSpPr/>
          <p:nvPr/>
        </p:nvSpPr>
        <p:spPr>
          <a:xfrm>
            <a:off x="753110" y="3651250"/>
            <a:ext cx="584200" cy="6096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zh-CN" altLang="en-US" sz="24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绘图解析：</a:t>
            </a:r>
            <a:endParaRPr lang="zh-CN" altLang="en-US" sz="240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25600" y="3759200"/>
            <a:ext cx="4289425" cy="28321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algn="just">
              <a:lnSpc>
                <a:spcPct val="110000"/>
              </a:lnSpc>
              <a:buFont typeface="Wingdings" panose="05000000000000000000" charset="0"/>
              <a:buChar char="u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工作的紧前工作有两项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、和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，而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工作的水平后方已有工作，那么我们就把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工作的开始节点放在如图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AB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工作的中间位置，逻辑关系通过虚箭线连接表示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just">
              <a:lnSpc>
                <a:spcPct val="110000"/>
              </a:lnSpc>
              <a:buFont typeface="Wingdings" panose="05000000000000000000" charset="0"/>
              <a:buChar char="u"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CDE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三项工作共同作为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工作的紧前工作，则在符合双代号表示方法的前提下，可将三项工作的结束节点合为一个，在其水平后面画上</a:t>
            </a:r>
            <a:r>
              <a:rPr lang="en-US" altLang="zh-CN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</a:t>
            </a: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工作。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标题 1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6024880" y="43370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7853680" y="4260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9758680" y="4260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6024880" y="5784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7853680" y="5784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9758680" y="5784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7853680" y="502285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3" name="直接连接符 62"/>
          <p:cNvSpPr/>
          <p:nvPr/>
        </p:nvSpPr>
        <p:spPr>
          <a:xfrm>
            <a:off x="6482080" y="4527550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4" name="直接连接符 63"/>
          <p:cNvSpPr/>
          <p:nvPr/>
        </p:nvSpPr>
        <p:spPr>
          <a:xfrm>
            <a:off x="8310880" y="4565650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5" name="直接连接符 64"/>
          <p:cNvSpPr/>
          <p:nvPr/>
        </p:nvSpPr>
        <p:spPr>
          <a:xfrm>
            <a:off x="6482080" y="6013450"/>
            <a:ext cx="13716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6" name="直接连接符 65"/>
          <p:cNvSpPr/>
          <p:nvPr/>
        </p:nvSpPr>
        <p:spPr>
          <a:xfrm>
            <a:off x="8310880" y="6013450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7" name="直接连接符 66"/>
          <p:cNvSpPr/>
          <p:nvPr/>
        </p:nvSpPr>
        <p:spPr>
          <a:xfrm>
            <a:off x="8310880" y="5251450"/>
            <a:ext cx="144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8" name="直接连接符 67"/>
          <p:cNvSpPr/>
          <p:nvPr/>
        </p:nvSpPr>
        <p:spPr>
          <a:xfrm>
            <a:off x="8082280" y="4794250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69" name="直接连接符 68"/>
          <p:cNvSpPr/>
          <p:nvPr/>
        </p:nvSpPr>
        <p:spPr>
          <a:xfrm flipV="1">
            <a:off x="8082280" y="5480050"/>
            <a:ext cx="0" cy="3048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70" name="椭圆 69"/>
          <p:cNvSpPr/>
          <p:nvPr/>
        </p:nvSpPr>
        <p:spPr>
          <a:xfrm>
            <a:off x="6784340" y="4184650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8768080" y="4184650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8768080" y="5632450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6863080" y="5556250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8768080" y="4794250"/>
            <a:ext cx="457200" cy="3810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5" name="流程图: 联系 74"/>
          <p:cNvSpPr/>
          <p:nvPr/>
        </p:nvSpPr>
        <p:spPr>
          <a:xfrm>
            <a:off x="9958705" y="4565650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6" name="直接连接符 75"/>
          <p:cNvSpPr/>
          <p:nvPr/>
        </p:nvSpPr>
        <p:spPr>
          <a:xfrm>
            <a:off x="9987280" y="4791710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77" name="直接连接符 76"/>
          <p:cNvSpPr/>
          <p:nvPr/>
        </p:nvSpPr>
        <p:spPr>
          <a:xfrm rot="10800000">
            <a:off x="9987280" y="5480050"/>
            <a:ext cx="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78" name="直接连接符 77"/>
          <p:cNvSpPr/>
          <p:nvPr/>
        </p:nvSpPr>
        <p:spPr>
          <a:xfrm rot="540000" flipV="1">
            <a:off x="10215880" y="5174615"/>
            <a:ext cx="594995" cy="8953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9" name="椭圆 78"/>
          <p:cNvSpPr/>
          <p:nvPr/>
        </p:nvSpPr>
        <p:spPr>
          <a:xfrm>
            <a:off x="9758680" y="5020310"/>
            <a:ext cx="457200" cy="4572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0" name="文本框 79"/>
          <p:cNvSpPr txBox="1"/>
          <p:nvPr/>
        </p:nvSpPr>
        <p:spPr>
          <a:xfrm>
            <a:off x="10377805" y="4724400"/>
            <a:ext cx="269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</a:t>
            </a:r>
            <a:endParaRPr lang="en-US" altLang="zh-CN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11179175" y="4054475"/>
            <a:ext cx="508000" cy="228600"/>
          </a:xfrm>
        </p:spPr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4391" name="直接连接符 14390"/>
          <p:cNvSpPr/>
          <p:nvPr/>
        </p:nvSpPr>
        <p:spPr>
          <a:xfrm flipV="1">
            <a:off x="7039610" y="1205230"/>
            <a:ext cx="1981200" cy="152400"/>
          </a:xfrm>
          <a:prstGeom prst="line">
            <a:avLst/>
          </a:prstGeom>
          <a:ln w="9525">
            <a:noFill/>
          </a:ln>
        </p:spPr>
      </p:sp>
      <p:sp>
        <p:nvSpPr>
          <p:cNvPr id="14389" name="流程图: 联系 14388"/>
          <p:cNvSpPr/>
          <p:nvPr/>
        </p:nvSpPr>
        <p:spPr>
          <a:xfrm>
            <a:off x="6172200" y="1814830"/>
            <a:ext cx="457200" cy="457200"/>
          </a:xfrm>
          <a:prstGeom prst="flowChartConnector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92" name="直接连接符 14391"/>
          <p:cNvSpPr/>
          <p:nvPr/>
        </p:nvSpPr>
        <p:spPr>
          <a:xfrm>
            <a:off x="6257290" y="1855470"/>
            <a:ext cx="685800" cy="0"/>
          </a:xfrm>
          <a:prstGeom prst="line">
            <a:avLst/>
          </a:prstGeom>
          <a:ln w="9525">
            <a:noFill/>
          </a:ln>
        </p:spPr>
      </p:sp>
      <p:sp>
        <p:nvSpPr>
          <p:cNvPr id="46" name="右箭头 45"/>
          <p:cNvSpPr/>
          <p:nvPr/>
        </p:nvSpPr>
        <p:spPr>
          <a:xfrm>
            <a:off x="5920740" y="2723515"/>
            <a:ext cx="488950" cy="205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688975" y="1779270"/>
            <a:ext cx="5242560" cy="2057400"/>
            <a:chOff x="920" y="6437"/>
            <a:chExt cx="8256" cy="3240"/>
          </a:xfrm>
        </p:grpSpPr>
        <p:sp>
          <p:nvSpPr>
            <p:cNvPr id="40" name="椭圆 39"/>
            <p:cNvSpPr/>
            <p:nvPr/>
          </p:nvSpPr>
          <p:spPr>
            <a:xfrm>
              <a:off x="2116" y="6437"/>
              <a:ext cx="720" cy="600"/>
            </a:xfrm>
            <a:prstGeom prst="ellipse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5240" y="6437"/>
              <a:ext cx="720" cy="600"/>
            </a:xfrm>
            <a:prstGeom prst="ellipse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920" y="6557"/>
              <a:ext cx="8256" cy="3120"/>
              <a:chOff x="920" y="6557"/>
              <a:chExt cx="8256" cy="3120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920" y="667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3800" y="65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6800" y="65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920" y="89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800" y="89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6800" y="89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800" y="7757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3" name="直接连接符 32"/>
              <p:cNvSpPr/>
              <p:nvPr/>
            </p:nvSpPr>
            <p:spPr>
              <a:xfrm>
                <a:off x="1640" y="6977"/>
                <a:ext cx="216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4" name="直接连接符 33"/>
              <p:cNvSpPr/>
              <p:nvPr/>
            </p:nvSpPr>
            <p:spPr>
              <a:xfrm>
                <a:off x="4520" y="7037"/>
                <a:ext cx="228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5" name="直接连接符 34"/>
              <p:cNvSpPr/>
              <p:nvPr/>
            </p:nvSpPr>
            <p:spPr>
              <a:xfrm>
                <a:off x="1640" y="9317"/>
                <a:ext cx="216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6" name="直接连接符 35"/>
              <p:cNvSpPr/>
              <p:nvPr/>
            </p:nvSpPr>
            <p:spPr>
              <a:xfrm>
                <a:off x="4520" y="9317"/>
                <a:ext cx="228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7" name="直接连接符 36"/>
              <p:cNvSpPr/>
              <p:nvPr/>
            </p:nvSpPr>
            <p:spPr>
              <a:xfrm>
                <a:off x="4520" y="8117"/>
                <a:ext cx="228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8" name="直接连接符 37"/>
              <p:cNvSpPr/>
              <p:nvPr/>
            </p:nvSpPr>
            <p:spPr>
              <a:xfrm>
                <a:off x="4160" y="7397"/>
                <a:ext cx="0" cy="36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triangle" w="med" len="med"/>
              </a:ln>
            </p:spPr>
          </p:sp>
          <p:sp>
            <p:nvSpPr>
              <p:cNvPr id="39" name="直接连接符 38"/>
              <p:cNvSpPr/>
              <p:nvPr/>
            </p:nvSpPr>
            <p:spPr>
              <a:xfrm flipV="1">
                <a:off x="4160" y="8477"/>
                <a:ext cx="0" cy="48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triangle" w="med" len="med"/>
              </a:ln>
            </p:spPr>
          </p:sp>
          <p:sp>
            <p:nvSpPr>
              <p:cNvPr id="42" name="椭圆 41"/>
              <p:cNvSpPr/>
              <p:nvPr/>
            </p:nvSpPr>
            <p:spPr>
              <a:xfrm>
                <a:off x="5240" y="8717"/>
                <a:ext cx="720" cy="600"/>
              </a:xfrm>
              <a:prstGeom prst="ellipse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ctr"/>
              <a:p>
                <a:pPr algn="ctr"/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E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2240" y="8597"/>
                <a:ext cx="720" cy="600"/>
              </a:xfrm>
              <a:prstGeom prst="ellipse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ctr"/>
              <a:p>
                <a:pPr algn="ctr"/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5240" y="7397"/>
                <a:ext cx="720" cy="600"/>
              </a:xfrm>
              <a:prstGeom prst="ellipse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ctr"/>
              <a:p>
                <a:pPr algn="ctr"/>
                <a:r>
                  <a: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90" name="流程图: 联系 14389"/>
              <p:cNvSpPr/>
              <p:nvPr/>
            </p:nvSpPr>
            <p:spPr>
              <a:xfrm>
                <a:off x="7115" y="7037"/>
                <a:ext cx="720" cy="720"/>
              </a:xfrm>
              <a:prstGeom prst="flowChartConnector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" name="直接连接符 5"/>
              <p:cNvSpPr/>
              <p:nvPr/>
            </p:nvSpPr>
            <p:spPr>
              <a:xfrm>
                <a:off x="7160" y="7393"/>
                <a:ext cx="0" cy="36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triangle" w="med" len="med"/>
              </a:ln>
            </p:spPr>
          </p:sp>
          <p:sp>
            <p:nvSpPr>
              <p:cNvPr id="7" name="直接连接符 6"/>
              <p:cNvSpPr/>
              <p:nvPr/>
            </p:nvSpPr>
            <p:spPr>
              <a:xfrm rot="10800000">
                <a:off x="7160" y="8477"/>
                <a:ext cx="0" cy="36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triangle" w="med" len="med"/>
              </a:ln>
            </p:spPr>
          </p:sp>
          <p:sp>
            <p:nvSpPr>
              <p:cNvPr id="8" name="直接连接符 7"/>
              <p:cNvSpPr/>
              <p:nvPr/>
            </p:nvSpPr>
            <p:spPr>
              <a:xfrm rot="540000" flipV="1">
                <a:off x="7520" y="7996"/>
                <a:ext cx="937" cy="141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" name="椭圆 8"/>
              <p:cNvSpPr/>
              <p:nvPr/>
            </p:nvSpPr>
            <p:spPr>
              <a:xfrm>
                <a:off x="6800" y="7753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7775" y="7287"/>
                <a:ext cx="425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F</a:t>
                </a:r>
                <a:endParaRPr lang="en-US" altLang="zh-CN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8456" y="7793"/>
                <a:ext cx="720" cy="720"/>
              </a:xfrm>
              <a:prstGeom prst="ellipse">
                <a:avLst/>
              </a:prstGeom>
              <a:noFill/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6409690" y="1703070"/>
            <a:ext cx="5499735" cy="2275840"/>
            <a:chOff x="9929" y="6317"/>
            <a:chExt cx="8661" cy="3584"/>
          </a:xfrm>
        </p:grpSpPr>
        <p:sp>
          <p:nvSpPr>
            <p:cNvPr id="32" name="椭圆 31"/>
            <p:cNvSpPr/>
            <p:nvPr/>
          </p:nvSpPr>
          <p:spPr>
            <a:xfrm>
              <a:off x="17870" y="7757"/>
              <a:ext cx="720" cy="720"/>
            </a:xfrm>
            <a:prstGeom prst="ellipse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r>
                <a:rPr lang="en-US" altLang="zh-CN"/>
                <a:t>6</a:t>
              </a:r>
              <a:endParaRPr lang="en-US" altLang="zh-CN"/>
            </a:p>
          </p:txBody>
        </p:sp>
        <p:grpSp>
          <p:nvGrpSpPr>
            <p:cNvPr id="101" name="组合 100"/>
            <p:cNvGrpSpPr/>
            <p:nvPr/>
          </p:nvGrpSpPr>
          <p:grpSpPr>
            <a:xfrm>
              <a:off x="9929" y="6317"/>
              <a:ext cx="6600" cy="3584"/>
              <a:chOff x="10960" y="6193"/>
              <a:chExt cx="6600" cy="3584"/>
            </a:xfrm>
          </p:grpSpPr>
          <p:grpSp>
            <p:nvGrpSpPr>
              <p:cNvPr id="14359" name="组合 14358"/>
              <p:cNvGrpSpPr/>
              <p:nvPr/>
            </p:nvGrpSpPr>
            <p:grpSpPr>
              <a:xfrm>
                <a:off x="10960" y="6193"/>
                <a:ext cx="6600" cy="3360"/>
                <a:chOff x="0" y="0"/>
                <a:chExt cx="2640" cy="1344"/>
              </a:xfrm>
            </p:grpSpPr>
            <p:sp>
              <p:nvSpPr>
                <p:cNvPr id="14360" name="椭圆 14359"/>
                <p:cNvSpPr/>
                <p:nvPr/>
              </p:nvSpPr>
              <p:spPr>
                <a:xfrm>
                  <a:off x="0" y="528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1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1" name="椭圆 14360"/>
                <p:cNvSpPr/>
                <p:nvPr/>
              </p:nvSpPr>
              <p:spPr>
                <a:xfrm>
                  <a:off x="1152" y="144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2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2" name="椭圆 14361"/>
                <p:cNvSpPr/>
                <p:nvPr/>
              </p:nvSpPr>
              <p:spPr>
                <a:xfrm>
                  <a:off x="1152" y="105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3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3" name="椭圆 14362"/>
                <p:cNvSpPr/>
                <p:nvPr/>
              </p:nvSpPr>
              <p:spPr>
                <a:xfrm>
                  <a:off x="1152" y="57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4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4" name="椭圆 14363"/>
                <p:cNvSpPr/>
                <p:nvPr/>
              </p:nvSpPr>
              <p:spPr>
                <a:xfrm>
                  <a:off x="2352" y="576"/>
                  <a:ext cx="288" cy="28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5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65" name="直接连接符 14364"/>
                <p:cNvSpPr/>
                <p:nvPr/>
              </p:nvSpPr>
              <p:spPr>
                <a:xfrm>
                  <a:off x="144" y="288"/>
                  <a:ext cx="1008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6" name="直接连接符 14365"/>
                <p:cNvSpPr/>
                <p:nvPr/>
              </p:nvSpPr>
              <p:spPr>
                <a:xfrm>
                  <a:off x="144" y="1200"/>
                  <a:ext cx="1008" cy="0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7" name="直接连接符 14366"/>
                <p:cNvSpPr/>
                <p:nvPr/>
              </p:nvSpPr>
              <p:spPr>
                <a:xfrm>
                  <a:off x="1440" y="720"/>
                  <a:ext cx="912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68" name="直接连接符 14367"/>
                <p:cNvSpPr/>
                <p:nvPr/>
              </p:nvSpPr>
              <p:spPr>
                <a:xfrm>
                  <a:off x="1296" y="432"/>
                  <a:ext cx="0" cy="144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dash"/>
                  <a:headEnd type="none" w="med" len="med"/>
                  <a:tailEnd type="triangle" w="med" len="med"/>
                </a:ln>
              </p:spPr>
            </p:sp>
            <p:sp>
              <p:nvSpPr>
                <p:cNvPr id="14369" name="直接连接符 14368"/>
                <p:cNvSpPr/>
                <p:nvPr/>
              </p:nvSpPr>
              <p:spPr>
                <a:xfrm flipV="1">
                  <a:off x="1296" y="864"/>
                  <a:ext cx="0" cy="192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dash"/>
                  <a:headEnd type="none" w="med" len="med"/>
                  <a:tailEnd type="triangle" w="med" len="med"/>
                </a:ln>
              </p:spPr>
            </p:sp>
            <p:sp>
              <p:nvSpPr>
                <p:cNvPr id="14370" name="椭圆 14369"/>
                <p:cNvSpPr/>
                <p:nvPr/>
              </p:nvSpPr>
              <p:spPr>
                <a:xfrm>
                  <a:off x="480" y="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1" name="椭圆 14370"/>
                <p:cNvSpPr/>
                <p:nvPr/>
              </p:nvSpPr>
              <p:spPr>
                <a:xfrm>
                  <a:off x="1728" y="48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K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2" name="椭圆 14371"/>
                <p:cNvSpPr/>
                <p:nvPr/>
              </p:nvSpPr>
              <p:spPr>
                <a:xfrm>
                  <a:off x="1728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M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3" name="椭圆 14372"/>
                <p:cNvSpPr/>
                <p:nvPr/>
              </p:nvSpPr>
              <p:spPr>
                <a:xfrm>
                  <a:off x="528" y="91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4" name="椭圆 14373"/>
                <p:cNvSpPr/>
                <p:nvPr/>
              </p:nvSpPr>
              <p:spPr>
                <a:xfrm>
                  <a:off x="1728" y="43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</a:ln>
              </p:spPr>
              <p:txBody>
                <a:bodyPr wrap="none" lIns="90000" tIns="46800" rIns="90000" bIns="46800" anchor="ctr"/>
                <a:p>
                  <a:pPr algn="ctr"/>
                  <a:r>
                    <a:rPr lang="en-US" altLang="zh-CN" sz="240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L</a:t>
                  </a:r>
                  <a:endParaRPr lang="en-US" altLang="zh-CN" sz="240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4375" name="直接连接符 14374"/>
                <p:cNvSpPr/>
                <p:nvPr/>
              </p:nvSpPr>
              <p:spPr>
                <a:xfrm flipV="1">
                  <a:off x="144" y="288"/>
                  <a:ext cx="0" cy="2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6" name="直接连接符 14375"/>
                <p:cNvSpPr/>
                <p:nvPr/>
              </p:nvSpPr>
              <p:spPr>
                <a:xfrm>
                  <a:off x="144" y="816"/>
                  <a:ext cx="0" cy="384"/>
                </a:xfrm>
                <a:prstGeom prst="line">
                  <a:avLst/>
                </a:prstGeom>
                <a:ln w="28575" cap="flat" cmpd="dbl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7" name="直接连接符 14376"/>
                <p:cNvSpPr/>
                <p:nvPr/>
              </p:nvSpPr>
              <p:spPr>
                <a:xfrm>
                  <a:off x="1440" y="288"/>
                  <a:ext cx="1056" cy="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78" name="直接连接符 14377"/>
                <p:cNvSpPr/>
                <p:nvPr/>
              </p:nvSpPr>
              <p:spPr>
                <a:xfrm flipH="1">
                  <a:off x="2496" y="288"/>
                  <a:ext cx="0" cy="28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14379" name="直接连接符 14378"/>
                <p:cNvSpPr/>
                <p:nvPr/>
              </p:nvSpPr>
              <p:spPr>
                <a:xfrm>
                  <a:off x="1440" y="1200"/>
                  <a:ext cx="1056" cy="0"/>
                </a:xfrm>
                <a:prstGeom prst="line">
                  <a:avLst/>
                </a:prstGeom>
                <a:ln w="28575" cap="flat" cmpd="dbl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0" name="直接连接符 14379"/>
                <p:cNvSpPr/>
                <p:nvPr/>
              </p:nvSpPr>
              <p:spPr>
                <a:xfrm flipV="1">
                  <a:off x="2496" y="864"/>
                  <a:ext cx="0" cy="336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47" name="文本框 46"/>
              <p:cNvSpPr txBox="1"/>
              <p:nvPr/>
            </p:nvSpPr>
            <p:spPr>
              <a:xfrm>
                <a:off x="12155" y="7047"/>
                <a:ext cx="516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2</a:t>
                </a:r>
                <a:endParaRPr lang="en-US" altLang="zh-CN"/>
              </a:p>
            </p:txBody>
          </p:sp>
          <p:sp>
            <p:nvSpPr>
              <p:cNvPr id="74" name="文本框 73"/>
              <p:cNvSpPr txBox="1"/>
              <p:nvPr/>
            </p:nvSpPr>
            <p:spPr>
              <a:xfrm>
                <a:off x="12155" y="9193"/>
                <a:ext cx="796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3</a:t>
                </a:r>
                <a:endParaRPr lang="en-US" altLang="zh-CN"/>
              </a:p>
            </p:txBody>
          </p:sp>
          <p:sp>
            <p:nvSpPr>
              <p:cNvPr id="75" name="文本框 74"/>
              <p:cNvSpPr txBox="1"/>
              <p:nvPr/>
            </p:nvSpPr>
            <p:spPr>
              <a:xfrm>
                <a:off x="15758" y="7068"/>
                <a:ext cx="452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3</a:t>
                </a:r>
                <a:endParaRPr lang="en-US" altLang="zh-CN"/>
              </a:p>
            </p:txBody>
          </p:sp>
          <p:sp>
            <p:nvSpPr>
              <p:cNvPr id="76" name="文本框 75"/>
              <p:cNvSpPr txBox="1"/>
              <p:nvPr/>
            </p:nvSpPr>
            <p:spPr>
              <a:xfrm>
                <a:off x="15720" y="8013"/>
                <a:ext cx="280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2</a:t>
                </a:r>
                <a:endParaRPr lang="en-US" altLang="zh-CN"/>
              </a:p>
            </p:txBody>
          </p:sp>
          <p:sp>
            <p:nvSpPr>
              <p:cNvPr id="77" name="文本框 76"/>
              <p:cNvSpPr txBox="1"/>
              <p:nvPr/>
            </p:nvSpPr>
            <p:spPr>
              <a:xfrm>
                <a:off x="15694" y="9197"/>
                <a:ext cx="537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/>
                  <a:t>4</a:t>
                </a:r>
                <a:endParaRPr lang="en-US" altLang="zh-CN"/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17074" y="7337"/>
              <a:ext cx="42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F</a:t>
              </a:r>
              <a:endParaRPr lang="en-US" altLang="zh-CN"/>
            </a:p>
          </p:txBody>
        </p:sp>
        <p:sp>
          <p:nvSpPr>
            <p:cNvPr id="12" name="直接连接符 11"/>
            <p:cNvSpPr/>
            <p:nvPr/>
          </p:nvSpPr>
          <p:spPr>
            <a:xfrm>
              <a:off x="16529" y="8110"/>
              <a:ext cx="1341" cy="1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4" name="文本框 13"/>
            <p:cNvSpPr txBox="1"/>
            <p:nvPr/>
          </p:nvSpPr>
          <p:spPr>
            <a:xfrm>
              <a:off x="16872" y="8214"/>
              <a:ext cx="448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/>
                <a:t>2</a:t>
              </a:r>
              <a:endParaRPr lang="en-US" altLang="zh-CN"/>
            </a:p>
          </p:txBody>
        </p:sp>
      </p:grpSp>
      <p:sp>
        <p:nvSpPr>
          <p:cNvPr id="17" name="椭圆 16"/>
          <p:cNvSpPr/>
          <p:nvPr/>
        </p:nvSpPr>
        <p:spPr>
          <a:xfrm>
            <a:off x="1527175" y="4283075"/>
            <a:ext cx="584200" cy="609600"/>
          </a:xfrm>
          <a:prstGeom prst="ellipse">
            <a:avLst/>
          </a:prstGeom>
          <a:noFill/>
          <a:ln w="9525">
            <a:noFill/>
          </a:ln>
        </p:spPr>
        <p:txBody>
          <a:bodyPr wrap="none" lIns="90000" tIns="46800" rIns="90000" bIns="46800" anchor="ctr"/>
          <a:p>
            <a:pPr algn="ctr"/>
            <a:r>
              <a:rPr lang="zh-CN" altLang="en-US" sz="24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绘图解析：</a:t>
            </a:r>
            <a:endParaRPr lang="zh-CN" altLang="en-US" sz="240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612390" y="4412615"/>
            <a:ext cx="7131050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30000"/>
              </a:lnSpc>
              <a:buFont typeface="Wingdings" panose="05000000000000000000" charset="0"/>
              <a:buChar char="u"/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绘制完草图后，对草图进行检查。主要检查该网络图是否符合网络图绘制规则，网络图表达的逻辑关系是否正确。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charset="0"/>
              <a:buChar char="u"/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检查无误后，按网络图的编号规则，编号成图。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标题 1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绘制方法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46" grpId="1" animBg="1"/>
    </p:bldLst>
  </p:timing>
</p:sld>
</file>

<file path=ppt/tags/tag1.xml><?xml version="1.0" encoding="utf-8"?>
<p:tagLst xmlns:p="http://schemas.openxmlformats.org/presentationml/2006/main">
  <p:tag name="KSO_WM_UNIT_TABLE_BEAUTIFY" val="smartTable{a6ed863b-c8dc-461e-9bc3-ab7e4fb13720}"/>
  <p:tag name="TABLE_ENDDRAG_ORIGIN_RECT" val="690*145"/>
  <p:tag name="TABLE_ENDDRAG_RECT" val="98*211*690*145"/>
</p:tagLst>
</file>

<file path=ppt/tags/tag2.xml><?xml version="1.0" encoding="utf-8"?>
<p:tagLst xmlns:p="http://schemas.openxmlformats.org/presentationml/2006/main">
  <p:tag name="KSO_WM_UNIT_TABLE_BEAUTIFY" val="smartTable{a6ed863b-c8dc-461e-9bc3-ab7e4fb13720}"/>
  <p:tag name="TABLE_ENDDRAG_ORIGIN_RECT" val="690*145"/>
  <p:tag name="TABLE_ENDDRAG_RECT" val="98*211*690*145"/>
</p:tagLst>
</file>

<file path=ppt/tags/tag3.xml><?xml version="1.0" encoding="utf-8"?>
<p:tagLst xmlns:p="http://schemas.openxmlformats.org/presentationml/2006/main">
  <p:tag name="KSO_WM_UNIT_TABLE_BEAUTIFY" val="smartTable{a6ed863b-c8dc-461e-9bc3-ab7e4fb13720}"/>
  <p:tag name="TABLE_ENDDRAG_ORIGIN_RECT" val="690*145"/>
  <p:tag name="TABLE_ENDDRAG_RECT" val="98*211*690*145"/>
</p:tagLst>
</file>

<file path=ppt/tags/tag4.xml><?xml version="1.0" encoding="utf-8"?>
<p:tagLst xmlns:p="http://schemas.openxmlformats.org/presentationml/2006/main">
  <p:tag name="KSO_WM_UNIT_TABLE_BEAUTIFY" val="smartTable{a6ed863b-c8dc-461e-9bc3-ab7e4fb13720}"/>
  <p:tag name="TABLE_ENDDRAG_ORIGIN_RECT" val="690*145"/>
  <p:tag name="TABLE_ENDDRAG_RECT" val="98*211*690*145"/>
</p:tagLst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1155</Words>
  <Application>WPS 演示</Application>
  <PresentationFormat>全屏显示(4:3)</PresentationFormat>
  <Paragraphs>462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Gulim</vt:lpstr>
      <vt:lpstr>Verdana</vt:lpstr>
      <vt:lpstr>微软雅黑</vt:lpstr>
      <vt:lpstr>黑体</vt:lpstr>
      <vt:lpstr>华文琥珀</vt:lpstr>
      <vt:lpstr>方正姚体</vt:lpstr>
      <vt:lpstr>华文中宋</vt:lpstr>
      <vt:lpstr>Wingdings</vt:lpstr>
      <vt:lpstr>Calibri</vt:lpstr>
      <vt:lpstr>Arial Unicode MS</vt:lpstr>
      <vt:lpstr>148TGp_industry_light</vt:lpstr>
      <vt:lpstr>PowerPoint 演示文稿</vt:lpstr>
      <vt:lpstr>双代号网络图的绘制方法</vt:lpstr>
      <vt:lpstr>双代号网络图绘制方法</vt:lpstr>
      <vt:lpstr>双代号网络图绘制方法</vt:lpstr>
      <vt:lpstr>双代号网络图绘制方法</vt:lpstr>
      <vt:lpstr>双代号网络图绘制方法</vt:lpstr>
      <vt:lpstr>双代号网络图绘制方法</vt:lpstr>
      <vt:lpstr>双代号网络图绘制方法</vt:lpstr>
      <vt:lpstr>双代号网络图绘制方法</vt:lpstr>
      <vt:lpstr>双代号网络图绘制方法</vt:lpstr>
      <vt:lpstr>双代号网络图绘制方法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181</cp:revision>
  <dcterms:created xsi:type="dcterms:W3CDTF">2010-04-09T08:49:00Z</dcterms:created>
  <dcterms:modified xsi:type="dcterms:W3CDTF">2021-10-31T05:08:53Z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BD47325843334B4BBE405D181235196E</vt:lpwstr>
  </property>
</Properties>
</file>