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1462" r:id="rId2"/>
    <p:sldId id="1745" r:id="rId3"/>
    <p:sldId id="1673" r:id="rId4"/>
    <p:sldId id="1747" r:id="rId5"/>
    <p:sldId id="1678" r:id="rId6"/>
    <p:sldId id="1677" r:id="rId7"/>
    <p:sldId id="1748" r:id="rId8"/>
    <p:sldId id="1679" r:id="rId9"/>
    <p:sldId id="1675" r:id="rId10"/>
    <p:sldId id="1727" r:id="rId11"/>
    <p:sldId id="1728" r:id="rId12"/>
    <p:sldId id="1729" r:id="rId13"/>
    <p:sldId id="1680" r:id="rId14"/>
    <p:sldId id="1682" r:id="rId15"/>
    <p:sldId id="1717" r:id="rId16"/>
    <p:sldId id="1730" r:id="rId17"/>
    <p:sldId id="1731" r:id="rId18"/>
    <p:sldId id="1720" r:id="rId19"/>
    <p:sldId id="1742" r:id="rId20"/>
    <p:sldId id="1743" r:id="rId21"/>
    <p:sldId id="1734" r:id="rId22"/>
    <p:sldId id="173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7030A0"/>
    <a:srgbClr val="5DAD71"/>
    <a:srgbClr val="ACCBF9"/>
    <a:srgbClr val="EBE9EC"/>
    <a:srgbClr val="F7F7F7"/>
    <a:srgbClr val="FAD0BE"/>
    <a:srgbClr val="D8EBFB"/>
    <a:srgbClr val="CBE4F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8" d="100"/>
          <a:sy n="78" d="100"/>
        </p:scale>
        <p:origin x="-114"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2019/12/8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52950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extLst>
      <p:ext uri="{BB962C8B-B14F-4D97-AF65-F5344CB8AC3E}">
        <p14:creationId xmlns:p14="http://schemas.microsoft.com/office/powerpoint/2010/main" val="321623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extLst>
      <p:ext uri="{BB962C8B-B14F-4D97-AF65-F5344CB8AC3E}">
        <p14:creationId xmlns:p14="http://schemas.microsoft.com/office/powerpoint/2010/main" val="362636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23748"/>
            <a:ext cx="835734" cy="73282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01709" y="332757"/>
            <a:ext cx="661240" cy="1200362"/>
            <a:chOff x="7314523" y="1440019"/>
            <a:chExt cx="2081664" cy="4955323"/>
          </a:xfrm>
        </p:grpSpPr>
        <p:grpSp>
          <p:nvGrpSpPr>
            <p:cNvPr id="11" name="组合 10"/>
            <p:cNvGrpSpPr/>
            <p:nvPr/>
          </p:nvGrpSpPr>
          <p:grpSpPr>
            <a:xfrm flipH="1">
              <a:off x="7314523" y="1440019"/>
              <a:ext cx="2081664" cy="2428390"/>
              <a:chOff x="2848130" y="1860030"/>
              <a:chExt cx="3807502" cy="4441689"/>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05" y="1948721"/>
                <a:ext cx="3630124" cy="4352998"/>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49492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userDrawn="1"/>
        </p:nvGraphicFramePr>
        <p:xfrm>
          <a:off x="1337101" y="284081"/>
          <a:ext cx="10760075" cy="419100"/>
        </p:xfrm>
        <a:graphic>
          <a:graphicData uri="http://schemas.openxmlformats.org/drawingml/2006/table">
            <a:tbl>
              <a:tblPr firstRow="1" bandRow="1">
                <a:effectLst>
                  <a:innerShdw blurRad="63500" dist="50800" dir="18900000">
                    <a:schemeClr val="bg2">
                      <a:lumMod val="50000"/>
                      <a:alpha val="50000"/>
                    </a:schemeClr>
                  </a:innerShdw>
                </a:effectLst>
                <a:tableStyleId>{5C22544A-7EE6-4342-B048-85BDC9FD1C3A}</a:tableStyleId>
              </a:tblPr>
              <a:tblGrid>
                <a:gridCol w="1302385">
                  <a:extLst>
                    <a:ext uri="{9D8B030D-6E8A-4147-A177-3AD203B41FA5}">
                      <a16:colId xmlns:a16="http://schemas.microsoft.com/office/drawing/2014/main" xmlns="" val="20000"/>
                    </a:ext>
                  </a:extLst>
                </a:gridCol>
                <a:gridCol w="1496060">
                  <a:extLst>
                    <a:ext uri="{9D8B030D-6E8A-4147-A177-3AD203B41FA5}">
                      <a16:colId xmlns:a16="http://schemas.microsoft.com/office/drawing/2014/main" xmlns="" val="20001"/>
                    </a:ext>
                  </a:extLst>
                </a:gridCol>
                <a:gridCol w="1748155">
                  <a:extLst>
                    <a:ext uri="{9D8B030D-6E8A-4147-A177-3AD203B41FA5}">
                      <a16:colId xmlns:a16="http://schemas.microsoft.com/office/drawing/2014/main" xmlns="" val="20002"/>
                    </a:ext>
                  </a:extLst>
                </a:gridCol>
                <a:gridCol w="1869440">
                  <a:extLst>
                    <a:ext uri="{9D8B030D-6E8A-4147-A177-3AD203B41FA5}">
                      <a16:colId xmlns:a16="http://schemas.microsoft.com/office/drawing/2014/main" xmlns="" val="20003"/>
                    </a:ext>
                  </a:extLst>
                </a:gridCol>
                <a:gridCol w="1208405">
                  <a:extLst>
                    <a:ext uri="{9D8B030D-6E8A-4147-A177-3AD203B41FA5}">
                      <a16:colId xmlns:a16="http://schemas.microsoft.com/office/drawing/2014/main" xmlns="" val="20004"/>
                    </a:ext>
                  </a:extLst>
                </a:gridCol>
                <a:gridCol w="1783715">
                  <a:extLst>
                    <a:ext uri="{9D8B030D-6E8A-4147-A177-3AD203B41FA5}">
                      <a16:colId xmlns:a16="http://schemas.microsoft.com/office/drawing/2014/main" xmlns="" val="20005"/>
                    </a:ext>
                  </a:extLst>
                </a:gridCol>
                <a:gridCol w="1351915">
                  <a:extLst>
                    <a:ext uri="{9D8B030D-6E8A-4147-A177-3AD203B41FA5}">
                      <a16:colId xmlns:a16="http://schemas.microsoft.com/office/drawing/2014/main" xmlns="" val="20006"/>
                    </a:ext>
                  </a:extLst>
                </a:gridCol>
              </a:tblGrid>
              <a:tr h="419100">
                <a:tc>
                  <a:txBody>
                    <a:bodyPr/>
                    <a:lstStyle/>
                    <a:p>
                      <a:pPr algn="ctr">
                        <a:buNone/>
                      </a:pPr>
                      <a:r>
                        <a:rPr lang="zh-CN" altLang="en-US" sz="2000" dirty="0">
                          <a:solidFill>
                            <a:schemeClr val="bg1"/>
                          </a:solidFill>
                        </a:rPr>
                        <a:t>课程简介</a:t>
                      </a:r>
                    </a:p>
                  </a:txBody>
                  <a:tcPr marL="90805" marR="90805" anchor="b">
                    <a:solidFill>
                      <a:schemeClr val="accent4"/>
                    </a:solidFill>
                  </a:tcPr>
                </a:tc>
                <a:tc>
                  <a:txBody>
                    <a:bodyPr/>
                    <a:lstStyle/>
                    <a:p>
                      <a:pPr algn="ctr">
                        <a:buNone/>
                      </a:pPr>
                      <a:r>
                        <a:rPr lang="zh-CN" altLang="en-US" sz="2000" dirty="0">
                          <a:solidFill>
                            <a:schemeClr val="tx1">
                              <a:lumMod val="50000"/>
                              <a:lumOff val="50000"/>
                            </a:schemeClr>
                          </a:solidFill>
                        </a:rPr>
                        <a:t>课改前情况</a:t>
                      </a:r>
                    </a:p>
                  </a:txBody>
                  <a:tcPr marL="90805" marR="90805" anchor="b">
                    <a:noFill/>
                  </a:tcPr>
                </a:tc>
                <a:tc>
                  <a:txBody>
                    <a:bodyPr/>
                    <a:lstStyle/>
                    <a:p>
                      <a:pPr algn="ctr">
                        <a:buNone/>
                      </a:pPr>
                      <a:r>
                        <a:rPr lang="zh-CN" altLang="en-US" sz="2000" dirty="0">
                          <a:solidFill>
                            <a:schemeClr val="tx1">
                              <a:lumMod val="50000"/>
                              <a:lumOff val="50000"/>
                            </a:schemeClr>
                          </a:solidFill>
                        </a:rPr>
                        <a:t>课改简要思路</a:t>
                      </a:r>
                    </a:p>
                  </a:txBody>
                  <a:tcPr marL="90805" marR="90805" anchor="b">
                    <a:noFill/>
                  </a:tcPr>
                </a:tc>
                <a:tc>
                  <a:txBody>
                    <a:bodyPr/>
                    <a:lstStyle/>
                    <a:p>
                      <a:pPr algn="ctr">
                        <a:buNone/>
                      </a:pPr>
                      <a:r>
                        <a:rPr lang="zh-CN" altLang="en-US" sz="2000" dirty="0">
                          <a:solidFill>
                            <a:schemeClr val="tx1">
                              <a:lumMod val="50000"/>
                              <a:lumOff val="50000"/>
                            </a:schemeClr>
                          </a:solidFill>
                        </a:rPr>
                        <a:t>课程实施过程</a:t>
                      </a:r>
                    </a:p>
                  </a:txBody>
                  <a:tcPr marL="90805" marR="90805" anchor="b">
                    <a:noFill/>
                  </a:tcPr>
                </a:tc>
                <a:tc>
                  <a:txBody>
                    <a:bodyPr/>
                    <a:lstStyle/>
                    <a:p>
                      <a:pPr algn="ctr">
                        <a:buNone/>
                      </a:pPr>
                      <a:r>
                        <a:rPr lang="zh-CN" altLang="en-US" sz="2000" dirty="0">
                          <a:solidFill>
                            <a:schemeClr val="tx1">
                              <a:lumMod val="50000"/>
                              <a:lumOff val="50000"/>
                            </a:schemeClr>
                          </a:solidFill>
                        </a:rPr>
                        <a:t>新课效果</a:t>
                      </a:r>
                    </a:p>
                  </a:txBody>
                  <a:tcPr marL="90805" marR="90805" anchor="b">
                    <a:noFill/>
                  </a:tcPr>
                </a:tc>
                <a:tc>
                  <a:txBody>
                    <a:bodyPr/>
                    <a:lstStyle/>
                    <a:p>
                      <a:pPr algn="ctr">
                        <a:buNone/>
                      </a:pPr>
                      <a:r>
                        <a:rPr lang="zh-CN" altLang="en-US" sz="2000" dirty="0">
                          <a:solidFill>
                            <a:schemeClr val="tx1">
                              <a:lumMod val="50000"/>
                              <a:lumOff val="50000"/>
                            </a:schemeClr>
                          </a:solidFill>
                        </a:rPr>
                        <a:t>新旧教法对比</a:t>
                      </a:r>
                    </a:p>
                  </a:txBody>
                  <a:tcPr marL="90805" marR="90805" anchor="b">
                    <a:noFill/>
                  </a:tcPr>
                </a:tc>
                <a:tc>
                  <a:txBody>
                    <a:bodyPr/>
                    <a:lstStyle/>
                    <a:p>
                      <a:pPr algn="ctr">
                        <a:buNone/>
                      </a:pPr>
                      <a:r>
                        <a:rPr lang="zh-CN" altLang="en-US" sz="2000" dirty="0">
                          <a:solidFill>
                            <a:schemeClr val="tx1">
                              <a:lumMod val="50000"/>
                              <a:lumOff val="50000"/>
                            </a:schemeClr>
                          </a:solidFill>
                        </a:rPr>
                        <a:t>个人体会</a:t>
                      </a:r>
                    </a:p>
                  </a:txBody>
                  <a:tcPr marL="90805" marR="90805" anchor="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42505"/>
            <a:ext cx="835734" cy="678830"/>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200" y="906495"/>
              <a:ext cx="3533713" cy="3533703"/>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49384" y="271004"/>
            <a:ext cx="745350" cy="1200726"/>
            <a:chOff x="7314523" y="1440019"/>
            <a:chExt cx="2081664" cy="3978274"/>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865454" cy="3972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3"/>
          </p:nvPr>
        </p:nvSpPr>
        <p:spPr>
          <a:xfrm>
            <a:off x="1122780" y="482600"/>
            <a:ext cx="913448" cy="91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254795"/>
            <a:ext cx="835734"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262" y="386164"/>
            <a:ext cx="661240" cy="1200171"/>
            <a:chOff x="7314523" y="1440019"/>
            <a:chExt cx="2081664" cy="5686620"/>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56805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rgbClr val="C00000"/>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3269264" y="704319"/>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TRANSITION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80882" y="161315"/>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01</a:t>
            </a:r>
          </a:p>
        </p:txBody>
      </p:sp>
      <p:sp>
        <p:nvSpPr>
          <p:cNvPr id="2" name="矩形 24"/>
          <p:cNvSpPr>
            <a:spLocks noChangeArrowheads="1"/>
          </p:cNvSpPr>
          <p:nvPr userDrawn="1"/>
        </p:nvSpPr>
        <p:spPr bwMode="auto">
          <a:xfrm>
            <a:off x="1080882" y="576605"/>
            <a:ext cx="1079839" cy="415290"/>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课程简介</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569" y="692254"/>
            <a:ext cx="3167527"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752" y="565810"/>
            <a:ext cx="1079839" cy="630555"/>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a:p>
            <a:pPr algn="ctr"/>
            <a:r>
              <a:rPr lang="zh-CN" altLang="en-US" sz="1400" dirty="0">
                <a:solidFill>
                  <a:prstClr val="white"/>
                </a:solidFill>
                <a:ea typeface="微软雅黑" panose="020B0503020204020204" pitchFamily="34" charset="-122"/>
                <a:cs typeface="Arial Unicode MS" panose="020B0604020202020204" pitchFamily="34" charset="-122"/>
              </a:rPr>
              <a:t>正文</a:t>
            </a:r>
            <a:endParaRPr lang="en-US" altLang="zh-CN" sz="14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第四章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第五章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6015" y="3145155"/>
            <a:ext cx="3926840" cy="4259580"/>
            <a:chOff x="13789" y="4953"/>
            <a:chExt cx="6184" cy="670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89" y="4953"/>
              <a:ext cx="6185" cy="6708"/>
            </a:xfrm>
            <a:prstGeom prst="rect">
              <a:avLst/>
            </a:prstGeom>
          </p:spPr>
        </p:pic>
        <p:pic>
          <p:nvPicPr>
            <p:cNvPr id="8" name="图片 7"/>
            <p:cNvPicPr>
              <a:picLocks noChangeAspect="1"/>
            </p:cNvPicPr>
            <p:nvPr userDrawn="1"/>
          </p:nvPicPr>
          <p:blipFill>
            <a:blip r:embed="rId4"/>
            <a:srcRect l="6428" t="22448"/>
            <a:stretch>
              <a:fillRect/>
            </a:stretch>
          </p:blipFill>
          <p:spPr>
            <a:xfrm rot="21360000">
              <a:off x="14968" y="5733"/>
              <a:ext cx="3788" cy="2804"/>
            </a:xfrm>
            <a:prstGeom prst="rect">
              <a:avLst/>
            </a:prstGeom>
          </p:spPr>
        </p:pic>
      </p:grpSp>
      <p:sp>
        <p:nvSpPr>
          <p:cNvPr id="12" name="TextBox 10"/>
          <p:cNvSpPr txBox="1">
            <a:spLocks noChangeArrowheads="1"/>
          </p:cNvSpPr>
          <p:nvPr/>
        </p:nvSpPr>
        <p:spPr bwMode="auto">
          <a:xfrm>
            <a:off x="1174115" y="1304627"/>
            <a:ext cx="10027463" cy="3970318"/>
          </a:xfrm>
          <a:prstGeom prst="rect">
            <a:avLst/>
          </a:prstGeom>
          <a:noFill/>
          <a:ln w="9525">
            <a:noFill/>
            <a:miter lim="800000"/>
          </a:ln>
        </p:spPr>
        <p:txBody>
          <a:bodyPr wrap="square">
            <a:spAutoFit/>
          </a:bodyPr>
          <a:lstStyle/>
          <a:p>
            <a:pPr algn="l">
              <a:defRPr/>
            </a:pPr>
            <a:r>
              <a:rPr lang="zh-CN" altLang="en-US" sz="4800" b="1" spc="200" dirty="0" smtClean="0">
                <a:solidFill>
                  <a:prstClr val="white"/>
                </a:solidFill>
                <a:latin typeface="微软雅黑" panose="020B0503020204020204" pitchFamily="34" charset="-122"/>
                <a:ea typeface="微软雅黑" panose="020B0503020204020204" pitchFamily="34" charset="-122"/>
              </a:rPr>
              <a:t>    土木工程</a:t>
            </a:r>
            <a:r>
              <a:rPr lang="zh-CN" altLang="en-US" sz="4800" b="1" spc="200" dirty="0">
                <a:solidFill>
                  <a:prstClr val="white"/>
                </a:solidFill>
                <a:latin typeface="微软雅黑" panose="020B0503020204020204" pitchFamily="34" charset="-122"/>
                <a:ea typeface="微软雅黑" panose="020B0503020204020204" pitchFamily="34" charset="-122"/>
              </a:rPr>
              <a:t>建设</a:t>
            </a:r>
            <a:r>
              <a:rPr lang="zh-CN" altLang="en-US" sz="4800" b="1" spc="200" dirty="0" smtClean="0">
                <a:solidFill>
                  <a:prstClr val="white"/>
                </a:solidFill>
                <a:latin typeface="微软雅黑" panose="020B0503020204020204" pitchFamily="34" charset="-122"/>
                <a:ea typeface="微软雅黑" panose="020B0503020204020204" pitchFamily="34" charset="-122"/>
              </a:rPr>
              <a:t>法规</a:t>
            </a:r>
            <a:endParaRPr lang="zh-CN" altLang="en-US" sz="4800" b="1" spc="200" dirty="0">
              <a:solidFill>
                <a:prstClr val="white"/>
              </a:solidFill>
              <a:latin typeface="微软雅黑" panose="020B0503020204020204" pitchFamily="34" charset="-122"/>
              <a:ea typeface="微软雅黑" panose="020B0503020204020204" pitchFamily="34" charset="-122"/>
            </a:endParaRPr>
          </a:p>
          <a:p>
            <a:pPr>
              <a:defRPr/>
            </a:pPr>
            <a:r>
              <a:rPr lang="zh-CN" altLang="en-US" sz="7200" b="1" spc="200" dirty="0">
                <a:solidFill>
                  <a:prstClr val="white"/>
                </a:solidFill>
                <a:latin typeface="微软雅黑" panose="020B0503020204020204" pitchFamily="34" charset="-122"/>
                <a:ea typeface="微软雅黑" panose="020B0503020204020204" pitchFamily="34" charset="-122"/>
              </a:rPr>
              <a:t>  </a:t>
            </a:r>
            <a:r>
              <a:rPr lang="en-US" altLang="zh-CN" sz="2400" dirty="0"/>
              <a:t>Civil Engineering Construction Regulations</a:t>
            </a:r>
          </a:p>
          <a:p>
            <a:pPr algn="l">
              <a:defRPr/>
            </a:pPr>
            <a:endPar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a:p>
            <a:pPr algn="l">
              <a:defRPr/>
            </a:pP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endParaRPr lang="zh-CN" altLang="en-US" sz="60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781250" y="1164020"/>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81250" y="2499697"/>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4" name="文本框 2053"/>
          <p:cNvSpPr txBox="1"/>
          <p:nvPr/>
        </p:nvSpPr>
        <p:spPr>
          <a:xfrm>
            <a:off x="1921510" y="2578100"/>
            <a:ext cx="7620000" cy="3156585"/>
          </a:xfrm>
          <a:prstGeom prst="rect">
            <a:avLst/>
          </a:prstGeom>
          <a:noFill/>
          <a:ln w="9525">
            <a:noFill/>
          </a:ln>
        </p:spPr>
        <p:txBody>
          <a:bodyPr/>
          <a:lstStyle/>
          <a:p>
            <a:pPr algn="l" eaLnBrk="1" hangingPunct="1">
              <a:lnSpc>
                <a:spcPct val="170000"/>
              </a:lnSpc>
            </a:pPr>
            <a:r>
              <a:rPr lang="zh-CN" altLang="en-US" sz="3200" b="1" i="1" dirty="0">
                <a:solidFill>
                  <a:schemeClr val="tx1"/>
                </a:solidFill>
                <a:latin typeface="宋体" panose="02010600030101010101" pitchFamily="2" charset="-122"/>
              </a:rPr>
              <a:t>  </a:t>
            </a:r>
            <a:r>
              <a:rPr lang="zh-CN" altLang="en-US" sz="3200" b="1" dirty="0">
                <a:solidFill>
                  <a:schemeClr val="accent1"/>
                </a:solidFill>
                <a:effectLst>
                  <a:outerShdw blurRad="38100" dist="25400" dir="5400000" algn="ctr" rotWithShape="0">
                    <a:srgbClr val="6E747A">
                      <a:alpha val="43000"/>
                    </a:srgbClr>
                  </a:outerShdw>
                </a:effectLst>
                <a:latin typeface="宋体" panose="02010600030101010101" pitchFamily="2" charset="-122"/>
              </a:rPr>
              <a:t>工程建设</a:t>
            </a:r>
            <a:r>
              <a:rPr lang="en-US" altLang="zh-CN" sz="3200" b="1" dirty="0">
                <a:solidFill>
                  <a:schemeClr val="accent1"/>
                </a:solidFill>
                <a:effectLst>
                  <a:outerShdw blurRad="38100" dist="25400" dir="5400000" algn="ctr" rotWithShape="0">
                    <a:srgbClr val="6E747A">
                      <a:alpha val="43000"/>
                    </a:srgbClr>
                  </a:outerShdw>
                </a:effectLst>
                <a:latin typeface="宋体" panose="02010600030101010101" pitchFamily="2" charset="-122"/>
              </a:rPr>
              <a:t>:</a:t>
            </a:r>
            <a:r>
              <a:rPr lang="zh-CN" altLang="en-US" sz="2400" b="1" dirty="0">
                <a:solidFill>
                  <a:schemeClr val="tx1"/>
                </a:solidFill>
                <a:latin typeface="宋体" panose="02010600030101010101" pitchFamily="2" charset="-122"/>
              </a:rPr>
              <a:t> 是指土木建筑工程、线路管道、设备安装工程、建筑装修装饰工程等工程项目的新建、扩建和改建，是形成固定资产的基本生产过程及与之相关的其他建设工作的总称。</a:t>
            </a:r>
          </a:p>
        </p:txBody>
      </p:sp>
      <p:sp>
        <p:nvSpPr>
          <p:cNvPr id="2" name="文本框 78"/>
          <p:cNvSpPr txBox="1"/>
          <p:nvPr/>
        </p:nvSpPr>
        <p:spPr>
          <a:xfrm>
            <a:off x="1921693" y="1165322"/>
            <a:ext cx="4700905" cy="58356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a:solidFill>
                  <a:schemeClr val="accent1"/>
                </a:solidFill>
              </a:rPr>
              <a:t>1.1  </a:t>
            </a:r>
            <a:r>
              <a:rPr lang="zh-CN" altLang="en-US" dirty="0">
                <a:solidFill>
                  <a:schemeClr val="accent1"/>
                </a:solidFill>
              </a:rPr>
              <a:t>工程建设的一般程序</a:t>
            </a:r>
          </a:p>
        </p:txBody>
      </p:sp>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22" name="文本框 5121"/>
          <p:cNvSpPr txBox="1"/>
          <p:nvPr/>
        </p:nvSpPr>
        <p:spPr>
          <a:xfrm>
            <a:off x="1341120" y="1965325"/>
            <a:ext cx="10036810" cy="4145915"/>
          </a:xfrm>
          <a:prstGeom prst="rect">
            <a:avLst/>
          </a:prstGeom>
          <a:noFill/>
          <a:ln w="9525">
            <a:noFill/>
          </a:ln>
        </p:spPr>
        <p:txBody>
          <a:bodyPr/>
          <a:lstStyle/>
          <a:p>
            <a:pPr algn="just" eaLnBrk="1" hangingPunct="1">
              <a:lnSpc>
                <a:spcPct val="190000"/>
              </a:lnSpc>
            </a:pPr>
            <a:r>
              <a:rPr lang="en-US" altLang="zh-CN" sz="2800" b="1" i="1" dirty="0">
                <a:solidFill>
                  <a:schemeClr val="tx1"/>
                </a:solidFill>
                <a:latin typeface="Times New Roman" panose="02020603050405020304" pitchFamily="18" charset="0"/>
              </a:rPr>
              <a:t>   </a:t>
            </a:r>
            <a:r>
              <a:rPr lang="zh-CN" altLang="en-US" sz="32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工程建设的特点</a:t>
            </a:r>
            <a:endParaRPr lang="zh-CN" altLang="en-US" sz="2400" b="1" dirty="0">
              <a:solidFill>
                <a:schemeClr val="accent1"/>
              </a:solidFill>
              <a:effectLst>
                <a:outerShdw blurRad="38100" dist="25400" dir="5400000" algn="ctr" rotWithShape="0">
                  <a:srgbClr val="6E747A">
                    <a:alpha val="43000"/>
                  </a:srgbClr>
                </a:outerShdw>
              </a:effectLst>
              <a:latin typeface="宋体" panose="02010600030101010101" pitchFamily="2" charset="-122"/>
            </a:endParaRPr>
          </a:p>
          <a:p>
            <a:pPr algn="just" eaLnBrk="1" hangingPunct="1">
              <a:lnSpc>
                <a:spcPct val="190000"/>
              </a:lnSpc>
            </a:pPr>
            <a:r>
              <a:rPr lang="zh-CN" altLang="en-US" sz="2400" b="1" dirty="0">
                <a:solidFill>
                  <a:schemeClr val="tx1"/>
                </a:solidFill>
                <a:latin typeface="宋体" panose="02010600030101010101" pitchFamily="2" charset="-122"/>
              </a:rPr>
              <a:t>    （</a:t>
            </a:r>
            <a:r>
              <a:rPr lang="en-US" altLang="zh-CN" sz="2400" b="1" dirty="0">
                <a:solidFill>
                  <a:schemeClr val="tx1"/>
                </a:solidFill>
                <a:latin typeface="宋体" panose="02010600030101010101" pitchFamily="2" charset="-122"/>
              </a:rPr>
              <a:t>1</a:t>
            </a:r>
            <a:r>
              <a:rPr lang="zh-CN" altLang="en-US" sz="2400" b="1" dirty="0">
                <a:solidFill>
                  <a:schemeClr val="tx1"/>
                </a:solidFill>
                <a:latin typeface="宋体" panose="02010600030101010101" pitchFamily="2" charset="-122"/>
              </a:rPr>
              <a:t>）</a:t>
            </a:r>
            <a:r>
              <a:rPr lang="zh-CN" altLang="en-US" sz="2400" b="1" dirty="0">
                <a:solidFill>
                  <a:schemeClr val="tx1"/>
                </a:solidFill>
                <a:latin typeface="Times New Roman" panose="02020603050405020304" pitchFamily="18" charset="0"/>
              </a:rPr>
              <a:t>产品体积庞大；</a:t>
            </a:r>
          </a:p>
          <a:p>
            <a:pPr algn="just" eaLnBrk="1" hangingPunct="1">
              <a:lnSpc>
                <a:spcPct val="190000"/>
              </a:lnSpc>
            </a:pPr>
            <a:r>
              <a:rPr lang="zh-CN" altLang="en-US" sz="2400" b="1" dirty="0">
                <a:solidFill>
                  <a:schemeClr val="tx1"/>
                </a:solidFill>
                <a:latin typeface="宋体" panose="02010600030101010101" pitchFamily="2" charset="-122"/>
              </a:rPr>
              <a:t>    （</a:t>
            </a:r>
            <a:r>
              <a:rPr lang="en-US" altLang="zh-CN" sz="2400" b="1" dirty="0">
                <a:solidFill>
                  <a:schemeClr val="tx1"/>
                </a:solidFill>
                <a:latin typeface="宋体" panose="02010600030101010101" pitchFamily="2" charset="-122"/>
              </a:rPr>
              <a:t>2</a:t>
            </a:r>
            <a:r>
              <a:rPr lang="zh-CN" altLang="en-US" sz="2400" b="1" dirty="0">
                <a:solidFill>
                  <a:schemeClr val="tx1"/>
                </a:solidFill>
                <a:latin typeface="宋体" panose="02010600030101010101" pitchFamily="2" charset="-122"/>
              </a:rPr>
              <a:t>）</a:t>
            </a:r>
            <a:r>
              <a:rPr lang="zh-CN" altLang="en-US" sz="2400" b="1" dirty="0">
                <a:solidFill>
                  <a:schemeClr val="tx1"/>
                </a:solidFill>
                <a:latin typeface="Times New Roman" panose="02020603050405020304" pitchFamily="18" charset="0"/>
              </a:rPr>
              <a:t>建造场所固定、建设周期长、占用资源多；</a:t>
            </a:r>
          </a:p>
          <a:p>
            <a:pPr algn="just" eaLnBrk="1" hangingPunct="1">
              <a:lnSpc>
                <a:spcPct val="190000"/>
              </a:lnSpc>
            </a:pPr>
            <a:r>
              <a:rPr lang="zh-CN" altLang="en-US" sz="2400" b="1" dirty="0">
                <a:solidFill>
                  <a:schemeClr val="tx1"/>
                </a:solidFill>
                <a:latin typeface="宋体" panose="02010600030101010101" pitchFamily="2" charset="-122"/>
              </a:rPr>
              <a:t>    （</a:t>
            </a:r>
            <a:r>
              <a:rPr lang="en-US" altLang="zh-CN" sz="2400" b="1" dirty="0">
                <a:solidFill>
                  <a:schemeClr val="tx1"/>
                </a:solidFill>
                <a:latin typeface="宋体" panose="02010600030101010101" pitchFamily="2" charset="-122"/>
              </a:rPr>
              <a:t>3</a:t>
            </a:r>
            <a:r>
              <a:rPr lang="zh-CN" altLang="en-US" sz="2400" b="1" dirty="0">
                <a:solidFill>
                  <a:schemeClr val="tx1"/>
                </a:solidFill>
                <a:latin typeface="宋体" panose="02010600030101010101" pitchFamily="2" charset="-122"/>
              </a:rPr>
              <a:t>）</a:t>
            </a:r>
            <a:r>
              <a:rPr lang="zh-CN" altLang="en-US" sz="2400" b="1" dirty="0">
                <a:solidFill>
                  <a:schemeClr val="tx1"/>
                </a:solidFill>
                <a:latin typeface="Times New Roman" panose="02020603050405020304" pitchFamily="18" charset="0"/>
              </a:rPr>
              <a:t>工作量极大，牵涉面很广，内外协作关系复杂；</a:t>
            </a:r>
          </a:p>
          <a:p>
            <a:pPr eaLnBrk="1" hangingPunct="1">
              <a:lnSpc>
                <a:spcPct val="190000"/>
              </a:lnSpc>
            </a:pPr>
            <a:r>
              <a:rPr lang="zh-CN" altLang="en-US" sz="2400" b="1" dirty="0">
                <a:solidFill>
                  <a:schemeClr val="tx1"/>
                </a:solidFill>
                <a:latin typeface="宋体" panose="02010600030101010101" pitchFamily="2" charset="-122"/>
              </a:rPr>
              <a:t>    （</a:t>
            </a:r>
            <a:r>
              <a:rPr lang="en-US" altLang="zh-CN" sz="2400" b="1" dirty="0">
                <a:solidFill>
                  <a:schemeClr val="tx1"/>
                </a:solidFill>
                <a:latin typeface="宋体" panose="02010600030101010101" pitchFamily="2" charset="-122"/>
              </a:rPr>
              <a:t>4</a:t>
            </a:r>
            <a:r>
              <a:rPr lang="zh-CN" altLang="en-US" sz="2400" b="1" dirty="0">
                <a:solidFill>
                  <a:schemeClr val="tx1"/>
                </a:solidFill>
                <a:latin typeface="宋体" panose="02010600030101010101" pitchFamily="2" charset="-122"/>
              </a:rPr>
              <a:t>）</a:t>
            </a:r>
            <a:r>
              <a:rPr lang="zh-CN" altLang="en-US" sz="2400" b="1" dirty="0">
                <a:solidFill>
                  <a:schemeClr val="tx1"/>
                </a:solidFill>
                <a:latin typeface="Times New Roman" panose="02020603050405020304" pitchFamily="18" charset="0"/>
              </a:rPr>
              <a:t>活动空间有限和后续工作无法提前进行，要遵循一定的程序。</a:t>
            </a:r>
            <a:endParaRPr lang="zh-CN" altLang="en-US" sz="2400" b="1" dirty="0">
              <a:solidFill>
                <a:schemeClr val="tx1"/>
              </a:solidFill>
              <a:latin typeface="宋体" panose="02010600030101010101" pitchFamily="2" charset="-122"/>
            </a:endParaRPr>
          </a:p>
        </p:txBody>
      </p:sp>
      <p:sp>
        <p:nvSpPr>
          <p:cNvPr id="2" name="文本框 78"/>
          <p:cNvSpPr txBox="1"/>
          <p:nvPr/>
        </p:nvSpPr>
        <p:spPr>
          <a:xfrm>
            <a:off x="1919153" y="1165322"/>
            <a:ext cx="4700905" cy="58356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a:solidFill>
                  <a:schemeClr val="accent1"/>
                </a:solidFill>
              </a:rPr>
              <a:t>1.1  </a:t>
            </a:r>
            <a:r>
              <a:rPr lang="zh-CN" altLang="en-US" dirty="0">
                <a:solidFill>
                  <a:schemeClr val="accent1"/>
                </a:solidFill>
              </a:rPr>
              <a:t>工程建设的一般程序</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9331" name="文本占位符 99330"/>
          <p:cNvSpPr>
            <a:spLocks noGrp="1" noRot="1"/>
          </p:cNvSpPr>
          <p:nvPr/>
        </p:nvSpPr>
        <p:spPr>
          <a:xfrm>
            <a:off x="1626870" y="1883093"/>
            <a:ext cx="8540750" cy="44640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endParaRPr lang="en-US" altLang="zh-CN" sz="2800" b="1" dirty="0">
              <a:latin typeface="楷体_GB2312" pitchFamily="49" charset="-122"/>
              <a:ea typeface="楷体_GB2312" pitchFamily="49" charset="-122"/>
            </a:endParaRPr>
          </a:p>
          <a:p>
            <a:pPr marL="0" algn="just" fontAlgn="auto">
              <a:lnSpc>
                <a:spcPct val="190000"/>
              </a:lnSpc>
              <a:buNone/>
            </a:pPr>
            <a:r>
              <a:rPr lang="zh-CN" altLang="en-US" sz="32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工程项目建设基本程序：</a:t>
            </a:r>
            <a:r>
              <a:rPr lang="zh-CN" altLang="en-US" sz="2400" b="1" dirty="0">
                <a:latin typeface="Times New Roman" panose="02020603050405020304" pitchFamily="18" charset="0"/>
              </a:rPr>
              <a:t>是指根据工程项目建设全过程中各项工作必须遵循的法定程序。</a:t>
            </a:r>
            <a:endParaRPr lang="en-US" altLang="zh-CN" sz="2400" b="1" dirty="0">
              <a:latin typeface="Times New Roman" panose="02020603050405020304" pitchFamily="18" charset="0"/>
            </a:endParaRPr>
          </a:p>
          <a:p>
            <a:pPr marL="0" algn="just" fontAlgn="auto">
              <a:lnSpc>
                <a:spcPct val="190000"/>
              </a:lnSpc>
              <a:buNone/>
            </a:pPr>
            <a:r>
              <a:rPr lang="zh-CN" altLang="en-US" sz="2400" b="1" dirty="0">
                <a:latin typeface="Times New Roman" panose="02020603050405020304" pitchFamily="18" charset="0"/>
              </a:rPr>
              <a:t>具体的说是从工程项目从投资意向、投资机会的选择、项目决策、设计、施工到竣工验收投入生产的整个建设过程中，各项工作先后衔接的顺序。</a:t>
            </a:r>
          </a:p>
        </p:txBody>
      </p:sp>
      <p:sp>
        <p:nvSpPr>
          <p:cNvPr id="2" name="文本框 78"/>
          <p:cNvSpPr txBox="1"/>
          <p:nvPr/>
        </p:nvSpPr>
        <p:spPr>
          <a:xfrm>
            <a:off x="1858193" y="1085947"/>
            <a:ext cx="4700905" cy="58356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a:solidFill>
                  <a:schemeClr val="accent1"/>
                </a:solidFill>
              </a:rPr>
              <a:t>1.1  </a:t>
            </a:r>
            <a:r>
              <a:rPr lang="zh-CN" altLang="en-US" dirty="0">
                <a:solidFill>
                  <a:schemeClr val="accent1"/>
                </a:solidFill>
              </a:rPr>
              <a:t>工程建设的一般程序</a:t>
            </a: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8900" y="7112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759768" y="111857"/>
            <a:ext cx="4700905" cy="58356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a:solidFill>
                  <a:schemeClr val="accent1"/>
                </a:solidFill>
              </a:rPr>
              <a:t>1.1  </a:t>
            </a:r>
            <a:r>
              <a:rPr lang="zh-CN" altLang="en-US" dirty="0">
                <a:solidFill>
                  <a:schemeClr val="accent1"/>
                </a:solidFill>
              </a:rPr>
              <a:t>工程建设的一般程序</a:t>
            </a:r>
          </a:p>
        </p:txBody>
      </p:sp>
      <p:pic>
        <p:nvPicPr>
          <p:cNvPr id="2" name="图片 1"/>
          <p:cNvPicPr>
            <a:picLocks noChangeAspect="1"/>
          </p:cNvPicPr>
          <p:nvPr/>
        </p:nvPicPr>
        <p:blipFill>
          <a:blip r:embed="rId3"/>
          <a:srcRect t="18212" b="17902"/>
          <a:stretch>
            <a:fillRect/>
          </a:stretch>
        </p:blipFill>
        <p:spPr>
          <a:xfrm>
            <a:off x="1428115" y="629920"/>
            <a:ext cx="10636250" cy="6220460"/>
          </a:xfrm>
          <a:prstGeom prst="rect">
            <a:avLst/>
          </a:prstGeom>
        </p:spPr>
      </p:pic>
      <p:sp>
        <p:nvSpPr>
          <p:cNvPr id="3" name="文本框 2"/>
          <p:cNvSpPr txBox="1"/>
          <p:nvPr/>
        </p:nvSpPr>
        <p:spPr>
          <a:xfrm rot="16200000">
            <a:off x="-189230" y="3586480"/>
            <a:ext cx="1906270" cy="52197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79</a:t>
            </a:r>
            <a:r>
              <a:rPr lang="zh-CN" altLang="en-US" sz="2800" dirty="0">
                <a:latin typeface="微软雅黑" panose="020B0503020204020204" pitchFamily="34" charset="-122"/>
                <a:ea typeface="微软雅黑" panose="020B0503020204020204" pitchFamily="34" charset="-122"/>
              </a:rPr>
              <a:t>框图</a:t>
            </a: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32715" y="569595"/>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63265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1.2  </a:t>
            </a:r>
            <a:r>
              <a:rPr lang="en-US" altLang="zh-CN" dirty="0">
                <a:solidFill>
                  <a:schemeClr val="accent1"/>
                </a:solidFill>
                <a:sym typeface="+mn-ea"/>
              </a:rPr>
              <a:t>工程建设程序法规的立法现状</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sp>
        <p:nvSpPr>
          <p:cNvPr id="4" name="文本框 3"/>
          <p:cNvSpPr txBox="1"/>
          <p:nvPr/>
        </p:nvSpPr>
        <p:spPr>
          <a:xfrm>
            <a:off x="3886835" y="3060065"/>
            <a:ext cx="1906270" cy="521970"/>
          </a:xfrm>
          <a:prstGeom prst="rect">
            <a:avLst/>
          </a:prstGeom>
          <a:noFill/>
          <a:ln>
            <a:solidFill>
              <a:schemeClr val="bg2">
                <a:lumMod val="75000"/>
              </a:schemeClr>
            </a:solidFill>
          </a:ln>
        </p:spPr>
        <p:txBody>
          <a:bodyPr vert="horz" wrap="square" rtlCol="0">
            <a:spAutoFit/>
          </a:bodyPr>
          <a:lstStyle/>
          <a:p>
            <a:pPr algn="ctr"/>
            <a:r>
              <a:rPr lang="en-US" altLang="zh-CN" sz="2800" dirty="0">
                <a:latin typeface="微软雅黑" panose="020B0503020204020204" pitchFamily="34" charset="-122"/>
                <a:ea typeface="微软雅黑" panose="020B0503020204020204" pitchFamily="34" charset="-122"/>
              </a:rPr>
              <a:t>P79</a:t>
            </a:r>
            <a:r>
              <a:rPr lang="zh-CN" altLang="en-US" sz="2800" dirty="0">
                <a:latin typeface="微软雅黑" panose="020B0503020204020204" pitchFamily="34" charset="-122"/>
                <a:ea typeface="微软雅黑" panose="020B0503020204020204" pitchFamily="34" charset="-122"/>
              </a:rPr>
              <a:t>内容</a:t>
            </a:r>
          </a:p>
        </p:txBody>
      </p:sp>
    </p:spTree>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55137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1.3  </a:t>
            </a:r>
            <a:r>
              <a:rPr lang="en-US" altLang="zh-CN" dirty="0">
                <a:solidFill>
                  <a:schemeClr val="accent1"/>
                </a:solidFill>
                <a:sym typeface="+mn-ea"/>
              </a:rPr>
              <a:t>工程建设各阶段</a:t>
            </a:r>
            <a:r>
              <a:rPr lang="zh-CN" altLang="en-US" dirty="0">
                <a:solidFill>
                  <a:schemeClr val="accent1"/>
                </a:solidFill>
                <a:sym typeface="+mn-ea"/>
              </a:rPr>
              <a:t>主要环节</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sp>
        <p:nvSpPr>
          <p:cNvPr id="6147" name="文本框 6146"/>
          <p:cNvSpPr txBox="1"/>
          <p:nvPr/>
        </p:nvSpPr>
        <p:spPr>
          <a:xfrm>
            <a:off x="1207770" y="1779905"/>
            <a:ext cx="10391140" cy="4902835"/>
          </a:xfrm>
          <a:prstGeom prst="rect">
            <a:avLst/>
          </a:prstGeom>
          <a:noFill/>
          <a:ln w="9525">
            <a:noFill/>
          </a:ln>
        </p:spPr>
        <p:txBody>
          <a:bodyPr/>
          <a:lstStyle/>
          <a:p>
            <a:pPr algn="just" eaLnBrk="1" hangingPunct="1">
              <a:lnSpc>
                <a:spcPct val="130000"/>
              </a:lnSpc>
            </a:pPr>
            <a:r>
              <a:rPr lang="en-US" altLang="zh-CN" sz="2800" b="1" i="1" dirty="0">
                <a:solidFill>
                  <a:schemeClr val="tx1"/>
                </a:solidFill>
                <a:latin typeface="Times New Roman" panose="02020603050405020304" pitchFamily="18" charset="0"/>
              </a:rPr>
              <a:t>       </a:t>
            </a:r>
            <a:r>
              <a:rPr lang="zh-CN" altLang="en-US" sz="32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工程建设程序（分五个阶段）</a:t>
            </a:r>
          </a:p>
          <a:p>
            <a:pPr eaLnBrk="1" hangingPunct="1">
              <a:lnSpc>
                <a:spcPct val="110000"/>
              </a:lnSpc>
            </a:pPr>
            <a:r>
              <a:rPr lang="zh-CN" altLang="en-US" sz="2400" b="1">
                <a:solidFill>
                  <a:schemeClr val="tx1"/>
                </a:solidFill>
                <a:latin typeface="Times New Roman" panose="02020603050405020304" pitchFamily="18" charset="0"/>
              </a:rPr>
              <a:t>    </a:t>
            </a:r>
            <a:r>
              <a:rPr lang="zh-CN" altLang="en-US" sz="2400" b="1" dirty="0">
                <a:solidFill>
                  <a:schemeClr val="tx1"/>
                </a:solidFill>
                <a:latin typeface="Times New Roman" panose="02020603050405020304" pitchFamily="18" charset="0"/>
              </a:rPr>
              <a:t>    1．工程建设前期阶段（决策分析）</a:t>
            </a:r>
          </a:p>
          <a:p>
            <a:pPr eaLnBrk="1" hangingPunct="1">
              <a:lnSpc>
                <a:spcPct val="110000"/>
              </a:lnSpc>
            </a:pPr>
            <a:r>
              <a:rPr lang="zh-CN" altLang="en-US" sz="2400" b="1" dirty="0">
                <a:solidFill>
                  <a:schemeClr val="tx1"/>
                </a:solidFill>
                <a:latin typeface="Times New Roman" panose="02020603050405020304" pitchFamily="18" charset="0"/>
              </a:rPr>
              <a:t>        </a:t>
            </a:r>
            <a:r>
              <a:rPr lang="zh-CN" altLang="en-US" sz="2000" b="1" dirty="0">
                <a:solidFill>
                  <a:srgbClr val="00B050"/>
                </a:solidFill>
                <a:latin typeface="Times New Roman" panose="02020603050405020304" pitchFamily="18" charset="0"/>
              </a:rPr>
              <a:t>投资意向→投资机会研究→编制项目建设书→可行性研究→审批立项</a:t>
            </a:r>
          </a:p>
          <a:p>
            <a:pPr algn="just" eaLnBrk="1" hangingPunct="1">
              <a:lnSpc>
                <a:spcPct val="110000"/>
              </a:lnSpc>
            </a:pPr>
            <a:r>
              <a:rPr lang="zh-CN" altLang="en-US" sz="2000" b="1" dirty="0">
                <a:latin typeface="Times New Roman" panose="02020603050405020304" pitchFamily="18" charset="0"/>
                <a:sym typeface="+mn-ea"/>
              </a:rPr>
              <a:t>       </a:t>
            </a:r>
            <a:r>
              <a:rPr lang="zh-CN" altLang="en-US" sz="2400" b="1" dirty="0">
                <a:latin typeface="Times New Roman" panose="02020603050405020304" pitchFamily="18" charset="0"/>
                <a:sym typeface="+mn-ea"/>
              </a:rPr>
              <a:t>  2．工程建设准备阶段</a:t>
            </a:r>
            <a:endParaRPr lang="zh-CN" altLang="en-US" sz="2400" b="1" dirty="0">
              <a:solidFill>
                <a:schemeClr val="tx1"/>
              </a:solidFill>
              <a:latin typeface="Times New Roman" panose="02020603050405020304" pitchFamily="18" charset="0"/>
            </a:endParaRPr>
          </a:p>
          <a:p>
            <a:pPr algn="just" eaLnBrk="1" hangingPunct="1">
              <a:lnSpc>
                <a:spcPct val="110000"/>
              </a:lnSpc>
            </a:pPr>
            <a:r>
              <a:rPr lang="zh-CN" altLang="en-US" sz="2000" b="1" dirty="0">
                <a:latin typeface="Times New Roman" panose="02020603050405020304" pitchFamily="18" charset="0"/>
                <a:sym typeface="+mn-ea"/>
              </a:rPr>
              <a:t>        </a:t>
            </a:r>
            <a:r>
              <a:rPr lang="zh-CN" altLang="en-US" sz="2000" b="1" dirty="0">
                <a:solidFill>
                  <a:srgbClr val="00B050"/>
                </a:solidFill>
                <a:latin typeface="Times New Roman" panose="02020603050405020304" pitchFamily="18" charset="0"/>
                <a:sym typeface="+mn-ea"/>
              </a:rPr>
              <a:t>→规划→获取土地使用权→拆迁→工程发包与承包</a:t>
            </a:r>
            <a:endParaRPr lang="zh-CN" altLang="en-US" sz="2000" b="1" dirty="0">
              <a:solidFill>
                <a:srgbClr val="00B050"/>
              </a:solidFill>
              <a:latin typeface="Times New Roman" panose="02020603050405020304" pitchFamily="18" charset="0"/>
            </a:endParaRPr>
          </a:p>
          <a:p>
            <a:pPr algn="just" eaLnBrk="1" hangingPunct="1">
              <a:lnSpc>
                <a:spcPct val="110000"/>
              </a:lnSpc>
            </a:pPr>
            <a:r>
              <a:rPr lang="zh-CN" altLang="en-US" sz="2400" b="1" dirty="0">
                <a:solidFill>
                  <a:schemeClr val="tx1"/>
                </a:solidFill>
                <a:latin typeface="Times New Roman" panose="02020603050405020304" pitchFamily="18" charset="0"/>
              </a:rPr>
              <a:t>       3．工程建设实施阶段</a:t>
            </a:r>
          </a:p>
          <a:p>
            <a:pPr algn="just" eaLnBrk="1" hangingPunct="1">
              <a:lnSpc>
                <a:spcPct val="110000"/>
              </a:lnSpc>
            </a:pPr>
            <a:r>
              <a:rPr lang="zh-CN" altLang="en-US" sz="2400" b="1" dirty="0">
                <a:solidFill>
                  <a:schemeClr val="tx1"/>
                </a:solidFill>
                <a:latin typeface="Times New Roman" panose="02020603050405020304" pitchFamily="18" charset="0"/>
              </a:rPr>
              <a:t>       </a:t>
            </a:r>
            <a:r>
              <a:rPr lang="zh-CN" altLang="en-US" sz="2000" b="1" dirty="0">
                <a:solidFill>
                  <a:srgbClr val="00B050"/>
                </a:solidFill>
                <a:latin typeface="Times New Roman" panose="02020603050405020304" pitchFamily="18" charset="0"/>
              </a:rPr>
              <a:t>项目</a:t>
            </a:r>
            <a:r>
              <a:rPr lang="zh-CN" altLang="en-US" sz="2000" b="1" dirty="0">
                <a:solidFill>
                  <a:srgbClr val="00B050"/>
                </a:solidFill>
                <a:latin typeface="Times New Roman" panose="02020603050405020304" pitchFamily="18" charset="0"/>
                <a:sym typeface="+mn-ea"/>
              </a:rPr>
              <a:t>报建</a:t>
            </a:r>
            <a:r>
              <a:rPr lang="zh-CN" altLang="en-US" sz="2000" b="1" dirty="0">
                <a:solidFill>
                  <a:srgbClr val="00B050"/>
                </a:solidFill>
                <a:latin typeface="Times New Roman" panose="02020603050405020304" pitchFamily="18" charset="0"/>
              </a:rPr>
              <a:t>→勘察设计→设计文件审批→施工准备→施工→生产准备</a:t>
            </a:r>
          </a:p>
          <a:p>
            <a:pPr algn="just" eaLnBrk="1" hangingPunct="1">
              <a:lnSpc>
                <a:spcPct val="110000"/>
              </a:lnSpc>
            </a:pPr>
            <a:r>
              <a:rPr lang="zh-CN" altLang="en-US" sz="2400" b="1" dirty="0">
                <a:solidFill>
                  <a:schemeClr val="tx1"/>
                </a:solidFill>
                <a:latin typeface="Times New Roman" panose="02020603050405020304" pitchFamily="18" charset="0"/>
              </a:rPr>
              <a:t>        4．工程验收与保修阶段</a:t>
            </a:r>
          </a:p>
          <a:p>
            <a:pPr algn="just" eaLnBrk="1" hangingPunct="1">
              <a:lnSpc>
                <a:spcPct val="110000"/>
              </a:lnSpc>
            </a:pPr>
            <a:r>
              <a:rPr lang="zh-CN" altLang="en-US" sz="2400" b="1" dirty="0">
                <a:solidFill>
                  <a:schemeClr val="tx1"/>
                </a:solidFill>
                <a:latin typeface="Times New Roman" panose="02020603050405020304" pitchFamily="18" charset="0"/>
              </a:rPr>
              <a:t>       </a:t>
            </a:r>
            <a:r>
              <a:rPr lang="zh-CN" altLang="en-US" sz="2000" b="1" dirty="0">
                <a:solidFill>
                  <a:srgbClr val="00B050"/>
                </a:solidFill>
                <a:latin typeface="Times New Roman" panose="02020603050405020304" pitchFamily="18" charset="0"/>
              </a:rPr>
              <a:t>→竣工验收→工程保修</a:t>
            </a:r>
          </a:p>
          <a:p>
            <a:pPr algn="just" eaLnBrk="1" hangingPunct="1">
              <a:lnSpc>
                <a:spcPct val="110000"/>
              </a:lnSpc>
            </a:pPr>
            <a:r>
              <a:rPr lang="zh-CN" altLang="en-US" sz="2400" b="1" dirty="0">
                <a:solidFill>
                  <a:schemeClr val="tx1"/>
                </a:solidFill>
                <a:latin typeface="Times New Roman" panose="02020603050405020304" pitchFamily="18" charset="0"/>
              </a:rPr>
              <a:t>        5．终结阶段</a:t>
            </a:r>
          </a:p>
          <a:p>
            <a:pPr algn="just" eaLnBrk="1" hangingPunct="1">
              <a:lnSpc>
                <a:spcPct val="110000"/>
              </a:lnSpc>
            </a:pPr>
            <a:r>
              <a:rPr lang="zh-CN" altLang="en-US" sz="2400" b="1" dirty="0">
                <a:solidFill>
                  <a:schemeClr val="tx1"/>
                </a:solidFill>
                <a:latin typeface="Times New Roman" panose="02020603050405020304" pitchFamily="18" charset="0"/>
              </a:rPr>
              <a:t>       </a:t>
            </a:r>
            <a:r>
              <a:rPr lang="zh-CN" altLang="en-US" sz="2000" b="1" dirty="0">
                <a:solidFill>
                  <a:srgbClr val="00B050"/>
                </a:solidFill>
                <a:latin typeface="Times New Roman" panose="02020603050405020304" pitchFamily="18" charset="0"/>
              </a:rPr>
              <a:t>→生产试运营→投资后评估</a:t>
            </a:r>
          </a:p>
        </p:txBody>
      </p:sp>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47" name="文本框 6146"/>
          <p:cNvSpPr txBox="1"/>
          <p:nvPr/>
        </p:nvSpPr>
        <p:spPr>
          <a:xfrm>
            <a:off x="172720" y="290195"/>
            <a:ext cx="12522835" cy="812800"/>
          </a:xfrm>
          <a:prstGeom prst="rect">
            <a:avLst/>
          </a:prstGeom>
          <a:solidFill>
            <a:schemeClr val="bg1"/>
          </a:solidFill>
          <a:ln w="9525">
            <a:noFill/>
          </a:ln>
        </p:spPr>
        <p:txBody>
          <a:bodyPr/>
          <a:lstStyle/>
          <a:p>
            <a:pPr algn="just" eaLnBrk="1" hangingPunct="1">
              <a:lnSpc>
                <a:spcPct val="130000"/>
              </a:lnSpc>
            </a:pPr>
            <a:r>
              <a:rPr lang="en-US" altLang="zh-CN" sz="2800" b="1" i="1" dirty="0">
                <a:solidFill>
                  <a:schemeClr val="tx1"/>
                </a:solidFill>
                <a:latin typeface="Times New Roman" panose="02020603050405020304" pitchFamily="18" charset="0"/>
              </a:rPr>
              <a:t>   </a:t>
            </a:r>
            <a:r>
              <a:rPr lang="zh-CN" altLang="en-US" sz="2400" b="1" dirty="0">
                <a:solidFill>
                  <a:schemeClr val="tx1"/>
                </a:solidFill>
                <a:latin typeface="Times New Roman" panose="02020603050405020304" pitchFamily="18" charset="0"/>
              </a:rPr>
              <a:t> 1．工程建设前期阶段  </a:t>
            </a:r>
            <a:r>
              <a:rPr lang="zh-CN" altLang="en-US" sz="2000" b="1" dirty="0">
                <a:solidFill>
                  <a:srgbClr val="00B050"/>
                </a:solidFill>
                <a:latin typeface="Times New Roman" panose="02020603050405020304" pitchFamily="18" charset="0"/>
              </a:rPr>
              <a:t>投资意向→投资机会研究→编制项目建设书→可行性研究→审批立项</a:t>
            </a:r>
            <a:r>
              <a:rPr lang="zh-CN" altLang="en-US" sz="2400" b="1" dirty="0">
                <a:solidFill>
                  <a:schemeClr val="tx1"/>
                </a:solidFill>
                <a:latin typeface="Times New Roman" panose="02020603050405020304" pitchFamily="18" charset="0"/>
              </a:rPr>
              <a:t>     </a:t>
            </a:r>
            <a:endParaRPr lang="zh-CN" altLang="en-US" sz="2000" b="1" dirty="0">
              <a:solidFill>
                <a:srgbClr val="00B050"/>
              </a:solidFill>
              <a:latin typeface="Times New Roman" panose="02020603050405020304" pitchFamily="18" charset="0"/>
            </a:endParaRPr>
          </a:p>
        </p:txBody>
      </p:sp>
      <p:sp>
        <p:nvSpPr>
          <p:cNvPr id="7173" name="文本框 7172"/>
          <p:cNvSpPr txBox="1"/>
          <p:nvPr/>
        </p:nvSpPr>
        <p:spPr>
          <a:xfrm>
            <a:off x="220980" y="1163320"/>
            <a:ext cx="11750040" cy="5923280"/>
          </a:xfrm>
          <a:prstGeom prst="rect">
            <a:avLst/>
          </a:prstGeom>
          <a:solidFill>
            <a:schemeClr val="bg1"/>
          </a:solidFill>
          <a:ln w="9525">
            <a:noFill/>
          </a:ln>
        </p:spPr>
        <p:txBody>
          <a:bodyPr/>
          <a:lstStyle/>
          <a:p>
            <a:pPr algn="l" eaLnBrk="1" hangingPunct="1">
              <a:lnSpc>
                <a:spcPct val="150000"/>
              </a:lnSpc>
            </a:pPr>
            <a:r>
              <a:rPr lang="en-US" altLang="zh-CN" sz="1600" b="1" dirty="0">
                <a:solidFill>
                  <a:schemeClr val="tx1"/>
                </a:solidFill>
                <a:latin typeface="Times New Roman" panose="02020603050405020304" pitchFamily="18" charset="0"/>
              </a:rPr>
              <a:t>      1.</a:t>
            </a:r>
            <a:r>
              <a:rPr lang="zh-CN" altLang="en-US" sz="1600" b="1" dirty="0">
                <a:solidFill>
                  <a:schemeClr val="tx1"/>
                </a:solidFill>
                <a:latin typeface="Times New Roman" panose="02020603050405020304" pitchFamily="18" charset="0"/>
              </a:rPr>
              <a:t> </a:t>
            </a:r>
            <a:r>
              <a:rPr lang="zh-CN" altLang="en-US" sz="1600" b="1" dirty="0">
                <a:solidFill>
                  <a:srgbClr val="C00000"/>
                </a:solidFill>
                <a:latin typeface="Times New Roman" panose="02020603050405020304" pitchFamily="18" charset="0"/>
              </a:rPr>
              <a:t>投资意向： </a:t>
            </a:r>
            <a:r>
              <a:rPr lang="zh-CN" altLang="en-US" sz="1600" b="1" dirty="0">
                <a:solidFill>
                  <a:schemeClr val="tx1"/>
                </a:solidFill>
                <a:latin typeface="宋体" panose="02010600030101010101" pitchFamily="2" charset="-122"/>
              </a:rPr>
              <a:t>是投资主体发现社会存在合适的投资机会所产生的投资愿望。</a:t>
            </a:r>
          </a:p>
          <a:p>
            <a:pPr algn="l" eaLnBrk="1" hangingPunct="1">
              <a:lnSpc>
                <a:spcPct val="150000"/>
              </a:lnSpc>
            </a:pPr>
            <a:r>
              <a:rPr lang="zh-CN" altLang="en-US" sz="1600" b="1" dirty="0">
                <a:solidFill>
                  <a:schemeClr val="tx1"/>
                </a:solidFill>
                <a:latin typeface="宋体" panose="02010600030101010101" pitchFamily="2" charset="-122"/>
              </a:rPr>
              <a:t>   </a:t>
            </a:r>
            <a:r>
              <a:rPr lang="en-US" altLang="zh-CN" sz="1600" b="1" dirty="0">
                <a:solidFill>
                  <a:schemeClr val="tx1"/>
                </a:solidFill>
                <a:latin typeface="宋体" panose="02010600030101010101" pitchFamily="2" charset="-122"/>
              </a:rPr>
              <a:t>2.</a:t>
            </a:r>
            <a:r>
              <a:rPr lang="zh-CN" altLang="en-US" sz="1600" b="1" dirty="0">
                <a:solidFill>
                  <a:srgbClr val="C00000"/>
                </a:solidFill>
                <a:latin typeface="宋体" panose="02010600030101010101" pitchFamily="2" charset="-122"/>
              </a:rPr>
              <a:t>投资机会研究：</a:t>
            </a:r>
            <a:r>
              <a:rPr lang="zh-CN" altLang="en-US" sz="1600" b="1" dirty="0">
                <a:solidFill>
                  <a:schemeClr val="tx1"/>
                </a:solidFill>
                <a:latin typeface="宋体" panose="02010600030101010101" pitchFamily="2" charset="-122"/>
              </a:rPr>
              <a:t>是投资主体对投资机会所进行的初步考察和分析，在认为机会合适，有良好的效益时，再进行下一步行动。</a:t>
            </a:r>
          </a:p>
          <a:p>
            <a:pPr algn="just" eaLnBrk="1" hangingPunct="1">
              <a:lnSpc>
                <a:spcPct val="150000"/>
              </a:lnSpc>
            </a:pPr>
            <a:r>
              <a:rPr lang="zh-CN" altLang="en-US" sz="1600" b="1" dirty="0">
                <a:solidFill>
                  <a:srgbClr val="C00000"/>
                </a:solidFill>
                <a:latin typeface="宋体" panose="02010600030101010101" pitchFamily="2" charset="-122"/>
                <a:sym typeface="+mn-ea"/>
              </a:rPr>
              <a:t>   </a:t>
            </a:r>
            <a:r>
              <a:rPr lang="en-US" altLang="zh-CN" sz="1600" b="1" dirty="0">
                <a:solidFill>
                  <a:srgbClr val="C00000"/>
                </a:solidFill>
                <a:latin typeface="宋体" panose="02010600030101010101" pitchFamily="2" charset="-122"/>
                <a:sym typeface="+mn-ea"/>
              </a:rPr>
              <a:t>3.</a:t>
            </a:r>
            <a:r>
              <a:rPr lang="zh-CN" altLang="en-US" sz="1600" b="1" dirty="0">
                <a:solidFill>
                  <a:srgbClr val="C00000"/>
                </a:solidFill>
                <a:latin typeface="宋体" panose="02010600030101010101" pitchFamily="2" charset="-122"/>
                <a:sym typeface="+mn-ea"/>
              </a:rPr>
              <a:t>项目建议书：</a:t>
            </a:r>
            <a:r>
              <a:rPr lang="zh-CN" altLang="en-US" sz="1600" b="1" dirty="0">
                <a:latin typeface="宋体" panose="02010600030101010101" pitchFamily="2" charset="-122"/>
                <a:sym typeface="+mn-ea"/>
              </a:rPr>
              <a:t> 是投资机会分析后所形成的书面文件，以方便投资者分析、抉择。</a:t>
            </a:r>
            <a:endParaRPr lang="zh-CN" altLang="en-US" sz="1600" b="1" dirty="0">
              <a:latin typeface="宋体" panose="02010600030101010101" pitchFamily="2" charset="-122"/>
            </a:endParaRPr>
          </a:p>
          <a:p>
            <a:pPr eaLnBrk="1" hangingPunct="1">
              <a:lnSpc>
                <a:spcPct val="150000"/>
              </a:lnSpc>
            </a:pPr>
            <a:r>
              <a:rPr lang="zh-CN" altLang="en-US" sz="1600" b="1" dirty="0">
                <a:latin typeface="宋体" panose="02010600030101010101" pitchFamily="2" charset="-122"/>
                <a:sym typeface="+mn-ea"/>
              </a:rPr>
              <a:t>    主要内容： （</a:t>
            </a:r>
            <a:r>
              <a:rPr lang="en-US" altLang="zh-CN" sz="1600" b="1" dirty="0">
                <a:latin typeface="宋体" panose="02010600030101010101" pitchFamily="2" charset="-122"/>
                <a:sym typeface="+mn-ea"/>
              </a:rPr>
              <a:t>1</a:t>
            </a:r>
            <a:r>
              <a:rPr lang="zh-CN" altLang="en-US" sz="1600" b="1" dirty="0">
                <a:latin typeface="宋体" panose="02010600030101010101" pitchFamily="2" charset="-122"/>
                <a:sym typeface="+mn-ea"/>
              </a:rPr>
              <a:t>）</a:t>
            </a:r>
            <a:r>
              <a:rPr lang="zh-CN" altLang="en-US" sz="1600" b="1" dirty="0">
                <a:latin typeface="Times New Roman" panose="02020603050405020304" pitchFamily="18" charset="0"/>
                <a:sym typeface="+mn-ea"/>
              </a:rPr>
              <a:t>拟建工程的必要性；</a:t>
            </a: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2</a:t>
            </a:r>
            <a:r>
              <a:rPr lang="zh-CN" altLang="en-US" sz="1600" b="1" dirty="0">
                <a:latin typeface="宋体" panose="02010600030101010101" pitchFamily="2" charset="-122"/>
                <a:sym typeface="+mn-ea"/>
              </a:rPr>
              <a:t>）</a:t>
            </a:r>
            <a:r>
              <a:rPr lang="zh-CN" altLang="en-US" sz="1600" b="1" dirty="0">
                <a:latin typeface="Times New Roman" panose="02020603050405020304" pitchFamily="18" charset="0"/>
                <a:sym typeface="+mn-ea"/>
              </a:rPr>
              <a:t>拟建工程的可行性；</a:t>
            </a: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3</a:t>
            </a:r>
            <a:r>
              <a:rPr lang="zh-CN" altLang="en-US" sz="1600" b="1" dirty="0">
                <a:latin typeface="宋体" panose="02010600030101010101" pitchFamily="2" charset="-122"/>
                <a:sym typeface="+mn-ea"/>
              </a:rPr>
              <a:t>）经济效益、社会效益等的分析。</a:t>
            </a:r>
            <a:endParaRPr lang="zh-CN" altLang="en-US" sz="1600" b="1" dirty="0">
              <a:latin typeface="宋体" panose="02010600030101010101" pitchFamily="2" charset="-122"/>
            </a:endParaRPr>
          </a:p>
          <a:p>
            <a:pPr eaLnBrk="1" hangingPunct="1">
              <a:lnSpc>
                <a:spcPct val="150000"/>
              </a:lnSpc>
            </a:pPr>
            <a:r>
              <a:rPr lang="zh-CN" altLang="en-US" sz="1600" b="1" dirty="0">
                <a:latin typeface="宋体" panose="02010600030101010101" pitchFamily="2" charset="-122"/>
                <a:sym typeface="+mn-ea"/>
              </a:rPr>
              <a:t>    </a:t>
            </a:r>
            <a:r>
              <a:rPr lang="zh-CN" altLang="en-US" sz="1600" b="1" i="1" dirty="0">
                <a:solidFill>
                  <a:schemeClr val="bg2">
                    <a:lumMod val="75000"/>
                  </a:schemeClr>
                </a:solidFill>
                <a:latin typeface="宋体" panose="02010600030101010101" pitchFamily="2" charset="-122"/>
                <a:sym typeface="+mn-ea"/>
              </a:rPr>
              <a:t>我国规定：</a:t>
            </a:r>
            <a:r>
              <a:rPr lang="zh-CN" altLang="en-US" sz="1600" b="1" dirty="0">
                <a:latin typeface="宋体" panose="02010600030101010101" pitchFamily="2" charset="-122"/>
                <a:sym typeface="+mn-ea"/>
              </a:rPr>
              <a:t>大中型和限额以上项目的投资项目建议书，由行业归口主管部门初审后，再由国家计委审批。小型项目的项目建议书，按隶属关系，由主管部门或地方计委审批。</a:t>
            </a:r>
          </a:p>
          <a:p>
            <a:pPr algn="just" eaLnBrk="1" hangingPunct="1">
              <a:lnSpc>
                <a:spcPct val="150000"/>
              </a:lnSpc>
            </a:pPr>
            <a:r>
              <a:rPr lang="en-US" altLang="zh-CN" sz="1600" b="1" dirty="0">
                <a:solidFill>
                  <a:srgbClr val="C00000"/>
                </a:solidFill>
                <a:latin typeface="宋体" panose="02010600030101010101" pitchFamily="2" charset="-122"/>
                <a:sym typeface="+mn-ea"/>
              </a:rPr>
              <a:t>   4.</a:t>
            </a:r>
            <a:r>
              <a:rPr lang="zh-CN" altLang="en-US" sz="1600" b="1" dirty="0">
                <a:solidFill>
                  <a:srgbClr val="C00000"/>
                </a:solidFill>
                <a:latin typeface="宋体" panose="02010600030101010101" pitchFamily="2" charset="-122"/>
                <a:sym typeface="+mn-ea"/>
              </a:rPr>
              <a:t>可行性研究：</a:t>
            </a:r>
            <a:r>
              <a:rPr lang="zh-CN" altLang="en-US" sz="1600" b="1" dirty="0">
                <a:latin typeface="Times New Roman" panose="02020603050405020304" pitchFamily="18" charset="0"/>
                <a:sym typeface="+mn-ea"/>
              </a:rPr>
              <a:t>  是指项目建议书被批准后，对拟建项目在技术上是否可行、经济上是否合理等内容所进行的分析论证。</a:t>
            </a:r>
            <a:endParaRPr lang="zh-CN" altLang="en-US" sz="1600" b="1" dirty="0">
              <a:latin typeface="Times New Roman" panose="02020603050405020304" pitchFamily="18" charset="0"/>
            </a:endParaRPr>
          </a:p>
          <a:p>
            <a:pPr eaLnBrk="1" hangingPunct="1">
              <a:lnSpc>
                <a:spcPct val="150000"/>
              </a:lnSpc>
            </a:pPr>
            <a:r>
              <a:rPr lang="zh-CN" altLang="en-US" sz="1600" b="1" dirty="0">
                <a:latin typeface="宋体" panose="02010600030101010101" pitchFamily="2" charset="-122"/>
                <a:sym typeface="+mn-ea"/>
              </a:rPr>
              <a:t>    其内容如下：（</a:t>
            </a:r>
            <a:r>
              <a:rPr lang="en-US" altLang="zh-CN" sz="1600" b="1" dirty="0">
                <a:latin typeface="宋体" panose="02010600030101010101" pitchFamily="2" charset="-122"/>
                <a:sym typeface="+mn-ea"/>
              </a:rPr>
              <a:t>1</a:t>
            </a:r>
            <a:r>
              <a:rPr lang="zh-CN" altLang="en-US" sz="1600" b="1" dirty="0">
                <a:latin typeface="宋体" panose="02010600030101010101" pitchFamily="2" charset="-122"/>
                <a:sym typeface="+mn-ea"/>
              </a:rPr>
              <a:t>）对所涉及的社会、经济、技术问题进行深入的研究； </a:t>
            </a:r>
            <a:endParaRPr lang="zh-CN" altLang="en-US" sz="1600" b="1" dirty="0">
              <a:latin typeface="宋体" panose="02010600030101010101" pitchFamily="2" charset="-122"/>
            </a:endParaRPr>
          </a:p>
          <a:p>
            <a:pPr eaLnBrk="1" hangingPunct="1">
              <a:lnSpc>
                <a:spcPct val="150000"/>
              </a:lnSpc>
            </a:pP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2</a:t>
            </a:r>
            <a:r>
              <a:rPr lang="zh-CN" altLang="en-US" sz="1600" b="1" dirty="0">
                <a:latin typeface="宋体" panose="02010600030101010101" pitchFamily="2" charset="-122"/>
                <a:sym typeface="+mn-ea"/>
              </a:rPr>
              <a:t>）对各种建设方案进行分析、比较、优化；</a:t>
            </a:r>
            <a:endParaRPr lang="zh-CN" altLang="en-US" sz="1600" b="1" dirty="0">
              <a:latin typeface="宋体" panose="02010600030101010101" pitchFamily="2" charset="-122"/>
            </a:endParaRPr>
          </a:p>
          <a:p>
            <a:pPr algn="just" eaLnBrk="1" hangingPunct="1">
              <a:lnSpc>
                <a:spcPct val="150000"/>
              </a:lnSpc>
            </a:pP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3</a:t>
            </a:r>
            <a:r>
              <a:rPr lang="zh-CN" altLang="en-US" sz="1600" b="1" dirty="0">
                <a:latin typeface="宋体" panose="02010600030101010101" pitchFamily="2" charset="-122"/>
                <a:sym typeface="+mn-ea"/>
              </a:rPr>
              <a:t>）对项目建成后的经济效益、社会效益进行科学的预测及评价；</a:t>
            </a:r>
            <a:endParaRPr lang="zh-CN" altLang="en-US" sz="1600" b="1" dirty="0">
              <a:latin typeface="宋体" panose="02010600030101010101" pitchFamily="2" charset="-122"/>
            </a:endParaRPr>
          </a:p>
          <a:p>
            <a:pPr algn="just" eaLnBrk="1" hangingPunct="1">
              <a:lnSpc>
                <a:spcPct val="150000"/>
              </a:lnSpc>
            </a:pP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4</a:t>
            </a:r>
            <a:r>
              <a:rPr lang="zh-CN" altLang="en-US" sz="1600" b="1" dirty="0">
                <a:latin typeface="宋体" panose="02010600030101010101" pitchFamily="2" charset="-122"/>
                <a:sym typeface="+mn-ea"/>
              </a:rPr>
              <a:t>）提出该项目建设是否可行的结论性意见。      </a:t>
            </a:r>
            <a:endParaRPr lang="zh-CN" altLang="en-US" sz="1600" b="1" dirty="0">
              <a:latin typeface="宋体" panose="02010600030101010101" pitchFamily="2" charset="-122"/>
            </a:endParaRPr>
          </a:p>
          <a:p>
            <a:pPr algn="just" eaLnBrk="1" hangingPunct="1">
              <a:lnSpc>
                <a:spcPct val="150000"/>
              </a:lnSpc>
            </a:pPr>
            <a:r>
              <a:rPr lang="zh-CN" altLang="en-US" sz="1600" b="1" dirty="0">
                <a:latin typeface="宋体" panose="02010600030101010101" pitchFamily="2" charset="-122"/>
                <a:sym typeface="+mn-ea"/>
              </a:rPr>
              <a:t>    可行性研究报告必须经有资格的咨询机构评估确认后才能作为投资决策的依据。</a:t>
            </a:r>
          </a:p>
          <a:p>
            <a:pPr eaLnBrk="1" hangingPunct="1">
              <a:lnSpc>
                <a:spcPct val="150000"/>
              </a:lnSpc>
            </a:pPr>
            <a:r>
              <a:rPr lang="en-US" altLang="zh-CN" sz="1600" b="1" dirty="0">
                <a:solidFill>
                  <a:srgbClr val="C00000"/>
                </a:solidFill>
                <a:latin typeface="宋体" panose="02010600030101010101" pitchFamily="2" charset="-122"/>
                <a:sym typeface="+mn-ea"/>
              </a:rPr>
              <a:t>   5.</a:t>
            </a:r>
            <a:r>
              <a:rPr lang="zh-CN" altLang="en-US" sz="1600" b="1" dirty="0">
                <a:solidFill>
                  <a:srgbClr val="C00000"/>
                </a:solidFill>
                <a:latin typeface="宋体" panose="02010600030101010101" pitchFamily="2" charset="-122"/>
                <a:sym typeface="+mn-ea"/>
              </a:rPr>
              <a:t>审批立项：</a:t>
            </a:r>
            <a:r>
              <a:rPr lang="zh-CN" altLang="en-US" sz="1600" b="1" dirty="0">
                <a:latin typeface="宋体" panose="02010600030101010101" pitchFamily="2" charset="-122"/>
                <a:sym typeface="+mn-ea"/>
              </a:rPr>
              <a:t> 是有关部门对可行性研究报告的审查批准程序，审查通过后即予以立项，正式进入工程项目的建设准备阶段。 </a:t>
            </a:r>
            <a:endParaRPr lang="zh-CN" altLang="en-US" sz="1600" b="1" dirty="0">
              <a:latin typeface="宋体" panose="02010600030101010101" pitchFamily="2" charset="-122"/>
            </a:endParaRPr>
          </a:p>
          <a:p>
            <a:pPr algn="just" eaLnBrk="1" hangingPunct="1">
              <a:lnSpc>
                <a:spcPct val="150000"/>
              </a:lnSpc>
            </a:pPr>
            <a:r>
              <a:rPr lang="zh-CN" altLang="en-US" sz="1600" b="1" dirty="0">
                <a:latin typeface="Times New Roman" panose="02020603050405020304" pitchFamily="18" charset="0"/>
                <a:sym typeface="+mn-ea"/>
              </a:rPr>
              <a:t>        </a:t>
            </a:r>
            <a:r>
              <a:rPr lang="zh-CN" altLang="en-US" sz="1600" b="1" i="1" dirty="0">
                <a:solidFill>
                  <a:schemeClr val="tx2"/>
                </a:solidFill>
                <a:latin typeface="Times New Roman" panose="02020603050405020304" pitchFamily="18" charset="0"/>
                <a:sym typeface="+mn-ea"/>
              </a:rPr>
              <a:t>我国规定：</a:t>
            </a:r>
            <a:r>
              <a:rPr lang="en-US" altLang="zh-CN" sz="1600" b="1" dirty="0">
                <a:latin typeface="Times New Roman" panose="02020603050405020304" pitchFamily="18" charset="0"/>
                <a:sym typeface="+mn-ea"/>
              </a:rPr>
              <a:t>①</a:t>
            </a:r>
            <a:r>
              <a:rPr lang="zh-CN" altLang="en-US" sz="1600" b="1" dirty="0">
                <a:latin typeface="Times New Roman" panose="02020603050405020304" pitchFamily="18" charset="0"/>
                <a:sym typeface="+mn-ea"/>
              </a:rPr>
              <a:t>大中型建设项目的可行性研究报告，由各主管部门，各省、市、自治区或全国性工业公司负责预审，报国务院审批；</a:t>
            </a:r>
            <a:r>
              <a:rPr lang="en-US" altLang="zh-CN" sz="1600" b="1" dirty="0">
                <a:latin typeface="Times New Roman" panose="02020603050405020304" pitchFamily="18" charset="0"/>
                <a:sym typeface="+mn-ea"/>
              </a:rPr>
              <a:t>②</a:t>
            </a:r>
            <a:r>
              <a:rPr lang="zh-CN" altLang="en-US" sz="1600" b="1" dirty="0">
                <a:latin typeface="Times New Roman" panose="02020603050405020304" pitchFamily="18" charset="0"/>
                <a:sym typeface="+mn-ea"/>
              </a:rPr>
              <a:t>小型项目的可行性研究报告，按隶属关系由各主管部门，各省、市、自治区或全国性专业公司审批。</a:t>
            </a:r>
            <a:endParaRPr lang="zh-CN" altLang="en-US" sz="1600" b="1">
              <a:latin typeface="宋体" panose="02010600030101010101" pitchFamily="2" charset="-122"/>
            </a:endParaRPr>
          </a:p>
          <a:p>
            <a:pPr algn="l" eaLnBrk="1" hangingPunct="1">
              <a:lnSpc>
                <a:spcPct val="180000"/>
              </a:lnSpc>
            </a:pPr>
            <a:endParaRPr lang="zh-CN" altLang="en-US" sz="1600" b="1" dirty="0">
              <a:solidFill>
                <a:schemeClr val="tx1"/>
              </a:solidFill>
              <a:latin typeface="宋体" panose="02010600030101010101" pitchFamily="2" charset="-122"/>
            </a:endParaRPr>
          </a:p>
        </p:txBody>
      </p:sp>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47" name="文本框 6146"/>
          <p:cNvSpPr txBox="1"/>
          <p:nvPr/>
        </p:nvSpPr>
        <p:spPr>
          <a:xfrm>
            <a:off x="280670" y="-53340"/>
            <a:ext cx="11467465" cy="753745"/>
          </a:xfrm>
          <a:prstGeom prst="rect">
            <a:avLst/>
          </a:prstGeom>
          <a:noFill/>
          <a:ln w="9525">
            <a:noFill/>
          </a:ln>
        </p:spPr>
        <p:txBody>
          <a:bodyPr/>
          <a:lstStyle/>
          <a:p>
            <a:pPr algn="just" eaLnBrk="1" hangingPunct="1">
              <a:lnSpc>
                <a:spcPct val="130000"/>
              </a:lnSpc>
            </a:pPr>
            <a:r>
              <a:rPr lang="en-US" altLang="zh-CN" sz="2800" b="1" i="1" dirty="0">
                <a:solidFill>
                  <a:schemeClr val="tx1"/>
                </a:solidFill>
                <a:latin typeface="Times New Roman" panose="02020603050405020304" pitchFamily="18" charset="0"/>
              </a:rPr>
              <a:t>     </a:t>
            </a:r>
            <a:r>
              <a:rPr lang="zh-CN" altLang="en-US" sz="2400" b="1" dirty="0">
                <a:latin typeface="Times New Roman" panose="02020603050405020304" pitchFamily="18" charset="0"/>
                <a:sym typeface="+mn-ea"/>
              </a:rPr>
              <a:t>2．工程建设准备阶段 </a:t>
            </a:r>
            <a:r>
              <a:rPr lang="zh-CN" altLang="en-US" sz="2400" b="1" dirty="0">
                <a:solidFill>
                  <a:srgbClr val="00B050"/>
                </a:solidFill>
                <a:latin typeface="Times New Roman" panose="02020603050405020304" pitchFamily="18" charset="0"/>
                <a:sym typeface="+mn-ea"/>
              </a:rPr>
              <a:t>→规划→获取土地使用权→拆迁→工程发包与承包</a:t>
            </a:r>
            <a:r>
              <a:rPr lang="zh-CN" altLang="en-US" sz="2400" b="1" dirty="0">
                <a:solidFill>
                  <a:schemeClr val="tx1"/>
                </a:solidFill>
                <a:latin typeface="Times New Roman" panose="02020603050405020304" pitchFamily="18" charset="0"/>
              </a:rPr>
              <a:t>       </a:t>
            </a:r>
            <a:endParaRPr lang="zh-CN" altLang="en-US" sz="2000" b="1" dirty="0">
              <a:solidFill>
                <a:srgbClr val="00B050"/>
              </a:solidFill>
              <a:latin typeface="Times New Roman" panose="02020603050405020304" pitchFamily="18" charset="0"/>
            </a:endParaRPr>
          </a:p>
        </p:txBody>
      </p:sp>
      <p:sp>
        <p:nvSpPr>
          <p:cNvPr id="2" name="文本框 1"/>
          <p:cNvSpPr txBox="1"/>
          <p:nvPr/>
        </p:nvSpPr>
        <p:spPr>
          <a:xfrm>
            <a:off x="139700" y="712470"/>
            <a:ext cx="11750040" cy="5984240"/>
          </a:xfrm>
          <a:prstGeom prst="rect">
            <a:avLst/>
          </a:prstGeom>
          <a:solidFill>
            <a:schemeClr val="bg1"/>
          </a:solidFill>
          <a:ln w="9525">
            <a:noFill/>
          </a:ln>
        </p:spPr>
        <p:txBody>
          <a:bodyPr/>
          <a:lstStyle/>
          <a:p>
            <a:pPr algn="just" eaLnBrk="1" hangingPunct="1">
              <a:lnSpc>
                <a:spcPct val="140000"/>
              </a:lnSpc>
            </a:pPr>
            <a:r>
              <a:rPr lang="en-US" altLang="zh-CN" sz="1600" b="1" dirty="0">
                <a:solidFill>
                  <a:srgbClr val="C00000"/>
                </a:solidFill>
                <a:latin typeface="Times New Roman" panose="02020603050405020304" pitchFamily="18" charset="0"/>
              </a:rPr>
              <a:t>1.</a:t>
            </a:r>
            <a:r>
              <a:rPr lang="zh-CN" altLang="en-US" sz="1600" b="1" dirty="0">
                <a:solidFill>
                  <a:srgbClr val="C00000"/>
                </a:solidFill>
                <a:latin typeface="Times New Roman" panose="02020603050405020304" pitchFamily="18" charset="0"/>
              </a:rPr>
              <a:t> </a:t>
            </a:r>
            <a:r>
              <a:rPr lang="zh-CN" altLang="en-US" sz="1600" b="1" dirty="0">
                <a:solidFill>
                  <a:srgbClr val="C00000"/>
                </a:solidFill>
                <a:latin typeface="Times New Roman" panose="02020603050405020304" pitchFamily="18" charset="0"/>
                <a:sym typeface="+mn-ea"/>
              </a:rPr>
              <a:t>规划</a:t>
            </a:r>
            <a:r>
              <a:rPr lang="zh-CN" altLang="en-US" sz="1600" b="1" dirty="0">
                <a:latin typeface="Times New Roman" panose="02020603050405020304" pitchFamily="18" charset="0"/>
                <a:sym typeface="+mn-ea"/>
              </a:rPr>
              <a:t>（</a:t>
            </a:r>
            <a:r>
              <a:rPr lang="en-US" altLang="zh-CN" sz="1600" b="1" dirty="0">
                <a:latin typeface="Times New Roman" panose="02020603050405020304" pitchFamily="18" charset="0"/>
                <a:sym typeface="+mn-ea"/>
              </a:rPr>
              <a:t>1</a:t>
            </a:r>
            <a:r>
              <a:rPr lang="zh-CN" altLang="en-US" sz="1600" b="1" dirty="0">
                <a:latin typeface="Times New Roman" panose="02020603050405020304" pitchFamily="18" charset="0"/>
                <a:sym typeface="+mn-ea"/>
              </a:rPr>
              <a:t>）在规划区内建设的工程，必须符合城市规划或村庄、集镇规划的要求。</a:t>
            </a:r>
            <a:endParaRPr lang="zh-CN" altLang="en-US" sz="1600" b="1" dirty="0">
              <a:latin typeface="Times New Roman" panose="02020603050405020304" pitchFamily="18" charset="0"/>
            </a:endParaRPr>
          </a:p>
          <a:p>
            <a:pPr algn="just" eaLnBrk="1" hangingPunct="1">
              <a:lnSpc>
                <a:spcPct val="140000"/>
              </a:lnSpc>
            </a:pPr>
            <a:r>
              <a:rPr lang="zh-CN" altLang="en-US" sz="1600" b="1" dirty="0">
                <a:latin typeface="Times New Roman" panose="02020603050405020304" pitchFamily="18" charset="0"/>
                <a:sym typeface="+mn-ea"/>
              </a:rPr>
              <a:t>      （</a:t>
            </a:r>
            <a:r>
              <a:rPr lang="en-US" altLang="zh-CN" sz="1600" b="1" dirty="0">
                <a:latin typeface="Times New Roman" panose="02020603050405020304" pitchFamily="18" charset="0"/>
                <a:sym typeface="+mn-ea"/>
              </a:rPr>
              <a:t>2</a:t>
            </a:r>
            <a:r>
              <a:rPr lang="zh-CN" altLang="en-US" sz="1600" b="1" dirty="0">
                <a:latin typeface="Times New Roman" panose="02020603050405020304" pitchFamily="18" charset="0"/>
                <a:sym typeface="+mn-ea"/>
              </a:rPr>
              <a:t>）工程选址和布局，必须取得城市规划行政主管部门或村、镇规划主管部门的同意、批准。</a:t>
            </a:r>
            <a:endParaRPr lang="zh-CN" altLang="en-US" sz="1600" b="1" dirty="0">
              <a:latin typeface="Times New Roman" panose="02020603050405020304" pitchFamily="18" charset="0"/>
            </a:endParaRPr>
          </a:p>
          <a:p>
            <a:pPr algn="just" eaLnBrk="1" hangingPunct="1">
              <a:lnSpc>
                <a:spcPct val="140000"/>
              </a:lnSpc>
            </a:pPr>
            <a:r>
              <a:rPr lang="zh-CN" altLang="en-US" sz="1600" b="1" dirty="0">
                <a:latin typeface="宋体" panose="02010600030101010101" pitchFamily="2" charset="-122"/>
                <a:sym typeface="+mn-ea"/>
              </a:rPr>
              <a:t>   （</a:t>
            </a:r>
            <a:r>
              <a:rPr lang="en-US" altLang="zh-CN" sz="1600" b="1">
                <a:latin typeface="Times New Roman" panose="02020603050405020304" pitchFamily="18" charset="0"/>
                <a:sym typeface="+mn-ea"/>
              </a:rPr>
              <a:t>3</a:t>
            </a:r>
            <a:r>
              <a:rPr lang="zh-CN" altLang="en-US" sz="1600" b="1" dirty="0">
                <a:latin typeface="宋体" panose="02010600030101010101" pitchFamily="2" charset="-122"/>
                <a:sym typeface="+mn-ea"/>
              </a:rPr>
              <a:t>）在城市规划区内进行工程建设的，要依法领取</a:t>
            </a:r>
            <a:r>
              <a:rPr lang="zh-CN" altLang="en-US" sz="1600" b="1" dirty="0">
                <a:solidFill>
                  <a:schemeClr val="bg2">
                    <a:lumMod val="50000"/>
                  </a:schemeClr>
                </a:solidFill>
                <a:latin typeface="宋体" panose="02010600030101010101" pitchFamily="2" charset="-122"/>
                <a:sym typeface="+mn-ea"/>
              </a:rPr>
              <a:t>“选址意见书”、“建设用地规划许可证”、“建设工程规划许可证”</a:t>
            </a:r>
            <a:r>
              <a:rPr lang="zh-CN" altLang="en-US" sz="1600" b="1" dirty="0">
                <a:latin typeface="宋体" panose="02010600030101010101" pitchFamily="2" charset="-122"/>
                <a:sym typeface="+mn-ea"/>
              </a:rPr>
              <a:t>。</a:t>
            </a:r>
            <a:r>
              <a:rPr lang="zh-CN" altLang="en-US" sz="1600" b="1" dirty="0">
                <a:solidFill>
                  <a:schemeClr val="tx1"/>
                </a:solidFill>
                <a:latin typeface="宋体" panose="02010600030101010101" pitchFamily="2" charset="-122"/>
              </a:rPr>
              <a:t>   </a:t>
            </a:r>
          </a:p>
          <a:p>
            <a:pPr algn="just" eaLnBrk="1" hangingPunct="1">
              <a:lnSpc>
                <a:spcPct val="140000"/>
              </a:lnSpc>
            </a:pPr>
            <a:r>
              <a:rPr lang="en-US" altLang="zh-CN" sz="1600" b="1" dirty="0">
                <a:solidFill>
                  <a:srgbClr val="C00000"/>
                </a:solidFill>
                <a:latin typeface="宋体" panose="02010600030101010101" pitchFamily="2" charset="-122"/>
                <a:sym typeface="+mn-ea"/>
              </a:rPr>
              <a:t>2</a:t>
            </a:r>
            <a:r>
              <a:rPr lang="zh-CN" altLang="en-US" sz="1600" b="1" dirty="0">
                <a:solidFill>
                  <a:srgbClr val="C00000"/>
                </a:solidFill>
                <a:latin typeface="宋体" panose="02010600030101010101" pitchFamily="2" charset="-122"/>
                <a:sym typeface="+mn-ea"/>
              </a:rPr>
              <a:t>．获取土地使用权</a:t>
            </a:r>
            <a:r>
              <a:rPr lang="en-US" altLang="zh-CN" sz="1600" b="1" dirty="0">
                <a:solidFill>
                  <a:srgbClr val="C00000"/>
                </a:solidFill>
                <a:latin typeface="宋体" panose="02010600030101010101" pitchFamily="2" charset="-122"/>
                <a:sym typeface="+mn-ea"/>
              </a:rPr>
              <a:t>:</a:t>
            </a:r>
            <a:r>
              <a:rPr lang="zh-CN" altLang="en-US" sz="1600" b="1" dirty="0">
                <a:solidFill>
                  <a:schemeClr val="tx2"/>
                </a:solidFill>
                <a:latin typeface="宋体" panose="02010600030101010101" pitchFamily="2" charset="-122"/>
                <a:sym typeface="+mn-ea"/>
              </a:rPr>
              <a:t> </a:t>
            </a:r>
            <a:r>
              <a:rPr lang="zh-CN" altLang="en-US" sz="1600" b="1" dirty="0">
                <a:latin typeface="宋体" panose="02010600030101010101" pitchFamily="2" charset="-122"/>
                <a:sym typeface="+mn-ea"/>
              </a:rPr>
              <a:t>（</a:t>
            </a:r>
            <a:r>
              <a:rPr lang="en-US" altLang="zh-CN" sz="1600" b="1" dirty="0">
                <a:latin typeface="宋体" panose="02010600030101010101" pitchFamily="2" charset="-122"/>
                <a:sym typeface="+mn-ea"/>
              </a:rPr>
              <a:t>1</a:t>
            </a:r>
            <a:r>
              <a:rPr lang="zh-CN" altLang="en-US" sz="1600" b="1" dirty="0">
                <a:latin typeface="宋体" panose="02010600030101010101" pitchFamily="2" charset="-122"/>
                <a:sym typeface="+mn-ea"/>
              </a:rPr>
              <a:t>）我国的</a:t>
            </a:r>
            <a:r>
              <a:rPr lang="en-US" altLang="zh-CN" sz="1600" b="1" dirty="0">
                <a:latin typeface="宋体" panose="02010600030101010101" pitchFamily="2" charset="-122"/>
                <a:sym typeface="+mn-ea"/>
              </a:rPr>
              <a:t>《</a:t>
            </a:r>
            <a:r>
              <a:rPr lang="zh-CN" altLang="en-US" sz="1600" b="1" dirty="0">
                <a:latin typeface="宋体" panose="02010600030101010101" pitchFamily="2" charset="-122"/>
                <a:sym typeface="+mn-ea"/>
              </a:rPr>
              <a:t>土地管理法</a:t>
            </a:r>
            <a:r>
              <a:rPr lang="en-US" altLang="zh-CN" sz="1600" b="1" dirty="0">
                <a:latin typeface="宋体" panose="02010600030101010101" pitchFamily="2" charset="-122"/>
                <a:sym typeface="+mn-ea"/>
              </a:rPr>
              <a:t>》</a:t>
            </a:r>
            <a:r>
              <a:rPr lang="zh-CN" altLang="en-US" sz="1600" b="1" dirty="0">
                <a:latin typeface="宋体" panose="02010600030101010101" pitchFamily="2" charset="-122"/>
                <a:sym typeface="+mn-ea"/>
              </a:rPr>
              <a:t>规定：农村和城市郊区的土地</a:t>
            </a:r>
            <a:r>
              <a:rPr lang="zh-CN" altLang="en-US" sz="1600" b="1" dirty="0">
                <a:latin typeface="Times New Roman" panose="02020603050405020304" pitchFamily="18" charset="0"/>
                <a:sym typeface="+mn-ea"/>
              </a:rPr>
              <a:t>属于农民集体所有，其余的土地都归国家所有。工程建设用地都必须通过国家对土地使用权的出让或划拨而取得，需在农民集体所有的土地上进行工程建设的，也必须先由国家征用农民土地，然后再将土地使用权出让或划拨给建设单位或个人。</a:t>
            </a:r>
          </a:p>
          <a:p>
            <a:pPr algn="just" eaLnBrk="1" hangingPunct="1">
              <a:lnSpc>
                <a:spcPct val="140000"/>
              </a:lnSpc>
            </a:pPr>
            <a:r>
              <a:rPr lang="zh-CN" altLang="en-US" sz="1600" b="1" dirty="0">
                <a:latin typeface="Times New Roman" panose="02020603050405020304" pitchFamily="18" charset="0"/>
                <a:sym typeface="+mn-ea"/>
              </a:rPr>
              <a:t>（</a:t>
            </a:r>
            <a:r>
              <a:rPr lang="en-US" altLang="zh-CN" sz="1600" b="1" dirty="0">
                <a:latin typeface="Times New Roman" panose="02020603050405020304" pitchFamily="18" charset="0"/>
                <a:sym typeface="+mn-ea"/>
              </a:rPr>
              <a:t>2</a:t>
            </a:r>
            <a:r>
              <a:rPr lang="zh-CN" altLang="en-US" sz="1600" b="1" dirty="0">
                <a:latin typeface="Times New Roman" panose="02020603050405020304" pitchFamily="18" charset="0"/>
                <a:sym typeface="+mn-ea"/>
              </a:rPr>
              <a:t>）通过国家出让而取得土地使用权的，应向国家支付出让金，并与市、县人民政府土地管理部门签订书面出让合同，然后按合同规定的年限与要求进行工程建设。</a:t>
            </a:r>
            <a:endParaRPr lang="zh-CN" altLang="en-US" sz="1600" b="1" dirty="0">
              <a:latin typeface="Times New Roman" panose="02020603050405020304" pitchFamily="18" charset="0"/>
            </a:endParaRPr>
          </a:p>
          <a:p>
            <a:pPr algn="just" eaLnBrk="1" hangingPunct="1">
              <a:lnSpc>
                <a:spcPct val="140000"/>
              </a:lnSpc>
            </a:pPr>
            <a:r>
              <a:rPr lang="zh-CN" altLang="en-US" sz="1600" b="1" dirty="0">
                <a:latin typeface="Times New Roman" panose="02020603050405020304" pitchFamily="18" charset="0"/>
                <a:sym typeface="+mn-ea"/>
              </a:rPr>
              <a:t> （</a:t>
            </a:r>
            <a:r>
              <a:rPr lang="en-US" altLang="zh-CN" sz="1600" b="1" dirty="0">
                <a:latin typeface="Times New Roman" panose="02020603050405020304" pitchFamily="18" charset="0"/>
                <a:sym typeface="+mn-ea"/>
              </a:rPr>
              <a:t>3</a:t>
            </a:r>
            <a:r>
              <a:rPr lang="zh-CN" altLang="en-US" sz="1600" b="1" dirty="0">
                <a:latin typeface="Times New Roman" panose="02020603050405020304" pitchFamily="18" charset="0"/>
                <a:sym typeface="+mn-ea"/>
              </a:rPr>
              <a:t>）由国家划拨取得土地使用权的，虽不向国家支付出让金，但在城市要承担拆迁费用，在农村和郊区要承担土地原使用者的补偿费和安置补助费，其标准由各省、直辖市、自治区规定。</a:t>
            </a:r>
            <a:endParaRPr lang="zh-CN" altLang="en-US" sz="1600" b="1" dirty="0">
              <a:latin typeface="Times New Roman" panose="02020603050405020304" pitchFamily="18" charset="0"/>
            </a:endParaRPr>
          </a:p>
          <a:p>
            <a:pPr eaLnBrk="1" hangingPunct="1">
              <a:lnSpc>
                <a:spcPct val="140000"/>
              </a:lnSpc>
            </a:pPr>
            <a:r>
              <a:rPr lang="en-US" altLang="zh-CN" sz="1600" b="1" dirty="0">
                <a:solidFill>
                  <a:srgbClr val="C00000"/>
                </a:solidFill>
                <a:latin typeface="宋体" panose="02010600030101010101" pitchFamily="2" charset="-122"/>
                <a:sym typeface="+mn-ea"/>
              </a:rPr>
              <a:t>3</a:t>
            </a:r>
            <a:r>
              <a:rPr lang="zh-CN" altLang="en-US" sz="1600" b="1" dirty="0">
                <a:solidFill>
                  <a:srgbClr val="C00000"/>
                </a:solidFill>
                <a:latin typeface="宋体" panose="02010600030101010101" pitchFamily="2" charset="-122"/>
                <a:sym typeface="+mn-ea"/>
              </a:rPr>
              <a:t>．拆迁 </a:t>
            </a:r>
            <a:r>
              <a:rPr lang="en-US" altLang="zh-CN" sz="1600" b="1" dirty="0">
                <a:solidFill>
                  <a:srgbClr val="C00000"/>
                </a:solidFill>
                <a:latin typeface="宋体" panose="02010600030101010101" pitchFamily="2" charset="-122"/>
                <a:sym typeface="+mn-ea"/>
              </a:rPr>
              <a:t>:</a:t>
            </a:r>
            <a:r>
              <a:rPr lang="zh-CN" altLang="en-US" sz="1600" b="1" dirty="0">
                <a:latin typeface="Times New Roman" panose="02020603050405020304" pitchFamily="18" charset="0"/>
                <a:sym typeface="+mn-ea"/>
              </a:rPr>
              <a:t>（</a:t>
            </a:r>
            <a:r>
              <a:rPr lang="en-US" altLang="zh-CN" sz="1600" b="1">
                <a:latin typeface="宋体" panose="02010600030101010101" pitchFamily="2" charset="-122"/>
                <a:sym typeface="+mn-ea"/>
              </a:rPr>
              <a:t>1</a:t>
            </a:r>
            <a:r>
              <a:rPr lang="zh-CN" altLang="en-US" sz="1600" b="1" dirty="0">
                <a:latin typeface="Times New Roman" panose="02020603050405020304" pitchFamily="18" charset="0"/>
                <a:sym typeface="+mn-ea"/>
              </a:rPr>
              <a:t>）国务院颁发的</a:t>
            </a:r>
            <a:r>
              <a:rPr lang="en-US" altLang="zh-CN" sz="1600" b="1" dirty="0">
                <a:latin typeface="Times New Roman" panose="02020603050405020304" pitchFamily="18" charset="0"/>
                <a:sym typeface="+mn-ea"/>
              </a:rPr>
              <a:t>《</a:t>
            </a:r>
            <a:r>
              <a:rPr lang="zh-CN" altLang="en-US" sz="1600" b="1" dirty="0">
                <a:latin typeface="Times New Roman" panose="02020603050405020304" pitchFamily="18" charset="0"/>
                <a:sym typeface="+mn-ea"/>
              </a:rPr>
              <a:t>城市房屋拆迁管理条例</a:t>
            </a:r>
            <a:r>
              <a:rPr lang="en-US" altLang="zh-CN" sz="1600" b="1" dirty="0">
                <a:latin typeface="Times New Roman" panose="02020603050405020304" pitchFamily="18" charset="0"/>
                <a:sym typeface="+mn-ea"/>
              </a:rPr>
              <a:t>》</a:t>
            </a:r>
            <a:r>
              <a:rPr lang="zh-CN" altLang="en-US" sz="1600" b="1" dirty="0">
                <a:latin typeface="Times New Roman" panose="02020603050405020304" pitchFamily="18" charset="0"/>
                <a:sym typeface="+mn-ea"/>
              </a:rPr>
              <a:t>规定，任何单位和个人需要拆迁房屋的，都必须持国家规定的批准文件、拆迁计划和拆迁方案，向县级以上人民政府房屋拆迁主管部门提出申请，经批准并取得</a:t>
            </a:r>
            <a:r>
              <a:rPr lang="zh-CN" altLang="en-US" sz="1600" b="1" dirty="0">
                <a:solidFill>
                  <a:schemeClr val="bg2">
                    <a:lumMod val="50000"/>
                  </a:schemeClr>
                </a:solidFill>
                <a:latin typeface="Times New Roman" panose="02020603050405020304" pitchFamily="18" charset="0"/>
                <a:sym typeface="+mn-ea"/>
              </a:rPr>
              <a:t>房屋拆迁许可证</a:t>
            </a:r>
            <a:r>
              <a:rPr lang="zh-CN" altLang="en-US" sz="1600" b="1" dirty="0">
                <a:latin typeface="Times New Roman" panose="02020603050405020304" pitchFamily="18" charset="0"/>
                <a:sym typeface="+mn-ea"/>
              </a:rPr>
              <a:t>后，方可拆迁。</a:t>
            </a:r>
            <a:endParaRPr lang="zh-CN" altLang="en-US" sz="1600" b="1" dirty="0">
              <a:latin typeface="宋体" panose="02010600030101010101" pitchFamily="2" charset="-122"/>
            </a:endParaRPr>
          </a:p>
          <a:p>
            <a:pPr eaLnBrk="1" hangingPunct="1">
              <a:lnSpc>
                <a:spcPct val="140000"/>
              </a:lnSpc>
            </a:pP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2</a:t>
            </a:r>
            <a:r>
              <a:rPr lang="zh-CN" altLang="en-US" sz="1600" b="1" dirty="0">
                <a:latin typeface="宋体" panose="02010600030101010101" pitchFamily="2" charset="-122"/>
                <a:sym typeface="+mn-ea"/>
              </a:rPr>
              <a:t>）拆迁人和被拆迁人应签订书面协议，被拆迁人必须服从城市建设的需要，在规定的搬迁期限内完成搬迁。拆迁人对被拆迁人依法给予补偿，并对被拆迁房屋的使用人进行安置。</a:t>
            </a:r>
            <a:endParaRPr lang="zh-CN" altLang="en-US" sz="1600" b="1" dirty="0">
              <a:latin typeface="宋体" panose="02010600030101010101" pitchFamily="2" charset="-122"/>
            </a:endParaRPr>
          </a:p>
          <a:p>
            <a:pPr eaLnBrk="1" hangingPunct="1">
              <a:lnSpc>
                <a:spcPct val="140000"/>
              </a:lnSpc>
            </a:pPr>
            <a:r>
              <a:rPr lang="zh-CN" altLang="en-US" sz="1600" b="1" dirty="0">
                <a:latin typeface="宋体" panose="02010600030101010101" pitchFamily="2" charset="-122"/>
                <a:sym typeface="+mn-ea"/>
              </a:rPr>
              <a:t>    （</a:t>
            </a:r>
            <a:r>
              <a:rPr lang="en-US" altLang="zh-CN" sz="1600" b="1" dirty="0">
                <a:latin typeface="宋体" panose="02010600030101010101" pitchFamily="2" charset="-122"/>
                <a:sym typeface="+mn-ea"/>
              </a:rPr>
              <a:t>3</a:t>
            </a:r>
            <a:r>
              <a:rPr lang="zh-CN" altLang="en-US" sz="1600" b="1" dirty="0">
                <a:latin typeface="宋体" panose="02010600030101010101" pitchFamily="2" charset="-122"/>
                <a:sym typeface="+mn-ea"/>
              </a:rPr>
              <a:t>）对</a:t>
            </a:r>
            <a:r>
              <a:rPr lang="zh-CN" altLang="en-US" sz="1600" b="1" dirty="0">
                <a:solidFill>
                  <a:schemeClr val="bg2">
                    <a:lumMod val="50000"/>
                  </a:schemeClr>
                </a:solidFill>
                <a:latin typeface="宋体" panose="02010600030101010101" pitchFamily="2" charset="-122"/>
                <a:sym typeface="+mn-ea"/>
              </a:rPr>
              <a:t>违章建筑、超过批准期限的临时建筑</a:t>
            </a:r>
            <a:r>
              <a:rPr lang="zh-CN" altLang="en-US" sz="1600" b="1" dirty="0">
                <a:latin typeface="宋体" panose="02010600030101010101" pitchFamily="2" charset="-122"/>
                <a:sym typeface="+mn-ea"/>
              </a:rPr>
              <a:t>的被拆迁人和使用人，则不予补偿和安置。</a:t>
            </a:r>
            <a:endParaRPr lang="zh-CN" altLang="en-US" sz="1600" b="1">
              <a:latin typeface="Arial" panose="020B0604020202020204" pitchFamily="34" charset="0"/>
            </a:endParaRPr>
          </a:p>
          <a:p>
            <a:pPr algn="just" eaLnBrk="1" hangingPunct="1">
              <a:lnSpc>
                <a:spcPct val="140000"/>
              </a:lnSpc>
            </a:pPr>
            <a:r>
              <a:rPr lang="en-US" altLang="zh-CN" sz="1600" b="1" dirty="0">
                <a:solidFill>
                  <a:srgbClr val="C00000"/>
                </a:solidFill>
                <a:latin typeface="Times New Roman" panose="02020603050405020304" pitchFamily="18" charset="0"/>
                <a:sym typeface="+mn-ea"/>
              </a:rPr>
              <a:t>4</a:t>
            </a:r>
            <a:r>
              <a:rPr lang="zh-CN" altLang="en-US" sz="1600" b="1" dirty="0">
                <a:solidFill>
                  <a:srgbClr val="C00000"/>
                </a:solidFill>
                <a:latin typeface="Times New Roman" panose="02020603050405020304" pitchFamily="18" charset="0"/>
                <a:sym typeface="+mn-ea"/>
              </a:rPr>
              <a:t>．工程发包与承包</a:t>
            </a:r>
            <a:r>
              <a:rPr lang="en-US" altLang="zh-CN" sz="1600" b="1" dirty="0">
                <a:solidFill>
                  <a:srgbClr val="C00000"/>
                </a:solidFill>
                <a:latin typeface="Times New Roman" panose="02020603050405020304" pitchFamily="18" charset="0"/>
                <a:sym typeface="+mn-ea"/>
              </a:rPr>
              <a:t>:</a:t>
            </a:r>
            <a:r>
              <a:rPr lang="zh-CN" altLang="en-US" sz="1600" b="1" dirty="0">
                <a:latin typeface="Times New Roman" panose="02020603050405020304" pitchFamily="18" charset="0"/>
                <a:sym typeface="+mn-ea"/>
              </a:rPr>
              <a:t>   建设单位在上述准备工作完成后，须对拟建工程进行发包，择优选定工程勘察设计单位、施工单位或总承包单位。    为鼓励公平竞争，建立公正的竞争秩序，国家提倡招投标方式，并对许多工程强制进行招标和投标。</a:t>
            </a:r>
            <a:endParaRPr lang="zh-CN" altLang="en-US" sz="1600" b="1" dirty="0">
              <a:solidFill>
                <a:schemeClr val="tx1"/>
              </a:solidFill>
              <a:latin typeface="宋体" panose="02010600030101010101" pitchFamily="2" charset="-122"/>
            </a:endParaRPr>
          </a:p>
        </p:txBody>
      </p:sp>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65541" name="图片 65540" descr="建设用地规划许可证"/>
          <p:cNvPicPr>
            <a:picLocks noChangeAspect="1"/>
          </p:cNvPicPr>
          <p:nvPr/>
        </p:nvPicPr>
        <p:blipFill>
          <a:blip r:embed="rId3">
            <a:extLst>
              <a:ext uri="{BEBA8EAE-BF5A-486C-A8C5-ECC9F3942E4B}">
                <a14:imgProps xmlns:a14="http://schemas.microsoft.com/office/drawing/2010/main">
                  <a14:imgLayer r:embed="rId4">
                    <a14:imgEffect>
                      <a14:brightnessContrast bright="8000"/>
                    </a14:imgEffect>
                  </a14:imgLayer>
                </a14:imgProps>
              </a:ext>
            </a:extLst>
          </a:blip>
          <a:stretch>
            <a:fillRect/>
          </a:stretch>
        </p:blipFill>
        <p:spPr>
          <a:xfrm>
            <a:off x="2283539" y="106672"/>
            <a:ext cx="8780701" cy="6575163"/>
          </a:xfrm>
          <a:prstGeom prst="rect">
            <a:avLst/>
          </a:prstGeom>
          <a:noFill/>
          <a:ln w="9525">
            <a:noFill/>
          </a:ln>
        </p:spPr>
      </p:pic>
    </p:spTree>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建设工程规划许可证"/>
          <p:cNvPicPr>
            <a:picLocks noChangeAspect="1"/>
          </p:cNvPicPr>
          <p:nvPr/>
        </p:nvPicPr>
        <p:blipFill>
          <a:blip r:embed="rId2">
            <a:extLst>
              <a:ext uri="{BEBA8EAE-BF5A-486C-A8C5-ECC9F3942E4B}">
                <a14:imgProps xmlns:a14="http://schemas.microsoft.com/office/drawing/2010/main">
                  <a14:imgLayer r:embed="rId3">
                    <a14:imgEffect>
                      <a14:brightnessContrast bright="6000" contrast="16000"/>
                    </a14:imgEffect>
                  </a14:imgLayer>
                </a14:imgProps>
              </a:ext>
            </a:extLst>
          </a:blip>
          <a:stretch>
            <a:fillRect/>
          </a:stretch>
        </p:blipFill>
        <p:spPr>
          <a:xfrm>
            <a:off x="2045970" y="320161"/>
            <a:ext cx="8566785" cy="6386709"/>
          </a:xfrm>
          <a:prstGeom prst="rect">
            <a:avLst/>
          </a:prstGeom>
          <a:noFill/>
          <a:ln w="9525">
            <a:noFill/>
          </a:ln>
        </p:spPr>
      </p:pic>
    </p:spTree>
    <p:extLst>
      <p:ext uri="{BB962C8B-B14F-4D97-AF65-F5344CB8AC3E}">
        <p14:creationId xmlns:p14="http://schemas.microsoft.com/office/powerpoint/2010/main" val="1680993064"/>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1618719"/>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建设</a:t>
            </a:r>
            <a:r>
              <a:rPr lang="zh-CN" altLang="en-US" sz="7200" b="1" kern="1200" baseline="0" dirty="0" smtClean="0">
                <a:solidFill>
                  <a:srgbClr val="C00000"/>
                </a:solidFill>
                <a:latin typeface="楷体_GB2312" pitchFamily="49" charset="-122"/>
                <a:ea typeface="楷体_GB2312" pitchFamily="49" charset="-122"/>
              </a:rPr>
              <a:t>法规的体系</a:t>
            </a:r>
            <a:endParaRPr lang="zh-CN" altLang="en-US" sz="7200" b="1" kern="1200" baseline="0" dirty="0">
              <a:solidFill>
                <a:srgbClr val="C00000"/>
              </a:solidFill>
              <a:latin typeface="楷体_GB2312" pitchFamily="49" charset="-122"/>
              <a:ea typeface="楷体_GB2312" pitchFamily="49" charset="-122"/>
            </a:endParaRPr>
          </a:p>
        </p:txBody>
      </p:sp>
    </p:spTree>
    <p:extLst>
      <p:ext uri="{BB962C8B-B14F-4D97-AF65-F5344CB8AC3E}">
        <p14:creationId xmlns:p14="http://schemas.microsoft.com/office/powerpoint/2010/main" val="3366505766"/>
      </p:ext>
    </p:extLst>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对象 655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460" y="437818"/>
            <a:ext cx="8442960" cy="633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4257975358"/>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aphicFrame>
        <p:nvGraphicFramePr>
          <p:cNvPr id="65545" name="对象 65544">
            <a:hlinkClick r:id="" action="ppaction://ole?verb=0"/>
          </p:cNvPr>
          <p:cNvGraphicFramePr/>
          <p:nvPr>
            <p:extLst>
              <p:ext uri="{D42A27DB-BD31-4B8C-83A1-F6EECF244321}">
                <p14:modId xmlns:p14="http://schemas.microsoft.com/office/powerpoint/2010/main" val="928643281"/>
              </p:ext>
            </p:extLst>
          </p:nvPr>
        </p:nvGraphicFramePr>
        <p:xfrm>
          <a:off x="377190" y="170180"/>
          <a:ext cx="5840730" cy="6313692"/>
        </p:xfrm>
        <a:graphic>
          <a:graphicData uri="http://schemas.openxmlformats.org/presentationml/2006/ole">
            <mc:AlternateContent xmlns:mc="http://schemas.openxmlformats.org/markup-compatibility/2006">
              <mc:Choice xmlns:v="urn:schemas-microsoft-com:vml" Requires="v">
                <p:oleObj spid="_x0000_s3088" r:id="rId4" imgW="4581525" imgH="3438525" progId="PowerPoint.Show.8">
                  <p:embed/>
                </p:oleObj>
              </mc:Choice>
              <mc:Fallback>
                <p:oleObj r:id="rId4" imgW="4581525" imgH="3438525" progId="PowerPoint.Show.8">
                  <p:embed/>
                  <p:pic>
                    <p:nvPicPr>
                      <p:cNvPr id="0" name="图片 3075"/>
                      <p:cNvPicPr/>
                      <p:nvPr/>
                    </p:nvPicPr>
                    <p:blipFill>
                      <a:blip r:embed="rId5"/>
                      <a:stretch>
                        <a:fillRect/>
                      </a:stretch>
                    </p:blipFill>
                    <p:spPr>
                      <a:xfrm>
                        <a:off x="377190" y="170180"/>
                        <a:ext cx="5840730" cy="6313692"/>
                      </a:xfrm>
                      <a:prstGeom prst="rect">
                        <a:avLst/>
                      </a:prstGeom>
                      <a:noFill/>
                      <a:ln w="38100">
                        <a:noFill/>
                        <a:miter/>
                      </a:ln>
                    </p:spPr>
                  </p:pic>
                </p:oleObj>
              </mc:Fallback>
            </mc:AlternateContent>
          </a:graphicData>
        </a:graphic>
      </p:graphicFrame>
      <p:pic>
        <p:nvPicPr>
          <p:cNvPr id="2" name="图片 1" descr="5c33e8e7430239fcb5734463f356b098"/>
          <p:cNvPicPr>
            <a:picLocks noChangeAspect="1"/>
          </p:cNvPicPr>
          <p:nvPr/>
        </p:nvPicPr>
        <p:blipFill>
          <a:blip r:embed="rId6"/>
          <a:stretch>
            <a:fillRect/>
          </a:stretch>
        </p:blipFill>
        <p:spPr>
          <a:xfrm>
            <a:off x="6283960" y="276860"/>
            <a:ext cx="5191760" cy="6581140"/>
          </a:xfrm>
          <a:prstGeom prst="rect">
            <a:avLst/>
          </a:prstGeom>
          <a:noFill/>
          <a:ln w="9525">
            <a:noFill/>
          </a:ln>
        </p:spPr>
      </p:pic>
    </p:spTree>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3796" name="图片 33795"/>
          <p:cNvPicPr>
            <a:picLocks noChangeAspect="1"/>
          </p:cNvPicPr>
          <p:nvPr/>
        </p:nvPicPr>
        <p:blipFill>
          <a:blip r:embed="rId3"/>
          <a:srcRect l="11073" t="18701" r="29527" b="27068"/>
          <a:stretch>
            <a:fillRect/>
          </a:stretch>
        </p:blipFill>
        <p:spPr>
          <a:xfrm>
            <a:off x="1926590" y="697230"/>
            <a:ext cx="8606155" cy="5909945"/>
          </a:xfrm>
          <a:prstGeom prst="rect">
            <a:avLst/>
          </a:prstGeom>
          <a:noFill/>
          <a:ln w="9525">
            <a:noFill/>
          </a:ln>
        </p:spPr>
      </p:pic>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descr="CC6]4MDS9@X5(}F~N8M5C(J"/>
          <p:cNvPicPr>
            <a:picLocks noChangeAspect="1"/>
          </p:cNvPicPr>
          <p:nvPr/>
        </p:nvPicPr>
        <p:blipFill>
          <a:blip r:embed="rId3"/>
          <a:srcRect t="15457"/>
          <a:stretch>
            <a:fillRect/>
          </a:stretch>
        </p:blipFill>
        <p:spPr>
          <a:xfrm>
            <a:off x="1244863" y="1079703"/>
            <a:ext cx="9090318" cy="4855204"/>
          </a:xfrm>
          <a:prstGeom prst="rect">
            <a:avLst/>
          </a:prstGeom>
        </p:spPr>
      </p:pic>
      <p:sp>
        <p:nvSpPr>
          <p:cNvPr id="3" name="TextBox 2"/>
          <p:cNvSpPr txBox="1"/>
          <p:nvPr/>
        </p:nvSpPr>
        <p:spPr>
          <a:xfrm>
            <a:off x="3623310" y="4713727"/>
            <a:ext cx="2080260" cy="307777"/>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招标投标法</a:t>
            </a:r>
          </a:p>
        </p:txBody>
      </p:sp>
      <p:sp>
        <p:nvSpPr>
          <p:cNvPr id="13" name="TextBox 12"/>
          <p:cNvSpPr txBox="1"/>
          <p:nvPr/>
        </p:nvSpPr>
        <p:spPr>
          <a:xfrm>
            <a:off x="3307080" y="1935231"/>
            <a:ext cx="2080260" cy="307777"/>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建筑法、城乡规划法</a:t>
            </a:r>
          </a:p>
        </p:txBody>
      </p:sp>
      <p:sp>
        <p:nvSpPr>
          <p:cNvPr id="15" name="TextBox 14"/>
          <p:cNvSpPr txBox="1"/>
          <p:nvPr/>
        </p:nvSpPr>
        <p:spPr>
          <a:xfrm>
            <a:off x="5833110" y="1985630"/>
            <a:ext cx="2080260" cy="307777"/>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建设工程质量管理条例</a:t>
            </a:r>
          </a:p>
        </p:txBody>
      </p:sp>
      <p:sp>
        <p:nvSpPr>
          <p:cNvPr id="16" name="TextBox 15"/>
          <p:cNvSpPr txBox="1"/>
          <p:nvPr/>
        </p:nvSpPr>
        <p:spPr>
          <a:xfrm>
            <a:off x="8035290" y="1920860"/>
            <a:ext cx="2202180" cy="307777"/>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建筑业企业资质管理规定</a:t>
            </a:r>
          </a:p>
        </p:txBody>
      </p:sp>
      <p:sp>
        <p:nvSpPr>
          <p:cNvPr id="17" name="TextBox 16"/>
          <p:cNvSpPr txBox="1"/>
          <p:nvPr/>
        </p:nvSpPr>
        <p:spPr>
          <a:xfrm>
            <a:off x="5833110" y="4142090"/>
            <a:ext cx="2202180" cy="307777"/>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山东省建筑市场管理条例</a:t>
            </a:r>
          </a:p>
        </p:txBody>
      </p:sp>
      <p:sp>
        <p:nvSpPr>
          <p:cNvPr id="18" name="TextBox 17"/>
          <p:cNvSpPr txBox="1"/>
          <p:nvPr/>
        </p:nvSpPr>
        <p:spPr>
          <a:xfrm>
            <a:off x="7913370" y="4138899"/>
            <a:ext cx="2202180" cy="523220"/>
          </a:xfrm>
          <a:prstGeom prst="rect">
            <a:avLst/>
          </a:prstGeom>
          <a:noFill/>
          <a:ln>
            <a:solidFill>
              <a:schemeClr val="bg2">
                <a:lumMod val="75000"/>
              </a:schemeClr>
            </a:solidFill>
          </a:ln>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山东省建设工程造价管理办法</a:t>
            </a: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1618719"/>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4000" b="1" dirty="0">
                <a:solidFill>
                  <a:srgbClr val="C00000"/>
                </a:solidFill>
                <a:latin typeface="楷体_GB2312" pitchFamily="49" charset="-122"/>
                <a:ea typeface="楷体_GB2312" pitchFamily="49" charset="-122"/>
              </a:rPr>
              <a:t>请看书并回答</a:t>
            </a:r>
            <a:endParaRPr lang="en-US" altLang="zh-CN" sz="4000" b="1" dirty="0">
              <a:solidFill>
                <a:srgbClr val="C00000"/>
              </a:solidFill>
              <a:latin typeface="楷体_GB2312" pitchFamily="49" charset="-122"/>
              <a:ea typeface="楷体_GB2312" pitchFamily="49" charset="-122"/>
            </a:endParaRPr>
          </a:p>
          <a:p>
            <a:pPr algn="l" defTabSz="914400">
              <a:lnSpc>
                <a:spcPct val="160000"/>
              </a:lnSpc>
              <a:buSzPct val="100000"/>
            </a:pPr>
            <a:r>
              <a:rPr lang="zh-CN" altLang="en-US" sz="3200" dirty="0">
                <a:solidFill>
                  <a:schemeClr val="tx1"/>
                </a:solidFill>
                <a:latin typeface="楷体_GB2312" pitchFamily="49" charset="-122"/>
                <a:ea typeface="楷体_GB2312" pitchFamily="49" charset="-122"/>
              </a:rPr>
              <a:t>宪法、基本法、建设法律、建设行政法规、建设部门规章、地方性建设法规、地方政府建设规章的立法部门分别是什么哪些单位？</a:t>
            </a:r>
            <a:endParaRPr lang="zh-CN" altLang="en-US" sz="3200" kern="1200" baseline="0" dirty="0">
              <a:solidFill>
                <a:schemeClr val="tx1"/>
              </a:solidFill>
              <a:latin typeface="楷体_GB2312" pitchFamily="49" charset="-122"/>
              <a:ea typeface="楷体_GB2312" pitchFamily="49" charset="-122"/>
            </a:endParaRPr>
          </a:p>
        </p:txBody>
      </p:sp>
    </p:spTree>
    <p:extLst>
      <p:ext uri="{BB962C8B-B14F-4D97-AF65-F5344CB8AC3E}">
        <p14:creationId xmlns:p14="http://schemas.microsoft.com/office/powerpoint/2010/main" val="2697700312"/>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 name="组合 9"/>
          <p:cNvGrpSpPr/>
          <p:nvPr/>
        </p:nvGrpSpPr>
        <p:grpSpPr>
          <a:xfrm>
            <a:off x="1517740" y="835222"/>
            <a:ext cx="9644976" cy="5209994"/>
            <a:chOff x="4819" y="2228"/>
            <a:chExt cx="10677" cy="5823"/>
          </a:xfrm>
        </p:grpSpPr>
        <p:pic>
          <p:nvPicPr>
            <p:cNvPr id="4" name="图片 3" descr="N4SU6)(KK9JOD2H2$48_MLW"/>
            <p:cNvPicPr>
              <a:picLocks noChangeAspect="1"/>
            </p:cNvPicPr>
            <p:nvPr/>
          </p:nvPicPr>
          <p:blipFill>
            <a:blip r:embed="rId3"/>
            <a:srcRect l="1700" t="9861" r="15322" b="13935"/>
            <a:stretch>
              <a:fillRect/>
            </a:stretch>
          </p:blipFill>
          <p:spPr>
            <a:xfrm>
              <a:off x="5855" y="2228"/>
              <a:ext cx="9641" cy="5823"/>
            </a:xfrm>
            <a:prstGeom prst="rect">
              <a:avLst/>
            </a:prstGeom>
          </p:spPr>
        </p:pic>
        <p:sp>
          <p:nvSpPr>
            <p:cNvPr id="3" name="文本框 2"/>
            <p:cNvSpPr txBox="1"/>
            <p:nvPr/>
          </p:nvSpPr>
          <p:spPr>
            <a:xfrm>
              <a:off x="4819" y="2228"/>
              <a:ext cx="2383" cy="822"/>
            </a:xfrm>
            <a:prstGeom prst="rect">
              <a:avLst/>
            </a:prstGeom>
            <a:solidFill>
              <a:schemeClr val="bg1"/>
            </a:solidFill>
            <a:ln>
              <a:noFill/>
            </a:ln>
          </p:spPr>
          <p:txBody>
            <a:bodyPr wrap="square" rtlCol="0">
              <a:sp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8425" y="-508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p:cNvPicPr>
            <a:picLocks noChangeAspect="1"/>
          </p:cNvPicPr>
          <p:nvPr/>
        </p:nvPicPr>
        <p:blipFill>
          <a:blip r:embed="rId3"/>
          <a:srcRect t="15266" b="18501"/>
          <a:stretch>
            <a:fillRect/>
          </a:stretch>
        </p:blipFill>
        <p:spPr>
          <a:xfrm>
            <a:off x="1270000" y="35560"/>
            <a:ext cx="10757535" cy="6760845"/>
          </a:xfrm>
          <a:prstGeom prst="rect">
            <a:avLst/>
          </a:prstGeom>
        </p:spPr>
      </p:pic>
      <p:sp>
        <p:nvSpPr>
          <p:cNvPr id="3" name="文本框 2"/>
          <p:cNvSpPr txBox="1"/>
          <p:nvPr/>
        </p:nvSpPr>
        <p:spPr>
          <a:xfrm rot="16200000">
            <a:off x="-384810" y="3003550"/>
            <a:ext cx="1906270" cy="52197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15</a:t>
            </a:r>
            <a:r>
              <a:rPr lang="zh-CN" altLang="en-US" sz="2800" dirty="0">
                <a:latin typeface="微软雅黑" panose="020B0503020204020204" pitchFamily="34" charset="-122"/>
                <a:ea typeface="微软雅黑" panose="020B0503020204020204" pitchFamily="34" charset="-122"/>
              </a:rPr>
              <a:t>框图</a:t>
            </a:r>
          </a:p>
        </p:txBody>
      </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1880235"/>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5400" b="1" kern="1200" baseline="0" dirty="0">
                <a:solidFill>
                  <a:srgbClr val="C00000"/>
                </a:solidFill>
                <a:latin typeface="楷体_GB2312" pitchFamily="49" charset="-122"/>
                <a:ea typeface="楷体_GB2312" pitchFamily="49" charset="-122"/>
              </a:rPr>
              <a:t>工程建设</a:t>
            </a:r>
            <a:r>
              <a:rPr lang="zh-CN" altLang="en-US" sz="5400" b="1" dirty="0">
                <a:solidFill>
                  <a:srgbClr val="C00000"/>
                </a:solidFill>
                <a:latin typeface="楷体_GB2312" pitchFamily="49" charset="-122"/>
                <a:ea typeface="楷体_GB2312" pitchFamily="49" charset="-122"/>
              </a:rPr>
              <a:t>相关</a:t>
            </a:r>
            <a:r>
              <a:rPr lang="zh-CN" altLang="en-US" sz="5400" b="1" kern="1200" baseline="0" dirty="0">
                <a:solidFill>
                  <a:srgbClr val="C00000"/>
                </a:solidFill>
                <a:latin typeface="楷体_GB2312" pitchFamily="49" charset="-122"/>
                <a:ea typeface="楷体_GB2312" pitchFamily="49" charset="-122"/>
              </a:rPr>
              <a:t>法律</a:t>
            </a:r>
            <a:r>
              <a:rPr lang="zh-CN" altLang="en-US" sz="5400" b="1" dirty="0">
                <a:solidFill>
                  <a:srgbClr val="C00000"/>
                </a:solidFill>
                <a:latin typeface="楷体_GB2312" pitchFamily="49" charset="-122"/>
                <a:ea typeface="楷体_GB2312" pitchFamily="49" charset="-122"/>
              </a:rPr>
              <a:t>有</a:t>
            </a:r>
            <a:r>
              <a:rPr lang="zh-CN" altLang="en-US" sz="5400" b="1" kern="1200" baseline="0" dirty="0">
                <a:solidFill>
                  <a:srgbClr val="C00000"/>
                </a:solidFill>
                <a:latin typeface="楷体_GB2312" pitchFamily="49" charset="-122"/>
                <a:ea typeface="楷体_GB2312" pitchFamily="49" charset="-122"/>
              </a:rPr>
              <a:t>哪些</a:t>
            </a:r>
            <a:r>
              <a:rPr lang="zh-CN" altLang="en-US" sz="5400" b="1" dirty="0">
                <a:solidFill>
                  <a:srgbClr val="C00000"/>
                </a:solidFill>
                <a:latin typeface="楷体_GB2312" pitchFamily="49" charset="-122"/>
                <a:ea typeface="楷体_GB2312" pitchFamily="49" charset="-122"/>
              </a:rPr>
              <a:t>？</a:t>
            </a:r>
            <a:endParaRPr lang="zh-CN" altLang="en-US" sz="5400" b="1" kern="1200" baseline="0" dirty="0">
              <a:solidFill>
                <a:srgbClr val="C00000"/>
              </a:solidFill>
              <a:latin typeface="楷体_GB2312" pitchFamily="49" charset="-122"/>
              <a:ea typeface="楷体_GB2312" pitchFamily="49" charset="-122"/>
            </a:endParaRPr>
          </a:p>
        </p:txBody>
      </p:sp>
    </p:spTree>
    <p:extLst>
      <p:ext uri="{BB962C8B-B14F-4D97-AF65-F5344CB8AC3E}">
        <p14:creationId xmlns:p14="http://schemas.microsoft.com/office/powerpoint/2010/main" val="4252790836"/>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1880235"/>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重点：</a:t>
            </a:r>
            <a:r>
              <a:rPr lang="zh-CN" altLang="en-US" sz="5400" b="1" kern="1200" baseline="0" dirty="0">
                <a:solidFill>
                  <a:srgbClr val="C00000"/>
                </a:solidFill>
                <a:latin typeface="楷体_GB2312" pitchFamily="49" charset="-122"/>
                <a:ea typeface="楷体_GB2312" pitchFamily="49" charset="-122"/>
              </a:rPr>
              <a:t>工程建设主要环节</a:t>
            </a:r>
          </a:p>
          <a:p>
            <a:pPr defTabSz="914400">
              <a:lnSpc>
                <a:spcPct val="160000"/>
              </a:lnSpc>
              <a:buSzPct val="100000"/>
            </a:pPr>
            <a:r>
              <a:rPr lang="zh-CN" altLang="en-US" sz="5400" b="1" kern="1200" baseline="0" dirty="0">
                <a:solidFill>
                  <a:srgbClr val="C00000"/>
                </a:solidFill>
                <a:latin typeface="楷体_GB2312" pitchFamily="49" charset="-122"/>
                <a:ea typeface="楷体_GB2312" pitchFamily="49" charset="-122"/>
              </a:rPr>
              <a:t>的法律法规</a:t>
            </a:r>
          </a:p>
        </p:txBody>
      </p:sp>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99" name="文本占位符 4098"/>
          <p:cNvSpPr>
            <a:spLocks noGrp="1" noRot="1"/>
          </p:cNvSpPr>
          <p:nvPr/>
        </p:nvSpPr>
        <p:spPr>
          <a:xfrm>
            <a:off x="2367915" y="1506220"/>
            <a:ext cx="8540750" cy="88201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indent="0">
              <a:buNone/>
            </a:pPr>
            <a:r>
              <a:rPr lang="zh-CN" altLang="en-US" sz="4000" b="1" dirty="0">
                <a:latin typeface="楷体_GB2312" pitchFamily="49" charset="-122"/>
                <a:ea typeface="楷体_GB2312" pitchFamily="49" charset="-122"/>
              </a:rPr>
              <a:t>第一章  工程建设程序法规</a:t>
            </a:r>
          </a:p>
        </p:txBody>
      </p:sp>
      <p:grpSp>
        <p:nvGrpSpPr>
          <p:cNvPr id="29" name="组合 28"/>
          <p:cNvGrpSpPr/>
          <p:nvPr/>
        </p:nvGrpSpPr>
        <p:grpSpPr>
          <a:xfrm>
            <a:off x="2283460" y="2718435"/>
            <a:ext cx="6915785" cy="2985135"/>
            <a:chOff x="6909" y="2061"/>
            <a:chExt cx="10891" cy="4701"/>
          </a:xfrm>
        </p:grpSpPr>
        <p:sp>
          <p:nvSpPr>
            <p:cNvPr id="33" name="圆角矩形 32"/>
            <p:cNvSpPr/>
            <p:nvPr/>
          </p:nvSpPr>
          <p:spPr>
            <a:xfrm>
              <a:off x="6909" y="2399"/>
              <a:ext cx="1013" cy="1044"/>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39" y="2061"/>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工程建设的一般程序</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6909" y="4058"/>
              <a:ext cx="1013" cy="1044"/>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139" y="4081"/>
              <a:ext cx="9600" cy="871"/>
            </a:xfrm>
            <a:prstGeom prst="rect">
              <a:avLst/>
            </a:prstGeom>
          </p:spPr>
          <p:txBody>
            <a:bodyPr>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sym typeface="+mn-ea"/>
                </a:rPr>
                <a:t>工程建设程序法规的立法现状</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42" name="圆角矩形 41"/>
            <p:cNvSpPr/>
            <p:nvPr/>
          </p:nvSpPr>
          <p:spPr>
            <a:xfrm>
              <a:off x="6909" y="5718"/>
              <a:ext cx="1013" cy="1044"/>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200" y="5490"/>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工程建设各阶段主要环节</a:t>
              </a:r>
              <a:endParaRPr lang="zh-CN" altLang="en-US" sz="2000" b="1" cap="all" dirty="0">
                <a:latin typeface="微软雅黑" panose="020B0503020204020204" pitchFamily="34" charset="-122"/>
                <a:ea typeface="微软雅黑" panose="020B0503020204020204" pitchFamily="34" charset="-122"/>
                <a:sym typeface="+mn-ea"/>
              </a:endParaRPr>
            </a:p>
          </p:txBody>
        </p:sp>
      </p:grpSp>
    </p:spTree>
  </p:cSld>
  <p:clrMapOvr>
    <a:masterClrMapping/>
  </p:clrMapOvr>
  <p:transition spd="med">
    <p:push dir="u"/>
  </p:transition>
</p:sld>
</file>

<file path=ppt/theme/theme1.xml><?xml version="1.0" encoding="utf-8"?>
<a:theme xmlns:a="http://schemas.openxmlformats.org/drawingml/2006/main" name="1_Office 主题">
  <a:themeElements>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2">
              <a:lumMod val="75000"/>
            </a:schemeClr>
          </a:solidFill>
        </a:ln>
      </a:spPr>
      <a:bodyPr wrap="square" rtlCol="0">
        <a:spAutoFit/>
      </a:bodyPr>
      <a:lstStyle>
        <a:defPPr algn="ctr">
          <a:defRPr lang="zh-CN" altLang="en-US" sz="28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TotalTime>
  <Words>1324</Words>
  <Application>Microsoft Office PowerPoint</Application>
  <PresentationFormat>自定义</PresentationFormat>
  <Paragraphs>96</Paragraphs>
  <Slides>22</Slides>
  <Notes>20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1_Office 主题</vt:lpstr>
      <vt:lpstr>Microsoft PowerPoint 97-2003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weihai</cp:lastModifiedBy>
  <cp:revision>785</cp:revision>
  <dcterms:created xsi:type="dcterms:W3CDTF">2015-10-15T01:42:00Z</dcterms:created>
  <dcterms:modified xsi:type="dcterms:W3CDTF">2019-12-08T14:27:51Z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