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37" r:id="rId2"/>
    <p:sldId id="473" r:id="rId3"/>
    <p:sldId id="528" r:id="rId4"/>
    <p:sldId id="529" r:id="rId5"/>
    <p:sldId id="533" r:id="rId6"/>
    <p:sldId id="539" r:id="rId7"/>
    <p:sldId id="534" r:id="rId8"/>
    <p:sldId id="536" r:id="rId9"/>
    <p:sldId id="535" r:id="rId10"/>
    <p:sldId id="517" r:id="rId11"/>
    <p:sldId id="519" r:id="rId12"/>
    <p:sldId id="518" r:id="rId13"/>
    <p:sldId id="538" r:id="rId14"/>
    <p:sldId id="448" r:id="rId15"/>
  </p:sldIdLst>
  <p:sldSz cx="12190413" cy="6858000"/>
  <p:notesSz cx="6858000" cy="9144000"/>
  <p:custDataLst>
    <p:tags r:id="rId18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>
          <p15:clr>
            <a:srgbClr val="A4A3A4"/>
          </p15:clr>
        </p15:guide>
        <p15:guide id="2" pos="3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F6"/>
    <a:srgbClr val="993300"/>
    <a:srgbClr val="FF9933"/>
    <a:srgbClr val="FAFFFF"/>
    <a:srgbClr val="504E64"/>
    <a:srgbClr val="FAFAFA"/>
    <a:srgbClr val="0DE8C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7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5" y="43"/>
      </p:cViewPr>
      <p:guideLst>
        <p:guide orient="horz" pos="1117"/>
        <p:guide pos="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077353-EE02-4F54-944F-C75BD23FC783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05C79E-35B9-4AD3-A52C-209C3191F8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1797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4BC5409-FE04-49A8-968F-740FF713DDA9}" type="datetimeFigureOut">
              <a:rPr lang="zh-CN" altLang="en-US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77BA13-FDA9-4E09-B1D3-DE77EDA82D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547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27652" name="灯片编号占位符 2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996E4C-4E70-4800-82D4-5C356AEF5C4F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0</a:t>
            </a:fld>
            <a:endParaRPr lang="zh-CN" altLang="en-US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F2CECE-2761-4D88-A32C-F8CC3C96A89A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12475-DCF3-4342-88CD-6DD8B809F714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9311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461C-3DE8-459F-AD18-06C083DC8EC5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9398-2D15-42D6-AD12-CBBD38931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353A-A46D-4BA6-9874-B6F000ACEB64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5217-E876-479A-A117-1CDC7C551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F6CB-F2FB-4320-845F-003C21EC3D9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F8D9-6BBE-4787-A285-2A2EC3EAFF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AC64-B205-4604-9ABC-A49B1C4A07D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D7FCD-7151-4F18-8C03-98D9A47916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7154-3B74-4E3F-A3AA-BCCA4DC4405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DB86-770D-4D87-A6C1-9C9F82E62D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8AA5-FA6B-4DB4-9B01-CADF224C6B6C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CB7C-6515-4ED9-92A5-7354E87688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E3FF-B34E-41CD-821D-3AF87CC45FB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19BC-8F19-4119-BACC-D13955E32C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C0BF-74F5-43D7-A1C7-2D75D02E3A7F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A4BF-E487-4951-B7B5-6DD076B2C3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8E3EBF-A956-4B92-858A-9B5552AF8F8D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1B61-B78F-44D8-B31E-E39BB3F4846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564E-EE05-4A9B-B4B2-4A8BB64E41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40E3-B5ED-484F-BEC0-2508E5C08389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E4BF-9833-4A11-B91B-7719E7056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23D748-172D-4700-9149-0DAD3CEA968A}" type="datetime1">
              <a:rPr lang="zh-CN" altLang="en-US" smtClean="0"/>
              <a:pPr>
                <a:defRPr/>
              </a:pPr>
              <a:t>2019/12/8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73E4CB-D398-4D6C-9DE9-52D92DB6DF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9754" y="2062163"/>
            <a:ext cx="4431723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"/>
          <p:cNvGrpSpPr>
            <a:grpSpLocks/>
          </p:cNvGrpSpPr>
          <p:nvPr/>
        </p:nvGrpSpPr>
        <p:grpSpPr bwMode="auto">
          <a:xfrm>
            <a:off x="6383035" y="1557338"/>
            <a:ext cx="4852886" cy="4824412"/>
            <a:chOff x="6383237" y="1556793"/>
            <a:chExt cx="4853065" cy="4824535"/>
          </a:xfrm>
        </p:grpSpPr>
        <p:sp>
          <p:nvSpPr>
            <p:cNvPr id="19" name="矩形 18"/>
            <p:cNvSpPr/>
            <p:nvPr/>
          </p:nvSpPr>
          <p:spPr>
            <a:xfrm>
              <a:off x="6383237" y="3023680"/>
              <a:ext cx="4853065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6383237" y="4077807"/>
              <a:ext cx="4853065" cy="444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5400000">
              <a:off x="5423666" y="3911118"/>
              <a:ext cx="4753096" cy="4444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 rot="5400000">
              <a:off x="6828503" y="4162478"/>
              <a:ext cx="4248258" cy="4656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5400000">
              <a:off x="7908687" y="4162743"/>
              <a:ext cx="4392724" cy="4444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11352322" y="2205039"/>
            <a:ext cx="838091" cy="1025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0" y="2060575"/>
            <a:ext cx="6526950" cy="30241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10129049" y="4122739"/>
            <a:ext cx="1073011" cy="962025"/>
          </a:xfrm>
          <a:prstGeom prst="rect">
            <a:avLst/>
          </a:prstGeom>
          <a:solidFill>
            <a:schemeClr val="accent2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49173" y="4122739"/>
            <a:ext cx="1028566" cy="96202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7824299" y="2055814"/>
            <a:ext cx="1104756" cy="962025"/>
          </a:xfrm>
          <a:prstGeom prst="rect">
            <a:avLst/>
          </a:prstGeom>
          <a:solidFill>
            <a:schemeClr val="accent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1" name="标题 4"/>
          <p:cNvSpPr txBox="1">
            <a:spLocks noChangeArrowheads="1"/>
          </p:cNvSpPr>
          <p:nvPr/>
        </p:nvSpPr>
        <p:spPr bwMode="auto">
          <a:xfrm>
            <a:off x="-97354" y="3881438"/>
            <a:ext cx="55132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/>
            <a:endParaRPr lang="en-US" altLang="zh-CN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352322" y="2043114"/>
            <a:ext cx="838091" cy="1025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75616" y="836613"/>
            <a:ext cx="1585176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48139" y="1671638"/>
            <a:ext cx="53840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01 </a:t>
            </a:r>
            <a:r>
              <a:rPr lang="zh-CN" altLang="en-US" sz="2000" dirty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铺装 块材楼 地面 </a:t>
            </a:r>
          </a:p>
        </p:txBody>
      </p:sp>
      <p:grpSp>
        <p:nvGrpSpPr>
          <p:cNvPr id="4" name="组合 6"/>
          <p:cNvGrpSpPr>
            <a:grpSpLocks/>
          </p:cNvGrpSpPr>
          <p:nvPr/>
        </p:nvGrpSpPr>
        <p:grpSpPr bwMode="auto">
          <a:xfrm>
            <a:off x="190475" y="1412875"/>
            <a:ext cx="2016921" cy="3170238"/>
            <a:chOff x="-169490" y="1609060"/>
            <a:chExt cx="2016224" cy="3170099"/>
          </a:xfrm>
        </p:grpSpPr>
        <p:sp>
          <p:nvSpPr>
            <p:cNvPr id="3" name="TextBox 2"/>
            <p:cNvSpPr txBox="1"/>
            <p:nvPr/>
          </p:nvSpPr>
          <p:spPr>
            <a:xfrm>
              <a:off x="-169490" y="1609060"/>
              <a:ext cx="1656562" cy="31700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0000" dirty="0">
                <a:solidFill>
                  <a:schemeClr val="bg1">
                    <a:lumMod val="75000"/>
                  </a:schemeClr>
                </a:solidFill>
                <a:latin typeface="Arial Black" pitchFamily="34" charset="0"/>
                <a:ea typeface="方正舒体" pitchFamily="2" charset="-122"/>
                <a:cs typeface="Arial Unicode MS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87635" y="3607635"/>
              <a:ext cx="459099" cy="52385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800" dirty="0">
                <a:solidFill>
                  <a:schemeClr val="bg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6" name="组合 5"/>
          <p:cNvGrpSpPr>
            <a:grpSpLocks/>
          </p:cNvGrpSpPr>
          <p:nvPr/>
        </p:nvGrpSpPr>
        <p:grpSpPr bwMode="auto">
          <a:xfrm>
            <a:off x="880232" y="2214554"/>
            <a:ext cx="5257116" cy="1588541"/>
            <a:chOff x="1408557" y="2137099"/>
            <a:chExt cx="5256584" cy="1588180"/>
          </a:xfrm>
        </p:grpSpPr>
        <p:sp>
          <p:nvSpPr>
            <p:cNvPr id="23" name="TextBox 22"/>
            <p:cNvSpPr txBox="1">
              <a:spLocks noChangeArrowheads="1"/>
            </p:cNvSpPr>
            <p:nvPr/>
          </p:nvSpPr>
          <p:spPr bwMode="auto">
            <a:xfrm>
              <a:off x="1408557" y="2137099"/>
              <a:ext cx="5256584" cy="1200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endParaRPr lang="en-US" altLang="zh-CN" sz="3600" dirty="0">
                <a:solidFill>
                  <a:schemeClr val="bg1"/>
                </a:solidFill>
                <a:latin typeface="AvantGarde Md BT"/>
                <a:ea typeface="微软雅黑" pitchFamily="34" charset="-122"/>
              </a:endParaRPr>
            </a:p>
            <a:p>
              <a:pPr algn="ctr">
                <a:defRPr/>
              </a:pP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任务</a:t>
              </a:r>
              <a:r>
                <a:rPr lang="en-US" altLang="zh-CN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0102</a:t>
              </a:r>
              <a:r>
                <a:rPr lang="zh-CN" altLang="en-US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铺装大理石地面</a:t>
              </a:r>
              <a:r>
                <a:rPr lang="en-US" altLang="zh-CN" sz="3600" dirty="0">
                  <a:solidFill>
                    <a:srgbClr val="FFC000"/>
                  </a:solidFill>
                  <a:latin typeface="AvantGarde Md BT"/>
                  <a:ea typeface="微软雅黑" pitchFamily="34" charset="-122"/>
                </a:rPr>
                <a:t>                               </a:t>
              </a:r>
              <a:endParaRPr lang="en-US" altLang="zh-CN" sz="3600" dirty="0">
                <a:solidFill>
                  <a:schemeClr val="bg1">
                    <a:lumMod val="50000"/>
                  </a:schemeClr>
                </a:solidFill>
                <a:latin typeface="AvantGarde Md BT"/>
                <a:ea typeface="微软雅黑" pitchFamily="34" charset="-122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881602" y="3356031"/>
              <a:ext cx="184712" cy="3692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968244" y="2032001"/>
            <a:ext cx="46497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建筑装饰工程施工</a:t>
            </a:r>
            <a:r>
              <a:rPr lang="en-US" altLang="zh-CN" sz="24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》</a:t>
            </a:r>
          </a:p>
        </p:txBody>
      </p:sp>
    </p:spTree>
  </p:cSld>
  <p:clrMapOvr>
    <a:masterClrMapping/>
  </p:clrMapOvr>
  <p:transition spd="slow" advClick="0" advTm="88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3" grpId="0" animBg="1"/>
      <p:bldP spid="35" grpId="0" animBg="1"/>
      <p:bldP spid="81" grpId="0"/>
      <p:bldP spid="24" grpId="0" animBg="1"/>
      <p:bldP spid="25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4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1403598" y="1052736"/>
            <a:ext cx="10596264" cy="524646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Tx/>
              <a:buNone/>
            </a:pPr>
            <a:endParaRPr lang="zh-CN" altLang="en-US" sz="1600" b="1" dirty="0"/>
          </a:p>
          <a:p>
            <a:pPr eaLnBrk="1" hangingPunct="1"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82" name="矩形 81"/>
          <p:cNvSpPr/>
          <p:nvPr/>
        </p:nvSpPr>
        <p:spPr>
          <a:xfrm>
            <a:off x="1666050" y="1214422"/>
            <a:ext cx="9286940" cy="3422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400" b="1" dirty="0">
                <a:solidFill>
                  <a:srgbClr val="A50021"/>
                </a:solidFill>
                <a:latin typeface="+mj-ea"/>
                <a:ea typeface="+mj-ea"/>
              </a:rPr>
              <a:t>5</a:t>
            </a: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、铺抹结合层砂浆</a:t>
            </a:r>
            <a:r>
              <a:rPr lang="zh-CN" altLang="en-US" sz="2400" b="1" dirty="0">
                <a:latin typeface="+mj-ea"/>
                <a:ea typeface="+mj-ea"/>
              </a:rPr>
              <a:t> 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400" b="1" dirty="0">
                <a:latin typeface="+mj-ea"/>
                <a:ea typeface="+mj-ea"/>
              </a:rPr>
              <a:t> 先在基层上洒水湿润，均匀涂刷一道水灰比为</a:t>
            </a:r>
            <a:r>
              <a:rPr lang="en-US" altLang="zh-CN" sz="2400" b="1" dirty="0">
                <a:latin typeface="+mj-ea"/>
                <a:ea typeface="+mj-ea"/>
              </a:rPr>
              <a:t>0.4</a:t>
            </a:r>
            <a:r>
              <a:rPr lang="zh-CN" altLang="en-US" sz="2400" b="1" dirty="0">
                <a:latin typeface="+mj-ea"/>
                <a:ea typeface="+mj-ea"/>
              </a:rPr>
              <a:t>～</a:t>
            </a:r>
            <a:r>
              <a:rPr lang="en-US" altLang="zh-CN" sz="2400" b="1" dirty="0">
                <a:latin typeface="+mj-ea"/>
                <a:ea typeface="+mj-ea"/>
              </a:rPr>
              <a:t>0.5</a:t>
            </a:r>
            <a:r>
              <a:rPr lang="zh-CN" altLang="en-US" sz="2400" b="1" dirty="0">
                <a:latin typeface="+mj-ea"/>
                <a:ea typeface="+mj-ea"/>
              </a:rPr>
              <a:t>的素水泥浆，随刷随铺水泥：粗砂二</a:t>
            </a:r>
            <a:r>
              <a:rPr lang="en-US" altLang="zh-CN" sz="2400" b="1" dirty="0">
                <a:latin typeface="+mj-ea"/>
                <a:ea typeface="+mj-ea"/>
              </a:rPr>
              <a:t>1</a:t>
            </a:r>
            <a:r>
              <a:rPr lang="zh-CN" altLang="en-US" sz="2400" b="1" dirty="0">
                <a:latin typeface="+mj-ea"/>
                <a:ea typeface="+mj-ea"/>
              </a:rPr>
              <a:t>：</a:t>
            </a:r>
            <a:r>
              <a:rPr lang="en-US" altLang="zh-CN" sz="2400" b="1" dirty="0">
                <a:latin typeface="+mj-ea"/>
                <a:ea typeface="+mj-ea"/>
              </a:rPr>
              <a:t>3(</a:t>
            </a:r>
            <a:r>
              <a:rPr lang="zh-CN" altLang="en-US" sz="2400" b="1" dirty="0">
                <a:latin typeface="+mj-ea"/>
                <a:ea typeface="+mj-ea"/>
              </a:rPr>
              <a:t>体积比</a:t>
            </a:r>
            <a:r>
              <a:rPr lang="en-US" altLang="zh-CN" sz="2400" b="1" dirty="0">
                <a:latin typeface="+mj-ea"/>
                <a:ea typeface="+mj-ea"/>
              </a:rPr>
              <a:t>)</a:t>
            </a:r>
            <a:r>
              <a:rPr lang="zh-CN" altLang="en-US" sz="2400" b="1" dirty="0">
                <a:latin typeface="+mj-ea"/>
                <a:ea typeface="+mj-ea"/>
              </a:rPr>
              <a:t>的干硬性水泥砂浆</a:t>
            </a:r>
            <a:r>
              <a:rPr lang="en-US" altLang="zh-CN" sz="2400" b="1" dirty="0">
                <a:latin typeface="+mj-ea"/>
                <a:ea typeface="+mj-ea"/>
              </a:rPr>
              <a:t>(</a:t>
            </a:r>
            <a:r>
              <a:rPr lang="zh-CN" altLang="en-US" sz="2400" b="1" dirty="0">
                <a:latin typeface="+mj-ea"/>
                <a:ea typeface="+mj-ea"/>
              </a:rPr>
              <a:t>干硬程度以“手握成团落地开花”为宜</a:t>
            </a:r>
            <a:r>
              <a:rPr lang="en-US" altLang="zh-CN" sz="2400" b="1" dirty="0">
                <a:latin typeface="+mj-ea"/>
                <a:ea typeface="+mj-ea"/>
              </a:rPr>
              <a:t>)</a:t>
            </a:r>
            <a:r>
              <a:rPr lang="zh-CN" altLang="en-US" sz="2400" b="1" dirty="0">
                <a:latin typeface="+mj-ea"/>
                <a:ea typeface="+mj-ea"/>
              </a:rPr>
              <a:t>，砂浆应从里面向房间门口铺抹，然后用大杠刮平、拍实，用木抹子找平，砂浆厚度应比大理石底面标高高出</a:t>
            </a:r>
            <a:r>
              <a:rPr lang="en-US" altLang="zh-CN" sz="2400" b="1" dirty="0">
                <a:latin typeface="+mj-ea"/>
                <a:ea typeface="+mj-ea"/>
              </a:rPr>
              <a:t>3</a:t>
            </a:r>
            <a:r>
              <a:rPr lang="zh-CN" altLang="en-US" sz="2400" b="1" dirty="0">
                <a:latin typeface="+mj-ea"/>
                <a:ea typeface="+mj-ea"/>
              </a:rPr>
              <a:t>～</a:t>
            </a:r>
            <a:r>
              <a:rPr lang="en-US" altLang="zh-CN" sz="2400" b="1" dirty="0">
                <a:latin typeface="+mj-ea"/>
                <a:ea typeface="+mj-ea"/>
              </a:rPr>
              <a:t>4mm</a:t>
            </a:r>
            <a:r>
              <a:rPr lang="zh-CN" altLang="en-US" sz="2400" b="1" dirty="0">
                <a:latin typeface="+mj-ea"/>
                <a:ea typeface="+mj-ea"/>
              </a:rPr>
              <a:t>。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24513149"/>
      </p:ext>
    </p:extLst>
  </p:cSld>
  <p:clrMapOvr>
    <a:masterClrMapping/>
  </p:clrMapOvr>
  <p:transition advClick="0" advTm="3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5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84240" y="836712"/>
            <a:ext cx="9787006" cy="332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A50021"/>
                </a:solidFill>
                <a:latin typeface="+mj-ea"/>
                <a:ea typeface="+mj-ea"/>
              </a:rPr>
              <a:t>6</a:t>
            </a: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、铺大理石或花岗石</a:t>
            </a:r>
            <a:r>
              <a:rPr lang="zh-CN" altLang="en-US" sz="2400" b="1" dirty="0">
                <a:latin typeface="+mj-ea"/>
                <a:ea typeface="+mj-ea"/>
              </a:rPr>
              <a:t> 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 dirty="0">
                <a:latin typeface="+mj-ea"/>
                <a:ea typeface="+mj-ea"/>
              </a:rPr>
              <a:t>   </a:t>
            </a:r>
            <a:r>
              <a:rPr lang="zh-CN" altLang="en-US" sz="2400" b="1" dirty="0">
                <a:latin typeface="+mj-ea"/>
                <a:ea typeface="+mj-ea"/>
              </a:rPr>
              <a:t> 铺前先将大理石或花岗石板块用水湿润，阴干后擦去背面浮灰备用。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400" b="1" dirty="0">
                <a:latin typeface="+mj-ea"/>
                <a:ea typeface="+mj-ea"/>
              </a:rPr>
              <a:t>    铺设干硬性水泥砂浆找平层后，将板块安放在铺设的位置上拉线试铺，如有高低，将板块掀起，高处将砂子铲平，低处添补砂子，找平拍实，反复试铺，直到板块表面平整、接缝平直，再将板块掀起，满浇一层水灰比为</a:t>
            </a:r>
            <a:r>
              <a:rPr lang="en-US" altLang="zh-CN" sz="2400" b="1" dirty="0">
                <a:latin typeface="+mj-ea"/>
                <a:ea typeface="+mj-ea"/>
              </a:rPr>
              <a:t>0.4</a:t>
            </a:r>
            <a:r>
              <a:rPr lang="zh-CN" altLang="en-US" sz="2400" b="1" dirty="0">
                <a:latin typeface="+mj-ea"/>
                <a:ea typeface="+mj-ea"/>
              </a:rPr>
              <a:t>～</a:t>
            </a:r>
            <a:r>
              <a:rPr lang="en-US" altLang="zh-CN" sz="2400" b="1" dirty="0">
                <a:latin typeface="+mj-ea"/>
                <a:ea typeface="+mj-ea"/>
              </a:rPr>
              <a:t>0.5</a:t>
            </a:r>
            <a:r>
              <a:rPr lang="zh-CN" altLang="en-US" sz="2400" b="1" dirty="0">
                <a:latin typeface="+mj-ea"/>
                <a:ea typeface="+mj-ea"/>
              </a:rPr>
              <a:t>的素水泥浆，然后正式铺贴。</a:t>
            </a:r>
            <a:endParaRPr lang="en-US" altLang="zh-CN" sz="2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32956393"/>
      </p:ext>
    </p:extLst>
  </p:cSld>
  <p:clrMapOvr>
    <a:masterClrMapping/>
  </p:clrMapOvr>
  <p:transition advClick="0" advTm="3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6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83" name="Rectangle 4"/>
          <p:cNvSpPr>
            <a:spLocks noChangeArrowheads="1"/>
          </p:cNvSpPr>
          <p:nvPr/>
        </p:nvSpPr>
        <p:spPr bwMode="auto">
          <a:xfrm>
            <a:off x="5257800" y="37623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zh-CN" altLang="zh-CN" sz="2800"/>
          </a:p>
        </p:txBody>
      </p:sp>
      <p:sp>
        <p:nvSpPr>
          <p:cNvPr id="85" name="Rectangle 6"/>
          <p:cNvSpPr>
            <a:spLocks noChangeArrowheads="1"/>
          </p:cNvSpPr>
          <p:nvPr/>
        </p:nvSpPr>
        <p:spPr bwMode="auto">
          <a:xfrm>
            <a:off x="4495800" y="4572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sz="2000">
                <a:solidFill>
                  <a:schemeClr val="bg1"/>
                </a:solidFill>
                <a:latin typeface="Times New Roman" pitchFamily="18" charset="0"/>
              </a:rPr>
              <a:t>工艺流程</a:t>
            </a:r>
          </a:p>
        </p:txBody>
      </p:sp>
      <p:sp>
        <p:nvSpPr>
          <p:cNvPr id="16" name="矩形 15"/>
          <p:cNvSpPr/>
          <p:nvPr/>
        </p:nvSpPr>
        <p:spPr>
          <a:xfrm>
            <a:off x="1270670" y="419645"/>
            <a:ext cx="9215502" cy="5545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A50021"/>
                </a:solidFill>
                <a:latin typeface="+mj-ea"/>
              </a:rPr>
              <a:t>7</a:t>
            </a:r>
            <a:r>
              <a:rPr lang="zh-CN" altLang="en-US" sz="2400" b="1" dirty="0">
                <a:solidFill>
                  <a:srgbClr val="A50021"/>
                </a:solidFill>
                <a:latin typeface="+mj-ea"/>
              </a:rPr>
              <a:t>、养护</a:t>
            </a:r>
            <a:r>
              <a:rPr lang="zh-CN" altLang="en-US" sz="2400" b="1" dirty="0">
                <a:latin typeface="+mj-ea"/>
              </a:rPr>
              <a:t>  </a:t>
            </a:r>
            <a:endParaRPr lang="en-US" altLang="zh-CN" sz="2400" b="1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+mj-ea"/>
              </a:rPr>
              <a:t>   大理石或花岗岩面层铺贴后应洒水养护，且养护时间不得小于</a:t>
            </a:r>
            <a:r>
              <a:rPr lang="en-US" altLang="zh-CN" sz="2400" b="1" dirty="0">
                <a:latin typeface="+mj-ea"/>
              </a:rPr>
              <a:t>7</a:t>
            </a:r>
            <a:r>
              <a:rPr lang="zh-CN" altLang="en-US" sz="2400" b="1" dirty="0">
                <a:latin typeface="+mj-ea"/>
              </a:rPr>
              <a:t>天。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A50021"/>
                </a:solidFill>
                <a:latin typeface="+mj-ea"/>
                <a:ea typeface="+mj-ea"/>
              </a:rPr>
              <a:t>8</a:t>
            </a: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、灌缝</a:t>
            </a:r>
            <a:r>
              <a:rPr lang="zh-CN" altLang="en-US" sz="2400" b="1" dirty="0">
                <a:latin typeface="+mj-ea"/>
                <a:ea typeface="+mj-ea"/>
              </a:rPr>
              <a:t> 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400" b="1" dirty="0">
                <a:latin typeface="+mj-ea"/>
                <a:ea typeface="+mj-ea"/>
              </a:rPr>
              <a:t>   当面层强度达到可上人的程度时</a:t>
            </a:r>
            <a:r>
              <a:rPr lang="en-US" altLang="zh-CN" sz="2400" b="1" dirty="0">
                <a:latin typeface="+mj-ea"/>
                <a:ea typeface="+mj-ea"/>
              </a:rPr>
              <a:t>(</a:t>
            </a:r>
            <a:r>
              <a:rPr lang="zh-CN" altLang="en-US" sz="2400" b="1" dirty="0">
                <a:latin typeface="+mj-ea"/>
                <a:ea typeface="+mj-ea"/>
              </a:rPr>
              <a:t>一般在铺完</a:t>
            </a:r>
            <a:r>
              <a:rPr lang="en-US" altLang="zh-CN" sz="2400" b="1" dirty="0">
                <a:latin typeface="+mj-ea"/>
                <a:ea typeface="+mj-ea"/>
              </a:rPr>
              <a:t>1</a:t>
            </a:r>
            <a:r>
              <a:rPr lang="zh-CN" altLang="en-US" sz="2400" b="1" dirty="0">
                <a:latin typeface="+mj-ea"/>
                <a:ea typeface="+mj-ea"/>
              </a:rPr>
              <a:t>～</a:t>
            </a:r>
            <a:r>
              <a:rPr lang="en-US" altLang="zh-CN" sz="2400" b="1" dirty="0">
                <a:latin typeface="+mj-ea"/>
                <a:ea typeface="+mj-ea"/>
              </a:rPr>
              <a:t>2</a:t>
            </a:r>
            <a:r>
              <a:rPr lang="zh-CN" altLang="en-US" sz="2400" b="1" dirty="0">
                <a:latin typeface="+mj-ea"/>
                <a:ea typeface="+mj-ea"/>
              </a:rPr>
              <a:t>天</a:t>
            </a:r>
            <a:r>
              <a:rPr lang="en-US" altLang="zh-CN" sz="2400" b="1" dirty="0">
                <a:latin typeface="+mj-ea"/>
                <a:ea typeface="+mj-ea"/>
              </a:rPr>
              <a:t>)</a:t>
            </a:r>
            <a:r>
              <a:rPr lang="zh-CN" altLang="en-US" sz="2400" b="1" dirty="0">
                <a:latin typeface="+mj-ea"/>
                <a:ea typeface="+mj-ea"/>
              </a:rPr>
              <a:t>进行灌浆擦缝，根据大理石或花岗石颜色，选择相同颜色矿物颜料和水泥拌合均匀，用浆壶将</a:t>
            </a:r>
            <a:r>
              <a:rPr lang="en-US" altLang="zh-CN" sz="2400" b="1" dirty="0">
                <a:latin typeface="+mj-ea"/>
                <a:ea typeface="+mj-ea"/>
              </a:rPr>
              <a:t>1</a:t>
            </a:r>
            <a:r>
              <a:rPr lang="zh-CN" altLang="en-US" sz="2400" b="1" dirty="0">
                <a:latin typeface="+mj-ea"/>
                <a:ea typeface="+mj-ea"/>
              </a:rPr>
              <a:t>：</a:t>
            </a:r>
            <a:r>
              <a:rPr lang="en-US" altLang="zh-CN" sz="2400" b="1" dirty="0">
                <a:latin typeface="+mj-ea"/>
                <a:ea typeface="+mj-ea"/>
              </a:rPr>
              <a:t>1</a:t>
            </a:r>
            <a:r>
              <a:rPr lang="zh-CN" altLang="en-US" sz="2400" b="1" dirty="0">
                <a:latin typeface="+mj-ea"/>
                <a:ea typeface="+mj-ea"/>
              </a:rPr>
              <a:t>稀水泥浆缓缓灌人板块间缝隙</a:t>
            </a:r>
            <a:r>
              <a:rPr lang="en-US" altLang="zh-CN" sz="2400" b="1" dirty="0">
                <a:latin typeface="+mj-ea"/>
                <a:ea typeface="+mj-ea"/>
              </a:rPr>
              <a:t>(</a:t>
            </a:r>
            <a:r>
              <a:rPr lang="zh-CN" altLang="en-US" sz="2400" b="1" dirty="0">
                <a:latin typeface="+mj-ea"/>
                <a:ea typeface="+mj-ea"/>
              </a:rPr>
              <a:t>分几次进行</a:t>
            </a:r>
            <a:r>
              <a:rPr lang="en-US" altLang="zh-CN" sz="2400" b="1" dirty="0">
                <a:latin typeface="+mj-ea"/>
                <a:ea typeface="+mj-ea"/>
              </a:rPr>
              <a:t>)</a:t>
            </a:r>
            <a:r>
              <a:rPr lang="zh-CN" altLang="en-US" sz="2400" b="1" dirty="0">
                <a:latin typeface="+mj-ea"/>
                <a:ea typeface="+mj-ea"/>
              </a:rPr>
              <a:t>，并用长把刮板把流出的水泥浆向缝内刮抹，灌浆时溢出的浆液应立即擦去。灌浆</a:t>
            </a:r>
            <a:r>
              <a:rPr lang="en-US" altLang="zh-CN" sz="2400" b="1" dirty="0">
                <a:latin typeface="+mj-ea"/>
                <a:ea typeface="+mj-ea"/>
              </a:rPr>
              <a:t>1</a:t>
            </a:r>
            <a:r>
              <a:rPr lang="zh-CN" altLang="en-US" sz="2400" b="1" dirty="0">
                <a:latin typeface="+mj-ea"/>
                <a:ea typeface="+mj-ea"/>
              </a:rPr>
              <a:t>～</a:t>
            </a:r>
            <a:r>
              <a:rPr lang="en-US" altLang="zh-CN" sz="2400" b="1" dirty="0">
                <a:latin typeface="+mj-ea"/>
                <a:ea typeface="+mj-ea"/>
              </a:rPr>
              <a:t>2</a:t>
            </a:r>
            <a:r>
              <a:rPr lang="zh-CN" altLang="en-US" sz="2400" b="1" dirty="0">
                <a:latin typeface="+mj-ea"/>
                <a:ea typeface="+mj-ea"/>
              </a:rPr>
              <a:t>小时后用棉丝团蘸原稀水泥浆擦缝，与板面擦平，同时将板面上水泥浆擦净。</a:t>
            </a:r>
          </a:p>
        </p:txBody>
      </p:sp>
    </p:spTree>
    <p:extLst>
      <p:ext uri="{BB962C8B-B14F-4D97-AF65-F5344CB8AC3E}">
        <p14:creationId xmlns:p14="http://schemas.microsoft.com/office/powerpoint/2010/main" val="265599744"/>
      </p:ext>
    </p:extLst>
  </p:cSld>
  <p:clrMapOvr>
    <a:masterClrMapping/>
  </p:clrMapOvr>
  <p:transition advClick="0" advTm="3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6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83" name="Rectangle 4"/>
          <p:cNvSpPr>
            <a:spLocks noChangeArrowheads="1"/>
          </p:cNvSpPr>
          <p:nvPr/>
        </p:nvSpPr>
        <p:spPr bwMode="auto">
          <a:xfrm>
            <a:off x="5257800" y="37623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zh-CN" altLang="zh-CN" sz="2800"/>
          </a:p>
        </p:txBody>
      </p:sp>
      <p:sp>
        <p:nvSpPr>
          <p:cNvPr id="85" name="Rectangle 6"/>
          <p:cNvSpPr>
            <a:spLocks noChangeArrowheads="1"/>
          </p:cNvSpPr>
          <p:nvPr/>
        </p:nvSpPr>
        <p:spPr bwMode="auto">
          <a:xfrm>
            <a:off x="4495800" y="457200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sz="2000">
                <a:solidFill>
                  <a:schemeClr val="bg1"/>
                </a:solidFill>
                <a:latin typeface="Times New Roman" pitchFamily="18" charset="0"/>
              </a:rPr>
              <a:t>工艺流程</a:t>
            </a:r>
          </a:p>
        </p:txBody>
      </p:sp>
      <p:sp>
        <p:nvSpPr>
          <p:cNvPr id="16" name="矩形 15"/>
          <p:cNvSpPr/>
          <p:nvPr/>
        </p:nvSpPr>
        <p:spPr>
          <a:xfrm>
            <a:off x="1380298" y="1643050"/>
            <a:ext cx="8715436" cy="2221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A50021"/>
                </a:solidFill>
                <a:latin typeface="+mn-ea"/>
                <a:ea typeface="+mn-ea"/>
              </a:rPr>
              <a:t>9</a:t>
            </a:r>
            <a:r>
              <a:rPr lang="zh-CN" altLang="en-US" sz="2400" b="1" dirty="0">
                <a:solidFill>
                  <a:srgbClr val="A50021"/>
                </a:solidFill>
                <a:latin typeface="+mn-ea"/>
                <a:ea typeface="+mn-ea"/>
              </a:rPr>
              <a:t>、打蜡</a:t>
            </a:r>
            <a:r>
              <a:rPr lang="zh-CN" altLang="en-US" sz="2400" b="1" dirty="0">
                <a:latin typeface="+mn-ea"/>
                <a:ea typeface="+mn-ea"/>
              </a:rPr>
              <a:t>  </a:t>
            </a:r>
            <a:endParaRPr lang="en-US" altLang="zh-CN" sz="2400" b="1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>
                <a:latin typeface="+mn-ea"/>
                <a:ea typeface="+mn-ea"/>
              </a:rPr>
              <a:t>   </a:t>
            </a:r>
            <a:r>
              <a:rPr lang="zh-CN" altLang="en-US" sz="2400" b="1">
                <a:latin typeface="+mn-ea"/>
                <a:ea typeface="+mn-ea"/>
              </a:rPr>
              <a:t>板块</a:t>
            </a:r>
            <a:r>
              <a:rPr lang="zh-CN" altLang="en-US" sz="2400" b="1" dirty="0">
                <a:latin typeface="+mn-ea"/>
                <a:ea typeface="+mn-ea"/>
              </a:rPr>
              <a:t>铺砌后，待结合层砂浆强度达到</a:t>
            </a:r>
            <a:r>
              <a:rPr lang="en-US" altLang="zh-CN" sz="2400" b="1" dirty="0">
                <a:latin typeface="+mn-ea"/>
                <a:ea typeface="+mn-ea"/>
              </a:rPr>
              <a:t>60</a:t>
            </a:r>
            <a:r>
              <a:rPr lang="zh-CN" altLang="en-US" sz="2400" b="1" dirty="0">
                <a:latin typeface="+mn-ea"/>
                <a:ea typeface="+mn-ea"/>
              </a:rPr>
              <a:t>％～</a:t>
            </a:r>
            <a:r>
              <a:rPr lang="en-US" altLang="zh-CN" sz="2400" b="1" dirty="0">
                <a:latin typeface="+mn-ea"/>
                <a:ea typeface="+mn-ea"/>
              </a:rPr>
              <a:t>70</a:t>
            </a:r>
            <a:r>
              <a:rPr lang="zh-CN" altLang="en-US" sz="2400" b="1" dirty="0">
                <a:latin typeface="+mn-ea"/>
                <a:ea typeface="+mn-ea"/>
              </a:rPr>
              <a:t>％方可打蜡抛光。其具体操作方法与现浇水磨石地面面层基本相同，要求达到光滑洁亮。</a:t>
            </a:r>
          </a:p>
        </p:txBody>
      </p:sp>
    </p:spTree>
    <p:extLst>
      <p:ext uri="{BB962C8B-B14F-4D97-AF65-F5344CB8AC3E}">
        <p14:creationId xmlns:p14="http://schemas.microsoft.com/office/powerpoint/2010/main" val="265599744"/>
      </p:ext>
    </p:extLst>
  </p:cSld>
  <p:clrMapOvr>
    <a:masterClrMapping/>
  </p:clrMapOvr>
  <p:transition advClick="0" advTm="3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-1724025" y="630456"/>
            <a:ext cx="13914438" cy="5616575"/>
            <a:chOff x="-1724078" y="765700"/>
            <a:chExt cx="13914491" cy="5615628"/>
          </a:xfrm>
        </p:grpSpPr>
        <p:grpSp>
          <p:nvGrpSpPr>
            <p:cNvPr id="85001" name="组合 1"/>
            <p:cNvGrpSpPr>
              <a:grpSpLocks/>
            </p:cNvGrpSpPr>
            <p:nvPr/>
          </p:nvGrpSpPr>
          <p:grpSpPr bwMode="auto">
            <a:xfrm>
              <a:off x="-1724078" y="765700"/>
              <a:ext cx="13914491" cy="4319063"/>
              <a:chOff x="-1724078" y="765700"/>
              <a:chExt cx="13914491" cy="4319063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-46" y="2060882"/>
                <a:ext cx="6527825" cy="302367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/>
              </a:p>
            </p:txBody>
          </p:sp>
          <p:pic>
            <p:nvPicPr>
              <p:cNvPr id="85009" name="图片 5"/>
              <p:cNvPicPr>
                <a:picLocks noChangeAspect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837136" y="2060575"/>
                <a:ext cx="4232728" cy="3024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010" name="标题 4"/>
              <p:cNvSpPr txBox="1">
                <a:spLocks noChangeArrowheads="1"/>
              </p:cNvSpPr>
              <p:nvPr/>
            </p:nvSpPr>
            <p:spPr bwMode="auto">
              <a:xfrm>
                <a:off x="-1724078" y="4816476"/>
                <a:ext cx="5513388" cy="268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lvl="1"/>
                <a:endParaRPr lang="en-US" altLang="zh-CN" sz="160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82" name="TextBox 59"/>
              <p:cNvSpPr>
                <a:spLocks noChangeArrowheads="1"/>
              </p:cNvSpPr>
              <p:nvPr/>
            </p:nvSpPr>
            <p:spPr bwMode="auto">
              <a:xfrm flipH="1">
                <a:off x="4006819" y="1197427"/>
                <a:ext cx="3119450" cy="399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altLang="zh-CN" sz="2000" dirty="0">
                  <a:solidFill>
                    <a:schemeClr val="bg1">
                      <a:lumMod val="50000"/>
                    </a:schemeClr>
                  </a:solidFill>
                  <a:latin typeface="华文隶书" pitchFamily="2" charset="-122"/>
                  <a:ea typeface="华文隶书" pitchFamily="2" charset="-122"/>
                  <a:sym typeface="方正兰亭黑_GBK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1352210" y="2043423"/>
                <a:ext cx="838203" cy="304113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pic>
            <p:nvPicPr>
              <p:cNvPr id="85013" name="图片 10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9263558" y="765700"/>
                <a:ext cx="1224136" cy="1222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5002" name="组合 8"/>
            <p:cNvGrpSpPr>
              <a:grpSpLocks/>
            </p:cNvGrpSpPr>
            <p:nvPr/>
          </p:nvGrpSpPr>
          <p:grpSpPr bwMode="auto">
            <a:xfrm>
              <a:off x="6735764" y="1556916"/>
              <a:ext cx="4500562" cy="4824412"/>
              <a:chOff x="6735668" y="1556793"/>
              <a:chExt cx="4500634" cy="4824535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735646" y="3022659"/>
                <a:ext cx="4500651" cy="460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6735646" y="4078196"/>
                <a:ext cx="4500651" cy="4444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 rot="5400000">
                <a:off x="5423144" y="3909941"/>
                <a:ext cx="4753882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5400000">
                <a:off x="6828069" y="4162317"/>
                <a:ext cx="4249129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7908396" y="4161523"/>
                <a:ext cx="4393571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487488" y="2792413"/>
            <a:ext cx="53482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AvantGarde Md BT"/>
                <a:ea typeface="微软雅黑" pitchFamily="34" charset="-122"/>
              </a:rPr>
              <a:t>   </a:t>
            </a:r>
            <a:endParaRPr lang="en-US" altLang="zh-CN" sz="3600" b="1" dirty="0">
              <a:solidFill>
                <a:srgbClr val="FFC000"/>
              </a:solidFill>
              <a:latin typeface="AvantGarde Md BT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32658" y="2933919"/>
            <a:ext cx="4826000" cy="1508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9200" dirty="0">
                <a:solidFill>
                  <a:schemeClr val="bg1">
                    <a:lumMod val="75000"/>
                  </a:schemeClr>
                </a:solidFill>
                <a:latin typeface="Stencil" pitchFamily="82" charset="0"/>
              </a:rPr>
              <a:t>Thanks</a:t>
            </a:r>
            <a:endParaRPr lang="zh-CN" altLang="en-US" sz="9200" dirty="0">
              <a:solidFill>
                <a:schemeClr val="bg1">
                  <a:lumMod val="75000"/>
                </a:schemeClr>
              </a:solidFill>
              <a:latin typeface="Stencil" pitchFamily="82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128250" y="4124325"/>
            <a:ext cx="941388" cy="960438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8986838" y="2065338"/>
            <a:ext cx="1095375" cy="962025"/>
          </a:xfrm>
          <a:prstGeom prst="rect">
            <a:avLst/>
          </a:prstGeom>
          <a:solidFill>
            <a:schemeClr val="accent6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</p:cSld>
  <p:clrMapOvr>
    <a:masterClrMapping/>
  </p:clrMapOvr>
  <p:transition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23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1290638" y="673100"/>
            <a:ext cx="2355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tx2"/>
                </a:solidFill>
                <a:latin typeface="华文隶书"/>
                <a:ea typeface="华文隶书"/>
                <a:cs typeface="华文隶书"/>
              </a:rPr>
              <a:t>教学目标</a:t>
            </a:r>
          </a:p>
        </p:txBody>
      </p:sp>
      <p:sp>
        <p:nvSpPr>
          <p:cNvPr id="55" name="KSO_Shape"/>
          <p:cNvSpPr>
            <a:spLocks/>
          </p:cNvSpPr>
          <p:nvPr/>
        </p:nvSpPr>
        <p:spPr bwMode="auto">
          <a:xfrm>
            <a:off x="400050" y="582613"/>
            <a:ext cx="671513" cy="623887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707">
              <a:solidFill>
                <a:srgbClr val="1C666E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1563" y="1125538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27350" y="765175"/>
            <a:ext cx="20955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Unit teaching goal </a:t>
            </a:r>
            <a:endParaRPr lang="zh-CN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29939" y="1335776"/>
            <a:ext cx="3877248" cy="4528640"/>
            <a:chOff x="735806" y="1328010"/>
            <a:chExt cx="3877248" cy="4528640"/>
          </a:xfrm>
        </p:grpSpPr>
        <p:sp>
          <p:nvSpPr>
            <p:cNvPr id="20" name="矩形 1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11" name="矩形 29"/>
            <p:cNvSpPr>
              <a:spLocks noChangeArrowheads="1"/>
            </p:cNvSpPr>
            <p:nvPr/>
          </p:nvSpPr>
          <p:spPr bwMode="auto">
            <a:xfrm>
              <a:off x="941673" y="1622549"/>
              <a:ext cx="3239889" cy="3251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能够做施工前的准备工作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能够熟练使用本单元所用装修工具；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4.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能够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依据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《GB50327-2001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住宅装饰装修工程施工规范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》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，完成楼地面施工的各道工序；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" name="上凸带形 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能 力 目 标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5708002" y="6266790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2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45869" y="1164732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071759" y="1208965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8126382" y="1343308"/>
            <a:ext cx="3877248" cy="4528640"/>
            <a:chOff x="735806" y="1328010"/>
            <a:chExt cx="3877248" cy="4528640"/>
          </a:xfrm>
        </p:grpSpPr>
        <p:sp>
          <p:nvSpPr>
            <p:cNvPr id="30" name="矩形 2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矩形 29"/>
            <p:cNvSpPr>
              <a:spLocks noChangeArrowheads="1"/>
            </p:cNvSpPr>
            <p:nvPr/>
          </p:nvSpPr>
          <p:spPr bwMode="auto">
            <a:xfrm>
              <a:off x="911102" y="1615017"/>
              <a:ext cx="3239889" cy="3939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严格按规程使用装修工机具；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培养安全意识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严格执行楼地面施工工艺，确保楼地面施工质量；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培养责任意识、质量意识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施工现场材料堆放整齐、工具摆放有序；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注重维护公司企业形象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3" name="上凸带形 3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素质目 标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25458" y="1334199"/>
            <a:ext cx="3877248" cy="4528640"/>
            <a:chOff x="735806" y="1328010"/>
            <a:chExt cx="3877248" cy="4528640"/>
          </a:xfrm>
        </p:grpSpPr>
        <p:sp>
          <p:nvSpPr>
            <p:cNvPr id="35" name="矩形 34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29"/>
            <p:cNvSpPr>
              <a:spLocks noChangeArrowheads="1"/>
            </p:cNvSpPr>
            <p:nvPr/>
          </p:nvSpPr>
          <p:spPr bwMode="auto">
            <a:xfrm>
              <a:off x="939487" y="1698633"/>
              <a:ext cx="3239889" cy="28623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掌握大理石楼地面施工的准备工作内容；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掌握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大理石楼地面的施工程序；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掌握楼地面施工质量控制要点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8" name="上凸带形 37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知识目 标</a:t>
              </a:r>
            </a:p>
          </p:txBody>
        </p:sp>
      </p:grpSp>
    </p:spTree>
  </p:cSld>
  <p:clrMapOvr>
    <a:masterClrMapping/>
  </p:clrMapOvr>
  <p:transition advClick="0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594480" y="-500090"/>
            <a:ext cx="7643866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①大理石和花岗石。规格、品种、质量均应符合设计要求，外观颜色一致、表面平整，形状尺寸、图案花纹正确，厚度一致，边角齐整，无翘曲、裂纹等缺陷，并有产品出厂质量合格证和近期检测报告。</a:t>
            </a:r>
            <a:endParaRPr lang="en-US" altLang="zh-CN" sz="2000" b="1" dirty="0"/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②水泥。宜用硅酸盐水泥，其强度等级应在</a:t>
            </a:r>
            <a:r>
              <a:rPr lang="en-US" altLang="zh-CN" sz="2000" b="1" dirty="0"/>
              <a:t>325</a:t>
            </a:r>
            <a:r>
              <a:rPr lang="zh-CN" altLang="en-US" sz="2000" b="1" dirty="0"/>
              <a:t>号以上；不同品种、不同强度等级的水泥严禁混用。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③砂。砂应选用中砂或粗砂，含泥量不得大于</a:t>
            </a:r>
            <a:r>
              <a:rPr lang="en-US" altLang="zh-CN" sz="2000" b="1" dirty="0"/>
              <a:t>3</a:t>
            </a:r>
            <a:r>
              <a:rPr lang="zh-CN" altLang="en-US" sz="2000" b="1" dirty="0"/>
              <a:t>％，且要过筛。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000" b="1" dirty="0"/>
              <a:t> ④颜料。颜料根据设计要求，采用耐酸、耐碱的矿物颜料。</a:t>
            </a:r>
          </a:p>
          <a:p>
            <a:pPr eaLnBrk="1" hangingPunct="1">
              <a:lnSpc>
                <a:spcPct val="150000"/>
              </a:lnSpc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23240" y="571480"/>
            <a:ext cx="2154384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237422" y="714356"/>
            <a:ext cx="2199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一、施工准备</a:t>
            </a:r>
            <a:r>
              <a:rPr lang="zh-CN" altLang="en-US" sz="2000" dirty="0"/>
              <a:t> 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654669" y="1282491"/>
            <a:ext cx="21993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1" dirty="0"/>
              <a:t>1</a:t>
            </a:r>
            <a:r>
              <a:rPr lang="zh-CN" altLang="en-US" sz="1800" b="1" dirty="0"/>
              <a:t>、材料准备</a:t>
            </a:r>
          </a:p>
        </p:txBody>
      </p:sp>
      <p:pic>
        <p:nvPicPr>
          <p:cNvPr id="11" name="Picture 4" descr="img156-1-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908" y="1285860"/>
            <a:ext cx="3429025" cy="4583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523174" y="428604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8926" y="500042"/>
            <a:ext cx="2154384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429487" y="1249548"/>
            <a:ext cx="2199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一、施工准备</a:t>
            </a:r>
            <a:r>
              <a:rPr lang="zh-CN" altLang="en-US" sz="2000" dirty="0"/>
              <a:t> 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846734" y="1817683"/>
            <a:ext cx="21993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1" dirty="0"/>
              <a:t>2</a:t>
            </a:r>
            <a:r>
              <a:rPr lang="zh-CN" altLang="en-US" sz="1800" b="1" dirty="0"/>
              <a:t>、主要工具</a:t>
            </a:r>
          </a:p>
        </p:txBody>
      </p:sp>
      <p:sp>
        <p:nvSpPr>
          <p:cNvPr id="17" name="矩形 16"/>
          <p:cNvSpPr/>
          <p:nvPr/>
        </p:nvSpPr>
        <p:spPr>
          <a:xfrm>
            <a:off x="2094678" y="2285992"/>
            <a:ext cx="8001056" cy="332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①电动机具：</a:t>
            </a:r>
            <a:r>
              <a:rPr lang="zh-CN" altLang="en-US" sz="2400" b="1" dirty="0">
                <a:latin typeface="+mj-ea"/>
                <a:ea typeface="+mj-ea"/>
              </a:rPr>
              <a:t>手提式石材切割机</a:t>
            </a:r>
            <a:r>
              <a:rPr lang="en-US" altLang="zh-CN" sz="2400" b="1" dirty="0">
                <a:latin typeface="+mj-ea"/>
                <a:ea typeface="+mj-ea"/>
              </a:rPr>
              <a:t>(</a:t>
            </a:r>
            <a:r>
              <a:rPr lang="zh-CN" altLang="en-US" sz="2400" b="1" dirty="0">
                <a:latin typeface="+mj-ea"/>
                <a:ea typeface="+mj-ea"/>
              </a:rPr>
              <a:t>云石机</a:t>
            </a:r>
            <a:r>
              <a:rPr lang="en-US" altLang="zh-CN" sz="2400" b="1" dirty="0">
                <a:latin typeface="+mj-ea"/>
                <a:ea typeface="+mj-ea"/>
              </a:rPr>
              <a:t>)</a:t>
            </a:r>
            <a:r>
              <a:rPr lang="zh-CN" altLang="en-US" sz="2400" b="1" dirty="0">
                <a:latin typeface="+mj-ea"/>
                <a:ea typeface="+mj-ea"/>
              </a:rPr>
              <a:t>、手提式砂轮机、手电钻。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②手工机具：</a:t>
            </a:r>
            <a:r>
              <a:rPr lang="zh-CN" altLang="en-US" sz="2400" b="1" dirty="0">
                <a:latin typeface="+mj-ea"/>
                <a:ea typeface="+mj-ea"/>
              </a:rPr>
              <a:t>铁板、铁锹、铁桶、橡胶锤、木拍板、木锤、钢直尺、泥桶、铁抹子、木抹子、橡胶水管、棉纱、擦布、尼龙线、水平尺、方尺、靠尺、灰线袋、小灰铲、木刮尺、喷水壶、浆壶、筛子、钢丝刷。</a:t>
            </a:r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51736" y="285728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8926" y="142852"/>
            <a:ext cx="2786082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380298" y="857232"/>
            <a:ext cx="3022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二、工艺流程</a:t>
            </a:r>
            <a:endParaRPr lang="zh-CN" altLang="en-US" sz="2000" dirty="0"/>
          </a:p>
        </p:txBody>
      </p:sp>
      <p:sp>
        <p:nvSpPr>
          <p:cNvPr id="10" name="矩形 9"/>
          <p:cNvSpPr/>
          <p:nvPr/>
        </p:nvSpPr>
        <p:spPr>
          <a:xfrm>
            <a:off x="1568929" y="1473924"/>
            <a:ext cx="9552622" cy="2236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zh-CN" altLang="zh-CN" sz="24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  </a:t>
            </a:r>
            <a:r>
              <a:rPr lang="zh-CN" altLang="zh-CN" sz="2400" b="1" dirty="0"/>
              <a:t>基层清理 → 弹线 → 试拼、试铺 → 板块浸水 → 扫浆 → 铺水泥砂浆</a:t>
            </a:r>
            <a:endParaRPr lang="en-US" altLang="zh-CN" sz="2400" b="1" dirty="0"/>
          </a:p>
          <a:p>
            <a:pPr>
              <a:lnSpc>
                <a:spcPct val="150000"/>
              </a:lnSpc>
            </a:pPr>
            <a:endParaRPr lang="en-US" altLang="zh-CN" sz="2400" b="1" dirty="0"/>
          </a:p>
          <a:p>
            <a:pPr>
              <a:lnSpc>
                <a:spcPct val="150000"/>
              </a:lnSpc>
            </a:pPr>
            <a:r>
              <a:rPr lang="zh-CN" altLang="zh-CN" sz="2400" b="1" dirty="0"/>
              <a:t>结合层 → 铺板 → 灌缝、擦缝 → 上蜡养护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51736" y="285728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pic>
        <p:nvPicPr>
          <p:cNvPr id="18" name="Picture 7" descr="0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8926" y="142852"/>
            <a:ext cx="2786082" cy="1948451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380298" y="857232"/>
            <a:ext cx="3022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三、施工要点</a:t>
            </a:r>
            <a:endParaRPr lang="zh-CN" altLang="en-US" sz="2000" dirty="0"/>
          </a:p>
        </p:txBody>
      </p:sp>
      <p:sp>
        <p:nvSpPr>
          <p:cNvPr id="10" name="矩形 9"/>
          <p:cNvSpPr/>
          <p:nvPr/>
        </p:nvSpPr>
        <p:spPr>
          <a:xfrm>
            <a:off x="1837318" y="1560175"/>
            <a:ext cx="8572560" cy="2221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A50021"/>
                </a:solidFill>
                <a:latin typeface="+mj-ea"/>
                <a:ea typeface="+mj-ea"/>
              </a:rPr>
              <a:t>1</a:t>
            </a: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、试拼</a:t>
            </a:r>
            <a:r>
              <a:rPr lang="zh-CN" altLang="en-US" sz="2400" b="1" dirty="0">
                <a:latin typeface="+mj-ea"/>
                <a:ea typeface="+mj-ea"/>
              </a:rPr>
              <a:t>  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+mj-ea"/>
                <a:ea typeface="+mj-ea"/>
              </a:rPr>
              <a:t>在正式铺设前，对每一房间的石材，应按图案、颜色、纹理试拼，将非整块板对称排放在房间靠墙部位，试拼后按两个方向编号排列，然后按编号码放整齐。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66133715"/>
      </p:ext>
    </p:extLst>
  </p:cSld>
  <p:clrMapOvr>
    <a:masterClrMapping/>
  </p:clrMapOvr>
  <p:transition advClick="0" advTm="3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51736" y="285728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12" name="矩形 11"/>
          <p:cNvSpPr/>
          <p:nvPr/>
        </p:nvSpPr>
        <p:spPr>
          <a:xfrm>
            <a:off x="1594612" y="1428736"/>
            <a:ext cx="92869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 dirty="0">
                <a:latin typeface="+mj-ea"/>
                <a:ea typeface="+mj-ea"/>
              </a:rPr>
              <a:t>2</a:t>
            </a:r>
            <a:r>
              <a:rPr lang="zh-CN" altLang="en-US" sz="2400" b="1" dirty="0">
                <a:latin typeface="+mj-ea"/>
                <a:ea typeface="+mj-ea"/>
              </a:rPr>
              <a:t>、</a:t>
            </a:r>
            <a:r>
              <a:rPr lang="zh-CN" altLang="en-US" sz="2400" b="1" dirty="0">
                <a:solidFill>
                  <a:srgbClr val="C00000"/>
                </a:solidFill>
                <a:latin typeface="+mj-ea"/>
                <a:ea typeface="+mj-ea"/>
              </a:rPr>
              <a:t>弹控制线</a:t>
            </a:r>
            <a:r>
              <a:rPr lang="zh-CN" altLang="en-US" sz="2400" b="1" dirty="0">
                <a:latin typeface="+mj-ea"/>
                <a:ea typeface="+mj-ea"/>
              </a:rPr>
              <a:t>  以地面</a:t>
            </a:r>
            <a:r>
              <a:rPr lang="en-US" altLang="zh-CN" sz="2400" b="1" dirty="0">
                <a:latin typeface="+mj-ea"/>
                <a:ea typeface="+mj-ea"/>
              </a:rPr>
              <a:t>±0.000</a:t>
            </a:r>
            <a:r>
              <a:rPr lang="zh-CN" altLang="en-US" sz="2400" b="1" dirty="0">
                <a:latin typeface="+mj-ea"/>
                <a:ea typeface="+mj-ea"/>
              </a:rPr>
              <a:t>为依据，在四周墙上弹出</a:t>
            </a:r>
            <a:r>
              <a:rPr lang="en-US" altLang="zh-CN" sz="2400" b="1" dirty="0">
                <a:latin typeface="+mj-ea"/>
                <a:ea typeface="+mj-ea"/>
              </a:rPr>
              <a:t>0.5m</a:t>
            </a:r>
            <a:r>
              <a:rPr lang="zh-CN" altLang="en-US" sz="2400" b="1" dirty="0">
                <a:latin typeface="+mj-ea"/>
                <a:ea typeface="+mj-ea"/>
              </a:rPr>
              <a:t>或</a:t>
            </a:r>
            <a:r>
              <a:rPr lang="en-US" altLang="zh-CN" sz="2400" b="1" dirty="0">
                <a:latin typeface="+mj-ea"/>
                <a:ea typeface="+mj-ea"/>
              </a:rPr>
              <a:t>1.0m</a:t>
            </a:r>
            <a:r>
              <a:rPr lang="zh-CN" altLang="en-US" sz="2400" b="1" dirty="0">
                <a:latin typeface="+mj-ea"/>
                <a:ea typeface="+mj-ea"/>
              </a:rPr>
              <a:t>水平标高线作为水平基准线。根据水平基准线量出地面标高并弹于墙上</a:t>
            </a:r>
            <a:r>
              <a:rPr lang="en-US" altLang="zh-CN" sz="2400" b="1" dirty="0">
                <a:latin typeface="+mj-ea"/>
                <a:ea typeface="+mj-ea"/>
              </a:rPr>
              <a:t>(</a:t>
            </a:r>
            <a:r>
              <a:rPr lang="zh-CN" altLang="en-US" sz="2400" b="1" dirty="0">
                <a:latin typeface="+mj-ea"/>
                <a:ea typeface="+mj-ea"/>
              </a:rPr>
              <a:t>水平辅助基准线</a:t>
            </a:r>
            <a:r>
              <a:rPr lang="en-US" altLang="zh-CN" sz="2400" b="1" dirty="0">
                <a:latin typeface="+mj-ea"/>
                <a:ea typeface="+mj-ea"/>
              </a:rPr>
              <a:t>)</a:t>
            </a:r>
            <a:r>
              <a:rPr lang="zh-CN" altLang="en-US" sz="2400" b="1" dirty="0">
                <a:latin typeface="+mj-ea"/>
                <a:ea typeface="+mj-ea"/>
              </a:rPr>
              <a:t>，作为地面面层的上平标高控制线，同上，注意房间面层标高要与楼道面层标高一致。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zh-CN" altLang="en-US" sz="2400" b="1" dirty="0">
                <a:latin typeface="+mj-ea"/>
                <a:ea typeface="+mj-ea"/>
              </a:rPr>
              <a:t>    在房间的主要部位弹互相垂直的控制十字线，用以检查和控制大理石或花岗石板块的位置，十字线可以弹在基层上，并引至墙面底部。</a:t>
            </a:r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51736" y="285728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12" name="矩形 11"/>
          <p:cNvSpPr/>
          <p:nvPr/>
        </p:nvSpPr>
        <p:spPr>
          <a:xfrm>
            <a:off x="1952372" y="1556792"/>
            <a:ext cx="8429684" cy="3329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>
                <a:solidFill>
                  <a:srgbClr val="A50021"/>
                </a:solidFill>
                <a:latin typeface="+mj-ea"/>
                <a:ea typeface="+mj-ea"/>
              </a:rPr>
              <a:t>3</a:t>
            </a: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、试排</a:t>
            </a:r>
            <a:r>
              <a:rPr lang="zh-CN" altLang="en-US" sz="2400" b="1" dirty="0">
                <a:latin typeface="+mj-ea"/>
                <a:ea typeface="+mj-ea"/>
              </a:rPr>
              <a:t>  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+mj-ea"/>
                <a:ea typeface="+mj-ea"/>
              </a:rPr>
              <a:t>按照控制线在房间内两个互相垂直的方向，铺设两条比石板板块宽且厚度不小于</a:t>
            </a:r>
            <a:r>
              <a:rPr lang="en-US" altLang="zh-CN" sz="2400" b="1" dirty="0">
                <a:latin typeface="+mj-ea"/>
                <a:ea typeface="+mj-ea"/>
              </a:rPr>
              <a:t>30mm</a:t>
            </a:r>
            <a:r>
              <a:rPr lang="zh-CN" altLang="en-US" sz="2400" b="1" dirty="0">
                <a:latin typeface="+mj-ea"/>
                <a:ea typeface="+mj-ea"/>
              </a:rPr>
              <a:t>的干砂带。根据试拼石板编号及设计要求的颜色、花纹、图案，结合房间实际尺寸，把大理石或花岗石板块排好，以便检查板块之间的缝隙，核对板块与墙面、柱、洞口等部位的相对位置</a:t>
            </a:r>
            <a:r>
              <a:rPr lang="zh-CN" altLang="en-US" sz="2400" dirty="0">
                <a:latin typeface="+mj-ea"/>
                <a:ea typeface="+mj-ea"/>
              </a:rPr>
              <a:t>。</a:t>
            </a:r>
            <a:endParaRPr lang="zh-CN" altLang="en-US" sz="24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51736" y="285728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>
              <a:solidFill>
                <a:srgbClr val="54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zh-CN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/>
              <a:t>                                     </a:t>
            </a:r>
            <a:endParaRPr lang="zh-CN" altLang="en-US" sz="1600" dirty="0"/>
          </a:p>
        </p:txBody>
      </p:sp>
      <p:sp>
        <p:nvSpPr>
          <p:cNvPr id="12" name="矩形 11"/>
          <p:cNvSpPr/>
          <p:nvPr/>
        </p:nvSpPr>
        <p:spPr>
          <a:xfrm>
            <a:off x="1737488" y="1928802"/>
            <a:ext cx="8929750" cy="2221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 dirty="0">
                <a:solidFill>
                  <a:srgbClr val="A50021"/>
                </a:solidFill>
                <a:latin typeface="+mj-ea"/>
                <a:ea typeface="+mj-ea"/>
              </a:rPr>
              <a:t>4</a:t>
            </a:r>
            <a:r>
              <a:rPr lang="zh-CN" altLang="en-US" sz="2400" b="1" dirty="0">
                <a:solidFill>
                  <a:srgbClr val="A50021"/>
                </a:solidFill>
                <a:latin typeface="+mj-ea"/>
                <a:ea typeface="+mj-ea"/>
              </a:rPr>
              <a:t>、基层处理</a:t>
            </a:r>
            <a:r>
              <a:rPr lang="zh-CN" altLang="en-US" sz="2400" b="1" dirty="0">
                <a:latin typeface="+mj-ea"/>
                <a:ea typeface="+mj-ea"/>
              </a:rPr>
              <a:t> </a:t>
            </a:r>
            <a:endParaRPr lang="en-US" altLang="zh-CN" sz="24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zh-CN" sz="2400" b="1" dirty="0">
                <a:latin typeface="+mj-ea"/>
                <a:ea typeface="+mj-ea"/>
              </a:rPr>
              <a:t>  </a:t>
            </a:r>
            <a:r>
              <a:rPr lang="zh-CN" altLang="en-US" sz="2400" b="1" dirty="0">
                <a:latin typeface="+mj-ea"/>
                <a:ea typeface="+mj-ea"/>
              </a:rPr>
              <a:t> 把沾在基层上的浮浆、落地灰等用錾子或钢丝刷清理掉，再用扫帚将浮土清扫干净。对于光滑的旧地面面层，在彻底清洁后，应予凿毛或按设计要求涂刷界面处理剂。</a:t>
            </a:r>
          </a:p>
        </p:txBody>
      </p:sp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信息化教学设计PPT模版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solidFill>
            <a:srgbClr val="FF9933"/>
          </a:solidFill>
        </a:ln>
      </a:spPr>
      <a:bodyPr rtlCol="0" anchor="ctr"/>
      <a:lstStyle>
        <a:defPPr algn="ctr">
          <a:defRPr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A4E3D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10669</TotalTime>
  <Words>1167</Words>
  <Application>Microsoft Office PowerPoint</Application>
  <PresentationFormat>自定义</PresentationFormat>
  <Paragraphs>146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AvantGarde Md BT</vt:lpstr>
      <vt:lpstr>华文隶书</vt:lpstr>
      <vt:lpstr>楷体_GB2312</vt:lpstr>
      <vt:lpstr>隶书</vt:lpstr>
      <vt:lpstr>宋体</vt:lpstr>
      <vt:lpstr>微软雅黑</vt:lpstr>
      <vt:lpstr>Arial</vt:lpstr>
      <vt:lpstr>Arial Black</vt:lpstr>
      <vt:lpstr>Calibri</vt:lpstr>
      <vt:lpstr>Stencil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www.33ppt.com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信息化教学设计PPT模版</dc:title>
  <dc:creator>weihai</dc:creator>
  <cp:lastModifiedBy>ren jing</cp:lastModifiedBy>
  <cp:revision>1569</cp:revision>
  <dcterms:created xsi:type="dcterms:W3CDTF">2016-06-02T10:48:00Z</dcterms:created>
  <dcterms:modified xsi:type="dcterms:W3CDTF">2019-12-08T01:26:18Z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