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0" r:id="rId3"/>
    <p:sldId id="533" r:id="rId4"/>
    <p:sldId id="536" r:id="rId5"/>
    <p:sldId id="515" r:id="rId6"/>
    <p:sldId id="516" r:id="rId7"/>
    <p:sldId id="518" r:id="rId8"/>
    <p:sldId id="520" r:id="rId9"/>
    <p:sldId id="537" r:id="rId10"/>
    <p:sldId id="521" r:id="rId11"/>
    <p:sldId id="523" r:id="rId12"/>
    <p:sldId id="525" r:id="rId13"/>
    <p:sldId id="539" r:id="rId14"/>
    <p:sldId id="433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9"/>
    <a:srgbClr val="FFFFFF"/>
    <a:srgbClr val="5F8ADF"/>
    <a:srgbClr val="5DA9A5"/>
    <a:srgbClr val="D4BA3A"/>
    <a:srgbClr val="2E67A5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66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193800"/>
            <a:ext cx="10274935" cy="4889500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Verdana" panose="020B0604030504040204" pitchFamily="34" charset="0"/>
              </a:defRPr>
            </a:lvl3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892810" y="2697480"/>
            <a:ext cx="9895205" cy="3246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主讲人：任静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5355273" y="2706370"/>
            <a:ext cx="423418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双代号网络图的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eaLnBrk="0" hangingPunct="0"/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基本组成要素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0480" y="1101090"/>
            <a:ext cx="9296400" cy="4889500"/>
          </a:xfrm>
        </p:spPr>
        <p:txBody>
          <a:bodyPr/>
          <a:p>
            <a:pPr lvl="0"/>
            <a:r>
              <a:rPr lang="en-US" altLang="zh-CN" sz="3265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326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线路</a:t>
            </a:r>
            <a:endParaRPr lang="zh-CN" altLang="en-US" sz="3265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含义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914400" lvl="2" indent="0">
              <a:buNone/>
            </a:pP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网络图中从起点节点开始，沿箭线方向连续通过一系列箭线和节点，最后到达终点节点的若干条通路称为线路。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143000" lvl="2" indent="-228600">
              <a:buFont typeface="Wingdings" panose="05000000000000000000" charset="0"/>
              <a:buChar char="n"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通常情况下，一个网络图可以有多条线路，线路上各工作的持续时间之和为线路时间，它表示完成该线路上所有工作所需要的时间，也称为工期。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双代号网络图的基本组成要素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数一数、算一算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895215" y="1221105"/>
            <a:ext cx="5469890" cy="2404110"/>
            <a:chOff x="1344" y="336"/>
            <a:chExt cx="3984" cy="1728"/>
          </a:xfrm>
        </p:grpSpPr>
        <p:sp>
          <p:nvSpPr>
            <p:cNvPr id="10245" name="Oval 5"/>
            <p:cNvSpPr/>
            <p:nvPr/>
          </p:nvSpPr>
          <p:spPr>
            <a:xfrm>
              <a:off x="2582" y="1776"/>
              <a:ext cx="290" cy="276"/>
            </a:xfrm>
            <a:prstGeom prst="ellipse">
              <a:avLst/>
            </a:prstGeom>
            <a:noFill/>
            <a:ln w="9525" cap="flat" cmpd="sng">
              <a:solidFill>
                <a:srgbClr val="5F5F5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246" name="Group 6"/>
            <p:cNvGrpSpPr/>
            <p:nvPr/>
          </p:nvGrpSpPr>
          <p:grpSpPr>
            <a:xfrm>
              <a:off x="1344" y="336"/>
              <a:ext cx="3984" cy="1728"/>
              <a:chOff x="1344" y="336"/>
              <a:chExt cx="3984" cy="1728"/>
            </a:xfrm>
          </p:grpSpPr>
          <p:sp>
            <p:nvSpPr>
              <p:cNvPr id="10247" name="Line 7"/>
              <p:cNvSpPr/>
              <p:nvPr/>
            </p:nvSpPr>
            <p:spPr>
              <a:xfrm flipV="1">
                <a:off x="1633" y="643"/>
                <a:ext cx="943" cy="514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48" name="Line 8"/>
              <p:cNvSpPr/>
              <p:nvPr/>
            </p:nvSpPr>
            <p:spPr>
              <a:xfrm>
                <a:off x="2720" y="731"/>
                <a:ext cx="0" cy="1026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dash"/>
                <a:headEnd type="none" w="med" len="med"/>
                <a:tailEnd type="triangle" w="med" len="med"/>
              </a:ln>
            </p:spPr>
          </p:sp>
          <p:sp>
            <p:nvSpPr>
              <p:cNvPr id="10249" name="Text Box 9"/>
              <p:cNvSpPr txBox="1"/>
              <p:nvPr/>
            </p:nvSpPr>
            <p:spPr>
              <a:xfrm>
                <a:off x="1435" y="1150"/>
                <a:ext cx="146" cy="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600" dirty="0">
                    <a:latin typeface="Times New Roman" panose="02020603050405020304" pitchFamily="18" charset="0"/>
                  </a:rPr>
                  <a:t>1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0" name="Text Box 10"/>
              <p:cNvSpPr txBox="1"/>
              <p:nvPr/>
            </p:nvSpPr>
            <p:spPr>
              <a:xfrm>
                <a:off x="2650" y="505"/>
                <a:ext cx="144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2</a:t>
                </a:r>
                <a:endParaRPr lang="en-US" altLang="zh-CN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1" name="Text Box 11"/>
              <p:cNvSpPr txBox="1"/>
              <p:nvPr/>
            </p:nvSpPr>
            <p:spPr>
              <a:xfrm>
                <a:off x="3993" y="492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</a:rPr>
                  <a:t>4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2" name="Text Box 12"/>
              <p:cNvSpPr txBox="1"/>
              <p:nvPr/>
            </p:nvSpPr>
            <p:spPr>
              <a:xfrm>
                <a:off x="1832" y="746"/>
                <a:ext cx="145" cy="2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A</a:t>
                </a:r>
                <a:endParaRPr lang="en-US" altLang="zh-CN" sz="10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3" name="Text Box 13"/>
              <p:cNvSpPr txBox="1"/>
              <p:nvPr/>
            </p:nvSpPr>
            <p:spPr>
              <a:xfrm>
                <a:off x="1882" y="1315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C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4" name="Text Box 14"/>
              <p:cNvSpPr txBox="1"/>
              <p:nvPr/>
            </p:nvSpPr>
            <p:spPr>
              <a:xfrm>
                <a:off x="1832" y="1552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5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5" name="Text Box 15"/>
              <p:cNvSpPr txBox="1"/>
              <p:nvPr/>
            </p:nvSpPr>
            <p:spPr>
              <a:xfrm>
                <a:off x="3281" y="336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B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6" name="Text Box 16"/>
              <p:cNvSpPr txBox="1"/>
              <p:nvPr/>
            </p:nvSpPr>
            <p:spPr>
              <a:xfrm>
                <a:off x="3281" y="541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2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7" name="Text Box 17"/>
              <p:cNvSpPr txBox="1"/>
              <p:nvPr/>
            </p:nvSpPr>
            <p:spPr>
              <a:xfrm>
                <a:off x="3336" y="912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D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8" name="Text Box 18"/>
              <p:cNvSpPr txBox="1"/>
              <p:nvPr/>
            </p:nvSpPr>
            <p:spPr>
              <a:xfrm>
                <a:off x="3498" y="1141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</a:rPr>
                  <a:t>4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9" name="Text Box 19"/>
              <p:cNvSpPr txBox="1"/>
              <p:nvPr/>
            </p:nvSpPr>
            <p:spPr>
              <a:xfrm>
                <a:off x="3282" y="1603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E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0" name="Text Box 20"/>
              <p:cNvSpPr txBox="1"/>
              <p:nvPr/>
            </p:nvSpPr>
            <p:spPr>
              <a:xfrm>
                <a:off x="3281" y="1859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5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1" name="Text Box 21"/>
              <p:cNvSpPr txBox="1"/>
              <p:nvPr/>
            </p:nvSpPr>
            <p:spPr>
              <a:xfrm>
                <a:off x="4359" y="1373"/>
                <a:ext cx="146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G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2" name="Text Box 22"/>
              <p:cNvSpPr txBox="1"/>
              <p:nvPr/>
            </p:nvSpPr>
            <p:spPr>
              <a:xfrm>
                <a:off x="4603" y="1552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</a:rPr>
                  <a:t>3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3" name="Text Box 23"/>
              <p:cNvSpPr txBox="1"/>
              <p:nvPr/>
            </p:nvSpPr>
            <p:spPr>
              <a:xfrm>
                <a:off x="4574" y="566"/>
                <a:ext cx="145" cy="2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i="1" dirty="0">
                    <a:latin typeface="Times New Roman" panose="02020603050405020304" pitchFamily="18" charset="0"/>
                  </a:rPr>
                  <a:t>F</a:t>
                </a:r>
                <a:endParaRPr lang="en-US" altLang="zh-CN" sz="1800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4" name="Text Box 24"/>
              <p:cNvSpPr txBox="1"/>
              <p:nvPr/>
            </p:nvSpPr>
            <p:spPr>
              <a:xfrm>
                <a:off x="4386" y="834"/>
                <a:ext cx="146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5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5" name="Text Box 25"/>
              <p:cNvSpPr txBox="1"/>
              <p:nvPr/>
            </p:nvSpPr>
            <p:spPr>
              <a:xfrm>
                <a:off x="5166" y="1085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6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6" name="Text Box 26"/>
              <p:cNvSpPr txBox="1"/>
              <p:nvPr/>
            </p:nvSpPr>
            <p:spPr>
              <a:xfrm>
                <a:off x="2690" y="1776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3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7" name="Text Box 27"/>
              <p:cNvSpPr txBox="1"/>
              <p:nvPr/>
            </p:nvSpPr>
            <p:spPr>
              <a:xfrm>
                <a:off x="3980" y="1806"/>
                <a:ext cx="145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1800" dirty="0">
                    <a:latin typeface="Times New Roman" panose="02020603050405020304" pitchFamily="18" charset="0"/>
                  </a:rPr>
                  <a:t>5</a:t>
                </a:r>
                <a:endParaRPr lang="en-US" altLang="zh-CN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8" name="Text Box 28"/>
              <p:cNvSpPr txBox="1"/>
              <p:nvPr/>
            </p:nvSpPr>
            <p:spPr>
              <a:xfrm>
                <a:off x="2050" y="952"/>
                <a:ext cx="144" cy="2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p>
                <a:pPr algn="just"/>
                <a:r>
                  <a:rPr lang="en-US" altLang="zh-CN" sz="2000" dirty="0">
                    <a:latin typeface="Times New Roman" panose="02020603050405020304" pitchFamily="18" charset="0"/>
                  </a:rPr>
                  <a:t>1</a:t>
                </a:r>
                <a:endParaRPr lang="en-US" altLang="zh-CN" sz="1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9" name="Oval 29"/>
              <p:cNvSpPr/>
              <p:nvPr/>
            </p:nvSpPr>
            <p:spPr>
              <a:xfrm>
                <a:off x="1344" y="1084"/>
                <a:ext cx="289" cy="276"/>
              </a:xfrm>
              <a:prstGeom prst="ellipse">
                <a:avLst/>
              </a:prstGeom>
              <a:noFill/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0" name="Oval 30"/>
              <p:cNvSpPr/>
              <p:nvPr/>
            </p:nvSpPr>
            <p:spPr>
              <a:xfrm>
                <a:off x="2576" y="438"/>
                <a:ext cx="289" cy="276"/>
              </a:xfrm>
              <a:prstGeom prst="ellipse">
                <a:avLst/>
              </a:prstGeom>
              <a:noFill/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1" name="Oval 31"/>
              <p:cNvSpPr/>
              <p:nvPr/>
            </p:nvSpPr>
            <p:spPr>
              <a:xfrm>
                <a:off x="3879" y="438"/>
                <a:ext cx="290" cy="276"/>
              </a:xfrm>
              <a:prstGeom prst="ellipse">
                <a:avLst/>
              </a:prstGeom>
              <a:noFill/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2" name="Oval 32"/>
              <p:cNvSpPr/>
              <p:nvPr/>
            </p:nvSpPr>
            <p:spPr>
              <a:xfrm>
                <a:off x="3879" y="1757"/>
                <a:ext cx="290" cy="276"/>
              </a:xfrm>
              <a:prstGeom prst="ellipse">
                <a:avLst/>
              </a:prstGeom>
              <a:noFill/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3" name="Oval 33"/>
              <p:cNvSpPr/>
              <p:nvPr/>
            </p:nvSpPr>
            <p:spPr>
              <a:xfrm>
                <a:off x="5039" y="1039"/>
                <a:ext cx="289" cy="276"/>
              </a:xfrm>
              <a:prstGeom prst="ellipse">
                <a:avLst/>
              </a:prstGeom>
              <a:noFill/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4" name="Line 34"/>
              <p:cNvSpPr/>
              <p:nvPr/>
            </p:nvSpPr>
            <p:spPr>
              <a:xfrm>
                <a:off x="2865" y="541"/>
                <a:ext cx="1014" cy="0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75" name="Line 35"/>
              <p:cNvSpPr/>
              <p:nvPr/>
            </p:nvSpPr>
            <p:spPr>
              <a:xfrm>
                <a:off x="1562" y="1346"/>
                <a:ext cx="1014" cy="513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76" name="Line 36"/>
              <p:cNvSpPr/>
              <p:nvPr/>
            </p:nvSpPr>
            <p:spPr>
              <a:xfrm>
                <a:off x="2865" y="1859"/>
                <a:ext cx="1014" cy="0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77" name="Line 37"/>
              <p:cNvSpPr/>
              <p:nvPr/>
            </p:nvSpPr>
            <p:spPr>
              <a:xfrm flipV="1">
                <a:off x="4169" y="1243"/>
                <a:ext cx="870" cy="616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78" name="Line 38"/>
              <p:cNvSpPr/>
              <p:nvPr/>
            </p:nvSpPr>
            <p:spPr>
              <a:xfrm>
                <a:off x="4169" y="526"/>
                <a:ext cx="870" cy="615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79" name="Line 39"/>
              <p:cNvSpPr/>
              <p:nvPr/>
            </p:nvSpPr>
            <p:spPr>
              <a:xfrm flipV="1">
                <a:off x="2798" y="682"/>
                <a:ext cx="1076" cy="1094"/>
              </a:xfrm>
              <a:prstGeom prst="line">
                <a:avLst/>
              </a:prstGeom>
              <a:ln w="9525" cap="flat" cmpd="sng">
                <a:solidFill>
                  <a:srgbClr val="5F5F5F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63491" name="Rectangle 3"/>
          <p:cNvSpPr>
            <a:spLocks noGrp="1"/>
          </p:cNvSpPr>
          <p:nvPr/>
        </p:nvSpPr>
        <p:spPr>
          <a:xfrm>
            <a:off x="5020310" y="3858895"/>
            <a:ext cx="5546090" cy="2660015"/>
          </a:xfrm>
          <a:prstGeom prst="rect">
            <a:avLst/>
          </a:prstGeom>
          <a:gradFill>
            <a:gsLst>
              <a:gs pos="100000">
                <a:srgbClr val="B5D5B7"/>
              </a:gs>
              <a:gs pos="0">
                <a:srgbClr val="C5EDCD"/>
              </a:gs>
            </a:gsLst>
            <a:lin ang="0" scaled="0"/>
          </a:gradFill>
          <a:ln w="9525">
            <a:noFill/>
          </a:ln>
        </p:spPr>
        <p:txBody>
          <a:bodyPr vert="horz" wrap="square" lIns="91440" tIns="45720" rIns="91440" bIns="45720" anchor="t"/>
          <a:lstStyle>
            <a:lvl1pPr marL="460375" indent="-460375" algn="l" defTabSz="1181100" rtl="0" eaLnBrk="0" fontAlgn="base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rgbClr val="47B6E7"/>
              </a:buClr>
              <a:buSzPct val="60000"/>
              <a:buFont typeface="Wingdings 2" panose="05020102010507070707" pitchFamily="18" charset="2"/>
              <a:buChar char=""/>
              <a:defRPr sz="3100" kern="1200">
                <a:solidFill>
                  <a:srgbClr val="1A93C8"/>
                </a:solidFill>
                <a:latin typeface="Times New Roman" panose="02020603050405020304" pitchFamily="18" charset="0"/>
                <a:ea typeface="幼圆" panose="02010509060101010101" charset="-122"/>
                <a:cs typeface="幼圆" panose="02010509060101010101" charset="-122"/>
              </a:defRPr>
            </a:lvl1pPr>
            <a:lvl2pPr marL="460375" indent="-460375" algn="l" defTabSz="11811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 "/>
              <a:defRPr sz="2300" kern="1200">
                <a:solidFill>
                  <a:srgbClr val="5F5F5F"/>
                </a:solidFill>
                <a:latin typeface="Times New Roman" panose="02020603050405020304" pitchFamily="18" charset="0"/>
                <a:ea typeface="幼圆" panose="02010509060101010101" charset="-122"/>
                <a:cs typeface="幼圆" panose="02010509060101010101" charset="-122"/>
              </a:defRPr>
            </a:lvl2pPr>
            <a:lvl3pPr marL="1476375" indent="-295275" algn="l" defTabSz="1181100" rtl="0" eaLnBrk="0" fontAlgn="base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charset="-122"/>
                <a:cs typeface="幼圆" panose="02010509060101010101" charset="-122"/>
              </a:defRPr>
            </a:lvl3pPr>
            <a:lvl4pPr marL="2066925" indent="-295275" algn="l" defTabSz="1181100" rtl="0" eaLnBrk="0" fontAlgn="base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charset="-122"/>
                <a:cs typeface="幼圆" panose="02010509060101010101" charset="-122"/>
              </a:defRPr>
            </a:lvl4pPr>
            <a:lvl5pPr marL="2657475" indent="-295275" algn="l" defTabSz="1181100" rtl="0" eaLnBrk="0" fontAlgn="base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charset="-122"/>
                <a:cs typeface="幼圆" panose="02010509060101010101" charset="-122"/>
              </a:defRPr>
            </a:lvl5pPr>
            <a:lvl6pPr marL="3249295" indent="-295275" algn="l" defTabSz="1181735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45" kern="1200">
                <a:solidFill>
                  <a:srgbClr val="5F5F5F"/>
                </a:solidFill>
                <a:latin typeface="Times New Roman" panose="02020603050405020304" pitchFamily="18" charset="0"/>
                <a:ea typeface="幼圆" panose="02010509060101010101" charset="-122"/>
                <a:cs typeface="+mn-ea"/>
              </a:defRPr>
            </a:lvl6pPr>
            <a:lvl7pPr marL="3840480" indent="-295275" algn="l" defTabSz="1181735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45" kern="1200">
                <a:solidFill>
                  <a:srgbClr val="5F5F5F"/>
                </a:solidFill>
                <a:latin typeface="Times New Roman" panose="02020603050405020304" pitchFamily="18" charset="0"/>
                <a:ea typeface="幼圆" panose="02010509060101010101" charset="-122"/>
                <a:cs typeface="+mn-ea"/>
              </a:defRPr>
            </a:lvl7pPr>
            <a:lvl8pPr marL="4430395" indent="-295275" algn="l" defTabSz="1181735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45" kern="1200">
                <a:solidFill>
                  <a:srgbClr val="5F5F5F"/>
                </a:solidFill>
                <a:latin typeface="Times New Roman" panose="02020603050405020304" pitchFamily="18" charset="0"/>
                <a:ea typeface="幼圆" panose="02010509060101010101" charset="-122"/>
                <a:cs typeface="+mn-ea"/>
              </a:defRPr>
            </a:lvl8pPr>
            <a:lvl9pPr marL="5021580" indent="-295275" algn="l" defTabSz="1181735" rtl="0" eaLnBrk="1" latinLnBrk="0" hangingPunct="1">
              <a:lnSpc>
                <a:spcPct val="90000"/>
              </a:lnSpc>
              <a:spcBef>
                <a:spcPts val="645"/>
              </a:spcBef>
              <a:buFont typeface="Arial" panose="020B0604020202020204" pitchFamily="34" charset="0"/>
              <a:buChar char="•"/>
              <a:defRPr sz="2345" kern="1200">
                <a:solidFill>
                  <a:srgbClr val="5F5F5F"/>
                </a:solidFill>
                <a:latin typeface="Times New Roman" panose="02020603050405020304" pitchFamily="18" charset="0"/>
                <a:ea typeface="幼圆" panose="02010509060101010101" charset="-122"/>
                <a:cs typeface="+mn-ea"/>
              </a:defRPr>
            </a:lvl9pPr>
          </a:lstStyle>
          <a:p>
            <a:pPr algn="just" eaLnBrk="1" latinLnBrk="0" hangingPunct="1">
              <a:lnSpc>
                <a:spcPct val="90000"/>
              </a:lnSpc>
              <a:spcBef>
                <a:spcPts val="2300"/>
              </a:spcBef>
              <a:buNone/>
            </a:pPr>
            <a:r>
              <a:rPr lang="zh-CN" altLang="en-US" sz="2000" b="1" dirty="0">
                <a:solidFill>
                  <a:srgbClr val="FF3300"/>
                </a:solidFill>
              </a:rPr>
              <a:t>线路</a:t>
            </a:r>
            <a:r>
              <a:rPr lang="zh-CN" altLang="en-US" sz="2000" dirty="0">
                <a:solidFill>
                  <a:srgbClr val="FF3300"/>
                </a:solidFill>
              </a:rPr>
              <a:t>：</a:t>
            </a:r>
            <a:r>
              <a:rPr lang="zh-CN" altLang="en-US" sz="2000" dirty="0"/>
              <a:t>      </a:t>
            </a:r>
            <a:r>
              <a:rPr lang="zh-CN" altLang="en-US" sz="2000" dirty="0">
                <a:latin typeface="宋体" panose="02010600030101010101" pitchFamily="2" charset="-122"/>
              </a:rPr>
              <a:t>①→②→④→⑥           </a:t>
            </a:r>
            <a:r>
              <a:rPr lang="en-US" altLang="zh-CN" sz="2000" dirty="0">
                <a:latin typeface="宋体" panose="02010600030101010101" pitchFamily="2" charset="-122"/>
              </a:rPr>
              <a:t>8d</a:t>
            </a:r>
            <a:endParaRPr lang="en-US" altLang="zh-CN" sz="2000" dirty="0"/>
          </a:p>
          <a:p>
            <a:pPr algn="just" eaLnBrk="1" latinLnBrk="0" hangingPunct="1"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altLang="zh-CN" sz="2000" dirty="0">
                <a:latin typeface="宋体" panose="02010600030101010101" pitchFamily="2" charset="-122"/>
              </a:rPr>
              <a:t>         ①→②→③→④→⑥       10d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algn="just" eaLnBrk="1" latinLnBrk="0" hangingPunct="1"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altLang="zh-CN" sz="2000" dirty="0">
                <a:latin typeface="宋体" panose="02010600030101010101" pitchFamily="2" charset="-122"/>
              </a:rPr>
              <a:t>         ①→②→③→⑤→⑥       9d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algn="just" eaLnBrk="1" latinLnBrk="0" hangingPunct="1"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altLang="zh-CN" sz="2000" dirty="0">
                <a:latin typeface="宋体" panose="02010600030101010101" pitchFamily="2" charset="-122"/>
              </a:rPr>
              <a:t>         ①→③→④→⑥           14d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algn="just" eaLnBrk="1" latinLnBrk="0" hangingPunct="1"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altLang="zh-CN" sz="2000" dirty="0">
                <a:latin typeface="宋体" panose="02010600030101010101" pitchFamily="2" charset="-122"/>
              </a:rPr>
              <a:t>         ①→③→⑤→⑥           13d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algn="just" eaLnBrk="1" latinLnBrk="0" hangingPunct="1">
              <a:lnSpc>
                <a:spcPct val="90000"/>
              </a:lnSpc>
              <a:buNone/>
            </a:pPr>
            <a:r>
              <a:rPr lang="zh-CN" altLang="en-US" sz="2800" dirty="0"/>
              <a:t> </a:t>
            </a:r>
            <a:endParaRPr lang="zh-CN" altLang="en-US" sz="28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6090" y="1221105"/>
            <a:ext cx="10274935" cy="4889500"/>
          </a:xfrm>
        </p:spPr>
        <p:txBody>
          <a:bodyPr/>
          <a:p>
            <a:pPr lvl="1"/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网络图中有几条线路？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</a:rPr>
              <a:t>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条线路上工作持续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时间分别是几天？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914400" lvl="2" indent="-285750">
              <a:buFont typeface="Wingdings" panose="05000000000000000000" charset="0"/>
              <a:buChar char="n"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当网络图比较简单的时候，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2" indent="0">
              <a:buFont typeface="Wingdings" panose="05000000000000000000" charset="0"/>
              <a:buNone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通过数一数，列出各条线路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2" indent="0">
              <a:buFont typeface="Wingdings" panose="05000000000000000000" charset="0"/>
              <a:buNone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的方式解决以上问题。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14400" lvl="2" indent="-285750">
              <a:buFont typeface="Wingdings" panose="05000000000000000000" charset="0"/>
              <a:buChar char="n"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复杂的工程图，则需要通过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2" indent="0">
              <a:buFont typeface="Wingdings" panose="05000000000000000000" charset="0"/>
              <a:buNone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公式计算解决问题。</a:t>
            </a: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 build="p"/>
      <p:bldP spid="63491" grpId="1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双代号网络图的基本组成要素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今天我们重点学习了双代号网络图、双代号网络图的组成要素箭线、节点和线路，你记住了吗？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下次课我们将学习双代号网络图的线路，期待下次课再见！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双代号网络图基本组成要素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5" name="Group 3"/>
          <p:cNvGrpSpPr/>
          <p:nvPr/>
        </p:nvGrpSpPr>
        <p:grpSpPr>
          <a:xfrm>
            <a:off x="3051175" y="4745355"/>
            <a:ext cx="4045585" cy="781050"/>
            <a:chOff x="-307" y="7"/>
            <a:chExt cx="4239" cy="492"/>
          </a:xfrm>
        </p:grpSpPr>
        <p:sp>
          <p:nvSpPr>
            <p:cNvPr id="5128" name="AutoShape 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84" y="61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线路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6388" name="AutoShape 6"/>
            <p:cNvSpPr>
              <a:spLocks noChangeAspect="1"/>
            </p:cNvSpPr>
            <p:nvPr/>
          </p:nvSpPr>
          <p:spPr>
            <a:xfrm>
              <a:off x="-307" y="7"/>
              <a:ext cx="948" cy="492"/>
            </a:xfrm>
            <a:prstGeom prst="hexagon">
              <a:avLst>
                <a:gd name="adj" fmla="val 28553"/>
                <a:gd name="vf" fmla="val 115470"/>
              </a:avLst>
            </a:prstGeom>
            <a:solidFill>
              <a:schemeClr val="hlink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3030220" y="3368040"/>
            <a:ext cx="4074160" cy="781050"/>
            <a:chOff x="-213" y="16"/>
            <a:chExt cx="4373" cy="492"/>
          </a:xfrm>
        </p:grpSpPr>
        <p:sp>
          <p:nvSpPr>
            <p:cNvPr id="5131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节点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6391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089275" y="1310005"/>
            <a:ext cx="4015105" cy="1588135"/>
            <a:chOff x="-1474" y="98"/>
            <a:chExt cx="4422" cy="1037"/>
          </a:xfrm>
        </p:grpSpPr>
        <p:grpSp>
          <p:nvGrpSpPr>
            <p:cNvPr id="16393" name="Group 14"/>
            <p:cNvGrpSpPr/>
            <p:nvPr/>
          </p:nvGrpSpPr>
          <p:grpSpPr>
            <a:xfrm>
              <a:off x="635" y="98"/>
              <a:ext cx="2313" cy="294"/>
              <a:chOff x="635" y="91"/>
              <a:chExt cx="2313" cy="294"/>
            </a:xfrm>
          </p:grpSpPr>
          <p:sp>
            <p:nvSpPr>
              <p:cNvPr id="16396" name="AutoShape 17"/>
              <p:cNvSpPr/>
              <p:nvPr/>
            </p:nvSpPr>
            <p:spPr>
              <a:xfrm>
                <a:off x="635" y="91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txBody>
              <a:bodyPr wrap="none" anchor="ctr"/>
              <a:p>
                <a:pPr latinLnBrk="1"/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lang="ko-KR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6397" name="AutoShape 18"/>
              <p:cNvSpPr/>
              <p:nvPr/>
            </p:nvSpPr>
            <p:spPr>
              <a:xfrm>
                <a:off x="635" y="91"/>
                <a:ext cx="2313" cy="29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txBody>
              <a:bodyPr wrap="none" anchor="ctr"/>
              <a:p>
                <a:pPr latinLnBrk="1"/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5.3.1</a:t>
                </a:r>
                <a:r>
                  <a:rPr lang="ko-KR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　组合体的类型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-501" y="697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箭线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06" name="AutoShape 27"/>
            <p:cNvSpPr>
              <a:spLocks noChangeAspect="1"/>
            </p:cNvSpPr>
            <p:nvPr/>
          </p:nvSpPr>
          <p:spPr>
            <a:xfrm>
              <a:off x="-1474" y="644"/>
              <a:ext cx="913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600" y="1333500"/>
            <a:ext cx="11224260" cy="5257800"/>
          </a:xfrm>
        </p:spPr>
        <p:txBody>
          <a:bodyPr/>
          <a:p>
            <a:pPr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箭线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在双代号网络图中，一根箭线代表一项工作，又称工序、作业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或者活动，如挖基坑、混凝土养护等。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lvl="1" indent="0">
              <a:buFont typeface="Wingdings" panose="05000000000000000000" charset="0"/>
              <a:buNone/>
            </a:pPr>
            <a:endParaRPr lang="zh-CN" altLang="en-US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540635" y="2493645"/>
            <a:ext cx="2380615" cy="797560"/>
            <a:chOff x="9573" y="8046"/>
            <a:chExt cx="3749" cy="1256"/>
          </a:xfrm>
        </p:grpSpPr>
        <p:sp>
          <p:nvSpPr>
            <p:cNvPr id="13" name="文本框 12"/>
            <p:cNvSpPr txBox="1"/>
            <p:nvPr/>
          </p:nvSpPr>
          <p:spPr>
            <a:xfrm>
              <a:off x="10463" y="8046"/>
              <a:ext cx="199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ea typeface="宋体" panose="02010600030101010101" pitchFamily="2" charset="-122"/>
                </a:rPr>
                <a:t>挖基坑</a:t>
              </a:r>
              <a:endParaRPr lang="zh-CN" altLang="en-US" sz="2000">
                <a:ea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0">
              <a:off x="9573" y="8260"/>
              <a:ext cx="3749" cy="1042"/>
              <a:chOff x="3267" y="7683"/>
              <a:chExt cx="3749" cy="104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267" y="7689"/>
                <a:ext cx="861" cy="82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155" y="7689"/>
                <a:ext cx="861" cy="81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7" name="直接箭头连接符 16"/>
              <p:cNvCxnSpPr>
                <a:stCxn id="15" idx="6"/>
                <a:endCxn id="16" idx="2"/>
              </p:cNvCxnSpPr>
              <p:nvPr/>
            </p:nvCxnSpPr>
            <p:spPr>
              <a:xfrm flipV="1">
                <a:off x="4128" y="8097"/>
                <a:ext cx="2027" cy="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8" name="文本框 17"/>
              <p:cNvSpPr txBox="1"/>
              <p:nvPr/>
            </p:nvSpPr>
            <p:spPr>
              <a:xfrm>
                <a:off x="3375" y="7683"/>
                <a:ext cx="6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3</a:t>
                </a:r>
                <a:endParaRPr lang="en-US" altLang="zh-CN" sz="280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371" y="7683"/>
                <a:ext cx="6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4</a:t>
                </a:r>
                <a:endParaRPr lang="en-US" altLang="zh-CN" sz="2800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373" y="8097"/>
                <a:ext cx="199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ea typeface="宋体" panose="02010600030101010101" pitchFamily="2" charset="-122"/>
                  </a:rPr>
                  <a:t>10</a:t>
                </a:r>
                <a:r>
                  <a:rPr lang="zh-CN" altLang="en-US" sz="2000">
                    <a:ea typeface="宋体" panose="02010600030101010101" pitchFamily="2" charset="-122"/>
                  </a:rPr>
                  <a:t>天</a:t>
                </a:r>
                <a:endParaRPr lang="zh-CN" altLang="en-US" sz="200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457825" y="2495550"/>
            <a:ext cx="2380615" cy="797560"/>
            <a:chOff x="9573" y="8046"/>
            <a:chExt cx="3749" cy="1256"/>
          </a:xfrm>
        </p:grpSpPr>
        <p:sp>
          <p:nvSpPr>
            <p:cNvPr id="6" name="文本框 5"/>
            <p:cNvSpPr txBox="1"/>
            <p:nvPr/>
          </p:nvSpPr>
          <p:spPr>
            <a:xfrm>
              <a:off x="10463" y="8046"/>
              <a:ext cx="238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ea typeface="宋体" panose="02010600030101010101" pitchFamily="2" charset="-122"/>
                </a:rPr>
                <a:t>混凝土养护</a:t>
              </a:r>
              <a:endParaRPr lang="zh-CN" altLang="en-US" sz="2000">
                <a:ea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rot="0">
              <a:off x="9573" y="8260"/>
              <a:ext cx="3749" cy="1042"/>
              <a:chOff x="3267" y="7683"/>
              <a:chExt cx="3749" cy="1042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267" y="7689"/>
                <a:ext cx="861" cy="82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155" y="7689"/>
                <a:ext cx="861" cy="81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0" name="直接箭头连接符 9"/>
              <p:cNvCxnSpPr>
                <a:stCxn id="8" idx="6"/>
                <a:endCxn id="9" idx="2"/>
              </p:cNvCxnSpPr>
              <p:nvPr/>
            </p:nvCxnSpPr>
            <p:spPr>
              <a:xfrm flipV="1">
                <a:off x="4128" y="8097"/>
                <a:ext cx="2027" cy="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1" name="文本框 10"/>
              <p:cNvSpPr txBox="1"/>
              <p:nvPr/>
            </p:nvSpPr>
            <p:spPr>
              <a:xfrm>
                <a:off x="3375" y="7683"/>
                <a:ext cx="6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5</a:t>
                </a:r>
                <a:endParaRPr lang="en-US" altLang="zh-CN" sz="280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371" y="7683"/>
                <a:ext cx="64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6</a:t>
                </a:r>
                <a:endParaRPr lang="en-US" altLang="zh-CN" sz="2800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373" y="8097"/>
                <a:ext cx="199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ea typeface="宋体" panose="02010600030101010101" pitchFamily="2" charset="-122"/>
                  </a:rPr>
                  <a:t>3</a:t>
                </a:r>
                <a:r>
                  <a:rPr lang="zh-CN" altLang="en-US" sz="2000">
                    <a:ea typeface="宋体" panose="02010600030101010101" pitchFamily="2" charset="-122"/>
                  </a:rPr>
                  <a:t>天</a:t>
                </a:r>
                <a:endParaRPr lang="zh-CN" altLang="en-US" sz="200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双代号网络图基本组成要素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双代号网络图的基本组成要素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8395" y="1104900"/>
            <a:ext cx="9946005" cy="5257800"/>
          </a:xfrm>
        </p:spPr>
        <p:txBody>
          <a:bodyPr/>
          <a:p>
            <a:pPr lvl="1" indent="304800"/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工作由于资源和时间的消耗不同，通常分为</a:t>
            </a: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种。</a:t>
            </a: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304800"/>
            <a:r>
              <a:rPr lang="zh-CN" altLang="en-US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既消耗时间又消耗资源的工作，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如支模板、绑扎钢筋等。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304800"/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只消耗时间不消耗资源的工作，如砂浆找平层干燥、混凝土养护等技术间歇时间。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304800"/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既不消耗资源也不占用时间的工作。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前两种工作称为实工作，用实箭线表示；第三种称为虚工作，用虚箭线表示</a:t>
            </a:r>
            <a:r>
              <a:rPr lang="zh-CN" altLang="zh-CN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8649335" y="5743575"/>
            <a:ext cx="1268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rot="0">
            <a:off x="4854575" y="4582160"/>
            <a:ext cx="2380615" cy="525780"/>
            <a:chOff x="3267" y="7683"/>
            <a:chExt cx="3749" cy="828"/>
          </a:xfrm>
        </p:grpSpPr>
        <p:sp>
          <p:nvSpPr>
            <p:cNvPr id="31" name="椭圆 30"/>
            <p:cNvSpPr/>
            <p:nvPr/>
          </p:nvSpPr>
          <p:spPr>
            <a:xfrm>
              <a:off x="3267" y="7689"/>
              <a:ext cx="861" cy="82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155" y="7689"/>
              <a:ext cx="861" cy="81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33" name="直接箭头连接符 32"/>
            <p:cNvCxnSpPr>
              <a:stCxn id="31" idx="6"/>
              <a:endCxn id="32" idx="2"/>
            </p:cNvCxnSpPr>
            <p:nvPr/>
          </p:nvCxnSpPr>
          <p:spPr>
            <a:xfrm flipV="1">
              <a:off x="4128" y="8097"/>
              <a:ext cx="2027" cy="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</p:spPr>
        </p:cxnSp>
        <p:sp>
          <p:nvSpPr>
            <p:cNvPr id="34" name="文本框 33"/>
            <p:cNvSpPr txBox="1"/>
            <p:nvPr/>
          </p:nvSpPr>
          <p:spPr>
            <a:xfrm>
              <a:off x="3375" y="7683"/>
              <a:ext cx="6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/>
                <a:t>7</a:t>
              </a:r>
              <a:endParaRPr lang="en-US" altLang="zh-CN" sz="280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71" y="7683"/>
              <a:ext cx="6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/>
                <a:t>8</a:t>
              </a:r>
              <a:endParaRPr lang="en-US" altLang="zh-CN" sz="2800"/>
            </a:p>
          </p:txBody>
        </p:sp>
      </p:grp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Verdana" panose="020B0604030504040204" pitchFamily="34" charset="0"/>
                <a:ea typeface="微软雅黑" panose="020B0503020204020204" charset="-122"/>
                <a:cs typeface="Verdana" panose="020B0604030504040204" pitchFamily="34" charset="0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双代号网络图的基本组成要素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100" y="996315"/>
            <a:ext cx="10603230" cy="5257800"/>
          </a:xfrm>
        </p:spPr>
        <p:txBody>
          <a:bodyPr/>
          <a:p>
            <a:pPr lvl="3" indent="304800"/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虚工作仅表示工作之间的先后顺序，如图中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34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表示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工作完成后</a:t>
            </a:r>
            <a:r>
              <a:rPr lang="en-US" altLang="zh-CN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工作才可以开始。这是一种工作之间的逻辑关系。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8581390" y="2576195"/>
            <a:ext cx="1268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4706620" y="321945"/>
            <a:ext cx="2621280" cy="792734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5812155" y="3179445"/>
            <a:ext cx="409575" cy="221170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979795" y="3742055"/>
            <a:ext cx="75565" cy="75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4706620" y="321945"/>
            <a:ext cx="2621280" cy="792734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812155" y="3179445"/>
            <a:ext cx="409575" cy="221170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双代号网络图的基本组成要素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9675" y="1104900"/>
            <a:ext cx="9255125" cy="5257800"/>
          </a:xfrm>
        </p:spPr>
        <p:txBody>
          <a:bodyPr/>
          <a:p>
            <a:pPr marL="342900" lvl="1" indent="304800" algn="l">
              <a:buSzTx/>
              <a:buChar char="u"/>
            </a:pPr>
            <a:r>
              <a:rPr lang="en-US" altLang="zh-CN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2.节点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1" indent="304800" algn="l">
              <a:buSzTx/>
              <a:buChar char="u"/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1" indent="304800" algn="l">
              <a:buSzTx/>
              <a:buChar char="u"/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1" indent="304800" algn="l">
              <a:buSzTx/>
              <a:buChar char="u"/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1" indent="304800" algn="l">
              <a:buSzTx/>
              <a:buChar char="u"/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indent="30480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含义：双代号网络图中，节点表示紧前工作结束、紧后工作开始的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瞬间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，既不消耗时间也不消耗资源。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304800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13315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1826895"/>
            <a:ext cx="7177405" cy="2800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椭圆 30"/>
          <p:cNvSpPr/>
          <p:nvPr/>
        </p:nvSpPr>
        <p:spPr>
          <a:xfrm>
            <a:off x="5198110" y="1826895"/>
            <a:ext cx="1064260" cy="143319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双代号网络图的基本组成要素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525" y="1104900"/>
            <a:ext cx="10943590" cy="5257800"/>
          </a:xfrm>
        </p:spPr>
        <p:txBody>
          <a:bodyPr/>
          <a:p>
            <a:pPr lvl="1" indent="30480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类型：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 indent="0">
              <a:buNone/>
            </a:pP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根据节点在网络图中的位置不同，可将节点分为三种类型。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304800"/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起点节点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网络图中的第一个节点称为起点节点，它意味着一项工程或任务的开始。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2" indent="304800"/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②终点节点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网络图中的最后一个节点称为终点节点，它意味着一项工程或任务的完成。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2" indent="304800"/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③中间节点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网络图中除起点节点和终点节点以外的其他节点称为中间节点，它既表示紧前工作结束的瞬间，又表示紧后工作开始的瞬间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网络图的基本组成要素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请说出双代号网络图中起点和终点节点的代号</a:t>
            </a:r>
            <a:endParaRPr lang="zh-CN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1536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6235" y="2658110"/>
            <a:ext cx="5318125" cy="2542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双代号网络图的基本组成要素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节点的编号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2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为了便于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网络图的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检查和计算，所有节点都应统一编号，节点编号的要求和原则为：从左到右，由小到大，箭尾节点编号小于箭头节点编号，即</a:t>
            </a:r>
            <a:r>
              <a:rPr lang="en-US" altLang="zh-CN" b="0" i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</a:t>
            </a: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</a:t>
            </a:r>
            <a:r>
              <a:rPr lang="en-US" altLang="zh-CN" b="0" i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；节点编号过程中，编码可以不连续，但不能出现重复编码。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3"/>
            <a:endParaRPr lang="zh-CN" altLang="en-US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1536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6585" y="1052195"/>
            <a:ext cx="5318125" cy="2542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48TGp_industry_light 2">
    <a:dk1>
      <a:srgbClr val="333389"/>
    </a:dk1>
    <a:lt1>
      <a:srgbClr val="FFFFFF"/>
    </a:lt1>
    <a:dk2>
      <a:srgbClr val="4D8ACD"/>
    </a:dk2>
    <a:lt2>
      <a:srgbClr val="C0C0C0"/>
    </a:lt2>
    <a:accent1>
      <a:srgbClr val="5F8ADF"/>
    </a:accent1>
    <a:accent2>
      <a:srgbClr val="D4BA3A"/>
    </a:accent2>
    <a:accent3>
      <a:srgbClr val="FFFFFF"/>
    </a:accent3>
    <a:accent4>
      <a:srgbClr val="2A2A74"/>
    </a:accent4>
    <a:accent5>
      <a:srgbClr val="B6C4EC"/>
    </a:accent5>
    <a:accent6>
      <a:srgbClr val="C0A834"/>
    </a:accent6>
    <a:hlink>
      <a:srgbClr val="5DA9A5"/>
    </a:hlink>
    <a:folHlink>
      <a:srgbClr val="BAC4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1453</Words>
  <Application>WPS 演示</Application>
  <PresentationFormat>全屏显示(4:3)</PresentationFormat>
  <Paragraphs>232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华文中宋</vt:lpstr>
      <vt:lpstr>Wingdings</vt:lpstr>
      <vt:lpstr>Wingdings 2</vt:lpstr>
      <vt:lpstr>幼圆</vt:lpstr>
      <vt:lpstr>Calibri</vt:lpstr>
      <vt:lpstr>Calibri</vt:lpstr>
      <vt:lpstr>Arial Unicode MS</vt:lpstr>
      <vt:lpstr>148TGp_industry_light</vt:lpstr>
      <vt:lpstr>PowerPoint 演示文稿</vt:lpstr>
      <vt:lpstr>双代号网络图基本组成要素</vt:lpstr>
      <vt:lpstr>双代号网络图基本组成要素</vt:lpstr>
      <vt:lpstr> 双代号网络图的基本组成要素</vt:lpstr>
      <vt:lpstr> 双代号网络图的基本组成要素</vt:lpstr>
      <vt:lpstr>双代号网络图的基本组成要素</vt:lpstr>
      <vt:lpstr>双代号网络图的基本组成要素</vt:lpstr>
      <vt:lpstr>网络图的基本组成要素</vt:lpstr>
      <vt:lpstr>双代号网络图的基本组成要素</vt:lpstr>
      <vt:lpstr>双代号网络图的基本组成要素</vt:lpstr>
      <vt:lpstr>数一数、算一算</vt:lpstr>
      <vt:lpstr>双代号网络图的基本组成要素</vt:lpstr>
      <vt:lpstr>双代号网络图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178</cp:revision>
  <dcterms:created xsi:type="dcterms:W3CDTF">2010-04-09T08:49:00Z</dcterms:created>
  <dcterms:modified xsi:type="dcterms:W3CDTF">2021-08-15T11:49:29Z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