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3" r:id="rId6"/>
    <p:sldId id="414" r:id="rId7"/>
    <p:sldId id="415" r:id="rId8"/>
    <p:sldId id="416" r:id="rId9"/>
    <p:sldId id="417" r:id="rId10"/>
    <p:sldId id="418" r:id="rId11"/>
    <p:sldId id="419" r:id="rId12"/>
    <p:sldId id="420" r:id="rId13"/>
    <p:sldId id="421" r:id="rId14"/>
    <p:sldId id="422" r:id="rId15"/>
    <p:sldId id="423" r:id="rId16"/>
    <p:sldId id="424" r:id="rId17"/>
    <p:sldId id="425"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1</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系统管理与基础设置</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AutoShape 9"/>
          <p:cNvSpPr/>
          <p:nvPr/>
        </p:nvSpPr>
        <p:spPr>
          <a:xfrm>
            <a:off x="2640013" y="2168525"/>
            <a:ext cx="7345362" cy="24844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9699" name="Rectangle 3"/>
          <p:cNvSpPr/>
          <p:nvPr/>
        </p:nvSpPr>
        <p:spPr>
          <a:xfrm>
            <a:off x="2927350" y="2239645"/>
            <a:ext cx="7740650" cy="645160"/>
          </a:xfrm>
          <a:prstGeom prst="rect">
            <a:avLst/>
          </a:prstGeom>
          <a:noFill/>
          <a:ln w="12700">
            <a:noFill/>
          </a:ln>
        </p:spPr>
        <p:txBody>
          <a:bodyPr anchor="ct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7</a:t>
            </a:r>
            <a:r>
              <a:rPr lang="zh-CN" altLang="en-US" sz="1800" b="1" dirty="0">
                <a:latin typeface="楷体_GB2312" pitchFamily="49" charset="-122"/>
                <a:ea typeface="楷体_GB2312" pitchFamily="49" charset="-122"/>
              </a:rPr>
              <a:t>：设置凭证类别</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设置凭证分类方式为</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收款凭证</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付款凭证</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和</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转账凭证</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endParaRPr lang="zh-CN" altLang="en-US" sz="1800" b="1" dirty="0">
              <a:latin typeface="楷体_GB2312" pitchFamily="49" charset="-122"/>
              <a:ea typeface="楷体_GB2312" pitchFamily="49" charset="-122"/>
            </a:endParaRPr>
          </a:p>
        </p:txBody>
      </p:sp>
      <p:sp>
        <p:nvSpPr>
          <p:cNvPr id="29700"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9701"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9702" name="Rectangle 28"/>
          <p:cNvSpPr/>
          <p:nvPr/>
        </p:nvSpPr>
        <p:spPr>
          <a:xfrm>
            <a:off x="2495550"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graphicFrame>
        <p:nvGraphicFramePr>
          <p:cNvPr id="89150" name="Group 62"/>
          <p:cNvGraphicFramePr>
            <a:graphicFrameLocks noGrp="1"/>
          </p:cNvGraphicFramePr>
          <p:nvPr/>
        </p:nvGraphicFramePr>
        <p:xfrm>
          <a:off x="3287713" y="3033713"/>
          <a:ext cx="6096000" cy="1465580"/>
        </p:xfrm>
        <a:graphic>
          <a:graphicData uri="http://schemas.openxmlformats.org/drawingml/2006/table">
            <a:tbl>
              <a:tblPr/>
              <a:tblGrid>
                <a:gridCol w="1524000"/>
                <a:gridCol w="1524000"/>
                <a:gridCol w="1524000"/>
                <a:gridCol w="1524000"/>
              </a:tblGrid>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类别字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类别名称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限制类型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限制科目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收款凭证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借方必有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1001,1002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付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付款凭证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贷方必有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1001,1002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转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转账凭证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凭证必无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1001,1002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30" name="Rectangle 63"/>
          <p:cNvSpPr/>
          <p:nvPr/>
        </p:nvSpPr>
        <p:spPr>
          <a:xfrm>
            <a:off x="2747963" y="4721225"/>
            <a:ext cx="7546340" cy="1076325"/>
          </a:xfrm>
          <a:prstGeom prst="rect">
            <a:avLst/>
          </a:prstGeom>
          <a:noFill/>
          <a:ln w="12700">
            <a:noFill/>
          </a:ln>
        </p:spPr>
        <p:txBody>
          <a:bodyPr wrap="non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zh-CN" altLang="en-US" sz="1600" dirty="0"/>
              <a:t> </a:t>
            </a:r>
            <a:r>
              <a:rPr lang="en-US" altLang="zh-CN" sz="1600" dirty="0"/>
              <a:t>【</a:t>
            </a:r>
            <a:r>
              <a:rPr lang="zh-CN" altLang="en-US" sz="1600" dirty="0"/>
              <a:t>知识要点</a:t>
            </a:r>
            <a:r>
              <a:rPr lang="en-US" altLang="zh-CN" sz="1600" dirty="0"/>
              <a:t>】</a:t>
            </a:r>
            <a:endParaRPr lang="en-US" altLang="zh-CN" sz="1600" dirty="0"/>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限制科目数量不限，科目间用英语状态下的逗号分隔。 </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填制凭证时，如果不符合这些限制条件，系统拒绝保存。</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可以通过凭证类别列表右侧的上下箭头按钮调整凭证列表中凭证的排列顺序。 </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AutoShape 9"/>
          <p:cNvSpPr/>
          <p:nvPr/>
        </p:nvSpPr>
        <p:spPr>
          <a:xfrm>
            <a:off x="2640013" y="2168525"/>
            <a:ext cx="7345362" cy="24844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30723" name="Rectangle 3"/>
          <p:cNvSpPr/>
          <p:nvPr/>
        </p:nvSpPr>
        <p:spPr>
          <a:xfrm>
            <a:off x="2927350" y="2275682"/>
            <a:ext cx="7740650" cy="368300"/>
          </a:xfrm>
          <a:prstGeom prst="rect">
            <a:avLst/>
          </a:prstGeom>
          <a:noFill/>
          <a:ln w="12700">
            <a:noFill/>
          </a:ln>
        </p:spPr>
        <p:txBody>
          <a:bodyPr anchor="ctr">
            <a:spAutoFit/>
          </a:bodyPr>
          <a:p>
            <a:pPr algn="just"/>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8</a:t>
            </a:r>
            <a:r>
              <a:rPr lang="zh-CN" altLang="en-US" sz="1800" b="1" dirty="0">
                <a:latin typeface="楷体_GB2312" pitchFamily="49" charset="-122"/>
                <a:ea typeface="楷体_GB2312" pitchFamily="49" charset="-122"/>
              </a:rPr>
              <a:t>：设置结算方式</a:t>
            </a:r>
            <a:endParaRPr lang="zh-CN" altLang="en-US" sz="1800" b="1" dirty="0">
              <a:latin typeface="楷体_GB2312" pitchFamily="49" charset="-122"/>
              <a:ea typeface="楷体_GB2312" pitchFamily="49" charset="-122"/>
            </a:endParaRPr>
          </a:p>
        </p:txBody>
      </p:sp>
      <p:sp>
        <p:nvSpPr>
          <p:cNvPr id="30724"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30725"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30726" name="Rectangle 6"/>
          <p:cNvSpPr/>
          <p:nvPr/>
        </p:nvSpPr>
        <p:spPr>
          <a:xfrm>
            <a:off x="2495550"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30727" name="Rectangle 34"/>
          <p:cNvSpPr/>
          <p:nvPr/>
        </p:nvSpPr>
        <p:spPr>
          <a:xfrm>
            <a:off x="2892425" y="4681855"/>
            <a:ext cx="6767513" cy="138366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zh-CN" altLang="zh-CN" sz="1400" dirty="0">
                <a:latin typeface="黑体" panose="02010609060101010101" pitchFamily="49" charset="-122"/>
              </a:rPr>
              <a:t>【知识要点】</a:t>
            </a:r>
            <a:r>
              <a:rPr lang="zh-CN" altLang="en-US" sz="1400" dirty="0">
                <a:latin typeface="黑体" panose="02010609060101010101" pitchFamily="49" charset="-122"/>
              </a:rPr>
              <a:t> </a:t>
            </a:r>
            <a:r>
              <a:rPr lang="zh-CN" altLang="en-US" sz="1400" dirty="0">
                <a:latin typeface="楷体_GB2312" pitchFamily="49" charset="-122"/>
                <a:ea typeface="楷体_GB2312" pitchFamily="49" charset="-122"/>
              </a:rPr>
              <a:t>                                                    </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400" dirty="0">
                <a:latin typeface="楷体_GB2312" pitchFamily="49" charset="-122"/>
                <a:ea typeface="楷体_GB2312" pitchFamily="49" charset="-122"/>
              </a:rPr>
              <a:t>    结算方式的编码必须符合编码原则。</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400" dirty="0">
                <a:latin typeface="楷体_GB2312" pitchFamily="49" charset="-122"/>
                <a:ea typeface="楷体_GB2312" pitchFamily="49" charset="-122"/>
              </a:rPr>
              <a:t>    结算方式的录入内容必须唯一。</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400" dirty="0">
                <a:latin typeface="楷体_GB2312" pitchFamily="49" charset="-122"/>
                <a:ea typeface="楷体_GB2312" pitchFamily="49" charset="-122"/>
              </a:rPr>
              <a:t>    在不启动购销存系统的情况下，设置结算方式的主要目的是在使用有</a:t>
            </a:r>
            <a:r>
              <a:rPr lang="zh-CN" altLang="en-US" sz="1400" dirty="0">
                <a:ea typeface="楷体_GB2312" pitchFamily="49" charset="-122"/>
              </a:rPr>
              <a:t>“</a:t>
            </a:r>
            <a:r>
              <a:rPr lang="zh-CN" altLang="en-US" sz="1400" dirty="0">
                <a:latin typeface="楷体_GB2312" pitchFamily="49" charset="-122"/>
                <a:ea typeface="楷体_GB2312" pitchFamily="49" charset="-122"/>
              </a:rPr>
              <a:t>银行账辅助核算的会计科目时填写相应的结算方式，以便在进行银行对账时将结算方式作为对账的一个参数。</a:t>
            </a:r>
            <a:endParaRPr lang="zh-CN" altLang="en-US" sz="1400" dirty="0">
              <a:latin typeface="楷体_GB2312" pitchFamily="49" charset="-122"/>
              <a:ea typeface="楷体_GB2312" pitchFamily="49" charset="-122"/>
            </a:endParaRPr>
          </a:p>
        </p:txBody>
      </p:sp>
      <p:graphicFrame>
        <p:nvGraphicFramePr>
          <p:cNvPr id="90170" name="Group 58"/>
          <p:cNvGraphicFramePr>
            <a:graphicFrameLocks noGrp="1"/>
          </p:cNvGraphicFramePr>
          <p:nvPr/>
        </p:nvGraphicFramePr>
        <p:xfrm>
          <a:off x="3143250" y="2816225"/>
          <a:ext cx="6096000" cy="1676400"/>
        </p:xfrm>
        <a:graphic>
          <a:graphicData uri="http://schemas.openxmlformats.org/drawingml/2006/table">
            <a:tbl>
              <a:tblPr/>
              <a:tblGrid>
                <a:gridCol w="3048000"/>
                <a:gridCol w="3048000"/>
              </a:tblGrid>
              <a:tr h="3032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结算方式编号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结算方式名称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62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现金结算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转账支票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62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汇兑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其他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31747" name="AutoShape 9"/>
          <p:cNvSpPr/>
          <p:nvPr/>
        </p:nvSpPr>
        <p:spPr>
          <a:xfrm>
            <a:off x="2495550" y="1952625"/>
            <a:ext cx="7237413" cy="424815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31748" name="Rectangle 4"/>
          <p:cNvSpPr/>
          <p:nvPr/>
        </p:nvSpPr>
        <p:spPr>
          <a:xfrm>
            <a:off x="2927350" y="2015808"/>
            <a:ext cx="7740650" cy="645160"/>
          </a:xfrm>
          <a:prstGeom prst="rect">
            <a:avLst/>
          </a:prstGeom>
          <a:noFill/>
          <a:ln w="12700">
            <a:noFill/>
          </a:ln>
        </p:spPr>
        <p:txBody>
          <a:bodyPr anchor="ct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9</a:t>
            </a:r>
            <a:r>
              <a:rPr lang="zh-CN" altLang="en-US" sz="1800" b="1" dirty="0">
                <a:latin typeface="楷体_GB2312" pitchFamily="49" charset="-122"/>
                <a:ea typeface="楷体_GB2312" pitchFamily="49" charset="-122"/>
              </a:rPr>
              <a:t>：增加会计科目</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增加如下表所示的会计科目：</a:t>
            </a:r>
            <a:endParaRPr lang="zh-CN" altLang="en-US" sz="1800" b="1" dirty="0">
              <a:latin typeface="楷体_GB2312" pitchFamily="49" charset="-122"/>
              <a:ea typeface="楷体_GB2312" pitchFamily="49" charset="-122"/>
            </a:endParaRPr>
          </a:p>
        </p:txBody>
      </p:sp>
      <p:sp>
        <p:nvSpPr>
          <p:cNvPr id="31749"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aphicFrame>
        <p:nvGraphicFramePr>
          <p:cNvPr id="65652" name="Group 116"/>
          <p:cNvGraphicFramePr>
            <a:graphicFrameLocks noGrp="1"/>
          </p:cNvGraphicFramePr>
          <p:nvPr/>
        </p:nvGraphicFramePr>
        <p:xfrm>
          <a:off x="2963863" y="2613025"/>
          <a:ext cx="6096000" cy="3413760"/>
        </p:xfrm>
        <a:graphic>
          <a:graphicData uri="http://schemas.openxmlformats.org/drawingml/2006/table">
            <a:tbl>
              <a:tblPr/>
              <a:tblGrid>
                <a:gridCol w="2032000"/>
                <a:gridCol w="2032000"/>
                <a:gridCol w="2032000"/>
              </a:tblGrid>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科目编码</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科目名称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辅助核算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222101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应交增值税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22210101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进项税额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22210102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销项税额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660101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工资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部门核算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660102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办公费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部门核算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660103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工会经费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660104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折旧费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660105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租赁费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部门核算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660201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工资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部门核算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660202</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办公费</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部门核算</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660203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工会经费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660204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折旧费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660205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租赁费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部门核算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12"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31813" name="Rectangle 72"/>
          <p:cNvSpPr/>
          <p:nvPr/>
        </p:nvSpPr>
        <p:spPr>
          <a:xfrm>
            <a:off x="2495550"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32771"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32772" name="Rectangle 7"/>
          <p:cNvSpPr/>
          <p:nvPr/>
        </p:nvSpPr>
        <p:spPr>
          <a:xfrm>
            <a:off x="2674938" y="2080578"/>
            <a:ext cx="6767512" cy="193802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en-US" altLang="zh-CN" sz="2000" dirty="0">
                <a:latin typeface="黑体" panose="02010609060101010101" pitchFamily="49" charset="-122"/>
              </a:rPr>
              <a:t>【</a:t>
            </a:r>
            <a:r>
              <a:rPr lang="zh-CN" altLang="en-US" sz="2000" dirty="0">
                <a:latin typeface="黑体" panose="02010609060101010101" pitchFamily="49" charset="-122"/>
              </a:rPr>
              <a:t>知识要点</a:t>
            </a:r>
            <a:r>
              <a:rPr lang="en-US" altLang="zh-CN" sz="2000" dirty="0">
                <a:latin typeface="黑体" panose="02010609060101010101" pitchFamily="49" charset="-122"/>
              </a:rPr>
              <a:t>】</a:t>
            </a:r>
            <a:endParaRPr lang="en-US" altLang="zh-CN" sz="2000" dirty="0">
              <a:latin typeface="黑体" panose="02010609060101010101" pitchFamily="49" charset="-122"/>
            </a:endParaRPr>
          </a:p>
          <a:p>
            <a:pPr marL="0" lvl="0" indent="0" defTabSz="914400" eaLnBrk="1" hangingPunct="1">
              <a:spcAft>
                <a:spcPct val="0"/>
              </a:spcAft>
              <a:buFontTx/>
              <a:buNone/>
              <a:tabLst>
                <a:tab pos="266700" algn="l"/>
                <a:tab pos="571500" algn="l"/>
              </a:tabLst>
            </a:pPr>
            <a:r>
              <a:rPr lang="zh-CN" altLang="en-US" sz="2000" dirty="0">
                <a:latin typeface="楷体_GB2312" pitchFamily="49" charset="-122"/>
                <a:ea typeface="楷体_GB2312" pitchFamily="49" charset="-122"/>
              </a:rPr>
              <a:t>    增加明细科目时，系统默认其类型与上级科目保持一致。</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2000" dirty="0">
                <a:latin typeface="楷体_GB2312" pitchFamily="49" charset="-122"/>
                <a:ea typeface="楷体_GB2312" pitchFamily="49" charset="-122"/>
              </a:rPr>
              <a:t>    已经使用过的末级会计科目不能再增加下级科目。</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2000" dirty="0">
                <a:latin typeface="楷体_GB2312" pitchFamily="49" charset="-122"/>
                <a:ea typeface="楷体_GB2312" pitchFamily="49" charset="-122"/>
              </a:rPr>
              <a:t>    辅助账类必须设在末级科目上，但为了查询或出账方便，可以将其上级和末级科目上同时设置辅助账类。</a:t>
            </a:r>
            <a:endParaRPr lang="zh-CN" altLang="en-US" sz="2000" dirty="0">
              <a:latin typeface="楷体_GB2312" pitchFamily="49" charset="-122"/>
              <a:ea typeface="楷体_GB2312" pitchFamily="49" charset="-122"/>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AutoShape 9"/>
          <p:cNvSpPr/>
          <p:nvPr/>
        </p:nvSpPr>
        <p:spPr>
          <a:xfrm>
            <a:off x="2640013" y="2024063"/>
            <a:ext cx="7345362" cy="2052637"/>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33795" name="Rectangle 3"/>
          <p:cNvSpPr/>
          <p:nvPr/>
        </p:nvSpPr>
        <p:spPr>
          <a:xfrm>
            <a:off x="2927350" y="2023428"/>
            <a:ext cx="6767513" cy="2030095"/>
          </a:xfrm>
          <a:prstGeom prst="rect">
            <a:avLst/>
          </a:prstGeom>
          <a:noFill/>
          <a:ln w="12700">
            <a:noFill/>
          </a:ln>
        </p:spPr>
        <p:txBody>
          <a:bodyPr anchor="ct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10</a:t>
            </a:r>
            <a:r>
              <a:rPr lang="zh-CN" altLang="en-US" sz="1800" b="1" dirty="0">
                <a:latin typeface="楷体_GB2312" pitchFamily="49" charset="-122"/>
                <a:ea typeface="楷体_GB2312" pitchFamily="49" charset="-122"/>
              </a:rPr>
              <a:t>：修改会计科目</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将 </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1002 </a:t>
            </a:r>
            <a:r>
              <a:rPr lang="zh-CN" altLang="en-US" sz="1800" b="1" dirty="0">
                <a:latin typeface="楷体_GB2312" pitchFamily="49" charset="-122"/>
                <a:ea typeface="楷体_GB2312" pitchFamily="49" charset="-122"/>
              </a:rPr>
              <a:t>银行存款</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科目修改为有</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日记账</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银行账</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核算要求，</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1001 </a:t>
            </a:r>
            <a:r>
              <a:rPr lang="zh-CN" altLang="en-US" sz="1800" b="1" dirty="0">
                <a:latin typeface="楷体_GB2312" pitchFamily="49" charset="-122"/>
                <a:ea typeface="楷体_GB2312" pitchFamily="49" charset="-122"/>
              </a:rPr>
              <a:t>库存现金</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科目修改为有</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日记账</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核算要求的会计科目；将</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1122  </a:t>
            </a:r>
            <a:r>
              <a:rPr lang="zh-CN" altLang="en-US" sz="1800" b="1" dirty="0">
                <a:latin typeface="楷体_GB2312" pitchFamily="49" charset="-122"/>
                <a:ea typeface="楷体_GB2312" pitchFamily="49" charset="-122"/>
              </a:rPr>
              <a:t>应收账款</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修改为</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客户往来</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辅助核算的会计科目，</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2202</a:t>
            </a:r>
            <a:r>
              <a:rPr lang="zh-CN" altLang="en-US" sz="1800" b="1" dirty="0">
                <a:latin typeface="楷体_GB2312" pitchFamily="49" charset="-122"/>
                <a:ea typeface="楷体_GB2312" pitchFamily="49" charset="-122"/>
              </a:rPr>
              <a:t>应付账款</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修改为</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供应商往来</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 辅助核算的会计科目，将</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1221  </a:t>
            </a:r>
            <a:r>
              <a:rPr lang="zh-CN" altLang="en-US" sz="1800" b="1" dirty="0">
                <a:latin typeface="楷体_GB2312" pitchFamily="49" charset="-122"/>
                <a:ea typeface="楷体_GB2312" pitchFamily="49" charset="-122"/>
              </a:rPr>
              <a:t>其他应收款</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修改为</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个人往来</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 辅助核算的会计科目。</a:t>
            </a:r>
            <a:endParaRPr lang="zh-CN" altLang="en-US" sz="1800" b="1" dirty="0">
              <a:latin typeface="楷体_GB2312" pitchFamily="49" charset="-122"/>
              <a:ea typeface="楷体_GB2312" pitchFamily="49" charset="-122"/>
            </a:endParaRPr>
          </a:p>
        </p:txBody>
      </p:sp>
      <p:sp>
        <p:nvSpPr>
          <p:cNvPr id="33796"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33797"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33798" name="Rectangle 6"/>
          <p:cNvSpPr/>
          <p:nvPr/>
        </p:nvSpPr>
        <p:spPr>
          <a:xfrm>
            <a:off x="2495550"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33799" name="Rectangle 7"/>
          <p:cNvSpPr/>
          <p:nvPr/>
        </p:nvSpPr>
        <p:spPr>
          <a:xfrm>
            <a:off x="2892425" y="4177983"/>
            <a:ext cx="6767513" cy="206121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a:t>
            </a:r>
            <a:endParaRPr lang="en-US" altLang="zh-CN" sz="1600" dirty="0">
              <a:latin typeface="黑体" panose="02010609060101010101"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非末级会计科目不能再修改科目编码</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已经使用过的末级会计科目不能再修改科目编码。</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已有数据的会计科目，应先将该科目及其下级科目余额清零后再修改。</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被封存的科目在制单时不可以使用。</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只有末级科目才能设置汇总打印，且只能汇总到该科目本身或其上级科目。</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只有处于修改状态才能设置汇总打印和封存。</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AutoShape 9"/>
          <p:cNvSpPr/>
          <p:nvPr/>
        </p:nvSpPr>
        <p:spPr>
          <a:xfrm>
            <a:off x="2640013" y="2168525"/>
            <a:ext cx="7345362" cy="86518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34819" name="Rectangle 3"/>
          <p:cNvSpPr/>
          <p:nvPr/>
        </p:nvSpPr>
        <p:spPr>
          <a:xfrm>
            <a:off x="2855913" y="2273935"/>
            <a:ext cx="6767512" cy="706755"/>
          </a:xfrm>
          <a:prstGeom prst="rect">
            <a:avLst/>
          </a:prstGeom>
          <a:noFill/>
          <a:ln w="12700">
            <a:noFill/>
          </a:ln>
        </p:spPr>
        <p:txBody>
          <a:bodyPr anchor="ct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11</a:t>
            </a:r>
            <a:r>
              <a:rPr lang="zh-CN" altLang="en-US" sz="2000" b="1" dirty="0">
                <a:latin typeface="楷体_GB2312" pitchFamily="49" charset="-122"/>
                <a:ea typeface="楷体_GB2312" pitchFamily="49" charset="-122"/>
              </a:rPr>
              <a:t>：删除会计科目</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将</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2621</a:t>
            </a:r>
            <a:r>
              <a:rPr lang="zh-CN" altLang="en-US" sz="2000" b="1" dirty="0">
                <a:latin typeface="楷体_GB2312" pitchFamily="49" charset="-122"/>
                <a:ea typeface="楷体_GB2312" pitchFamily="49" charset="-122"/>
              </a:rPr>
              <a:t>独立账户负债</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科目删除。</a:t>
            </a:r>
            <a:endParaRPr lang="zh-CN" altLang="en-US" sz="2000" b="1" dirty="0">
              <a:latin typeface="楷体_GB2312" pitchFamily="49" charset="-122"/>
              <a:ea typeface="楷体_GB2312" pitchFamily="49" charset="-122"/>
            </a:endParaRPr>
          </a:p>
        </p:txBody>
      </p:sp>
      <p:sp>
        <p:nvSpPr>
          <p:cNvPr id="34820"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34821"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34822" name="Rectangle 6"/>
          <p:cNvSpPr/>
          <p:nvPr/>
        </p:nvSpPr>
        <p:spPr>
          <a:xfrm>
            <a:off x="2495550"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34823" name="Rectangle 7"/>
          <p:cNvSpPr/>
          <p:nvPr/>
        </p:nvSpPr>
        <p:spPr>
          <a:xfrm>
            <a:off x="2963863" y="3241834"/>
            <a:ext cx="6767512" cy="203009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266700" algn="l"/>
                <a:tab pos="571500" algn="l"/>
              </a:tabLst>
            </a:pPr>
            <a:r>
              <a:rPr lang="zh-CN" altLang="en-US" sz="1800" dirty="0">
                <a:latin typeface="楷体_GB2312" pitchFamily="49" charset="-122"/>
                <a:ea typeface="楷体_GB2312" pitchFamily="49" charset="-122"/>
              </a:rPr>
              <a:t>    删除科目后不能被自动恢复，只能通过增加功能重新增加被删除的会计科目。 </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800" dirty="0">
                <a:latin typeface="楷体_GB2312" pitchFamily="49" charset="-122"/>
                <a:ea typeface="楷体_GB2312" pitchFamily="49" charset="-122"/>
              </a:rPr>
              <a:t>    非末级科目不能删除。</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800" dirty="0">
                <a:latin typeface="楷体_GB2312" pitchFamily="49" charset="-122"/>
                <a:ea typeface="楷体_GB2312" pitchFamily="49" charset="-122"/>
              </a:rPr>
              <a:t>    已有数据的会计科目，应先将该科目及其下级科目余额清零后再删除。</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800" dirty="0">
                <a:latin typeface="楷体_GB2312" pitchFamily="49" charset="-122"/>
                <a:ea typeface="楷体_GB2312" pitchFamily="49" charset="-122"/>
              </a:rPr>
              <a:t>    被指定的会计科目不能删除。如想删除，必须先取消指定。 </a:t>
            </a:r>
            <a:endParaRPr lang="zh-CN" altLang="en-US" sz="1800" dirty="0">
              <a:latin typeface="楷体_GB2312" pitchFamily="49" charset="-122"/>
              <a:ea typeface="楷体_GB2312" pitchFamily="49" charset="-122"/>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AutoShape 9"/>
          <p:cNvSpPr/>
          <p:nvPr/>
        </p:nvSpPr>
        <p:spPr>
          <a:xfrm>
            <a:off x="2640013" y="2024063"/>
            <a:ext cx="7345362" cy="122555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35843" name="Rectangle 3"/>
          <p:cNvSpPr/>
          <p:nvPr/>
        </p:nvSpPr>
        <p:spPr>
          <a:xfrm>
            <a:off x="2855913" y="2119948"/>
            <a:ext cx="6767512" cy="1014730"/>
          </a:xfrm>
          <a:prstGeom prst="rect">
            <a:avLst/>
          </a:prstGeom>
          <a:noFill/>
          <a:ln w="12700">
            <a:noFill/>
          </a:ln>
        </p:spPr>
        <p:txBody>
          <a:bodyPr anchor="ct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12</a:t>
            </a:r>
            <a:r>
              <a:rPr lang="zh-CN" altLang="en-US" sz="2000" b="1" dirty="0">
                <a:latin typeface="楷体_GB2312" pitchFamily="49" charset="-122"/>
                <a:ea typeface="楷体_GB2312" pitchFamily="49" charset="-122"/>
              </a:rPr>
              <a:t>：指定会计科目</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指定</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1001</a:t>
            </a:r>
            <a:r>
              <a:rPr lang="zh-CN" altLang="en-US" sz="2000" b="1" dirty="0">
                <a:latin typeface="楷体_GB2312" pitchFamily="49" charset="-122"/>
                <a:ea typeface="楷体_GB2312" pitchFamily="49" charset="-122"/>
              </a:rPr>
              <a:t>库存现金</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为现金总账科目、</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1002</a:t>
            </a:r>
            <a:r>
              <a:rPr lang="zh-CN" altLang="en-US" sz="2000" b="1" dirty="0">
                <a:latin typeface="楷体_GB2312" pitchFamily="49" charset="-122"/>
                <a:ea typeface="楷体_GB2312" pitchFamily="49" charset="-122"/>
              </a:rPr>
              <a:t>银行存款</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为银行总账科目。</a:t>
            </a:r>
            <a:endParaRPr lang="zh-CN" altLang="en-US" sz="2000" b="1" dirty="0">
              <a:latin typeface="楷体_GB2312" pitchFamily="49" charset="-122"/>
              <a:ea typeface="楷体_GB2312" pitchFamily="49" charset="-122"/>
            </a:endParaRPr>
          </a:p>
        </p:txBody>
      </p:sp>
      <p:sp>
        <p:nvSpPr>
          <p:cNvPr id="35844"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35845"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35846" name="Rectangle 6"/>
          <p:cNvSpPr/>
          <p:nvPr/>
        </p:nvSpPr>
        <p:spPr>
          <a:xfrm>
            <a:off x="2495550"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35847" name="Rectangle 7"/>
          <p:cNvSpPr/>
          <p:nvPr/>
        </p:nvSpPr>
        <p:spPr>
          <a:xfrm>
            <a:off x="2963863" y="3518694"/>
            <a:ext cx="6767512" cy="147637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266700" algn="l"/>
                <a:tab pos="571500" algn="l"/>
              </a:tabLst>
            </a:pPr>
            <a:r>
              <a:rPr lang="zh-CN" altLang="en-US" sz="1800" dirty="0">
                <a:latin typeface="楷体_GB2312" pitchFamily="49" charset="-122"/>
                <a:ea typeface="楷体_GB2312" pitchFamily="49" charset="-122"/>
              </a:rPr>
              <a:t>    只有指定</a:t>
            </a:r>
            <a:r>
              <a:rPr lang="zh-CN" altLang="en-US" sz="1800" dirty="0">
                <a:ea typeface="楷体_GB2312" pitchFamily="49" charset="-122"/>
              </a:rPr>
              <a:t>“</a:t>
            </a:r>
            <a:r>
              <a:rPr lang="zh-CN" altLang="en-US" sz="1800" dirty="0">
                <a:latin typeface="楷体_GB2312" pitchFamily="49" charset="-122"/>
                <a:ea typeface="楷体_GB2312" pitchFamily="49" charset="-122"/>
              </a:rPr>
              <a:t>现金总账科目</a:t>
            </a:r>
            <a:r>
              <a:rPr lang="zh-CN" altLang="en-US" sz="1800" dirty="0">
                <a:ea typeface="楷体_GB2312" pitchFamily="49" charset="-122"/>
              </a:rPr>
              <a:t>”</a:t>
            </a:r>
            <a:r>
              <a:rPr lang="zh-CN" altLang="en-US" sz="1800" dirty="0">
                <a:latin typeface="楷体_GB2312" pitchFamily="49" charset="-122"/>
                <a:ea typeface="楷体_GB2312" pitchFamily="49" charset="-122"/>
              </a:rPr>
              <a:t>和</a:t>
            </a:r>
            <a:r>
              <a:rPr lang="zh-CN" altLang="en-US" sz="1800" dirty="0">
                <a:ea typeface="楷体_GB2312" pitchFamily="49" charset="-122"/>
              </a:rPr>
              <a:t>“</a:t>
            </a:r>
            <a:r>
              <a:rPr lang="zh-CN" altLang="en-US" sz="1800" dirty="0">
                <a:latin typeface="楷体_GB2312" pitchFamily="49" charset="-122"/>
                <a:ea typeface="楷体_GB2312" pitchFamily="49" charset="-122"/>
              </a:rPr>
              <a:t>银行总账科目</a:t>
            </a:r>
            <a:r>
              <a:rPr lang="zh-CN" altLang="en-US" sz="1800" dirty="0">
                <a:ea typeface="楷体_GB2312" pitchFamily="49" charset="-122"/>
              </a:rPr>
              <a:t>”</a:t>
            </a:r>
            <a:r>
              <a:rPr lang="zh-CN" altLang="en-US" sz="1800" dirty="0">
                <a:latin typeface="楷体_GB2312" pitchFamily="49" charset="-122"/>
                <a:ea typeface="楷体_GB2312" pitchFamily="49" charset="-122"/>
              </a:rPr>
              <a:t>才能进行出纳签字，才能查询现金日记账和银行存款日记账。</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800" dirty="0">
                <a:latin typeface="楷体_GB2312" pitchFamily="49" charset="-122"/>
                <a:ea typeface="楷体_GB2312" pitchFamily="49" charset="-122"/>
              </a:rPr>
              <a:t>    若想完成出纳签字的操作还应在总账系统的选项中设置</a:t>
            </a:r>
            <a:r>
              <a:rPr lang="zh-CN" altLang="en-US" sz="1800" dirty="0">
                <a:ea typeface="楷体_GB2312" pitchFamily="49" charset="-122"/>
              </a:rPr>
              <a:t>“</a:t>
            </a:r>
            <a:r>
              <a:rPr lang="zh-CN" altLang="en-US" sz="1800" dirty="0">
                <a:latin typeface="楷体_GB2312" pitchFamily="49" charset="-122"/>
                <a:ea typeface="楷体_GB2312" pitchFamily="49" charset="-122"/>
              </a:rPr>
              <a:t>出纳凭证必须经由出纳签字</a:t>
            </a:r>
            <a:r>
              <a:rPr lang="zh-CN" altLang="en-US" sz="1800" dirty="0">
                <a:ea typeface="楷体_GB2312" pitchFamily="49" charset="-122"/>
              </a:rPr>
              <a:t>”</a:t>
            </a:r>
            <a:r>
              <a:rPr lang="zh-CN" altLang="en-US" sz="1800" dirty="0">
                <a:latin typeface="楷体_GB2312" pitchFamily="49" charset="-122"/>
                <a:ea typeface="楷体_GB2312" pitchFamily="49" charset="-122"/>
              </a:rPr>
              <a:t>。 </a:t>
            </a:r>
            <a:endParaRPr lang="zh-CN" altLang="en-US" sz="1800" dirty="0">
              <a:latin typeface="楷体_GB2312" pitchFamily="49" charset="-122"/>
              <a:ea typeface="楷体_GB2312" pitchFamily="49" charset="-122"/>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1507"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1508"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1.3  </a:t>
            </a:r>
            <a:r>
              <a:rPr lang="zh-CN" altLang="en-US" sz="3200" dirty="0"/>
              <a:t>设置基础档案</a:t>
            </a:r>
            <a:endParaRPr lang="zh-CN" altLang="en-US" sz="3200" b="0" dirty="0">
              <a:latin typeface="黑体" panose="02010609060101010101" pitchFamily="49" charset="-122"/>
            </a:endParaRPr>
          </a:p>
        </p:txBody>
      </p:sp>
      <p:sp>
        <p:nvSpPr>
          <p:cNvPr id="21509" name="AutoShape 9"/>
          <p:cNvSpPr/>
          <p:nvPr/>
        </p:nvSpPr>
        <p:spPr>
          <a:xfrm>
            <a:off x="2459038" y="3573463"/>
            <a:ext cx="7381875" cy="10795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1510" name="Rectangle 6"/>
          <p:cNvSpPr/>
          <p:nvPr/>
        </p:nvSpPr>
        <p:spPr>
          <a:xfrm>
            <a:off x="2674938" y="3644900"/>
            <a:ext cx="7129462" cy="922020"/>
          </a:xfrm>
          <a:prstGeom prst="rect">
            <a:avLst/>
          </a:prstGeom>
          <a:noFill/>
          <a:ln w="12700">
            <a:noFill/>
          </a:ln>
        </p:spPr>
        <p:txBody>
          <a:bodyPr>
            <a:spAutoFit/>
          </a:bodyPr>
          <a:p>
            <a:r>
              <a:rPr lang="zh-CN" altLang="en-US" sz="1800" b="1" dirty="0">
                <a:latin typeface="楷体" panose="02010609060101010101" pitchFamily="49" charset="-122"/>
                <a:ea typeface="楷体" panose="02010609060101010101" pitchFamily="49" charset="-122"/>
              </a:rPr>
              <a:t>任务</a:t>
            </a:r>
            <a:r>
              <a:rPr lang="en-US" altLang="zh-CN" sz="1800" b="1" dirty="0">
                <a:latin typeface="楷体" panose="02010609060101010101" pitchFamily="49" charset="-122"/>
                <a:ea typeface="楷体" panose="02010609060101010101" pitchFamily="49" charset="-122"/>
              </a:rPr>
              <a:t>1</a:t>
            </a:r>
            <a:r>
              <a:rPr lang="zh-CN" altLang="en-US" sz="1800" b="1" dirty="0">
                <a:latin typeface="楷体" panose="02010609060101010101" pitchFamily="49" charset="-122"/>
                <a:ea typeface="楷体" panose="02010609060101010101" pitchFamily="49" charset="-122"/>
              </a:rPr>
              <a:t>：启动并注册系统</a:t>
            </a:r>
            <a:endParaRPr lang="zh-CN" altLang="en-US" sz="1800" b="1" dirty="0">
              <a:latin typeface="楷体" panose="02010609060101010101" pitchFamily="49" charset="-122"/>
              <a:ea typeface="楷体" panose="02010609060101010101" pitchFamily="49" charset="-122"/>
            </a:endParaRPr>
          </a:p>
          <a:p>
            <a:r>
              <a:rPr lang="zh-CN" altLang="en-US" sz="1800" b="1" dirty="0">
                <a:latin typeface="楷体" panose="02010609060101010101" pitchFamily="49" charset="-122"/>
                <a:ea typeface="楷体" panose="02010609060101010101" pitchFamily="49" charset="-122"/>
              </a:rPr>
              <a:t>    以操作员</a:t>
            </a:r>
            <a:r>
              <a:rPr lang="en-US" altLang="zh-CN" sz="1800" b="1" dirty="0">
                <a:latin typeface="楷体" panose="02010609060101010101" pitchFamily="49" charset="-122"/>
                <a:ea typeface="楷体" panose="02010609060101010101" pitchFamily="49" charset="-122"/>
              </a:rPr>
              <a:t>YF</a:t>
            </a:r>
            <a:r>
              <a:rPr lang="zh-CN" altLang="en-US" sz="1800" b="1" dirty="0">
                <a:latin typeface="楷体" panose="02010609060101010101" pitchFamily="49" charset="-122"/>
                <a:ea typeface="楷体" panose="02010609060101010101" pitchFamily="49" charset="-122"/>
              </a:rPr>
              <a:t>（杨帆）（密码为“</a:t>
            </a:r>
            <a:r>
              <a:rPr lang="en-US" altLang="zh-CN" sz="1800" b="1" dirty="0">
                <a:latin typeface="楷体" panose="02010609060101010101" pitchFamily="49" charset="-122"/>
                <a:ea typeface="楷体" panose="02010609060101010101" pitchFamily="49" charset="-122"/>
              </a:rPr>
              <a:t>000000”</a:t>
            </a:r>
            <a:r>
              <a:rPr lang="zh-CN" altLang="en-US" sz="1800" b="1" dirty="0">
                <a:latin typeface="楷体" panose="02010609060101010101" pitchFamily="49" charset="-122"/>
                <a:ea typeface="楷体" panose="02010609060101010101" pitchFamily="49" charset="-122"/>
              </a:rPr>
              <a:t>）的身份在</a:t>
            </a:r>
            <a:r>
              <a:rPr lang="en-US" altLang="zh-CN" sz="1800" b="1" dirty="0">
                <a:latin typeface="楷体" panose="02010609060101010101" pitchFamily="49" charset="-122"/>
                <a:ea typeface="楷体" panose="02010609060101010101" pitchFamily="49" charset="-122"/>
              </a:rPr>
              <a:t>2016</a:t>
            </a:r>
            <a:r>
              <a:rPr lang="zh-CN" altLang="en-US" sz="1800" b="1" dirty="0">
                <a:latin typeface="楷体" panose="02010609060101010101" pitchFamily="49" charset="-122"/>
                <a:ea typeface="楷体" panose="02010609060101010101" pitchFamily="49" charset="-122"/>
              </a:rPr>
              <a:t>年</a:t>
            </a:r>
            <a:r>
              <a:rPr lang="en-US" altLang="zh-CN" sz="1800" b="1" dirty="0">
                <a:latin typeface="楷体" panose="02010609060101010101" pitchFamily="49" charset="-122"/>
                <a:ea typeface="楷体" panose="02010609060101010101" pitchFamily="49" charset="-122"/>
              </a:rPr>
              <a:t>1</a:t>
            </a:r>
            <a:r>
              <a:rPr lang="zh-CN" altLang="en-US" sz="1800" b="1" dirty="0">
                <a:latin typeface="楷体" panose="02010609060101010101" pitchFamily="49" charset="-122"/>
                <a:ea typeface="楷体" panose="02010609060101010101" pitchFamily="49" charset="-122"/>
              </a:rPr>
              <a:t>月</a:t>
            </a:r>
            <a:r>
              <a:rPr lang="en-US" altLang="zh-CN" sz="1800" b="1" dirty="0">
                <a:latin typeface="楷体" panose="02010609060101010101" pitchFamily="49" charset="-122"/>
                <a:ea typeface="楷体" panose="02010609060101010101" pitchFamily="49" charset="-122"/>
              </a:rPr>
              <a:t>11</a:t>
            </a:r>
            <a:r>
              <a:rPr lang="zh-CN" altLang="en-US" sz="1800" b="1" dirty="0">
                <a:latin typeface="楷体" panose="02010609060101010101" pitchFamily="49" charset="-122"/>
                <a:ea typeface="楷体" panose="02010609060101010101" pitchFamily="49" charset="-122"/>
              </a:rPr>
              <a:t>日登录注册</a:t>
            </a:r>
            <a:r>
              <a:rPr lang="en-US" altLang="zh-CN" sz="1800" b="1" dirty="0">
                <a:latin typeface="楷体" panose="02010609060101010101" pitchFamily="49" charset="-122"/>
                <a:ea typeface="楷体" panose="02010609060101010101" pitchFamily="49" charset="-122"/>
              </a:rPr>
              <a:t>010</a:t>
            </a:r>
            <a:r>
              <a:rPr lang="zh-CN" altLang="en-US" sz="1800" b="1" dirty="0">
                <a:latin typeface="楷体" panose="02010609060101010101" pitchFamily="49" charset="-122"/>
                <a:ea typeface="楷体" panose="02010609060101010101" pitchFamily="49" charset="-122"/>
              </a:rPr>
              <a:t>账套的总账系统。</a:t>
            </a:r>
            <a:endParaRPr lang="zh-CN" altLang="en-US" sz="1800" b="1" dirty="0">
              <a:latin typeface="楷体" panose="02010609060101010101" pitchFamily="49" charset="-122"/>
              <a:ea typeface="楷体" panose="02010609060101010101" pitchFamily="49" charset="-122"/>
            </a:endParaRPr>
          </a:p>
        </p:txBody>
      </p:sp>
      <p:sp>
        <p:nvSpPr>
          <p:cNvPr id="21511" name="Rectangle 7"/>
          <p:cNvSpPr/>
          <p:nvPr/>
        </p:nvSpPr>
        <p:spPr>
          <a:xfrm>
            <a:off x="2243138" y="1661478"/>
            <a:ext cx="7813675" cy="1322070"/>
          </a:xfrm>
          <a:prstGeom prst="rect">
            <a:avLst/>
          </a:prstGeom>
          <a:noFill/>
          <a:ln w="12700">
            <a:noFill/>
          </a:ln>
        </p:spPr>
        <p:txBody>
          <a:bodyPr anchor="ctr">
            <a:spAutoFit/>
          </a:bodyPr>
          <a:p>
            <a:r>
              <a:rPr lang="zh-CN" altLang="en-US" sz="1600" b="1" dirty="0">
                <a:latin typeface="黑体" panose="02010609060101010101" pitchFamily="49" charset="-122"/>
              </a:rPr>
              <a:t>任务导入：</a:t>
            </a:r>
            <a:endParaRPr lang="zh-CN" altLang="en-US" sz="1600" b="1" dirty="0">
              <a:latin typeface="黑体" panose="02010609060101010101" pitchFamily="49" charset="-122"/>
            </a:endParaRPr>
          </a:p>
          <a:p>
            <a:r>
              <a:rPr lang="zh-CN" altLang="en-US" sz="1600" b="1" dirty="0">
                <a:latin typeface="宋体" panose="02010600030101010101" pitchFamily="2" charset="-122"/>
                <a:ea typeface="宋体" panose="02010600030101010101" pitchFamily="2" charset="-122"/>
              </a:rPr>
              <a:t>    </a:t>
            </a:r>
            <a:r>
              <a:rPr lang="zh-CN" altLang="en-US" sz="1600" dirty="0">
                <a:latin typeface="宋体" panose="02010600030101010101" pitchFamily="2" charset="-122"/>
                <a:ea typeface="宋体" panose="02010600030101010101" pitchFamily="2" charset="-122"/>
              </a:rPr>
              <a:t>宏信公司在充分了解了畅捷通</a:t>
            </a:r>
            <a:r>
              <a:rPr lang="en-US" altLang="zh-CN" sz="1600" dirty="0">
                <a:latin typeface="宋体" panose="02010600030101010101" pitchFamily="2" charset="-122"/>
                <a:ea typeface="宋体" panose="02010600030101010101" pitchFamily="2" charset="-122"/>
              </a:rPr>
              <a:t>T3</a:t>
            </a:r>
            <a:r>
              <a:rPr lang="zh-CN" altLang="en-US" sz="1600" dirty="0">
                <a:latin typeface="宋体" panose="02010600030101010101" pitchFamily="2" charset="-122"/>
                <a:ea typeface="宋体" panose="02010600030101010101" pitchFamily="2" charset="-122"/>
              </a:rPr>
              <a:t>管理软件的主要功能和业务处理流程之后，发现要想进行任何系统的日常业务处理都必须首先进行基础设置。问题是应该如何完成部门和职员档案的设置，供应商往来单位的设置，会计科目的设置（特别是会计科目中的辅助核算内容到底有什么作用），设置凭证类别和结算方式呢？</a:t>
            </a:r>
            <a:endParaRPr lang="zh-CN" altLang="en-US" sz="1600" dirty="0">
              <a:latin typeface="宋体" panose="02010600030101010101" pitchFamily="2" charset="-122"/>
              <a:ea typeface="宋体" panose="02010600030101010101" pitchFamily="2" charset="-122"/>
            </a:endParaRPr>
          </a:p>
        </p:txBody>
      </p:sp>
      <p:sp>
        <p:nvSpPr>
          <p:cNvPr id="21512" name="Rectangle 8"/>
          <p:cNvSpPr/>
          <p:nvPr/>
        </p:nvSpPr>
        <p:spPr>
          <a:xfrm>
            <a:off x="2171700" y="3104198"/>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1513" name="Rectangle 10"/>
          <p:cNvSpPr/>
          <p:nvPr/>
        </p:nvSpPr>
        <p:spPr>
          <a:xfrm>
            <a:off x="2566988" y="4866641"/>
            <a:ext cx="5501640" cy="829945"/>
          </a:xfrm>
          <a:prstGeom prst="rect">
            <a:avLst/>
          </a:prstGeom>
          <a:noFill/>
          <a:ln w="12700">
            <a:noFill/>
          </a:ln>
        </p:spPr>
        <p:txBody>
          <a:bodyPr wrap="non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33400" algn="l"/>
                <a:tab pos="571500" algn="l"/>
              </a:tabLst>
            </a:pPr>
            <a:r>
              <a:rPr lang="zh-CN" altLang="en-US" sz="1600" dirty="0">
                <a:latin typeface="黑体" panose="02010609060101010101" pitchFamily="49" charset="-122"/>
              </a:rPr>
              <a:t> </a:t>
            </a: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                                                   </a:t>
            </a:r>
            <a:endParaRPr lang="en-US" altLang="zh-CN" sz="1600" dirty="0">
              <a:latin typeface="黑体" panose="02010609060101010101" pitchFamily="49" charset="-122"/>
            </a:endParaRPr>
          </a:p>
          <a:p>
            <a:pPr marL="0" lvl="0" indent="0" defTabSz="914400" eaLnBrk="1" hangingPunct="1">
              <a:spcAft>
                <a:spcPct val="0"/>
              </a:spcAft>
              <a:buFontTx/>
              <a:buNone/>
              <a:tabLst>
                <a:tab pos="533400" algn="l"/>
                <a:tab pos="571500" algn="l"/>
              </a:tabLst>
            </a:pPr>
            <a:r>
              <a:rPr lang="zh-CN" altLang="en-US" sz="1600" dirty="0">
                <a:latin typeface="楷体_GB2312" pitchFamily="49" charset="-122"/>
                <a:ea typeface="楷体_GB2312" pitchFamily="49" charset="-122"/>
              </a:rPr>
              <a:t>    在启动总账系统前应先在系统管理中设置相应的账套。</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533400" algn="l"/>
                <a:tab pos="571500" algn="l"/>
              </a:tabLst>
            </a:pPr>
            <a:r>
              <a:rPr lang="zh-CN" altLang="en-US" sz="1600" dirty="0">
                <a:latin typeface="楷体_GB2312" pitchFamily="49" charset="-122"/>
                <a:ea typeface="楷体_GB2312" pitchFamily="49" charset="-122"/>
              </a:rPr>
              <a:t>    在启动总账系统前应先在系统管理中启用了总账系统。</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2531" name="AutoShape 9"/>
          <p:cNvSpPr/>
          <p:nvPr/>
        </p:nvSpPr>
        <p:spPr>
          <a:xfrm>
            <a:off x="2135188" y="1844675"/>
            <a:ext cx="7956550" cy="31321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2532" name="Rectangle 5"/>
          <p:cNvSpPr/>
          <p:nvPr/>
        </p:nvSpPr>
        <p:spPr>
          <a:xfrm>
            <a:off x="2424113" y="1944370"/>
            <a:ext cx="7740650" cy="645160"/>
          </a:xfrm>
          <a:prstGeom prst="rect">
            <a:avLst/>
          </a:prstGeom>
          <a:noFill/>
          <a:ln w="12700">
            <a:noFill/>
          </a:ln>
        </p:spPr>
        <p:txBody>
          <a:bodyPr anchor="ct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2</a:t>
            </a:r>
            <a:r>
              <a:rPr lang="zh-CN" altLang="en-US" sz="1800" b="1" dirty="0">
                <a:latin typeface="楷体_GB2312" pitchFamily="49" charset="-122"/>
                <a:ea typeface="楷体_GB2312" pitchFamily="49" charset="-122"/>
              </a:rPr>
              <a:t>：由</a:t>
            </a:r>
            <a:r>
              <a:rPr lang="en-US" altLang="zh-CN" sz="1800" b="1" dirty="0">
                <a:latin typeface="楷体_GB2312" pitchFamily="49" charset="-122"/>
                <a:ea typeface="楷体_GB2312" pitchFamily="49" charset="-122"/>
              </a:rPr>
              <a:t>010</a:t>
            </a:r>
            <a:r>
              <a:rPr lang="zh-CN" altLang="en-US" sz="1800" b="1" dirty="0">
                <a:latin typeface="楷体_GB2312" pitchFamily="49" charset="-122"/>
                <a:ea typeface="楷体_GB2312" pitchFamily="49" charset="-122"/>
              </a:rPr>
              <a:t>账套主管杨帆设置部门档案</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部门档案资料如下表所示：</a:t>
            </a:r>
            <a:endParaRPr lang="zh-CN" altLang="en-US" sz="1800" b="1" dirty="0">
              <a:latin typeface="楷体_GB2312" pitchFamily="49" charset="-122"/>
              <a:ea typeface="楷体_GB2312" pitchFamily="49" charset="-122"/>
            </a:endParaRPr>
          </a:p>
        </p:txBody>
      </p:sp>
      <p:graphicFrame>
        <p:nvGraphicFramePr>
          <p:cNvPr id="55355" name="Group 59"/>
          <p:cNvGraphicFramePr>
            <a:graphicFrameLocks noGrp="1"/>
          </p:cNvGraphicFramePr>
          <p:nvPr/>
        </p:nvGraphicFramePr>
        <p:xfrm>
          <a:off x="3035300" y="2889250"/>
          <a:ext cx="6096000" cy="1828800"/>
        </p:xfrm>
        <a:graphic>
          <a:graphicData uri="http://schemas.openxmlformats.org/drawingml/2006/table">
            <a:tbl>
              <a:tblPr/>
              <a:tblGrid>
                <a:gridCol w="3048000"/>
                <a:gridCol w="3048000"/>
              </a:tblGrid>
              <a:tr h="2286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 门 编 码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 门 名 称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行政部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财务部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业务部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301</a:t>
                      </a:r>
                      <a:endPar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采购部</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302</a:t>
                      </a:r>
                      <a:endPar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销售部</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56" name="Rectangle 40"/>
          <p:cNvSpPr/>
          <p:nvPr/>
        </p:nvSpPr>
        <p:spPr>
          <a:xfrm>
            <a:off x="4975860" y="2491582"/>
            <a:ext cx="2240280" cy="368300"/>
          </a:xfrm>
          <a:prstGeom prst="rect">
            <a:avLst/>
          </a:prstGeom>
          <a:noFill/>
          <a:ln w="12700">
            <a:noFill/>
          </a:ln>
        </p:spPr>
        <p:txBody>
          <a:bodyPr wrap="none" anchor="ctr">
            <a:spAutoFit/>
          </a:bodyPr>
          <a:p>
            <a:pPr algn="ctr" eaLnBrk="0" hangingPunct="0"/>
            <a:r>
              <a:rPr lang="zh-CN" altLang="en-US" sz="1800" dirty="0">
                <a:latin typeface="黑体" panose="02010609060101010101" pitchFamily="49" charset="-122"/>
              </a:rPr>
              <a:t>表</a:t>
            </a:r>
            <a:r>
              <a:rPr lang="en-US" altLang="zh-CN" sz="1800" dirty="0">
                <a:latin typeface="黑体" panose="02010609060101010101" pitchFamily="49" charset="-122"/>
              </a:rPr>
              <a:t>1-2  </a:t>
            </a:r>
            <a:r>
              <a:rPr lang="zh-CN" altLang="en-US" sz="1800" dirty="0">
                <a:latin typeface="黑体" panose="02010609060101010101" pitchFamily="49" charset="-122"/>
              </a:rPr>
              <a:t>部 门 档 案</a:t>
            </a:r>
            <a:endParaRPr lang="zh-CN" altLang="en-US" sz="1800" dirty="0">
              <a:latin typeface="黑体" panose="02010609060101010101" pitchFamily="49" charset="-122"/>
            </a:endParaRPr>
          </a:p>
        </p:txBody>
      </p:sp>
      <p:sp>
        <p:nvSpPr>
          <p:cNvPr id="22557"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2558" name="Text Box 3"/>
          <p:cNvSpPr txBox="1"/>
          <p:nvPr/>
        </p:nvSpPr>
        <p:spPr>
          <a:xfrm>
            <a:off x="1882775" y="7651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2559" name="Rectangle 43"/>
          <p:cNvSpPr/>
          <p:nvPr/>
        </p:nvSpPr>
        <p:spPr>
          <a:xfrm>
            <a:off x="2208213" y="141192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2560" name="Rectangle 60"/>
          <p:cNvSpPr/>
          <p:nvPr/>
        </p:nvSpPr>
        <p:spPr>
          <a:xfrm>
            <a:off x="2566988" y="5039678"/>
            <a:ext cx="7489825" cy="132207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a:t>
            </a:r>
            <a:endParaRPr lang="en-US" altLang="zh-CN" sz="1600" dirty="0">
              <a:latin typeface="黑体" panose="02010609060101010101"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部门编码必须符合编码原则。</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由于在设置部门档案时还未设置职员档案，因此，部门档案中的负责人应在设置职员档案后，再回到设置部门档案中，使用修改功能补充设置。</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1600" dirty="0">
                <a:latin typeface="楷体_GB2312" pitchFamily="49" charset="-122"/>
                <a:ea typeface="楷体_GB2312" pitchFamily="49" charset="-122"/>
              </a:rPr>
              <a:t>    部门档案资料一旦被使用将不能被修改或删除。</a:t>
            </a:r>
            <a:endParaRPr lang="zh-CN" altLang="en-US" sz="1600" dirty="0">
              <a:latin typeface="楷体_GB2312" pitchFamily="49" charset="-122"/>
              <a:ea typeface="楷体_GB2312" pitchFamily="49" charset="-122"/>
            </a:endParaRPr>
          </a:p>
        </p:txBody>
      </p:sp>
      <p:sp>
        <p:nvSpPr>
          <p:cNvPr id="2" name="文本框 1"/>
          <p:cNvSpPr txBox="1"/>
          <p:nvPr/>
        </p:nvSpPr>
        <p:spPr>
          <a:xfrm>
            <a:off x="5845810" y="3244850"/>
            <a:ext cx="500380" cy="368300"/>
          </a:xfrm>
          <a:prstGeom prst="rect">
            <a:avLst/>
          </a:prstGeom>
          <a:noFill/>
        </p:spPr>
        <p:txBody>
          <a:bodyPr wrap="none" rtlCol="0" anchor="t">
            <a:spAutoFit/>
          </a:bodyPr>
          <a:p>
            <a:r>
              <a:rPr lang="en-US" altLang="zh-CN" dirty="0">
                <a:sym typeface="+mn-ea"/>
              </a:rPr>
              <a:t>1.3</a:t>
            </a:r>
            <a:endParaRPr lang="zh-CN" altLang="en-US"/>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3555" name="AutoShape 9"/>
          <p:cNvSpPr/>
          <p:nvPr/>
        </p:nvSpPr>
        <p:spPr>
          <a:xfrm>
            <a:off x="2135188" y="2060575"/>
            <a:ext cx="7956550" cy="410368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3556" name="Rectangle 4"/>
          <p:cNvSpPr/>
          <p:nvPr/>
        </p:nvSpPr>
        <p:spPr>
          <a:xfrm>
            <a:off x="2532063" y="2131060"/>
            <a:ext cx="7740650" cy="706755"/>
          </a:xfrm>
          <a:prstGeom prst="rect">
            <a:avLst/>
          </a:prstGeom>
          <a:noFill/>
          <a:ln w="12700">
            <a:noFill/>
          </a:ln>
        </p:spPr>
        <p:txBody>
          <a:bodyPr anchor="ct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：设置职员档案</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职员档案资料下表所示：</a:t>
            </a:r>
            <a:r>
              <a:rPr lang="zh-CN" altLang="en-US" sz="2000" dirty="0">
                <a:latin typeface="楷体_GB2312" pitchFamily="49" charset="-122"/>
                <a:ea typeface="楷体_GB2312" pitchFamily="49" charset="-122"/>
              </a:rPr>
              <a:t> </a:t>
            </a:r>
            <a:endParaRPr lang="zh-CN" altLang="en-US" sz="2000" dirty="0">
              <a:latin typeface="楷体_GB2312" pitchFamily="49" charset="-122"/>
              <a:ea typeface="楷体_GB2312" pitchFamily="49" charset="-122"/>
            </a:endParaRPr>
          </a:p>
        </p:txBody>
      </p:sp>
      <p:sp>
        <p:nvSpPr>
          <p:cNvPr id="23557"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aphicFrame>
        <p:nvGraphicFramePr>
          <p:cNvPr id="57427" name="Group 83"/>
          <p:cNvGraphicFramePr>
            <a:graphicFrameLocks noGrp="1"/>
          </p:cNvGraphicFramePr>
          <p:nvPr/>
        </p:nvGraphicFramePr>
        <p:xfrm>
          <a:off x="3000375" y="3068638"/>
          <a:ext cx="6096000" cy="2762250"/>
        </p:xfrm>
        <a:graphic>
          <a:graphicData uri="http://schemas.openxmlformats.org/drawingml/2006/table">
            <a:tbl>
              <a:tblPr/>
              <a:tblGrid>
                <a:gridCol w="2032000"/>
                <a:gridCol w="2032000"/>
                <a:gridCol w="2032000"/>
              </a:tblGrid>
              <a:tr h="3238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职 员 编 码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职 员 名 称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所 属 部 门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001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陈平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行政部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002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许燕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行政部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003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杨帆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财务部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004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于静波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财务部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005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江洋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采购部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006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黄山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采购部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007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宋建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销售部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008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马子山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销售部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00" name="Text Box 3"/>
          <p:cNvSpPr txBox="1"/>
          <p:nvPr/>
        </p:nvSpPr>
        <p:spPr>
          <a:xfrm>
            <a:off x="1882775" y="7651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3601" name="Rectangle 133"/>
          <p:cNvSpPr/>
          <p:nvPr/>
        </p:nvSpPr>
        <p:spPr>
          <a:xfrm>
            <a:off x="2208213" y="141192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4579"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4580"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4581" name="Rectangle 32"/>
          <p:cNvSpPr/>
          <p:nvPr/>
        </p:nvSpPr>
        <p:spPr>
          <a:xfrm>
            <a:off x="2459038" y="2423796"/>
            <a:ext cx="7489825" cy="224536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571500" algn="l"/>
              </a:tabLst>
            </a:pPr>
            <a:r>
              <a:rPr lang="en-US" altLang="zh-CN" sz="2000" dirty="0">
                <a:latin typeface="黑体" panose="02010609060101010101" pitchFamily="49" charset="-122"/>
              </a:rPr>
              <a:t>【</a:t>
            </a:r>
            <a:r>
              <a:rPr lang="zh-CN" altLang="en-US" sz="2000" dirty="0">
                <a:latin typeface="黑体" panose="02010609060101010101" pitchFamily="49" charset="-122"/>
              </a:rPr>
              <a:t>知识要点</a:t>
            </a:r>
            <a:r>
              <a:rPr lang="en-US" altLang="zh-CN" sz="2000" dirty="0">
                <a:latin typeface="黑体" panose="02010609060101010101" pitchFamily="49" charset="-122"/>
              </a:rPr>
              <a:t>】</a:t>
            </a:r>
            <a:endParaRPr lang="en-US" altLang="zh-CN"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2000" dirty="0">
                <a:latin typeface="楷体_GB2312" pitchFamily="49" charset="-122"/>
                <a:ea typeface="楷体_GB2312" pitchFamily="49" charset="-122"/>
              </a:rPr>
              <a:t>    职员档案中的</a:t>
            </a:r>
            <a:r>
              <a:rPr lang="zh-CN" altLang="en-US" sz="2000" dirty="0">
                <a:ea typeface="楷体_GB2312" pitchFamily="49" charset="-122"/>
              </a:rPr>
              <a:t>“</a:t>
            </a:r>
            <a:r>
              <a:rPr lang="zh-CN" altLang="en-US" sz="2000" dirty="0">
                <a:latin typeface="楷体_GB2312" pitchFamily="49" charset="-122"/>
                <a:ea typeface="楷体_GB2312" pitchFamily="49" charset="-122"/>
              </a:rPr>
              <a:t>所属部门</a:t>
            </a:r>
            <a:r>
              <a:rPr lang="zh-CN" altLang="en-US" sz="2000" dirty="0">
                <a:ea typeface="楷体_GB2312" pitchFamily="49" charset="-122"/>
              </a:rPr>
              <a:t>”</a:t>
            </a:r>
            <a:r>
              <a:rPr lang="zh-CN" altLang="en-US" sz="2000" dirty="0">
                <a:latin typeface="楷体_GB2312" pitchFamily="49" charset="-122"/>
                <a:ea typeface="楷体_GB2312" pitchFamily="49" charset="-122"/>
              </a:rPr>
              <a:t>可以直接录入，或直接录入部门的编码，或双击</a:t>
            </a:r>
            <a:r>
              <a:rPr lang="zh-CN" altLang="en-US" sz="2000" dirty="0">
                <a:ea typeface="楷体_GB2312" pitchFamily="49" charset="-122"/>
              </a:rPr>
              <a:t>“</a:t>
            </a:r>
            <a:r>
              <a:rPr lang="zh-CN" altLang="en-US" sz="2000" dirty="0">
                <a:latin typeface="楷体_GB2312" pitchFamily="49" charset="-122"/>
                <a:ea typeface="楷体_GB2312" pitchFamily="49" charset="-122"/>
              </a:rPr>
              <a:t>所属部门</a:t>
            </a:r>
            <a:r>
              <a:rPr lang="zh-CN" altLang="en-US" sz="2000" dirty="0">
                <a:ea typeface="楷体_GB2312" pitchFamily="49" charset="-122"/>
              </a:rPr>
              <a:t>”</a:t>
            </a:r>
            <a:r>
              <a:rPr lang="zh-CN" altLang="en-US" sz="2000" dirty="0">
                <a:latin typeface="楷体_GB2312" pitchFamily="49" charset="-122"/>
                <a:ea typeface="楷体_GB2312" pitchFamily="49" charset="-122"/>
              </a:rPr>
              <a:t>栏后再单击参照按钮，在已录入的部门档案中选择相应的部门。</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2000" dirty="0">
                <a:latin typeface="楷体_GB2312" pitchFamily="49" charset="-122"/>
                <a:ea typeface="楷体_GB2312" pitchFamily="49" charset="-122"/>
              </a:rPr>
              <a:t>    录入全部职员档案后，必须单击</a:t>
            </a:r>
            <a:r>
              <a:rPr lang="en-US" altLang="zh-CN" sz="2000" dirty="0">
                <a:latin typeface="楷体_GB2312" pitchFamily="49" charset="-122"/>
                <a:ea typeface="楷体_GB2312" pitchFamily="49" charset="-122"/>
              </a:rPr>
              <a:t>【</a:t>
            </a:r>
            <a:r>
              <a:rPr lang="zh-CN" altLang="en-US" sz="2000" dirty="0">
                <a:latin typeface="楷体_GB2312" pitchFamily="49" charset="-122"/>
                <a:ea typeface="楷体_GB2312" pitchFamily="49" charset="-122"/>
              </a:rPr>
              <a:t>增加</a:t>
            </a:r>
            <a:r>
              <a:rPr lang="en-US" altLang="zh-CN" sz="2000" dirty="0">
                <a:latin typeface="楷体_GB2312" pitchFamily="49" charset="-122"/>
                <a:ea typeface="楷体_GB2312" pitchFamily="49" charset="-122"/>
              </a:rPr>
              <a:t>】</a:t>
            </a:r>
            <a:r>
              <a:rPr lang="zh-CN" altLang="en-US" sz="2000" dirty="0">
                <a:latin typeface="楷体_GB2312" pitchFamily="49" charset="-122"/>
                <a:ea typeface="楷体_GB2312" pitchFamily="49" charset="-122"/>
              </a:rPr>
              <a:t>按钮 （或按</a:t>
            </a:r>
            <a:r>
              <a:rPr lang="en-US" altLang="zh-CN" sz="2000" dirty="0">
                <a:latin typeface="楷体_GB2312" pitchFamily="49" charset="-122"/>
                <a:ea typeface="楷体_GB2312" pitchFamily="49" charset="-122"/>
              </a:rPr>
              <a:t>Enter</a:t>
            </a:r>
            <a:r>
              <a:rPr lang="zh-CN" altLang="en-US" sz="2000" dirty="0">
                <a:latin typeface="楷体_GB2312" pitchFamily="49" charset="-122"/>
                <a:ea typeface="楷体_GB2312" pitchFamily="49" charset="-122"/>
              </a:rPr>
              <a:t>键），增加新的空白行，否则，最后一个职员档案将无法保存。</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571500" algn="l"/>
              </a:tabLst>
            </a:pPr>
            <a:r>
              <a:rPr lang="zh-CN" altLang="en-US" sz="2000" dirty="0">
                <a:latin typeface="楷体_GB2312" pitchFamily="49" charset="-122"/>
                <a:ea typeface="楷体_GB2312" pitchFamily="49" charset="-122"/>
              </a:rPr>
              <a:t>    职员档案资料一旦被使用将不能被修改或删除。</a:t>
            </a:r>
            <a:r>
              <a:rPr lang="zh-CN" altLang="en-US" sz="2000" b="0" dirty="0">
                <a:latin typeface="楷体_GB2312" pitchFamily="49" charset="-122"/>
                <a:ea typeface="楷体_GB2312" pitchFamily="49" charset="-122"/>
              </a:rPr>
              <a:t> </a:t>
            </a:r>
            <a:endParaRPr lang="zh-CN" altLang="en-US" sz="2000" b="0" dirty="0">
              <a:latin typeface="楷体_GB2312" pitchFamily="49" charset="-122"/>
              <a:ea typeface="楷体_GB2312" pitchFamily="49" charset="-122"/>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AutoShape 9"/>
          <p:cNvSpPr/>
          <p:nvPr/>
        </p:nvSpPr>
        <p:spPr>
          <a:xfrm>
            <a:off x="2603500" y="2276475"/>
            <a:ext cx="6948488" cy="244792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5603" name="Rectangle 4"/>
          <p:cNvSpPr/>
          <p:nvPr/>
        </p:nvSpPr>
        <p:spPr>
          <a:xfrm>
            <a:off x="2747963" y="2274570"/>
            <a:ext cx="7740650" cy="645160"/>
          </a:xfrm>
          <a:prstGeom prst="rect">
            <a:avLst/>
          </a:prstGeom>
          <a:noFill/>
          <a:ln w="12700">
            <a:noFill/>
          </a:ln>
        </p:spPr>
        <p:txBody>
          <a:bodyPr anchor="ct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4</a:t>
            </a:r>
            <a:r>
              <a:rPr lang="zh-CN" altLang="en-US" sz="1800" b="1" dirty="0">
                <a:latin typeface="楷体_GB2312" pitchFamily="49" charset="-122"/>
                <a:ea typeface="楷体_GB2312" pitchFamily="49" charset="-122"/>
              </a:rPr>
              <a:t>：设置供应商分类</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供应商分类资料下表所示：</a:t>
            </a:r>
            <a:endParaRPr lang="zh-CN" altLang="en-US" sz="1800" b="1" dirty="0">
              <a:latin typeface="楷体_GB2312" pitchFamily="49" charset="-122"/>
              <a:ea typeface="楷体_GB2312" pitchFamily="49" charset="-122"/>
            </a:endParaRPr>
          </a:p>
        </p:txBody>
      </p:sp>
      <p:sp>
        <p:nvSpPr>
          <p:cNvPr id="25604"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5605" name="Rectangle 68"/>
          <p:cNvSpPr/>
          <p:nvPr/>
        </p:nvSpPr>
        <p:spPr>
          <a:xfrm>
            <a:off x="3035300" y="4865688"/>
            <a:ext cx="5297170" cy="1076325"/>
          </a:xfrm>
          <a:prstGeom prst="rect">
            <a:avLst/>
          </a:prstGeom>
          <a:noFill/>
          <a:ln w="12700">
            <a:noFill/>
          </a:ln>
        </p:spPr>
        <p:txBody>
          <a:bodyPr wrap="non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Lst>
            </a:pP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a:t>
            </a:r>
            <a:endParaRPr lang="en-US" altLang="zh-CN" sz="1600" dirty="0">
              <a:latin typeface="黑体" panose="02010609060101010101" pitchFamily="49" charset="-122"/>
            </a:endParaRPr>
          </a:p>
          <a:p>
            <a:pPr marL="0" lvl="0" indent="0" defTabSz="914400" eaLnBrk="1" hangingPunct="1">
              <a:spcAft>
                <a:spcPct val="0"/>
              </a:spcAft>
              <a:buFontTx/>
              <a:buNone/>
              <a:tabLst>
                <a:tab pos="135255" algn="l"/>
                <a:tab pos="367030" algn="l"/>
              </a:tabLst>
            </a:pPr>
            <a:r>
              <a:rPr lang="zh-CN" altLang="en-US" sz="1600" dirty="0">
                <a:latin typeface="楷体_GB2312" pitchFamily="49" charset="-122"/>
                <a:ea typeface="楷体_GB2312" pitchFamily="49" charset="-122"/>
              </a:rPr>
              <a:t>    供应商分类编码必须唯一。</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Lst>
            </a:pPr>
            <a:r>
              <a:rPr lang="zh-CN" altLang="en-US" sz="1600" dirty="0">
                <a:latin typeface="楷体_GB2312" pitchFamily="49" charset="-122"/>
                <a:ea typeface="楷体_GB2312" pitchFamily="49" charset="-122"/>
              </a:rPr>
              <a:t>    供应商分类的编码必须符合编码原则。</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Lst>
            </a:pPr>
            <a:r>
              <a:rPr lang="zh-CN" altLang="en-US" sz="1600" dirty="0">
                <a:latin typeface="楷体_GB2312" pitchFamily="49" charset="-122"/>
                <a:ea typeface="楷体_GB2312" pitchFamily="49" charset="-122"/>
              </a:rPr>
              <a:t>    客户分类的设置方法与供应商分类的设置方法相同。</a:t>
            </a:r>
            <a:endParaRPr lang="zh-CN" altLang="en-US" sz="1600" dirty="0">
              <a:latin typeface="楷体_GB2312" pitchFamily="49" charset="-122"/>
              <a:ea typeface="楷体_GB2312" pitchFamily="49" charset="-122"/>
            </a:endParaRPr>
          </a:p>
        </p:txBody>
      </p:sp>
      <p:sp>
        <p:nvSpPr>
          <p:cNvPr id="25606"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5607" name="Rectangle 71"/>
          <p:cNvSpPr/>
          <p:nvPr/>
        </p:nvSpPr>
        <p:spPr>
          <a:xfrm>
            <a:off x="2495550"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graphicFrame>
        <p:nvGraphicFramePr>
          <p:cNvPr id="59499" name="Group 107"/>
          <p:cNvGraphicFramePr>
            <a:graphicFrameLocks noGrp="1"/>
          </p:cNvGraphicFramePr>
          <p:nvPr/>
        </p:nvGraphicFramePr>
        <p:xfrm>
          <a:off x="3035300" y="3068638"/>
          <a:ext cx="6096000" cy="1524000"/>
        </p:xfrm>
        <a:graphic>
          <a:graphicData uri="http://schemas.openxmlformats.org/drawingml/2006/table">
            <a:tbl>
              <a:tblPr/>
              <a:tblGrid>
                <a:gridCol w="3048000"/>
                <a:gridCol w="3048000"/>
              </a:tblGrid>
              <a:tr h="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类别编码</a:t>
                      </a:r>
                      <a:endParaRPr kumimoji="0" lang="zh-CN" altLang="en-US"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类别名称</a:t>
                      </a:r>
                      <a:endParaRPr kumimoji="0" lang="zh-CN" altLang="en-US"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a:t>
                      </a:r>
                      <a:endPar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东北地区</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a:t>
                      </a:r>
                      <a:endPar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华北地区</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3</a:t>
                      </a:r>
                      <a:endPar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西北地区</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a:t>
                      </a:r>
                      <a:endPar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其他地区</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AutoShape 9"/>
          <p:cNvSpPr/>
          <p:nvPr/>
        </p:nvSpPr>
        <p:spPr>
          <a:xfrm>
            <a:off x="2603500" y="2349500"/>
            <a:ext cx="6948488" cy="34925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6627" name="Rectangle 4"/>
          <p:cNvSpPr/>
          <p:nvPr/>
        </p:nvSpPr>
        <p:spPr>
          <a:xfrm>
            <a:off x="2927350" y="2564130"/>
            <a:ext cx="7740650" cy="583565"/>
          </a:xfrm>
          <a:prstGeom prst="rect">
            <a:avLst/>
          </a:prstGeom>
          <a:noFill/>
          <a:ln w="12700">
            <a:noFill/>
          </a:ln>
        </p:spPr>
        <p:txBody>
          <a:bodyPr anchor="ctr">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5</a:t>
            </a:r>
            <a:r>
              <a:rPr lang="zh-CN" altLang="en-US" sz="1600" b="1" dirty="0">
                <a:latin typeface="楷体_GB2312" pitchFamily="49" charset="-122"/>
                <a:ea typeface="楷体_GB2312" pitchFamily="49" charset="-122"/>
              </a:rPr>
              <a:t>：设置供应商档案</a:t>
            </a:r>
            <a:endParaRPr lang="zh-CN" altLang="en-US" sz="1600" b="1" dirty="0">
              <a:latin typeface="楷体_GB2312" pitchFamily="49" charset="-122"/>
              <a:ea typeface="楷体_GB2312" pitchFamily="49" charset="-122"/>
            </a:endParaRPr>
          </a:p>
          <a:p>
            <a:r>
              <a:rPr lang="zh-CN" altLang="en-US" sz="1600" b="1" dirty="0">
                <a:latin typeface="楷体_GB2312" pitchFamily="49" charset="-122"/>
                <a:ea typeface="楷体_GB2312" pitchFamily="49" charset="-122"/>
              </a:rPr>
              <a:t>       供应商档案资料如下表所示：</a:t>
            </a:r>
            <a:endParaRPr lang="zh-CN" altLang="en-US" sz="1600" b="1" dirty="0">
              <a:latin typeface="楷体_GB2312" pitchFamily="49" charset="-122"/>
              <a:ea typeface="楷体_GB2312" pitchFamily="49" charset="-122"/>
            </a:endParaRPr>
          </a:p>
        </p:txBody>
      </p:sp>
      <p:sp>
        <p:nvSpPr>
          <p:cNvPr id="26628" name="Rectangle 6"/>
          <p:cNvSpPr/>
          <p:nvPr/>
        </p:nvSpPr>
        <p:spPr>
          <a:xfrm>
            <a:off x="5090160" y="3176271"/>
            <a:ext cx="2011680" cy="337185"/>
          </a:xfrm>
          <a:prstGeom prst="rect">
            <a:avLst/>
          </a:prstGeom>
          <a:noFill/>
          <a:ln w="12700">
            <a:noFill/>
          </a:ln>
        </p:spPr>
        <p:txBody>
          <a:bodyPr wrap="none" anchor="ctr">
            <a:spAutoFit/>
          </a:bodyPr>
          <a:p>
            <a:pPr algn="ctr" eaLnBrk="0" hangingPunct="0"/>
            <a:r>
              <a:rPr lang="zh-CN" altLang="en-US" sz="1600" dirty="0">
                <a:latin typeface="黑体" panose="02010609060101010101" pitchFamily="49" charset="-122"/>
              </a:rPr>
              <a:t>表</a:t>
            </a:r>
            <a:r>
              <a:rPr lang="en-US" altLang="zh-CN" sz="1600" dirty="0">
                <a:latin typeface="黑体" panose="02010609060101010101" pitchFamily="49" charset="-122"/>
              </a:rPr>
              <a:t>1-4  </a:t>
            </a:r>
            <a:r>
              <a:rPr lang="zh-CN" altLang="en-US" sz="1600" dirty="0">
                <a:latin typeface="黑体" panose="02010609060101010101" pitchFamily="49" charset="-122"/>
              </a:rPr>
              <a:t>客 户 档 案</a:t>
            </a:r>
            <a:endParaRPr lang="zh-CN" altLang="en-US" sz="1600" dirty="0">
              <a:latin typeface="黑体" panose="02010609060101010101" pitchFamily="49" charset="-122"/>
            </a:endParaRPr>
          </a:p>
        </p:txBody>
      </p:sp>
      <p:sp>
        <p:nvSpPr>
          <p:cNvPr id="26629"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aphicFrame>
        <p:nvGraphicFramePr>
          <p:cNvPr id="60498" name="Group 82"/>
          <p:cNvGraphicFramePr>
            <a:graphicFrameLocks noGrp="1"/>
          </p:cNvGraphicFramePr>
          <p:nvPr/>
        </p:nvGraphicFramePr>
        <p:xfrm>
          <a:off x="3179763" y="3630613"/>
          <a:ext cx="6096000" cy="2011680"/>
        </p:xfrm>
        <a:graphic>
          <a:graphicData uri="http://schemas.openxmlformats.org/drawingml/2006/table">
            <a:tbl>
              <a:tblPr/>
              <a:tblGrid>
                <a:gridCol w="1524000"/>
                <a:gridCol w="1524000"/>
                <a:gridCol w="1524000"/>
                <a:gridCol w="1524000"/>
              </a:tblGrid>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供应商编号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供应商名称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供应商简称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所属分类码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G001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天宜公司</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天宜公司</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东北大区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G002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新能源公司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新能源公司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东北大区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G003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锦秋公司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锦秋公司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华北大区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G004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三元公司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三元公司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西北大区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G005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齐星公司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齐星公司</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其他地区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67"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6668" name="Rectangle 81"/>
          <p:cNvSpPr/>
          <p:nvPr/>
        </p:nvSpPr>
        <p:spPr>
          <a:xfrm>
            <a:off x="2495550"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7651" name="Rectangle 5"/>
          <p:cNvSpPr/>
          <p:nvPr/>
        </p:nvSpPr>
        <p:spPr>
          <a:xfrm>
            <a:off x="2640013" y="2129473"/>
            <a:ext cx="7237412"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Lst>
            </a:pPr>
            <a:r>
              <a:rPr lang="en-US" altLang="zh-CN" sz="2000" dirty="0">
                <a:latin typeface="黑体" panose="02010609060101010101" pitchFamily="49" charset="-122"/>
              </a:rPr>
              <a:t>【</a:t>
            </a:r>
            <a:r>
              <a:rPr lang="zh-CN" altLang="en-US" sz="2000" dirty="0">
                <a:latin typeface="黑体" panose="02010609060101010101" pitchFamily="49" charset="-122"/>
              </a:rPr>
              <a:t>知识要点</a:t>
            </a:r>
            <a:r>
              <a:rPr lang="en-US" altLang="zh-CN" sz="2000" dirty="0">
                <a:latin typeface="黑体" panose="02010609060101010101" pitchFamily="49" charset="-122"/>
              </a:rPr>
              <a:t>】</a:t>
            </a:r>
            <a:endParaRPr lang="en-US" altLang="zh-CN" sz="2000" dirty="0">
              <a:latin typeface="黑体" panose="02010609060101010101" pitchFamily="49" charset="-122"/>
            </a:endParaRPr>
          </a:p>
          <a:p>
            <a:pPr marL="0" lvl="0" indent="0" defTabSz="914400" eaLnBrk="1" hangingPunct="1">
              <a:spcAft>
                <a:spcPct val="0"/>
              </a:spcAft>
              <a:buFontTx/>
              <a:buNone/>
              <a:tabLst>
                <a:tab pos="135255" algn="l"/>
                <a:tab pos="367030" algn="l"/>
              </a:tabLst>
            </a:pPr>
            <a:r>
              <a:rPr lang="zh-CN" altLang="en-US" sz="2000" dirty="0">
                <a:latin typeface="楷体_GB2312" pitchFamily="49" charset="-122"/>
                <a:ea typeface="楷体_GB2312" pitchFamily="49" charset="-122"/>
              </a:rPr>
              <a:t>    供应商档案必须在最末级供应商分类下设置。</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Lst>
            </a:pPr>
            <a:r>
              <a:rPr lang="zh-CN" altLang="en-US" sz="2000" dirty="0">
                <a:latin typeface="楷体_GB2312" pitchFamily="49" charset="-122"/>
                <a:ea typeface="楷体_GB2312" pitchFamily="49" charset="-122"/>
              </a:rPr>
              <a:t>    若左框中无供应商分类，则将供应商归入无供应商分类项。</a:t>
            </a:r>
            <a:endParaRPr lang="zh-CN" altLang="en-US" sz="2000" dirty="0">
              <a:latin typeface="楷体_GB2312" pitchFamily="49" charset="-122"/>
              <a:ea typeface="楷体_GB2312" pitchFamily="49" charset="-122"/>
            </a:endParaRPr>
          </a:p>
        </p:txBody>
      </p:sp>
      <p:sp>
        <p:nvSpPr>
          <p:cNvPr id="27652"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endParaRPr lang="zh-CN" altLang="en-US" sz="3200" b="0" dirty="0">
              <a:latin typeface="黑体" panose="02010609060101010101" pitchFamily="49" charset="-122"/>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AutoShape 9"/>
          <p:cNvSpPr/>
          <p:nvPr/>
        </p:nvSpPr>
        <p:spPr>
          <a:xfrm>
            <a:off x="2603500" y="2492375"/>
            <a:ext cx="6948488" cy="230505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8675" name="Rectangle 4"/>
          <p:cNvSpPr/>
          <p:nvPr/>
        </p:nvSpPr>
        <p:spPr>
          <a:xfrm>
            <a:off x="2927350" y="2599055"/>
            <a:ext cx="7740650" cy="583565"/>
          </a:xfrm>
          <a:prstGeom prst="rect">
            <a:avLst/>
          </a:prstGeom>
          <a:noFill/>
          <a:ln w="12700">
            <a:noFill/>
          </a:ln>
        </p:spPr>
        <p:txBody>
          <a:bodyPr anchor="ctr">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6</a:t>
            </a:r>
            <a:r>
              <a:rPr lang="zh-CN" altLang="en-US" sz="1600" b="1" dirty="0">
                <a:latin typeface="楷体_GB2312" pitchFamily="49" charset="-122"/>
                <a:ea typeface="楷体_GB2312" pitchFamily="49" charset="-122"/>
              </a:rPr>
              <a:t>：设置客户档案</a:t>
            </a:r>
            <a:endParaRPr lang="zh-CN" altLang="en-US" sz="1600" b="1" dirty="0">
              <a:latin typeface="楷体_GB2312" pitchFamily="49" charset="-122"/>
              <a:ea typeface="楷体_GB2312" pitchFamily="49" charset="-122"/>
            </a:endParaRPr>
          </a:p>
          <a:p>
            <a:r>
              <a:rPr lang="zh-CN" altLang="en-US" sz="1600" b="1" dirty="0">
                <a:latin typeface="楷体_GB2312" pitchFamily="49" charset="-122"/>
                <a:ea typeface="楷体_GB2312" pitchFamily="49" charset="-122"/>
              </a:rPr>
              <a:t>       客户档案资料如下表所示：</a:t>
            </a:r>
            <a:endParaRPr lang="zh-CN" altLang="en-US" sz="1600" b="1" dirty="0">
              <a:latin typeface="楷体_GB2312" pitchFamily="49" charset="-122"/>
              <a:ea typeface="楷体_GB2312" pitchFamily="49" charset="-122"/>
            </a:endParaRPr>
          </a:p>
        </p:txBody>
      </p:sp>
      <p:sp>
        <p:nvSpPr>
          <p:cNvPr id="28676"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aphicFrame>
        <p:nvGraphicFramePr>
          <p:cNvPr id="62548" name="Group 84"/>
          <p:cNvGraphicFramePr>
            <a:graphicFrameLocks noGrp="1"/>
          </p:cNvGraphicFramePr>
          <p:nvPr/>
        </p:nvGraphicFramePr>
        <p:xfrm>
          <a:off x="3143250" y="3321050"/>
          <a:ext cx="6096000" cy="1374775"/>
        </p:xfrm>
        <a:graphic>
          <a:graphicData uri="http://schemas.openxmlformats.org/drawingml/2006/table">
            <a:tbl>
              <a:tblPr/>
              <a:tblGrid>
                <a:gridCol w="2032000"/>
                <a:gridCol w="2032000"/>
                <a:gridCol w="2032000"/>
              </a:tblGrid>
              <a:tr h="3683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客户编号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客户名称</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客户简称 </a:t>
                      </a:r>
                      <a:endPar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91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001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玖邦公司</a:t>
                      </a:r>
                      <a:r>
                        <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玖邦公司</a:t>
                      </a:r>
                      <a:r>
                        <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002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宏基公司</a:t>
                      </a:r>
                      <a:r>
                        <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宏基公司</a:t>
                      </a:r>
                      <a:r>
                        <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003 </a:t>
                      </a:r>
                      <a:endPar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英华公司</a:t>
                      </a:r>
                      <a:r>
                        <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6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英华公司</a:t>
                      </a:r>
                      <a:r>
                        <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6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699" name="Text Box 3"/>
          <p:cNvSpPr txBox="1"/>
          <p:nvPr/>
        </p:nvSpPr>
        <p:spPr>
          <a:xfrm>
            <a:off x="1882775" y="944563"/>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1.3</a:t>
            </a:r>
            <a:r>
              <a:rPr lang="en-US" altLang="zh-CN" sz="3200" dirty="0"/>
              <a:t> </a:t>
            </a:r>
            <a:r>
              <a:rPr lang="zh-CN" altLang="en-US" sz="3200" dirty="0"/>
              <a:t>设置基础档案</a:t>
            </a:r>
            <a:endParaRPr lang="zh-CN" altLang="en-US" sz="3200" b="0" dirty="0">
              <a:latin typeface="黑体" panose="02010609060101010101" pitchFamily="49" charset="-122"/>
            </a:endParaRPr>
          </a:p>
        </p:txBody>
      </p:sp>
      <p:sp>
        <p:nvSpPr>
          <p:cNvPr id="28700" name="Rectangle 86"/>
          <p:cNvSpPr/>
          <p:nvPr/>
        </p:nvSpPr>
        <p:spPr>
          <a:xfrm>
            <a:off x="2495550"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3001</Words>
  <Application>WPS 演示</Application>
  <PresentationFormat>宽屏</PresentationFormat>
  <Paragraphs>462</Paragraphs>
  <Slides>16</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16</vt:i4>
      </vt:variant>
    </vt:vector>
  </HeadingPairs>
  <TitlesOfParts>
    <vt:vector size="29" baseType="lpstr">
      <vt:lpstr>Arial</vt:lpstr>
      <vt:lpstr>宋体</vt:lpstr>
      <vt:lpstr>Wingdings</vt:lpstr>
      <vt:lpstr>微软雅黑</vt:lpstr>
      <vt:lpstr>Wingdings</vt:lpstr>
      <vt:lpstr>Arial Unicode MS</vt:lpstr>
      <vt:lpstr>Calibri</vt:lpstr>
      <vt:lpstr>Times New Roman</vt:lpstr>
      <vt:lpstr>黑体</vt:lpstr>
      <vt:lpstr>楷体_GB2312</vt:lpstr>
      <vt:lpstr>楷体</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150</cp:revision>
  <dcterms:created xsi:type="dcterms:W3CDTF">2019-06-19T02:08:00Z</dcterms:created>
  <dcterms:modified xsi:type="dcterms:W3CDTF">2021-01-10T06:57:44Z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