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351" r:id="rId2"/>
    <p:sldId id="266" r:id="rId3"/>
    <p:sldId id="267" r:id="rId4"/>
    <p:sldId id="259" r:id="rId5"/>
    <p:sldId id="258" r:id="rId6"/>
    <p:sldId id="257" r:id="rId7"/>
    <p:sldId id="304" r:id="rId8"/>
    <p:sldId id="334" r:id="rId9"/>
    <p:sldId id="271" r:id="rId10"/>
    <p:sldId id="265" r:id="rId11"/>
    <p:sldId id="284" r:id="rId12"/>
    <p:sldId id="348" r:id="rId13"/>
    <p:sldId id="321" r:id="rId14"/>
    <p:sldId id="335" r:id="rId15"/>
    <p:sldId id="336" r:id="rId16"/>
    <p:sldId id="337" r:id="rId17"/>
    <p:sldId id="338" r:id="rId18"/>
    <p:sldId id="339" r:id="rId19"/>
    <p:sldId id="349" r:id="rId20"/>
    <p:sldId id="343" r:id="rId21"/>
    <p:sldId id="344" r:id="rId22"/>
    <p:sldId id="345" r:id="rId23"/>
    <p:sldId id="346" r:id="rId24"/>
    <p:sldId id="350" r:id="rId25"/>
    <p:sldId id="320" r:id="rId26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>
        <p:scale>
          <a:sx n="80" d="100"/>
          <a:sy n="80" d="100"/>
        </p:scale>
        <p:origin x="1421" y="269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3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0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1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2946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9" y="4860933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8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4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6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9106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50644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79888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107006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368089" y="2253463"/>
            <a:ext cx="3727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项目二 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创作广告文案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10412" y="2858956"/>
            <a:ext cx="372762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119614" y="3113328"/>
            <a:ext cx="397195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创作海报广告文案     </a:t>
            </a: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 创作报刊、杂志广告文案</a:t>
            </a:r>
          </a:p>
        </p:txBody>
      </p:sp>
      <p:sp>
        <p:nvSpPr>
          <p:cNvPr id="11" name="菱形 10"/>
          <p:cNvSpPr/>
          <p:nvPr/>
        </p:nvSpPr>
        <p:spPr>
          <a:xfrm>
            <a:off x="1049254" y="3182578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44184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44185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70412" y="1799229"/>
            <a:ext cx="291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83421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354412" y="831788"/>
            <a:ext cx="4104000" cy="38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）报纸广告（文案）的分类。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按文体分。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软性广告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也叫软文、软新闻。新闻式的排版、标题和大量的文字报道。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硬性广告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商业性广告。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按广告目的分。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．企业广告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为树立企业形象和企业知名度而做的广告，包括企业形象、企业问候、企业征募、企业告知。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．商品广告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为突出商品的品级质量、商品的造型风采，商品的功能功效而撰写的广告。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．服务广告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企业为客户所提供服务的广告。</a:t>
            </a:r>
          </a:p>
          <a:p>
            <a:pPr marL="171444" indent="-171444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．公益广告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为唤起人们重视社会公益事业而做的广告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62866" y="216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462750" y="441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6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9" y="1850956"/>
            <a:ext cx="2672207" cy="17814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94527" y="18578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94412" y="41095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8074" y="38048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1448516"/>
            <a:ext cx="3744000" cy="24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）广告文案赏析。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里夫斯：“独特销售主张”（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）。每个广告只向消费者陈述一个主张，该主张是竞争者不能提出的。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李奥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贝纳主张挖掘产品本身的戏剧性并加以表现，用产品本身所具有的个性来吸引人。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奥格威注重“品牌形象”。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伯恩巴克认为广告要有独创性、新奇性，要强调消费者的参与，简单、敏捷、具有冲击力。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49" y="1448516"/>
            <a:ext cx="3793846" cy="24398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714236" y="1274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02155" y="19014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02040" y="41531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65702" y="38484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551381" y="176420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758872" y="1977930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227546" y="498039"/>
            <a:ext cx="4611124" cy="44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）报纸广告文案的写作方法。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标题要更有吸引力和冲击力。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与读者利益密切相关的标题、能挑起人自负心理的标题、能引起读者好奇心的标题、富有新闻性的标题。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与读者利益密切相关的标题。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把产品所能给消费者带来的利益点放在标题中，或以一个消费者利益相关的问题作标题，使消费者感觉到广告与自己的切身利益相关。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比较：特效减肥药闪亮登场别再错过，先天胖不是你的错，后天胖，就是你的错。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能挑起人自负心理的标题。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用激将法引起消费者注意。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能引起读者好奇心的标题。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正文要更富有趣味性、可读性，随文要更有驱动力，正确处理篇幅、版面的关系。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富有新闻性的标题。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330575" y="186950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539914" y="207832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870398" y="265170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654951" y="301625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220677" y="3458249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创作报纸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007296" y="385528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439531" y="2437794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9424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90865" y="144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90750" y="369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4412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41899" y="1489538"/>
            <a:ext cx="3888000" cy="21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）报纸广告文案的写作要求。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注目要求、重点要求、完整要求、单纯要求、秩序要求、统一要求。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）从创意到文案的创作过程。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主张概念：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．独特的销售主张：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M&amp;M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巧克力豆，如图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29926" y="1130956"/>
            <a:ext cx="2940487" cy="3075110"/>
            <a:chOff x="3630947" y="770956"/>
            <a:chExt cx="2940487" cy="30751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0947" y="770956"/>
              <a:ext cx="2940487" cy="2736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333993" y="3599845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巧克力豆广告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6753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90865" y="152232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90750" y="377404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4412" y="346929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834128"/>
            <a:ext cx="7560000" cy="14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．提供购买的理由：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奔腾处理器广告。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标题：得“芯”应手。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正文：一部高效率的超级个人电脑，必须具备一片高性能的快速处理器，才能得“芯”应手地将各种软件功能全面发挥出来。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现率先为您展示这项科技成就，隆重推出跨时代的奔腾处理器，它的运算速度是旧型处理器的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倍，能全面缩减等候时间，大大增加您的工作效率。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15" y="2488329"/>
            <a:ext cx="4415194" cy="24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29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F506A7E-FBFB-C086-B803-7CD673091696}"/>
              </a:ext>
            </a:extLst>
          </p:cNvPr>
          <p:cNvGrpSpPr/>
          <p:nvPr/>
        </p:nvGrpSpPr>
        <p:grpSpPr>
          <a:xfrm>
            <a:off x="362865" y="159153"/>
            <a:ext cx="1489469" cy="658178"/>
            <a:chOff x="362865" y="159153"/>
            <a:chExt cx="1489469" cy="658178"/>
          </a:xfrm>
        </p:grpSpPr>
        <p:sp>
          <p:nvSpPr>
            <p:cNvPr id="12" name="Freeform 8"/>
            <p:cNvSpPr/>
            <p:nvPr/>
          </p:nvSpPr>
          <p:spPr bwMode="auto">
            <a:xfrm>
              <a:off x="362865" y="159153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462750" y="384325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826412" y="353850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14412" y="914956"/>
            <a:ext cx="606141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．建议购买产品以解决现有问题和避免可能发生的问题，如图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56164" y="1400596"/>
            <a:ext cx="5391917" cy="3330363"/>
            <a:chOff x="813955" y="1202956"/>
            <a:chExt cx="5391917" cy="33303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955" y="1202956"/>
              <a:ext cx="5391917" cy="305467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870956" y="4287098"/>
              <a:ext cx="12779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药品广告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39611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2412" y="817331"/>
            <a:ext cx="606141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．示范证明类，如图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78412" y="1130959"/>
            <a:ext cx="5345324" cy="3779717"/>
            <a:chOff x="836206" y="1010582"/>
            <a:chExt cx="5345324" cy="37797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206" y="1010582"/>
              <a:ext cx="5345324" cy="35043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870956" y="4544078"/>
              <a:ext cx="14061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洗衣粉广告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5AE913-FE59-4268-DB07-413E022E9628}"/>
              </a:ext>
            </a:extLst>
          </p:cNvPr>
          <p:cNvGrpSpPr/>
          <p:nvPr/>
        </p:nvGrpSpPr>
        <p:grpSpPr>
          <a:xfrm>
            <a:off x="362865" y="159153"/>
            <a:ext cx="1489469" cy="658178"/>
            <a:chOff x="362865" y="159153"/>
            <a:chExt cx="1489469" cy="658178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5A0E17A-1EB6-7D63-63DE-CB91A1CAC135}"/>
                </a:ext>
              </a:extLst>
            </p:cNvPr>
            <p:cNvSpPr/>
            <p:nvPr/>
          </p:nvSpPr>
          <p:spPr bwMode="auto">
            <a:xfrm>
              <a:off x="362865" y="159153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F44C673-F1D6-C571-C645-73FDB3456D49}"/>
                </a:ext>
              </a:extLst>
            </p:cNvPr>
            <p:cNvSpPr/>
            <p:nvPr/>
          </p:nvSpPr>
          <p:spPr bwMode="auto">
            <a:xfrm>
              <a:off x="462750" y="384325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02B67913-6177-4BE2-7E82-B9C29B427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412" y="353850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54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82457" y="842262"/>
            <a:ext cx="606141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．其他形式类，如图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23737" y="1418956"/>
            <a:ext cx="4738352" cy="3282350"/>
            <a:chOff x="1081531" y="1418956"/>
            <a:chExt cx="4738352" cy="32823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31" y="1418956"/>
              <a:ext cx="4738352" cy="292627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870956" y="4455085"/>
              <a:ext cx="14061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护发素广告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E7E4227-227E-6A03-0C2B-A8F4B5CFF8FF}"/>
              </a:ext>
            </a:extLst>
          </p:cNvPr>
          <p:cNvGrpSpPr/>
          <p:nvPr/>
        </p:nvGrpSpPr>
        <p:grpSpPr>
          <a:xfrm>
            <a:off x="362865" y="159153"/>
            <a:ext cx="1489469" cy="658178"/>
            <a:chOff x="362865" y="159153"/>
            <a:chExt cx="1489469" cy="658178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549C3EA-1933-EA5D-404F-59DCC5CDF2FC}"/>
                </a:ext>
              </a:extLst>
            </p:cNvPr>
            <p:cNvSpPr/>
            <p:nvPr/>
          </p:nvSpPr>
          <p:spPr bwMode="auto">
            <a:xfrm>
              <a:off x="362865" y="159153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3DA7A93-37F3-DC39-9C88-A082B7F4903A}"/>
                </a:ext>
              </a:extLst>
            </p:cNvPr>
            <p:cNvSpPr/>
            <p:nvPr/>
          </p:nvSpPr>
          <p:spPr bwMode="auto">
            <a:xfrm>
              <a:off x="462750" y="384325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C229FAAC-C481-A1C5-ABA5-F3B7797DA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412" y="353850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135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70412" y="961706"/>
            <a:ext cx="720000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是德国柏林的一家招聘公司的广告。广告描述人们在自动售卖机、自动提款机里工作，传达了这样一个信息：“生命短暂，禁不起一份错误的工作”。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66258" y="1645108"/>
            <a:ext cx="4011905" cy="3257277"/>
            <a:chOff x="1196206" y="1522957"/>
            <a:chExt cx="4011905" cy="32572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206" y="1522957"/>
              <a:ext cx="4011905" cy="29297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598683" y="4534014"/>
              <a:ext cx="16626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招聘公司的广告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924782-8196-442A-A08E-B5C6207A4BCD}"/>
              </a:ext>
            </a:extLst>
          </p:cNvPr>
          <p:cNvGrpSpPr/>
          <p:nvPr/>
        </p:nvGrpSpPr>
        <p:grpSpPr>
          <a:xfrm>
            <a:off x="362865" y="159153"/>
            <a:ext cx="1489469" cy="658178"/>
            <a:chOff x="362865" y="159153"/>
            <a:chExt cx="1489469" cy="658178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835A2D72-6417-E3D5-29D7-DEA4E0E53AC0}"/>
                </a:ext>
              </a:extLst>
            </p:cNvPr>
            <p:cNvSpPr/>
            <p:nvPr/>
          </p:nvSpPr>
          <p:spPr bwMode="auto">
            <a:xfrm>
              <a:off x="362865" y="159153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A09558A-30A7-3BE6-2007-1FB9E35DDB97}"/>
                </a:ext>
              </a:extLst>
            </p:cNvPr>
            <p:cNvSpPr/>
            <p:nvPr/>
          </p:nvSpPr>
          <p:spPr bwMode="auto">
            <a:xfrm>
              <a:off x="462750" y="384325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217C6CA2-8E6E-B0EE-2641-E48E09D0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412" y="353850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0715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1316445" y="119420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7B1A7D-4986-78EC-1F4F-0C45F4E7F4E6}"/>
              </a:ext>
            </a:extLst>
          </p:cNvPr>
          <p:cNvGrpSpPr/>
          <p:nvPr/>
        </p:nvGrpSpPr>
        <p:grpSpPr>
          <a:xfrm>
            <a:off x="309132" y="204866"/>
            <a:ext cx="1489469" cy="658178"/>
            <a:chOff x="1138386" y="0"/>
            <a:chExt cx="1489469" cy="658178"/>
          </a:xfrm>
        </p:grpSpPr>
        <p:sp>
          <p:nvSpPr>
            <p:cNvPr id="40" name="Freeform 8"/>
            <p:cNvSpPr/>
            <p:nvPr/>
          </p:nvSpPr>
          <p:spPr bwMode="auto">
            <a:xfrm>
              <a:off x="1138386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238271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601933" y="194697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活动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实施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80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76294" y="1788754"/>
            <a:ext cx="3361682" cy="18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此活动属于商业海报设计，是为地产广告撰写杂志文案。通过该活动的实践训练，可让学生了解杂志媒介的特点和杂志广告的特点。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）活动目标。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能够准确地分析地产广告客户需求。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能够根据需求讨论和制作创意方案。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255094"/>
            <a:ext cx="1108850" cy="89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分析地产广告报纸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40" y="2357044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83353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142207" y="-1435"/>
            <a:ext cx="6856413" cy="22123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0"/>
            <a:ext cx="9140824" cy="2210916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8"/>
          <p:cNvSpPr/>
          <p:nvPr/>
        </p:nvSpPr>
        <p:spPr bwMode="auto">
          <a:xfrm>
            <a:off x="503784" y="374420"/>
            <a:ext cx="1191451" cy="237874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/>
          <p:nvPr/>
        </p:nvSpPr>
        <p:spPr bwMode="auto">
          <a:xfrm>
            <a:off x="1097248" y="1660066"/>
            <a:ext cx="466611" cy="934904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3488816" y="1409093"/>
            <a:ext cx="154418" cy="309394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015077" y="137912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937591" y="3079401"/>
            <a:ext cx="3033133" cy="13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的主要任务是能根据客户的要求完成平面广告文案的撰写，主要包括海报广告文案、报纸广告文案、杂志广告文案；通过训练使学生掌握严谨、规范的工作程序和良好的创新意识，具备良好的沟通能力与团队协作能力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2412" y="3079401"/>
            <a:ext cx="41760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创作海报广告文案，初步认识广告文案的概念、组成，广告文案与普通文本的区别；了解海报广告文案的语言要求，掌握海报广告文案的写作特点和创作技巧。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44" indent="-171444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报刊、杂志广告文案，了解报纸广告（文案）的分类，掌握报纸广告文案的写作方法；明确报纸广告的写作要求，掌握报纸广告文案的写作技巧。掌握杂志广告优势、杂志广告文案的写作要求，掌握杂志广告文案写作注意事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906179" y="2604137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712604" y="4476921"/>
            <a:ext cx="330119" cy="297290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14412" y="1056313"/>
            <a:ext cx="6984000" cy="16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）客户需求和分析内容如表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1-2-3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地产设计的风格是什么样的？现代的还是古典的？典雅的还是粗犷的？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地产广告创意是为了表现什么？需要重点体现哪些元素？产品、品牌文化，还是价值观？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地产广告应选择在什么杂志上？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地产广告面向的人群是什么样的？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12" y="2858058"/>
            <a:ext cx="7209252" cy="148886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D1D9F39-D255-9D56-FA17-4021EDBA4730}"/>
              </a:ext>
            </a:extLst>
          </p:cNvPr>
          <p:cNvGrpSpPr/>
          <p:nvPr/>
        </p:nvGrpSpPr>
        <p:grpSpPr>
          <a:xfrm>
            <a:off x="362865" y="159153"/>
            <a:ext cx="1489469" cy="658178"/>
            <a:chOff x="362865" y="159153"/>
            <a:chExt cx="1489469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EB7E2B5-EA6B-089A-4D21-463C36473D08}"/>
                </a:ext>
              </a:extLst>
            </p:cNvPr>
            <p:cNvSpPr/>
            <p:nvPr/>
          </p:nvSpPr>
          <p:spPr bwMode="auto">
            <a:xfrm>
              <a:off x="362865" y="159153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67D4A8E-424B-FB03-1CB6-3A5E77F7BFFC}"/>
                </a:ext>
              </a:extLst>
            </p:cNvPr>
            <p:cNvSpPr/>
            <p:nvPr/>
          </p:nvSpPr>
          <p:spPr bwMode="auto">
            <a:xfrm>
              <a:off x="462750" y="384325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5B34668-CAA2-812F-FE8E-79BF3FE7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412" y="353850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27363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62866" y="216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462750" y="441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26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970412" y="1850960"/>
            <a:ext cx="2880000" cy="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）素材整理。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根据已有素材和客户需求整理和收集相关素材，建立专项文件夹。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89599" y="1793021"/>
            <a:ext cx="3046100" cy="184083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9088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574308" y="1091935"/>
            <a:ext cx="5992208" cy="3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）小组讨论，确定创意方案。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将全班同学分成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组，确定组长，由组长带领大家讨论，确定创意方案。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讨论的内容和思路，主要从客户需求分析出发来考虑：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设计的风格。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如何去体现地产的现代感、文化韵味？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色调选择暖色调还是冷色调？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通过什么样的载体呈现？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面向的人群。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本杂志面向的人群是普通群众，要吸引人们的目光，需要用什么元素体现？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张贴的环境。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中端杂志，因为考虑普通人群会去看，且多数为年轻人。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63C538C-B35F-432C-0131-56920171C5CB}"/>
              </a:ext>
            </a:extLst>
          </p:cNvPr>
          <p:cNvSpPr/>
          <p:nvPr/>
        </p:nvSpPr>
        <p:spPr bwMode="auto">
          <a:xfrm>
            <a:off x="362866" y="216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8901B18-8D9E-0953-0495-1CEE92670F9E}"/>
              </a:ext>
            </a:extLst>
          </p:cNvPr>
          <p:cNvSpPr/>
          <p:nvPr/>
        </p:nvSpPr>
        <p:spPr bwMode="auto">
          <a:xfrm>
            <a:off x="462750" y="441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D0F1F35-EEB3-0D2E-83F1-402CBE3D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1131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226892" y="1202956"/>
            <a:ext cx="6687039" cy="31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）绘制草图，教师评议方案。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将上述点讨论清楚，然后确定创意方案，撰写创意说明。根据创意方案，各组绘制草图，与方案一起提交，做设计阐述，教师评议。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）资料存档。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将素材图片、一稿、二稿、定稿分别进行归档，存入指定文件夹。文件夹以“北京旅游节海报文案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—××××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作者”命名。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）方案陈述。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展示草图，汇报方案陈述。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4AEBA561-7F25-F9B4-A436-8E4AF229EFD0}"/>
              </a:ext>
            </a:extLst>
          </p:cNvPr>
          <p:cNvSpPr/>
          <p:nvPr/>
        </p:nvSpPr>
        <p:spPr bwMode="auto">
          <a:xfrm>
            <a:off x="362866" y="216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A75B13DA-DA21-FA1C-D18B-B3CAEF674B41}"/>
              </a:ext>
            </a:extLst>
          </p:cNvPr>
          <p:cNvSpPr/>
          <p:nvPr/>
        </p:nvSpPr>
        <p:spPr bwMode="auto">
          <a:xfrm>
            <a:off x="462750" y="441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6FC4EDC-C1C8-D2C6-84C4-00231F8F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8896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1086372" y="1202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923517" y="169220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131008" y="1905930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00142" y="1692207"/>
            <a:ext cx="3417166" cy="18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）活动名称：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构思撰写地产广告报纸文案。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确定标题；确定语言风格；确定正文信息、长短及排序；确定正文小标题可分几个。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）与客户沟通，修改方案，设计定稿。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）活动汇报陈述，展示成果。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展示设计成果，汇报设计感想体会。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02711" y="179750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912050" y="200632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242534" y="257970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027087" y="294425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592813" y="3263846"/>
            <a:ext cx="1108850" cy="56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创作地产广告报纸文案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379432" y="378328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811667" y="2365794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8E751279-9CE5-AE3B-C1B8-F2937A736DAF}"/>
              </a:ext>
            </a:extLst>
          </p:cNvPr>
          <p:cNvSpPr/>
          <p:nvPr/>
        </p:nvSpPr>
        <p:spPr bwMode="auto">
          <a:xfrm>
            <a:off x="362866" y="216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D0161F89-2297-D0F9-1541-693DF16FD286}"/>
              </a:ext>
            </a:extLst>
          </p:cNvPr>
          <p:cNvSpPr/>
          <p:nvPr/>
        </p:nvSpPr>
        <p:spPr bwMode="auto">
          <a:xfrm>
            <a:off x="462750" y="441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79D7BE-7B69-502E-B9C4-719241A3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597137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9333" y="3706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9333" y="2145244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46428" y="1574488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02798" y="2101606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891545" y="1886162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714412" y="2712841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16315" y="3177178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588" y="4238784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70761" y="4238785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1035" y="-1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94412" y="338956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649252" y="287001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242412" y="2210956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69" y="1054258"/>
            <a:ext cx="5673264" cy="34537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2" y="0"/>
            <a:ext cx="7128000" cy="51440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4412" y="-7645"/>
            <a:ext cx="6912000" cy="5149558"/>
          </a:xfrm>
          <a:prstGeom prst="rect">
            <a:avLst/>
          </a:prstGeom>
          <a:solidFill>
            <a:schemeClr val="accent4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0423" y="3722960"/>
            <a:ext cx="3741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创作报刊、杂志广告文案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6041358" y="3816689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6402" y="3674895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90866" y="14425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390750" y="36943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54412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898412" y="1552250"/>
            <a:ext cx="3528000" cy="22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学习报纸媒介的特点及报纸广告的特点与特性，了解报纸广告的类型，掌握报纸广告文案的写作特点和方法，包括文案的标题、广告正文、广告口号、广告附文的结构与创作技巧。创作杂志广告文案，了解杂志的特点，杂志广告的特点，掌握杂志广告文案的语言风格、基本特征、创作原则，掌握杂志广告文案的标题、广告正文、广告口号、广告附文的结构与创作技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12" y="1552250"/>
            <a:ext cx="3096000" cy="2234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87406" y="25336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487290" y="47854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50956" y="448066"/>
            <a:ext cx="31338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创作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报刊类广告文案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81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5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8" y="1581291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4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501883" y="2294809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781670" y="2232685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221392" y="3011934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501188" y="2962741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5938160" y="3729626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217955" y="3680433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1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3274413" y="332216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343903" y="1567784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66528" y="23356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66412" y="45873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830074" y="42826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999052" y="1676439"/>
            <a:ext cx="2964657" cy="142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通过设计地产广告报纸文案，了解报纸媒介的特点及报纸广告的特点与特性，掌握报纸广告分类；掌握报纸广告文案的写作特点和方法。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290866" y="18329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390750" y="40846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4412" y="377988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92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7" y="1074451"/>
            <a:ext cx="2376263" cy="2867931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6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1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6" y="163642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8" y="2001542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6" name="矩形 25"/>
          <p:cNvSpPr/>
          <p:nvPr/>
        </p:nvSpPr>
        <p:spPr>
          <a:xfrm>
            <a:off x="5426524" y="2092237"/>
            <a:ext cx="2234572" cy="13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6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4"/>
            <a:ext cx="2218432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铅笔、彩铅、橡皮、笔、纸、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43" y="2071572"/>
            <a:ext cx="2217311" cy="1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986662" y="1274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84573" y="185097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84458" y="410269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848120" y="379794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823807" y="176420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31298" y="1977930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554334" y="1274217"/>
            <a:ext cx="3862295" cy="32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）报纸媒介的特点。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广告作品需要凭借一定的媒体传给受众，而不同的媒体有不同的特性，因此广告文案必须充分考虑不同媒体的特性，甚至考虑媒体的发布量与相关环境（时间与空间），因此而生发广告的创意与文案。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报纸广告是以二维平面为创作空间，诉诸人们的视觉感官的艺术。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报纸广告的效果受面积、版位、新闻内容的可读性、印刷等多种制约。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报纸广告是平面广告的基础，经常成为其他媒介广告的标准版面。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603001" y="186950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12340" y="207832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142824" y="265170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27377" y="301625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493103" y="3458249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分析报纸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279722" y="385528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11957" y="2437794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2361</TotalTime>
  <Words>1683</Words>
  <Application>Microsoft Office PowerPoint</Application>
  <PresentationFormat>自定义</PresentationFormat>
  <Paragraphs>129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195</cp:revision>
  <dcterms:created xsi:type="dcterms:W3CDTF">2016-02-29T06:04:00Z</dcterms:created>
  <dcterms:modified xsi:type="dcterms:W3CDTF">2023-03-11T02:39:35Z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