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1462" r:id="rId2"/>
    <p:sldId id="1675" r:id="rId3"/>
    <p:sldId id="1756" r:id="rId4"/>
    <p:sldId id="1919" r:id="rId5"/>
    <p:sldId id="1939" r:id="rId6"/>
    <p:sldId id="1940" r:id="rId7"/>
    <p:sldId id="1941" r:id="rId8"/>
    <p:sldId id="1942" r:id="rId9"/>
    <p:sldId id="1944" r:id="rId10"/>
    <p:sldId id="1966" r:id="rId11"/>
    <p:sldId id="1945" r:id="rId12"/>
    <p:sldId id="1946" r:id="rId13"/>
    <p:sldId id="1951" r:id="rId14"/>
    <p:sldId id="1947" r:id="rId15"/>
    <p:sldId id="1949" r:id="rId16"/>
    <p:sldId id="1950" r:id="rId17"/>
    <p:sldId id="1948" r:id="rId18"/>
    <p:sldId id="1953" r:id="rId19"/>
    <p:sldId id="1954" r:id="rId20"/>
    <p:sldId id="1955" r:id="rId21"/>
    <p:sldId id="1957" r:id="rId22"/>
    <p:sldId id="1959" r:id="rId23"/>
    <p:sldId id="1958" r:id="rId24"/>
    <p:sldId id="1960" r:id="rId25"/>
    <p:sldId id="196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xuan Zeng" initials="x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00B050"/>
    <a:srgbClr val="7030A0"/>
    <a:srgbClr val="5DAD71"/>
    <a:srgbClr val="ACCBF9"/>
    <a:srgbClr val="EBE9EC"/>
    <a:srgbClr val="F7F7F7"/>
    <a:srgbClr val="FAD0BE"/>
    <a:srgbClr val="D8EBFB"/>
    <a:srgbClr val="CBE4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8" d="100"/>
          <a:sy n="78" d="100"/>
        </p:scale>
        <p:origin x="-114" y="-7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4D2C7EA-6D73-457C-9645-A7C41701EA74}" type="doc">
      <dgm:prSet loTypeId="urn:microsoft.com/office/officeart/2005/8/layout/list1#2" loCatId="list" qsTypeId="urn:microsoft.com/office/officeart/2005/8/quickstyle/simple1#2" qsCatId="simple" csTypeId="urn:microsoft.com/office/officeart/2005/8/colors/colorful5#2" csCatId="colorful" phldr="1"/>
      <dgm:spPr/>
      <dgm:t>
        <a:bodyPr/>
        <a:lstStyle/>
        <a:p>
          <a:endParaRPr lang="zh-CN" altLang="en-US"/>
        </a:p>
      </dgm:t>
    </dgm:pt>
    <dgm:pt modelId="{263D9B6F-6F07-42C6-A184-639FCE0F7881}">
      <dgm:prSet phldrT="[文本]" custT="1"/>
      <dgm:spPr/>
      <dgm:t>
        <a:bodyPr/>
        <a:lstStyle/>
        <a:p>
          <a:pPr algn="ctr"/>
          <a:r>
            <a:rPr lang="zh-CN" altLang="en-US" sz="3200" b="1" dirty="0"/>
            <a:t>选址意见书</a:t>
          </a:r>
        </a:p>
      </dgm:t>
    </dgm:pt>
    <dgm:pt modelId="{52F25BDF-6D5B-4464-BB89-5AA349259F3C}" type="parTrans" cxnId="{86B4DD24-7BF2-474D-B263-8A4A75388190}">
      <dgm:prSet/>
      <dgm:spPr/>
      <dgm:t>
        <a:bodyPr/>
        <a:lstStyle/>
        <a:p>
          <a:endParaRPr lang="zh-CN" altLang="en-US" b="1"/>
        </a:p>
      </dgm:t>
    </dgm:pt>
    <dgm:pt modelId="{EC8773AA-8312-4126-8D15-BAB9F09A3B21}" type="sibTrans" cxnId="{86B4DD24-7BF2-474D-B263-8A4A75388190}">
      <dgm:prSet/>
      <dgm:spPr/>
      <dgm:t>
        <a:bodyPr/>
        <a:lstStyle/>
        <a:p>
          <a:endParaRPr lang="zh-CN" altLang="en-US" b="1"/>
        </a:p>
      </dgm:t>
    </dgm:pt>
    <dgm:pt modelId="{7AA62C05-34D6-41BF-843F-9AB7D4B3C811}">
      <dgm:prSet custT="1"/>
      <dgm:spPr/>
      <dgm:t>
        <a:bodyPr/>
        <a:lstStyle/>
        <a:p>
          <a:pPr algn="ctr"/>
          <a:r>
            <a:rPr lang="zh-CN" altLang="en-US" sz="3200" b="1" dirty="0"/>
            <a:t>建设用地规划许可证</a:t>
          </a:r>
          <a:endParaRPr lang="en-US" altLang="zh-CN" sz="3200" b="1" dirty="0"/>
        </a:p>
      </dgm:t>
    </dgm:pt>
    <dgm:pt modelId="{7BCC69C6-0496-4FC7-858D-3A3048CA4BFC}" type="parTrans" cxnId="{1458CDC4-5737-4C9C-A119-ED9A2171070A}">
      <dgm:prSet/>
      <dgm:spPr/>
      <dgm:t>
        <a:bodyPr/>
        <a:lstStyle/>
        <a:p>
          <a:endParaRPr lang="zh-CN" altLang="en-US" b="1"/>
        </a:p>
      </dgm:t>
    </dgm:pt>
    <dgm:pt modelId="{C368412A-F4AA-41BE-9188-D08BF1692669}" type="sibTrans" cxnId="{1458CDC4-5737-4C9C-A119-ED9A2171070A}">
      <dgm:prSet/>
      <dgm:spPr/>
      <dgm:t>
        <a:bodyPr/>
        <a:lstStyle/>
        <a:p>
          <a:endParaRPr lang="zh-CN" altLang="en-US" b="1"/>
        </a:p>
      </dgm:t>
    </dgm:pt>
    <dgm:pt modelId="{2E192822-7195-4AE5-BFD7-C7612449C646}">
      <dgm:prSet custT="1"/>
      <dgm:spPr/>
      <dgm:t>
        <a:bodyPr/>
        <a:lstStyle/>
        <a:p>
          <a:pPr algn="ctr"/>
          <a:r>
            <a:rPr lang="zh-CN" altLang="en-US" sz="3200" b="1" dirty="0"/>
            <a:t>建设工程规划许可证</a:t>
          </a:r>
        </a:p>
      </dgm:t>
    </dgm:pt>
    <dgm:pt modelId="{7CC6434D-F26B-4589-AE8F-92968C492839}" type="parTrans" cxnId="{A539C6A8-AD1B-4610-B817-A227311653F2}">
      <dgm:prSet/>
      <dgm:spPr/>
      <dgm:t>
        <a:bodyPr/>
        <a:lstStyle/>
        <a:p>
          <a:endParaRPr lang="zh-CN" altLang="en-US" b="1"/>
        </a:p>
      </dgm:t>
    </dgm:pt>
    <dgm:pt modelId="{0024F4AA-F1EB-4D01-87F1-CD61555B08CC}" type="sibTrans" cxnId="{A539C6A8-AD1B-4610-B817-A227311653F2}">
      <dgm:prSet/>
      <dgm:spPr/>
      <dgm:t>
        <a:bodyPr/>
        <a:lstStyle/>
        <a:p>
          <a:endParaRPr lang="zh-CN" altLang="en-US" b="1"/>
        </a:p>
      </dgm:t>
    </dgm:pt>
    <dgm:pt modelId="{298548A0-0C6C-4169-8E8B-FE0226A0B3D4}" type="pres">
      <dgm:prSet presAssocID="{44D2C7EA-6D73-457C-9645-A7C41701EA74}" presName="linear" presStyleCnt="0">
        <dgm:presLayoutVars>
          <dgm:dir/>
          <dgm:animLvl val="lvl"/>
          <dgm:resizeHandles val="exact"/>
        </dgm:presLayoutVars>
      </dgm:prSet>
      <dgm:spPr/>
      <dgm:t>
        <a:bodyPr/>
        <a:lstStyle/>
        <a:p>
          <a:endParaRPr lang="zh-CN" altLang="en-US"/>
        </a:p>
      </dgm:t>
    </dgm:pt>
    <dgm:pt modelId="{AAF5202E-126C-4FB9-9806-954E7D0511B8}" type="pres">
      <dgm:prSet presAssocID="{263D9B6F-6F07-42C6-A184-639FCE0F7881}" presName="parentLin" presStyleCnt="0"/>
      <dgm:spPr/>
    </dgm:pt>
    <dgm:pt modelId="{602D46B1-7A95-4FB1-88D3-A0C849E1714F}" type="pres">
      <dgm:prSet presAssocID="{263D9B6F-6F07-42C6-A184-639FCE0F7881}" presName="parentLeftMargin" presStyleLbl="node1" presStyleIdx="0" presStyleCnt="3"/>
      <dgm:spPr/>
      <dgm:t>
        <a:bodyPr/>
        <a:lstStyle/>
        <a:p>
          <a:endParaRPr lang="zh-CN" altLang="en-US"/>
        </a:p>
      </dgm:t>
    </dgm:pt>
    <dgm:pt modelId="{62958911-85C0-4EDC-A170-7D360C4C123D}" type="pres">
      <dgm:prSet presAssocID="{263D9B6F-6F07-42C6-A184-639FCE0F7881}" presName="parentText" presStyleLbl="node1" presStyleIdx="0" presStyleCnt="3" custScaleX="118586" custLinFactNeighborX="82521">
        <dgm:presLayoutVars>
          <dgm:chMax val="0"/>
          <dgm:bulletEnabled val="1"/>
        </dgm:presLayoutVars>
      </dgm:prSet>
      <dgm:spPr/>
      <dgm:t>
        <a:bodyPr/>
        <a:lstStyle/>
        <a:p>
          <a:endParaRPr lang="zh-CN" altLang="en-US"/>
        </a:p>
      </dgm:t>
    </dgm:pt>
    <dgm:pt modelId="{D5BED914-894D-4A4E-BC7F-B726A60DA864}" type="pres">
      <dgm:prSet presAssocID="{263D9B6F-6F07-42C6-A184-639FCE0F7881}" presName="negativeSpace" presStyleCnt="0"/>
      <dgm:spPr/>
    </dgm:pt>
    <dgm:pt modelId="{11712F46-E814-41E4-995D-678D9192BEC0}" type="pres">
      <dgm:prSet presAssocID="{263D9B6F-6F07-42C6-A184-639FCE0F7881}" presName="childText" presStyleLbl="conFgAcc1" presStyleIdx="0" presStyleCnt="3">
        <dgm:presLayoutVars>
          <dgm:bulletEnabled val="1"/>
        </dgm:presLayoutVars>
      </dgm:prSet>
      <dgm:spPr/>
    </dgm:pt>
    <dgm:pt modelId="{683DD0BD-8383-4AD1-B568-B4DD60AA3415}" type="pres">
      <dgm:prSet presAssocID="{EC8773AA-8312-4126-8D15-BAB9F09A3B21}" presName="spaceBetweenRectangles" presStyleCnt="0"/>
      <dgm:spPr/>
    </dgm:pt>
    <dgm:pt modelId="{0163505B-FA6B-462E-98A5-8B0F939B96B7}" type="pres">
      <dgm:prSet presAssocID="{7AA62C05-34D6-41BF-843F-9AB7D4B3C811}" presName="parentLin" presStyleCnt="0"/>
      <dgm:spPr/>
    </dgm:pt>
    <dgm:pt modelId="{54BC3675-6E83-4AAD-B9F4-DE3A8DF14CAC}" type="pres">
      <dgm:prSet presAssocID="{7AA62C05-34D6-41BF-843F-9AB7D4B3C811}" presName="parentLeftMargin" presStyleLbl="node1" presStyleIdx="0" presStyleCnt="3"/>
      <dgm:spPr/>
      <dgm:t>
        <a:bodyPr/>
        <a:lstStyle/>
        <a:p>
          <a:endParaRPr lang="zh-CN" altLang="en-US"/>
        </a:p>
      </dgm:t>
    </dgm:pt>
    <dgm:pt modelId="{598D7926-BD28-40DD-88F8-DDB3064F3FF1}" type="pres">
      <dgm:prSet presAssocID="{7AA62C05-34D6-41BF-843F-9AB7D4B3C811}" presName="parentText" presStyleLbl="node1" presStyleIdx="1" presStyleCnt="3" custScaleX="118586" custLinFactNeighborX="82521">
        <dgm:presLayoutVars>
          <dgm:chMax val="0"/>
          <dgm:bulletEnabled val="1"/>
        </dgm:presLayoutVars>
      </dgm:prSet>
      <dgm:spPr/>
      <dgm:t>
        <a:bodyPr/>
        <a:lstStyle/>
        <a:p>
          <a:endParaRPr lang="zh-CN" altLang="en-US"/>
        </a:p>
      </dgm:t>
    </dgm:pt>
    <dgm:pt modelId="{AA123400-DE48-4474-BDD1-2B4FD5480FC4}" type="pres">
      <dgm:prSet presAssocID="{7AA62C05-34D6-41BF-843F-9AB7D4B3C811}" presName="negativeSpace" presStyleCnt="0"/>
      <dgm:spPr/>
    </dgm:pt>
    <dgm:pt modelId="{677B2A5F-46A3-4999-8B9B-64045F34D975}" type="pres">
      <dgm:prSet presAssocID="{7AA62C05-34D6-41BF-843F-9AB7D4B3C811}" presName="childText" presStyleLbl="conFgAcc1" presStyleIdx="1" presStyleCnt="3">
        <dgm:presLayoutVars>
          <dgm:bulletEnabled val="1"/>
        </dgm:presLayoutVars>
      </dgm:prSet>
      <dgm:spPr/>
    </dgm:pt>
    <dgm:pt modelId="{C821A67E-A147-4B8B-ACD4-31A82A3D0B1F}" type="pres">
      <dgm:prSet presAssocID="{C368412A-F4AA-41BE-9188-D08BF1692669}" presName="spaceBetweenRectangles" presStyleCnt="0"/>
      <dgm:spPr/>
    </dgm:pt>
    <dgm:pt modelId="{884865D3-0CC4-4A5B-8A9F-D70F93D991B5}" type="pres">
      <dgm:prSet presAssocID="{2E192822-7195-4AE5-BFD7-C7612449C646}" presName="parentLin" presStyleCnt="0"/>
      <dgm:spPr/>
    </dgm:pt>
    <dgm:pt modelId="{5057B3AC-69D0-417E-8CD8-A31AF3264806}" type="pres">
      <dgm:prSet presAssocID="{2E192822-7195-4AE5-BFD7-C7612449C646}" presName="parentLeftMargin" presStyleLbl="node1" presStyleIdx="1" presStyleCnt="3"/>
      <dgm:spPr/>
      <dgm:t>
        <a:bodyPr/>
        <a:lstStyle/>
        <a:p>
          <a:endParaRPr lang="zh-CN" altLang="en-US"/>
        </a:p>
      </dgm:t>
    </dgm:pt>
    <dgm:pt modelId="{E7FB5A1B-3CB9-4C93-AA28-6EC07104BDAF}" type="pres">
      <dgm:prSet presAssocID="{2E192822-7195-4AE5-BFD7-C7612449C646}" presName="parentText" presStyleLbl="node1" presStyleIdx="2" presStyleCnt="3" custScaleX="118586" custLinFactNeighborX="82521">
        <dgm:presLayoutVars>
          <dgm:chMax val="0"/>
          <dgm:bulletEnabled val="1"/>
        </dgm:presLayoutVars>
      </dgm:prSet>
      <dgm:spPr/>
      <dgm:t>
        <a:bodyPr/>
        <a:lstStyle/>
        <a:p>
          <a:endParaRPr lang="zh-CN" altLang="en-US"/>
        </a:p>
      </dgm:t>
    </dgm:pt>
    <dgm:pt modelId="{7A49B10B-4FE0-4F5F-9892-CC5441B8ECFD}" type="pres">
      <dgm:prSet presAssocID="{2E192822-7195-4AE5-BFD7-C7612449C646}" presName="negativeSpace" presStyleCnt="0"/>
      <dgm:spPr/>
    </dgm:pt>
    <dgm:pt modelId="{18A31398-60B4-456C-998C-07E5A204ABE8}" type="pres">
      <dgm:prSet presAssocID="{2E192822-7195-4AE5-BFD7-C7612449C646}" presName="childText" presStyleLbl="conFgAcc1" presStyleIdx="2" presStyleCnt="3">
        <dgm:presLayoutVars>
          <dgm:bulletEnabled val="1"/>
        </dgm:presLayoutVars>
      </dgm:prSet>
      <dgm:spPr/>
    </dgm:pt>
  </dgm:ptLst>
  <dgm:cxnLst>
    <dgm:cxn modelId="{953D5F6C-0343-4E7F-9CE0-58FF6C030E8B}" type="presOf" srcId="{263D9B6F-6F07-42C6-A184-639FCE0F7881}" destId="{602D46B1-7A95-4FB1-88D3-A0C849E1714F}" srcOrd="0" destOrd="0" presId="urn:microsoft.com/office/officeart/2005/8/layout/list1#2"/>
    <dgm:cxn modelId="{0CEF595F-FFC6-46AB-AFC8-C271AB43DB30}" type="presOf" srcId="{7AA62C05-34D6-41BF-843F-9AB7D4B3C811}" destId="{598D7926-BD28-40DD-88F8-DDB3064F3FF1}" srcOrd="1" destOrd="0" presId="urn:microsoft.com/office/officeart/2005/8/layout/list1#2"/>
    <dgm:cxn modelId="{B8A212B5-AD36-417A-9F92-7F0FBCC032F7}" type="presOf" srcId="{263D9B6F-6F07-42C6-A184-639FCE0F7881}" destId="{62958911-85C0-4EDC-A170-7D360C4C123D}" srcOrd="1" destOrd="0" presId="urn:microsoft.com/office/officeart/2005/8/layout/list1#2"/>
    <dgm:cxn modelId="{21CA4EE1-531C-4A73-A376-59CF817B861D}" type="presOf" srcId="{2E192822-7195-4AE5-BFD7-C7612449C646}" destId="{5057B3AC-69D0-417E-8CD8-A31AF3264806}" srcOrd="0" destOrd="0" presId="urn:microsoft.com/office/officeart/2005/8/layout/list1#2"/>
    <dgm:cxn modelId="{A539C6A8-AD1B-4610-B817-A227311653F2}" srcId="{44D2C7EA-6D73-457C-9645-A7C41701EA74}" destId="{2E192822-7195-4AE5-BFD7-C7612449C646}" srcOrd="2" destOrd="0" parTransId="{7CC6434D-F26B-4589-AE8F-92968C492839}" sibTransId="{0024F4AA-F1EB-4D01-87F1-CD61555B08CC}"/>
    <dgm:cxn modelId="{86B4DD24-7BF2-474D-B263-8A4A75388190}" srcId="{44D2C7EA-6D73-457C-9645-A7C41701EA74}" destId="{263D9B6F-6F07-42C6-A184-639FCE0F7881}" srcOrd="0" destOrd="0" parTransId="{52F25BDF-6D5B-4464-BB89-5AA349259F3C}" sibTransId="{EC8773AA-8312-4126-8D15-BAB9F09A3B21}"/>
    <dgm:cxn modelId="{60651800-920F-4391-8A74-C6FAF647DAA0}" type="presOf" srcId="{2E192822-7195-4AE5-BFD7-C7612449C646}" destId="{E7FB5A1B-3CB9-4C93-AA28-6EC07104BDAF}" srcOrd="1" destOrd="0" presId="urn:microsoft.com/office/officeart/2005/8/layout/list1#2"/>
    <dgm:cxn modelId="{1458CDC4-5737-4C9C-A119-ED9A2171070A}" srcId="{44D2C7EA-6D73-457C-9645-A7C41701EA74}" destId="{7AA62C05-34D6-41BF-843F-9AB7D4B3C811}" srcOrd="1" destOrd="0" parTransId="{7BCC69C6-0496-4FC7-858D-3A3048CA4BFC}" sibTransId="{C368412A-F4AA-41BE-9188-D08BF1692669}"/>
    <dgm:cxn modelId="{4A2EB063-F9B1-4D33-BE21-C0F3C1D1EE95}" type="presOf" srcId="{44D2C7EA-6D73-457C-9645-A7C41701EA74}" destId="{298548A0-0C6C-4169-8E8B-FE0226A0B3D4}" srcOrd="0" destOrd="0" presId="urn:microsoft.com/office/officeart/2005/8/layout/list1#2"/>
    <dgm:cxn modelId="{1E9C4053-80E6-4E11-A564-55738C8B1CEF}" type="presOf" srcId="{7AA62C05-34D6-41BF-843F-9AB7D4B3C811}" destId="{54BC3675-6E83-4AAD-B9F4-DE3A8DF14CAC}" srcOrd="0" destOrd="0" presId="urn:microsoft.com/office/officeart/2005/8/layout/list1#2"/>
    <dgm:cxn modelId="{DA7D24DF-0A4E-4A98-9EC8-75C871847F89}" type="presParOf" srcId="{298548A0-0C6C-4169-8E8B-FE0226A0B3D4}" destId="{AAF5202E-126C-4FB9-9806-954E7D0511B8}" srcOrd="0" destOrd="0" presId="urn:microsoft.com/office/officeart/2005/8/layout/list1#2"/>
    <dgm:cxn modelId="{1DA4EEBB-87CA-403F-8594-E8CFF2E9654F}" type="presParOf" srcId="{AAF5202E-126C-4FB9-9806-954E7D0511B8}" destId="{602D46B1-7A95-4FB1-88D3-A0C849E1714F}" srcOrd="0" destOrd="0" presId="urn:microsoft.com/office/officeart/2005/8/layout/list1#2"/>
    <dgm:cxn modelId="{6142A47A-8BB3-4155-86E1-4DA6B6A2C39A}" type="presParOf" srcId="{AAF5202E-126C-4FB9-9806-954E7D0511B8}" destId="{62958911-85C0-4EDC-A170-7D360C4C123D}" srcOrd="1" destOrd="0" presId="urn:microsoft.com/office/officeart/2005/8/layout/list1#2"/>
    <dgm:cxn modelId="{0A5C085C-65DB-4750-9AFA-CED40F06E144}" type="presParOf" srcId="{298548A0-0C6C-4169-8E8B-FE0226A0B3D4}" destId="{D5BED914-894D-4A4E-BC7F-B726A60DA864}" srcOrd="1" destOrd="0" presId="urn:microsoft.com/office/officeart/2005/8/layout/list1#2"/>
    <dgm:cxn modelId="{8D18DDBF-0E5A-4267-B891-6EE9414FC785}" type="presParOf" srcId="{298548A0-0C6C-4169-8E8B-FE0226A0B3D4}" destId="{11712F46-E814-41E4-995D-678D9192BEC0}" srcOrd="2" destOrd="0" presId="urn:microsoft.com/office/officeart/2005/8/layout/list1#2"/>
    <dgm:cxn modelId="{F94B5B5C-9DB3-4CE7-B356-218EF69B913C}" type="presParOf" srcId="{298548A0-0C6C-4169-8E8B-FE0226A0B3D4}" destId="{683DD0BD-8383-4AD1-B568-B4DD60AA3415}" srcOrd="3" destOrd="0" presId="urn:microsoft.com/office/officeart/2005/8/layout/list1#2"/>
    <dgm:cxn modelId="{CDFE491F-6950-4769-95CB-37D012F38117}" type="presParOf" srcId="{298548A0-0C6C-4169-8E8B-FE0226A0B3D4}" destId="{0163505B-FA6B-462E-98A5-8B0F939B96B7}" srcOrd="4" destOrd="0" presId="urn:microsoft.com/office/officeart/2005/8/layout/list1#2"/>
    <dgm:cxn modelId="{F1BC090F-BEFB-4F67-932F-691AC5C389BC}" type="presParOf" srcId="{0163505B-FA6B-462E-98A5-8B0F939B96B7}" destId="{54BC3675-6E83-4AAD-B9F4-DE3A8DF14CAC}" srcOrd="0" destOrd="0" presId="urn:microsoft.com/office/officeart/2005/8/layout/list1#2"/>
    <dgm:cxn modelId="{3B60070C-48AB-4267-99F2-ECB1F0197B5B}" type="presParOf" srcId="{0163505B-FA6B-462E-98A5-8B0F939B96B7}" destId="{598D7926-BD28-40DD-88F8-DDB3064F3FF1}" srcOrd="1" destOrd="0" presId="urn:microsoft.com/office/officeart/2005/8/layout/list1#2"/>
    <dgm:cxn modelId="{35A31E3F-0F02-4E9E-BE58-74F468967FEC}" type="presParOf" srcId="{298548A0-0C6C-4169-8E8B-FE0226A0B3D4}" destId="{AA123400-DE48-4474-BDD1-2B4FD5480FC4}" srcOrd="5" destOrd="0" presId="urn:microsoft.com/office/officeart/2005/8/layout/list1#2"/>
    <dgm:cxn modelId="{F719D8B0-E4F0-4A65-81F0-6CF28F208B34}" type="presParOf" srcId="{298548A0-0C6C-4169-8E8B-FE0226A0B3D4}" destId="{677B2A5F-46A3-4999-8B9B-64045F34D975}" srcOrd="6" destOrd="0" presId="urn:microsoft.com/office/officeart/2005/8/layout/list1#2"/>
    <dgm:cxn modelId="{E2B2CD64-62BF-4C3C-BAF6-A930CB3AE041}" type="presParOf" srcId="{298548A0-0C6C-4169-8E8B-FE0226A0B3D4}" destId="{C821A67E-A147-4B8B-ACD4-31A82A3D0B1F}" srcOrd="7" destOrd="0" presId="urn:microsoft.com/office/officeart/2005/8/layout/list1#2"/>
    <dgm:cxn modelId="{6D5059AB-C498-473A-8B41-22EF6A805DFD}" type="presParOf" srcId="{298548A0-0C6C-4169-8E8B-FE0226A0B3D4}" destId="{884865D3-0CC4-4A5B-8A9F-D70F93D991B5}" srcOrd="8" destOrd="0" presId="urn:microsoft.com/office/officeart/2005/8/layout/list1#2"/>
    <dgm:cxn modelId="{8203950A-8A1F-4132-8471-1F38BEDE9B67}" type="presParOf" srcId="{884865D3-0CC4-4A5B-8A9F-D70F93D991B5}" destId="{5057B3AC-69D0-417E-8CD8-A31AF3264806}" srcOrd="0" destOrd="0" presId="urn:microsoft.com/office/officeart/2005/8/layout/list1#2"/>
    <dgm:cxn modelId="{872EEA5B-BB77-4C48-89B2-FD483B1D02C7}" type="presParOf" srcId="{884865D3-0CC4-4A5B-8A9F-D70F93D991B5}" destId="{E7FB5A1B-3CB9-4C93-AA28-6EC07104BDAF}" srcOrd="1" destOrd="0" presId="urn:microsoft.com/office/officeart/2005/8/layout/list1#2"/>
    <dgm:cxn modelId="{B15EDFE1-4FAF-4BD7-9623-45ECAF92F8A3}" type="presParOf" srcId="{298548A0-0C6C-4169-8E8B-FE0226A0B3D4}" destId="{7A49B10B-4FE0-4F5F-9892-CC5441B8ECFD}" srcOrd="9" destOrd="0" presId="urn:microsoft.com/office/officeart/2005/8/layout/list1#2"/>
    <dgm:cxn modelId="{23C003AA-0A1A-4B9A-B792-4695DE3138BC}" type="presParOf" srcId="{298548A0-0C6C-4169-8E8B-FE0226A0B3D4}" destId="{18A31398-60B4-456C-998C-07E5A204ABE8}" srcOrd="10" destOrd="0" presId="urn:microsoft.com/office/officeart/2005/8/layout/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12F46-E814-41E4-995D-678D9192BEC0}">
      <dsp:nvSpPr>
        <dsp:cNvPr id="0" name=""/>
        <dsp:cNvSpPr/>
      </dsp:nvSpPr>
      <dsp:spPr>
        <a:xfrm>
          <a:off x="0" y="382055"/>
          <a:ext cx="515747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958911-85C0-4EDC-A170-7D360C4C123D}">
      <dsp:nvSpPr>
        <dsp:cNvPr id="0" name=""/>
        <dsp:cNvSpPr/>
      </dsp:nvSpPr>
      <dsp:spPr>
        <a:xfrm>
          <a:off x="470673" y="13054"/>
          <a:ext cx="4281226"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458" tIns="0" rIns="136458" bIns="0" numCol="1" spcCol="1270" anchor="ctr" anchorCtr="0">
          <a:noAutofit/>
        </a:bodyPr>
        <a:lstStyle/>
        <a:p>
          <a:pPr lvl="0" algn="ctr" defTabSz="1422400">
            <a:lnSpc>
              <a:spcPct val="90000"/>
            </a:lnSpc>
            <a:spcBef>
              <a:spcPct val="0"/>
            </a:spcBef>
            <a:spcAft>
              <a:spcPct val="35000"/>
            </a:spcAft>
          </a:pPr>
          <a:r>
            <a:rPr lang="zh-CN" altLang="en-US" sz="3200" b="1" kern="1200" dirty="0"/>
            <a:t>选址意见书</a:t>
          </a:r>
        </a:p>
      </dsp:txBody>
      <dsp:txXfrm>
        <a:off x="506699" y="49080"/>
        <a:ext cx="4209174" cy="665948"/>
      </dsp:txXfrm>
    </dsp:sp>
    <dsp:sp modelId="{677B2A5F-46A3-4999-8B9B-64045F34D975}">
      <dsp:nvSpPr>
        <dsp:cNvPr id="0" name=""/>
        <dsp:cNvSpPr/>
      </dsp:nvSpPr>
      <dsp:spPr>
        <a:xfrm>
          <a:off x="0" y="1516055"/>
          <a:ext cx="5157470" cy="630000"/>
        </a:xfrm>
        <a:prstGeom prst="rect">
          <a:avLst/>
        </a:prstGeom>
        <a:solidFill>
          <a:schemeClr val="lt1">
            <a:alpha val="90000"/>
            <a:hueOff val="0"/>
            <a:satOff val="0"/>
            <a:lumOff val="0"/>
            <a:alphaOff val="0"/>
          </a:schemeClr>
        </a:solidFill>
        <a:ln w="25400" cap="flat" cmpd="sng" algn="ctr">
          <a:solidFill>
            <a:schemeClr val="accent5">
              <a:hueOff val="5990603"/>
              <a:satOff val="-24945"/>
              <a:lumOff val="1568"/>
              <a:alphaOff val="0"/>
            </a:schemeClr>
          </a:solidFill>
          <a:prstDash val="solid"/>
        </a:ln>
        <a:effectLst/>
      </dsp:spPr>
      <dsp:style>
        <a:lnRef idx="2">
          <a:scrgbClr r="0" g="0" b="0"/>
        </a:lnRef>
        <a:fillRef idx="1">
          <a:scrgbClr r="0" g="0" b="0"/>
        </a:fillRef>
        <a:effectRef idx="0">
          <a:scrgbClr r="0" g="0" b="0"/>
        </a:effectRef>
        <a:fontRef idx="minor"/>
      </dsp:style>
    </dsp:sp>
    <dsp:sp modelId="{598D7926-BD28-40DD-88F8-DDB3064F3FF1}">
      <dsp:nvSpPr>
        <dsp:cNvPr id="0" name=""/>
        <dsp:cNvSpPr/>
      </dsp:nvSpPr>
      <dsp:spPr>
        <a:xfrm>
          <a:off x="470673" y="1147055"/>
          <a:ext cx="4281226" cy="738000"/>
        </a:xfrm>
        <a:prstGeom prst="roundRect">
          <a:avLst/>
        </a:prstGeom>
        <a:solidFill>
          <a:schemeClr val="accent5">
            <a:hueOff val="5990603"/>
            <a:satOff val="-24945"/>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458" tIns="0" rIns="136458" bIns="0" numCol="1" spcCol="1270" anchor="ctr" anchorCtr="0">
          <a:noAutofit/>
        </a:bodyPr>
        <a:lstStyle/>
        <a:p>
          <a:pPr lvl="0" algn="ctr" defTabSz="1422400">
            <a:lnSpc>
              <a:spcPct val="90000"/>
            </a:lnSpc>
            <a:spcBef>
              <a:spcPct val="0"/>
            </a:spcBef>
            <a:spcAft>
              <a:spcPct val="35000"/>
            </a:spcAft>
          </a:pPr>
          <a:r>
            <a:rPr lang="zh-CN" altLang="en-US" sz="3200" b="1" kern="1200" dirty="0"/>
            <a:t>建设用地规划许可证</a:t>
          </a:r>
          <a:endParaRPr lang="en-US" altLang="zh-CN" sz="3200" b="1" kern="1200" dirty="0"/>
        </a:p>
      </dsp:txBody>
      <dsp:txXfrm>
        <a:off x="506699" y="1183081"/>
        <a:ext cx="4209174" cy="665948"/>
      </dsp:txXfrm>
    </dsp:sp>
    <dsp:sp modelId="{18A31398-60B4-456C-998C-07E5A204ABE8}">
      <dsp:nvSpPr>
        <dsp:cNvPr id="0" name=""/>
        <dsp:cNvSpPr/>
      </dsp:nvSpPr>
      <dsp:spPr>
        <a:xfrm>
          <a:off x="0" y="2650054"/>
          <a:ext cx="5157470" cy="630000"/>
        </a:xfrm>
        <a:prstGeom prst="rect">
          <a:avLst/>
        </a:prstGeom>
        <a:solidFill>
          <a:schemeClr val="lt1">
            <a:alpha val="90000"/>
            <a:hueOff val="0"/>
            <a:satOff val="0"/>
            <a:lumOff val="0"/>
            <a:alphaOff val="0"/>
          </a:schemeClr>
        </a:solidFill>
        <a:ln w="25400" cap="flat" cmpd="sng" algn="ctr">
          <a:solidFill>
            <a:schemeClr val="accent5">
              <a:hueOff val="11981206"/>
              <a:satOff val="-49891"/>
              <a:lumOff val="3137"/>
              <a:alphaOff val="0"/>
            </a:schemeClr>
          </a:solidFill>
          <a:prstDash val="solid"/>
        </a:ln>
        <a:effectLst/>
      </dsp:spPr>
      <dsp:style>
        <a:lnRef idx="2">
          <a:scrgbClr r="0" g="0" b="0"/>
        </a:lnRef>
        <a:fillRef idx="1">
          <a:scrgbClr r="0" g="0" b="0"/>
        </a:fillRef>
        <a:effectRef idx="0">
          <a:scrgbClr r="0" g="0" b="0"/>
        </a:effectRef>
        <a:fontRef idx="minor"/>
      </dsp:style>
    </dsp:sp>
    <dsp:sp modelId="{E7FB5A1B-3CB9-4C93-AA28-6EC07104BDAF}">
      <dsp:nvSpPr>
        <dsp:cNvPr id="0" name=""/>
        <dsp:cNvSpPr/>
      </dsp:nvSpPr>
      <dsp:spPr>
        <a:xfrm>
          <a:off x="470673" y="2281055"/>
          <a:ext cx="4281226" cy="738000"/>
        </a:xfrm>
        <a:prstGeom prst="roundRect">
          <a:avLst/>
        </a:prstGeom>
        <a:solidFill>
          <a:schemeClr val="accent5">
            <a:hueOff val="11981206"/>
            <a:satOff val="-49891"/>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458" tIns="0" rIns="136458" bIns="0" numCol="1" spcCol="1270" anchor="ctr" anchorCtr="0">
          <a:noAutofit/>
        </a:bodyPr>
        <a:lstStyle/>
        <a:p>
          <a:pPr lvl="0" algn="ctr" defTabSz="1422400">
            <a:lnSpc>
              <a:spcPct val="90000"/>
            </a:lnSpc>
            <a:spcBef>
              <a:spcPct val="0"/>
            </a:spcBef>
            <a:spcAft>
              <a:spcPct val="35000"/>
            </a:spcAft>
          </a:pPr>
          <a:r>
            <a:rPr lang="zh-CN" altLang="en-US" sz="3200" b="1" kern="1200" dirty="0"/>
            <a:t>建设工程规划许可证</a:t>
          </a:r>
        </a:p>
      </dsp:txBody>
      <dsp:txXfrm>
        <a:off x="506699" y="2317081"/>
        <a:ext cx="4209174"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CD234-1A59-463F-8B12-F9DAA98A294F}" type="datetimeFigureOut">
              <a:rPr lang="zh-CN" altLang="en-US" smtClean="0"/>
              <a:t>2019/12/8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B733-DF6B-4801-AFF9-46967ACB9940}" type="slidenum">
              <a:rPr lang="zh-CN" altLang="en-US" smtClean="0"/>
              <a:t>‹#›</a:t>
            </a:fld>
            <a:endParaRPr lang="zh-CN" altLang="en-US"/>
          </a:p>
        </p:txBody>
      </p:sp>
    </p:spTree>
    <p:extLst>
      <p:ext uri="{BB962C8B-B14F-4D97-AF65-F5344CB8AC3E}">
        <p14:creationId xmlns:p14="http://schemas.microsoft.com/office/powerpoint/2010/main" val="145430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EBB733-DF6B-4801-AFF9-46967ACB994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教学分析（动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23748"/>
            <a:ext cx="835734" cy="732824"/>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01709" y="332757"/>
            <a:ext cx="661240" cy="1200362"/>
            <a:chOff x="7314523" y="1440019"/>
            <a:chExt cx="2081664" cy="4955323"/>
          </a:xfrm>
        </p:grpSpPr>
        <p:grpSp>
          <p:nvGrpSpPr>
            <p:cNvPr id="11" name="组合 10"/>
            <p:cNvGrpSpPr/>
            <p:nvPr/>
          </p:nvGrpSpPr>
          <p:grpSpPr>
            <a:xfrm flipH="1">
              <a:off x="7314523" y="1440019"/>
              <a:ext cx="2081664" cy="2428390"/>
              <a:chOff x="2848130" y="1860030"/>
              <a:chExt cx="3807502" cy="4441689"/>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05" y="1948721"/>
                <a:ext cx="3630124" cy="4352998"/>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49492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p:nvPr userDrawn="1"/>
        </p:nvGraphicFramePr>
        <p:xfrm>
          <a:off x="1337101" y="284081"/>
          <a:ext cx="10760075" cy="419100"/>
        </p:xfrm>
        <a:graphic>
          <a:graphicData uri="http://schemas.openxmlformats.org/drawingml/2006/table">
            <a:tbl>
              <a:tblPr firstRow="1" bandRow="1">
                <a:effectLst>
                  <a:innerShdw blurRad="63500" dist="50800" dir="18900000">
                    <a:schemeClr val="bg2">
                      <a:lumMod val="50000"/>
                      <a:alpha val="50000"/>
                    </a:schemeClr>
                  </a:innerShdw>
                </a:effectLst>
                <a:tableStyleId>{5C22544A-7EE6-4342-B048-85BDC9FD1C3A}</a:tableStyleId>
              </a:tblPr>
              <a:tblGrid>
                <a:gridCol w="1302385">
                  <a:extLst>
                    <a:ext uri="{9D8B030D-6E8A-4147-A177-3AD203B41FA5}">
                      <a16:colId xmlns:a16="http://schemas.microsoft.com/office/drawing/2014/main" xmlns="" val="20000"/>
                    </a:ext>
                  </a:extLst>
                </a:gridCol>
                <a:gridCol w="1496060">
                  <a:extLst>
                    <a:ext uri="{9D8B030D-6E8A-4147-A177-3AD203B41FA5}">
                      <a16:colId xmlns:a16="http://schemas.microsoft.com/office/drawing/2014/main" xmlns="" val="20001"/>
                    </a:ext>
                  </a:extLst>
                </a:gridCol>
                <a:gridCol w="1748155">
                  <a:extLst>
                    <a:ext uri="{9D8B030D-6E8A-4147-A177-3AD203B41FA5}">
                      <a16:colId xmlns:a16="http://schemas.microsoft.com/office/drawing/2014/main" xmlns="" val="20002"/>
                    </a:ext>
                  </a:extLst>
                </a:gridCol>
                <a:gridCol w="1869440">
                  <a:extLst>
                    <a:ext uri="{9D8B030D-6E8A-4147-A177-3AD203B41FA5}">
                      <a16:colId xmlns:a16="http://schemas.microsoft.com/office/drawing/2014/main" xmlns="" val="20003"/>
                    </a:ext>
                  </a:extLst>
                </a:gridCol>
                <a:gridCol w="1208405">
                  <a:extLst>
                    <a:ext uri="{9D8B030D-6E8A-4147-A177-3AD203B41FA5}">
                      <a16:colId xmlns:a16="http://schemas.microsoft.com/office/drawing/2014/main" xmlns="" val="20004"/>
                    </a:ext>
                  </a:extLst>
                </a:gridCol>
                <a:gridCol w="1783715">
                  <a:extLst>
                    <a:ext uri="{9D8B030D-6E8A-4147-A177-3AD203B41FA5}">
                      <a16:colId xmlns:a16="http://schemas.microsoft.com/office/drawing/2014/main" xmlns="" val="20005"/>
                    </a:ext>
                  </a:extLst>
                </a:gridCol>
                <a:gridCol w="1351915">
                  <a:extLst>
                    <a:ext uri="{9D8B030D-6E8A-4147-A177-3AD203B41FA5}">
                      <a16:colId xmlns:a16="http://schemas.microsoft.com/office/drawing/2014/main" xmlns="" val="20006"/>
                    </a:ext>
                  </a:extLst>
                </a:gridCol>
              </a:tblGrid>
              <a:tr h="419100">
                <a:tc>
                  <a:txBody>
                    <a:bodyPr/>
                    <a:lstStyle/>
                    <a:p>
                      <a:pPr algn="ctr">
                        <a:buNone/>
                      </a:pPr>
                      <a:r>
                        <a:rPr lang="zh-CN" altLang="en-US" sz="2000" dirty="0">
                          <a:solidFill>
                            <a:schemeClr val="bg1"/>
                          </a:solidFill>
                        </a:rPr>
                        <a:t>课程简介</a:t>
                      </a:r>
                    </a:p>
                  </a:txBody>
                  <a:tcPr marL="90805" marR="90805" anchor="b">
                    <a:solidFill>
                      <a:schemeClr val="accent4"/>
                    </a:solidFill>
                  </a:tcPr>
                </a:tc>
                <a:tc>
                  <a:txBody>
                    <a:bodyPr/>
                    <a:lstStyle/>
                    <a:p>
                      <a:pPr algn="ctr">
                        <a:buNone/>
                      </a:pPr>
                      <a:r>
                        <a:rPr lang="zh-CN" altLang="en-US" sz="2000" dirty="0">
                          <a:solidFill>
                            <a:schemeClr val="tx1">
                              <a:lumMod val="50000"/>
                              <a:lumOff val="50000"/>
                            </a:schemeClr>
                          </a:solidFill>
                        </a:rPr>
                        <a:t>课改前情况</a:t>
                      </a:r>
                    </a:p>
                  </a:txBody>
                  <a:tcPr marL="90805" marR="90805" anchor="b">
                    <a:noFill/>
                  </a:tcPr>
                </a:tc>
                <a:tc>
                  <a:txBody>
                    <a:bodyPr/>
                    <a:lstStyle/>
                    <a:p>
                      <a:pPr algn="ctr">
                        <a:buNone/>
                      </a:pPr>
                      <a:r>
                        <a:rPr lang="zh-CN" altLang="en-US" sz="2000" dirty="0">
                          <a:solidFill>
                            <a:schemeClr val="tx1">
                              <a:lumMod val="50000"/>
                              <a:lumOff val="50000"/>
                            </a:schemeClr>
                          </a:solidFill>
                        </a:rPr>
                        <a:t>课改简要思路</a:t>
                      </a:r>
                    </a:p>
                  </a:txBody>
                  <a:tcPr marL="90805" marR="90805" anchor="b">
                    <a:noFill/>
                  </a:tcPr>
                </a:tc>
                <a:tc>
                  <a:txBody>
                    <a:bodyPr/>
                    <a:lstStyle/>
                    <a:p>
                      <a:pPr algn="ctr">
                        <a:buNone/>
                      </a:pPr>
                      <a:r>
                        <a:rPr lang="zh-CN" altLang="en-US" sz="2000" dirty="0">
                          <a:solidFill>
                            <a:schemeClr val="tx1">
                              <a:lumMod val="50000"/>
                              <a:lumOff val="50000"/>
                            </a:schemeClr>
                          </a:solidFill>
                        </a:rPr>
                        <a:t>课程实施过程</a:t>
                      </a:r>
                    </a:p>
                  </a:txBody>
                  <a:tcPr marL="90805" marR="90805" anchor="b">
                    <a:noFill/>
                  </a:tcPr>
                </a:tc>
                <a:tc>
                  <a:txBody>
                    <a:bodyPr/>
                    <a:lstStyle/>
                    <a:p>
                      <a:pPr algn="ctr">
                        <a:buNone/>
                      </a:pPr>
                      <a:r>
                        <a:rPr lang="zh-CN" altLang="en-US" sz="2000" dirty="0">
                          <a:solidFill>
                            <a:schemeClr val="tx1">
                              <a:lumMod val="50000"/>
                              <a:lumOff val="50000"/>
                            </a:schemeClr>
                          </a:solidFill>
                        </a:rPr>
                        <a:t>新课效果</a:t>
                      </a:r>
                    </a:p>
                  </a:txBody>
                  <a:tcPr marL="90805" marR="90805" anchor="b">
                    <a:noFill/>
                  </a:tcPr>
                </a:tc>
                <a:tc>
                  <a:txBody>
                    <a:bodyPr/>
                    <a:lstStyle/>
                    <a:p>
                      <a:pPr algn="ctr">
                        <a:buNone/>
                      </a:pPr>
                      <a:r>
                        <a:rPr lang="zh-CN" altLang="en-US" sz="2000" dirty="0">
                          <a:solidFill>
                            <a:schemeClr val="tx1">
                              <a:lumMod val="50000"/>
                              <a:lumOff val="50000"/>
                            </a:schemeClr>
                          </a:solidFill>
                        </a:rPr>
                        <a:t>新旧教法对比</a:t>
                      </a:r>
                    </a:p>
                  </a:txBody>
                  <a:tcPr marL="90805" marR="90805" anchor="b">
                    <a:noFill/>
                  </a:tcPr>
                </a:tc>
                <a:tc>
                  <a:txBody>
                    <a:bodyPr/>
                    <a:lstStyle/>
                    <a:p>
                      <a:pPr algn="ctr">
                        <a:buNone/>
                      </a:pPr>
                      <a:r>
                        <a:rPr lang="zh-CN" altLang="en-US" sz="2000" dirty="0">
                          <a:solidFill>
                            <a:schemeClr val="tx1">
                              <a:lumMod val="50000"/>
                              <a:lumOff val="50000"/>
                            </a:schemeClr>
                          </a:solidFill>
                        </a:rPr>
                        <a:t>个人体会</a:t>
                      </a:r>
                    </a:p>
                  </a:txBody>
                  <a:tcPr marL="90805" marR="90805" anchor="b">
                    <a:noFill/>
                  </a:tcPr>
                </a:tc>
                <a:extLst>
                  <a:ext uri="{0D108BD9-81ED-4DB2-BD59-A6C34878D82A}">
                    <a16:rowId xmlns:a16="http://schemas.microsoft.com/office/drawing/2014/main" xmlns="" val="1000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14:presetBounceEnd="5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50000">
                                          <p:cBhvr additive="base">
                                            <p:cTn id="11" dur="1000" fill="hold"/>
                                            <p:tgtEl>
                                              <p:spTgt spid="7"/>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5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50000">
                                          <p:cBhvr additive="base">
                                            <p:cTn id="15"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教学分析（静止）">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142505"/>
            <a:ext cx="835734" cy="678830"/>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200" y="906495"/>
              <a:ext cx="3533713" cy="3533703"/>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749384" y="271004"/>
            <a:ext cx="745350" cy="1200726"/>
            <a:chOff x="7314523" y="1440019"/>
            <a:chExt cx="2081664" cy="3978274"/>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865454" cy="3972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3"/>
          </p:nvPr>
        </p:nvSpPr>
        <p:spPr>
          <a:xfrm>
            <a:off x="1122780" y="482600"/>
            <a:ext cx="913448" cy="91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教学设计（静态）">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3"/>
            <a:ext cx="2743200" cy="365125"/>
          </a:xfrm>
        </p:spPr>
        <p:txBody>
          <a:bodyPr/>
          <a:lstStyle/>
          <a:p>
            <a:fld id="{4E970364-8C18-4747-B562-0D9376530B6F}" type="datetimeFigureOut">
              <a:rPr lang="zh-CN" altLang="en-US" smtClean="0"/>
              <a:t>2019/12/8</a:t>
            </a:fld>
            <a:endParaRPr lang="zh-CN" altLang="en-US"/>
          </a:p>
        </p:txBody>
      </p:sp>
      <p:sp>
        <p:nvSpPr>
          <p:cNvPr id="3" name="Footer Placeholder 2"/>
          <p:cNvSpPr>
            <a:spLocks noGrp="1"/>
          </p:cNvSpPr>
          <p:nvPr>
            <p:ph type="ftr" sz="quarter" idx="11"/>
          </p:nvPr>
        </p:nvSpPr>
        <p:spPr>
          <a:xfrm>
            <a:off x="4038601" y="6356353"/>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3"/>
            <a:ext cx="2743200" cy="365125"/>
          </a:xfrm>
        </p:spPr>
        <p:txBody>
          <a:bodyPr/>
          <a:lstStyle/>
          <a:p>
            <a:fld id="{93B9249D-033E-4043-BE27-F92B2E216FDD}" type="slidenum">
              <a:rPr lang="zh-CN" altLang="en-US" smtClean="0"/>
              <a:t>‹#›</a:t>
            </a:fld>
            <a:endParaRPr lang="zh-CN" altLang="en-US"/>
          </a:p>
        </p:txBody>
      </p:sp>
      <p:grpSp>
        <p:nvGrpSpPr>
          <p:cNvPr id="7" name="组合 6"/>
          <p:cNvGrpSpPr/>
          <p:nvPr userDrawn="1"/>
        </p:nvGrpSpPr>
        <p:grpSpPr>
          <a:xfrm>
            <a:off x="334579" y="254795"/>
            <a:ext cx="835734" cy="566539"/>
            <a:chOff x="304799" y="673099"/>
            <a:chExt cx="4000501" cy="4000500"/>
          </a:xfrm>
          <a:gradFill flip="none" rotWithShape="1">
            <a:gsLst>
              <a:gs pos="0">
                <a:srgbClr val="009288">
                  <a:shade val="30000"/>
                  <a:satMod val="115000"/>
                </a:srgbClr>
              </a:gs>
              <a:gs pos="50000">
                <a:srgbClr val="009288">
                  <a:shade val="67500"/>
                  <a:satMod val="115000"/>
                </a:srgbClr>
              </a:gs>
              <a:gs pos="100000">
                <a:srgbClr val="009288">
                  <a:shade val="100000"/>
                  <a:satMod val="115000"/>
                </a:srgbClr>
              </a:gs>
            </a:gsLst>
            <a:lin ang="5400000" scaled="1"/>
            <a:tileRect/>
          </a:gradFill>
          <a:effectLst>
            <a:outerShdw blurRad="444500" dist="254000" dir="8100000" algn="tr" rotWithShape="0">
              <a:prstClr val="black">
                <a:alpha val="50000"/>
              </a:prstClr>
            </a:outerShdw>
          </a:effectLst>
        </p:grpSpPr>
        <p:sp>
          <p:nvSpPr>
            <p:cNvPr id="8" name="六边形 7"/>
            <p:cNvSpPr/>
            <p:nvPr/>
          </p:nvSpPr>
          <p:spPr>
            <a:xfrm>
              <a:off x="304799" y="673099"/>
              <a:ext cx="4000501" cy="4000500"/>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27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Text" lastClr="000000"/>
                </a:solidFill>
                <a:effectLst/>
                <a:uLnTx/>
                <a:uFillTx/>
                <a:latin typeface="Agency FB" panose="020B0503020202020204"/>
                <a:cs typeface="+mn-cs"/>
              </a:endParaRPr>
            </a:p>
          </p:txBody>
        </p:sp>
        <p:sp>
          <p:nvSpPr>
            <p:cNvPr id="9" name="六边形 8"/>
            <p:cNvSpPr/>
            <p:nvPr/>
          </p:nvSpPr>
          <p:spPr>
            <a:xfrm>
              <a:off x="538199" y="906497"/>
              <a:ext cx="3533713" cy="3533704"/>
            </a:xfrm>
            <a:prstGeom prst="hexagon">
              <a:avLst/>
            </a:prstGeom>
            <a:gradFill flip="none" rotWithShape="1">
              <a:gsLst>
                <a:gs pos="0">
                  <a:srgbClr val="E94744">
                    <a:shade val="30000"/>
                    <a:satMod val="115000"/>
                  </a:srgbClr>
                </a:gs>
                <a:gs pos="50000">
                  <a:srgbClr val="E94744">
                    <a:shade val="67500"/>
                    <a:satMod val="115000"/>
                  </a:srgbClr>
                </a:gs>
                <a:gs pos="100000">
                  <a:srgbClr val="E94744">
                    <a:shade val="100000"/>
                    <a:satMod val="115000"/>
                  </a:srgb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b="0" i="0" u="none" strike="noStrike" kern="0" cap="none" spc="0" normalizeH="0" baseline="0" noProof="0">
                <a:ln>
                  <a:noFill/>
                </a:ln>
                <a:solidFill>
                  <a:sysClr val="window" lastClr="FFFFFF"/>
                </a:solidFill>
                <a:effectLst/>
                <a:uLnTx/>
                <a:uFillTx/>
                <a:latin typeface="Agency FB" panose="020B0503020202020204"/>
                <a:cs typeface="+mn-cs"/>
              </a:endParaRPr>
            </a:p>
          </p:txBody>
        </p:sp>
      </p:grpSp>
      <p:grpSp>
        <p:nvGrpSpPr>
          <p:cNvPr id="10" name="6"/>
          <p:cNvGrpSpPr/>
          <p:nvPr userDrawn="1"/>
        </p:nvGrpSpPr>
        <p:grpSpPr>
          <a:xfrm>
            <a:off x="691262" y="386164"/>
            <a:ext cx="661240" cy="1200171"/>
            <a:chOff x="7314523" y="1440019"/>
            <a:chExt cx="2081664" cy="5686620"/>
          </a:xfrm>
        </p:grpSpPr>
        <p:grpSp>
          <p:nvGrpSpPr>
            <p:cNvPr id="11" name="组合 10"/>
            <p:cNvGrpSpPr/>
            <p:nvPr/>
          </p:nvGrpSpPr>
          <p:grpSpPr>
            <a:xfrm flipH="1">
              <a:off x="7314523" y="1440019"/>
              <a:ext cx="2081664" cy="2081664"/>
              <a:chOff x="2848130" y="1860030"/>
              <a:chExt cx="3807502" cy="3807503"/>
            </a:xfrm>
          </p:grpSpPr>
          <p:sp>
            <p:nvSpPr>
              <p:cNvPr id="13" name="六边形 12"/>
              <p:cNvSpPr/>
              <p:nvPr/>
            </p:nvSpPr>
            <p:spPr>
              <a:xfrm>
                <a:off x="2848130" y="1860030"/>
                <a:ext cx="3807502" cy="3807503"/>
              </a:xfrm>
              <a:prstGeom prst="hexagon">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sp>
            <p:nvSpPr>
              <p:cNvPr id="14" name="六边形 13"/>
              <p:cNvSpPr/>
              <p:nvPr/>
            </p:nvSpPr>
            <p:spPr>
              <a:xfrm>
                <a:off x="2936812" y="1948725"/>
                <a:ext cx="3630123" cy="3630122"/>
              </a:xfrm>
              <a:prstGeom prst="hexagon">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7195" b="0" i="0" u="none" strike="noStrike" kern="0" cap="none" spc="0" normalizeH="0" baseline="0" noProof="0">
                  <a:ln>
                    <a:noFill/>
                  </a:ln>
                  <a:solidFill>
                    <a:srgbClr val="E94744"/>
                  </a:solidFill>
                  <a:effectLst/>
                  <a:uLnTx/>
                  <a:uFillTx/>
                  <a:latin typeface="Agency FB" panose="020B0503020202020204"/>
                  <a:cs typeface="+mn-cs"/>
                </a:endParaRPr>
              </a:p>
            </p:txBody>
          </p:sp>
        </p:grpSp>
        <p:sp>
          <p:nvSpPr>
            <p:cNvPr id="12" name="文本框 36"/>
            <p:cNvSpPr txBox="1"/>
            <p:nvPr/>
          </p:nvSpPr>
          <p:spPr>
            <a:xfrm>
              <a:off x="7910886" y="1446136"/>
              <a:ext cx="975540" cy="56805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7195" b="1" i="0" u="none" strike="noStrike" kern="0" cap="none" spc="0" normalizeH="0" baseline="0" noProof="0" dirty="0">
                <a:ln>
                  <a:noFill/>
                </a:ln>
                <a:solidFill>
                  <a:srgbClr val="E94744"/>
                </a:solidFill>
                <a:effectLst>
                  <a:innerShdw blurRad="63500" dist="50800" dir="13500000">
                    <a:prstClr val="black">
                      <a:alpha val="50000"/>
                    </a:prstClr>
                  </a:innerShdw>
                </a:effectLst>
                <a:uLnTx/>
                <a:uFillTx/>
              </a:endParaRPr>
            </a:p>
          </p:txBody>
        </p:sp>
      </p:grpSp>
      <p:cxnSp>
        <p:nvCxnSpPr>
          <p:cNvPr id="18" name="直接连接符 17"/>
          <p:cNvCxnSpPr/>
          <p:nvPr userDrawn="1"/>
        </p:nvCxnSpPr>
        <p:spPr>
          <a:xfrm>
            <a:off x="687009" y="898681"/>
            <a:ext cx="1081798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1000">
        <p:push dir="u"/>
      </p:transition>
    </mc:Choice>
    <mc:Fallback xmlns="">
      <p:transition spd="slow" advTm="100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8" name="矩形 7"/>
          <p:cNvSpPr/>
          <p:nvPr userDrawn="1"/>
        </p:nvSpPr>
        <p:spPr>
          <a:xfrm>
            <a:off x="547232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教学分析</a:t>
            </a:r>
          </a:p>
        </p:txBody>
      </p:sp>
      <p:cxnSp>
        <p:nvCxnSpPr>
          <p:cNvPr id="12" name="直接连接符 11"/>
          <p:cNvCxnSpPr/>
          <p:nvPr userDrawn="1"/>
        </p:nvCxnSpPr>
        <p:spPr>
          <a:xfrm>
            <a:off x="7118267"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8764195"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424234" y="195069"/>
            <a:ext cx="0" cy="360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userDrawn="1"/>
        </p:nvSpPr>
        <p:spPr>
          <a:xfrm>
            <a:off x="7118254"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教学设计</a:t>
            </a:r>
          </a:p>
        </p:txBody>
      </p:sp>
      <p:sp>
        <p:nvSpPr>
          <p:cNvPr id="16" name="矩形 15"/>
          <p:cNvSpPr/>
          <p:nvPr userDrawn="1"/>
        </p:nvSpPr>
        <p:spPr>
          <a:xfrm>
            <a:off x="8764195"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rgbClr val="C00000"/>
                </a:solidFill>
                <a:latin typeface="微软雅黑" panose="020B0503020204020204" pitchFamily="34" charset="-122"/>
                <a:ea typeface="微软雅黑" panose="020B0503020204020204" pitchFamily="34" charset="-122"/>
              </a:rPr>
              <a:t>教学过程</a:t>
            </a:r>
          </a:p>
        </p:txBody>
      </p:sp>
      <p:sp>
        <p:nvSpPr>
          <p:cNvPr id="17" name="矩形 16"/>
          <p:cNvSpPr/>
          <p:nvPr userDrawn="1"/>
        </p:nvSpPr>
        <p:spPr>
          <a:xfrm>
            <a:off x="10410136" y="70341"/>
            <a:ext cx="1645941" cy="6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教学反思</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CONTENTS</a:t>
            </a:r>
          </a:p>
          <a:p>
            <a:pPr algn="ctr"/>
            <a:r>
              <a:rPr lang="en-US" altLang="zh-CN" sz="1600" dirty="0">
                <a:solidFill>
                  <a:prstClr val="white"/>
                </a:solidFill>
                <a:ea typeface="微软雅黑" panose="020B0503020204020204" pitchFamily="34" charset="-122"/>
                <a:cs typeface="Arial Unicode MS" panose="020B0604020202020204" pitchFamily="34" charset="-122"/>
              </a:rPr>
              <a:t>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目录页">
    <p:spTree>
      <p:nvGrpSpPr>
        <p:cNvPr id="1" name=""/>
        <p:cNvGrpSpPr/>
        <p:nvPr/>
      </p:nvGrpSpPr>
      <p:grpSpPr>
        <a:xfrm>
          <a:off x="0" y="0"/>
          <a:ext cx="0" cy="0"/>
          <a:chOff x="0" y="0"/>
          <a:chExt cx="0" cy="0"/>
        </a:xfrm>
      </p:grpSpPr>
      <p:sp>
        <p:nvSpPr>
          <p:cNvPr id="10" name="TextBox 3"/>
          <p:cNvSpPr txBox="1"/>
          <p:nvPr userDrawn="1"/>
        </p:nvSpPr>
        <p:spPr>
          <a:xfrm>
            <a:off x="3269264" y="704319"/>
            <a:ext cx="1451474"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过渡页</a:t>
            </a:r>
          </a:p>
        </p:txBody>
      </p:sp>
      <p:sp>
        <p:nvSpPr>
          <p:cNvPr id="11" name="矩形 24"/>
          <p:cNvSpPr>
            <a:spLocks noChangeArrowheads="1"/>
          </p:cNvSpPr>
          <p:nvPr userDrawn="1"/>
        </p:nvSpPr>
        <p:spPr bwMode="auto">
          <a:xfrm>
            <a:off x="1056752" y="704309"/>
            <a:ext cx="1079839" cy="492443"/>
          </a:xfrm>
          <a:prstGeom prst="rect">
            <a:avLst/>
          </a:prstGeom>
          <a:noFill/>
          <a:ln w="9525">
            <a:noFill/>
            <a:miter lim="800000"/>
          </a:ln>
        </p:spPr>
        <p:txBody>
          <a:bodyPr wrap="square" lIns="0" tIns="0" rIns="0" bIns="0">
            <a:spAutoFit/>
          </a:bodyPr>
          <a:lstStyle/>
          <a:p>
            <a:pPr algn="ctr"/>
            <a:r>
              <a:rPr lang="en-US" altLang="zh-CN" sz="1600" dirty="0">
                <a:solidFill>
                  <a:prstClr val="white"/>
                </a:solidFill>
                <a:ea typeface="微软雅黑" panose="020B0503020204020204" pitchFamily="34" charset="-122"/>
                <a:cs typeface="Arial Unicode MS" panose="020B0604020202020204" pitchFamily="34" charset="-122"/>
              </a:rPr>
              <a:t>TRANSITION PAGE</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1">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80882" y="161315"/>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01</a:t>
            </a:r>
          </a:p>
        </p:txBody>
      </p:sp>
      <p:sp>
        <p:nvSpPr>
          <p:cNvPr id="2" name="矩形 24"/>
          <p:cNvSpPr>
            <a:spLocks noChangeArrowheads="1"/>
          </p:cNvSpPr>
          <p:nvPr userDrawn="1"/>
        </p:nvSpPr>
        <p:spPr bwMode="auto">
          <a:xfrm>
            <a:off x="1080882" y="576605"/>
            <a:ext cx="1079839" cy="415290"/>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课程简介</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过渡页1">
    <p:spTree>
      <p:nvGrpSpPr>
        <p:cNvPr id="1" name=""/>
        <p:cNvGrpSpPr/>
        <p:nvPr/>
      </p:nvGrpSpPr>
      <p:grpSpPr>
        <a:xfrm>
          <a:off x="0" y="0"/>
          <a:ext cx="0" cy="0"/>
          <a:chOff x="0" y="0"/>
          <a:chExt cx="0" cy="0"/>
        </a:xfrm>
      </p:grpSpPr>
      <p:sp>
        <p:nvSpPr>
          <p:cNvPr id="3"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6" name="TextBox 3"/>
          <p:cNvSpPr txBox="1"/>
          <p:nvPr userDrawn="1"/>
        </p:nvSpPr>
        <p:spPr>
          <a:xfrm>
            <a:off x="2280569" y="692254"/>
            <a:ext cx="3167527" cy="369332"/>
          </a:xfrm>
          <a:prstGeom prst="rect">
            <a:avLst/>
          </a:prstGeom>
          <a:noFill/>
        </p:spPr>
        <p:txBody>
          <a:bodyPr wrap="square">
            <a:spAutoFit/>
          </a:bodyPr>
          <a:lstStyle/>
          <a:p>
            <a:pP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人事管理与人力资源管理</a:t>
            </a:r>
          </a:p>
        </p:txBody>
      </p:sp>
      <p:sp>
        <p:nvSpPr>
          <p:cNvPr id="7" name="矩形 24"/>
          <p:cNvSpPr>
            <a:spLocks noChangeArrowheads="1"/>
          </p:cNvSpPr>
          <p:nvPr userDrawn="1"/>
        </p:nvSpPr>
        <p:spPr bwMode="auto">
          <a:xfrm>
            <a:off x="1056752" y="565810"/>
            <a:ext cx="1079839" cy="630555"/>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02</a:t>
            </a:r>
          </a:p>
          <a:p>
            <a:pPr algn="ctr"/>
            <a:r>
              <a:rPr lang="zh-CN" altLang="en-US" sz="1400" dirty="0">
                <a:solidFill>
                  <a:prstClr val="white"/>
                </a:solidFill>
                <a:ea typeface="微软雅黑" panose="020B0503020204020204" pitchFamily="34" charset="-122"/>
                <a:cs typeface="Arial Unicode MS" panose="020B0604020202020204" pitchFamily="34" charset="-122"/>
              </a:rPr>
              <a:t>正文</a:t>
            </a:r>
            <a:endParaRPr lang="en-US" altLang="zh-CN" sz="1400"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5" name="矩形 24"/>
          <p:cNvSpPr>
            <a:spLocks noChangeArrowheads="1"/>
          </p:cNvSpPr>
          <p:nvPr userDrawn="1"/>
        </p:nvSpPr>
        <p:spPr bwMode="auto">
          <a:xfrm>
            <a:off x="1056752" y="565810"/>
            <a:ext cx="1079839" cy="415290"/>
          </a:xfrm>
          <a:prstGeom prst="rect">
            <a:avLst/>
          </a:prstGeom>
          <a:noFill/>
          <a:ln w="9525">
            <a:noFill/>
            <a:miter lim="800000"/>
          </a:ln>
        </p:spPr>
        <p:txBody>
          <a:bodyPr wrap="square" lIns="0" tIns="0" rIns="0" bIns="0">
            <a:spAutoFit/>
          </a:bodyPr>
          <a:lstStyle/>
          <a:p>
            <a:pPr algn="ctr">
              <a:lnSpc>
                <a:spcPct val="150000"/>
              </a:lnSpc>
            </a:pPr>
            <a:r>
              <a:rPr lang="en-US" altLang="zh-CN" b="1" dirty="0">
                <a:solidFill>
                  <a:prstClr val="white"/>
                </a:solidFill>
                <a:ea typeface="微软雅黑" panose="020B0503020204020204" pitchFamily="34" charset="-122"/>
                <a:cs typeface="Arial Unicode MS" panose="020B0604020202020204" pitchFamily="34" charset="-122"/>
              </a:rPr>
              <a:t>03</a:t>
            </a: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第四章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两栏内容">
    <p:spTree>
      <p:nvGrpSpPr>
        <p:cNvPr id="1" name=""/>
        <p:cNvGrpSpPr/>
        <p:nvPr/>
      </p:nvGrpSpPr>
      <p:grpSpPr>
        <a:xfrm>
          <a:off x="0" y="0"/>
          <a:ext cx="0" cy="0"/>
          <a:chOff x="0" y="0"/>
          <a:chExt cx="0" cy="0"/>
        </a:xfrm>
      </p:grpSpPr>
      <p:sp>
        <p:nvSpPr>
          <p:cNvPr id="6" name="矩形 24"/>
          <p:cNvSpPr>
            <a:spLocks noChangeArrowheads="1"/>
          </p:cNvSpPr>
          <p:nvPr userDrawn="1"/>
        </p:nvSpPr>
        <p:spPr bwMode="auto">
          <a:xfrm>
            <a:off x="1056752" y="565810"/>
            <a:ext cx="1079839" cy="371255"/>
          </a:xfrm>
          <a:prstGeom prst="rect">
            <a:avLst/>
          </a:prstGeom>
          <a:noFill/>
          <a:ln w="9525">
            <a:noFill/>
            <a:miter lim="800000"/>
          </a:ln>
        </p:spPr>
        <p:txBody>
          <a:bodyPr wrap="square" lIns="0" tIns="0" rIns="0" bIns="0">
            <a:spAutoFit/>
          </a:bodyPr>
          <a:lstStyle/>
          <a:p>
            <a:pPr algn="ctr">
              <a:lnSpc>
                <a:spcPct val="150000"/>
              </a:lnSpc>
            </a:pPr>
            <a:r>
              <a:rPr lang="zh-CN" altLang="en-US" b="1" dirty="0">
                <a:solidFill>
                  <a:prstClr val="white"/>
                </a:solidFill>
                <a:ea typeface="微软雅黑" panose="020B0503020204020204" pitchFamily="34" charset="-122"/>
                <a:cs typeface="Arial Unicode MS" panose="020B0604020202020204" pitchFamily="34" charset="-122"/>
              </a:rPr>
              <a:t>第五章</a:t>
            </a:r>
            <a:endParaRPr lang="en-US" altLang="zh-CN" b="1" dirty="0">
              <a:solidFill>
                <a:prstClr val="white"/>
              </a:solidFill>
              <a:ea typeface="微软雅黑" panose="020B0503020204020204" pitchFamily="34" charset="-122"/>
              <a:cs typeface="Arial Unicode MS" panose="020B0604020202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矩形 27"/>
          <p:cNvSpPr/>
          <p:nvPr userDrawn="1"/>
        </p:nvSpPr>
        <p:spPr>
          <a:xfrm>
            <a:off x="11518379" y="6265681"/>
            <a:ext cx="673622" cy="432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TextBox 15"/>
          <p:cNvSpPr txBox="1"/>
          <p:nvPr userDrawn="1"/>
        </p:nvSpPr>
        <p:spPr>
          <a:xfrm>
            <a:off x="11646102" y="6312404"/>
            <a:ext cx="425005" cy="338554"/>
          </a:xfrm>
          <a:prstGeom prst="rect">
            <a:avLst/>
          </a:prstGeom>
          <a:noFill/>
        </p:spPr>
        <p:txBody>
          <a:bodyPr wrap="none" rtlCol="0">
            <a:spAutoFit/>
          </a:bodyPr>
          <a:lstStyle/>
          <a:p>
            <a:fld id="{2EEF1883-7A0E-4F66-9932-E581691AD397}" type="slidenum">
              <a:rPr lang="zh-CN" altLang="en-US" sz="1600">
                <a:solidFill>
                  <a:prstClr val="white"/>
                </a:solidFill>
              </a:rPr>
              <a:t>‹#›</a:t>
            </a:fld>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med" p14:dur="699">
        <p:push dir="u"/>
      </p:transition>
    </mc:Choice>
    <mc:Fallback xmlns="">
      <p:transition spd="med">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37325;&#24198;&#24066;&#27704;&#24029;&#21306;&#22478;&#24066;&#35268;&#21010;.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6015" y="3145155"/>
            <a:ext cx="3926840" cy="4259580"/>
            <a:chOff x="13789" y="4953"/>
            <a:chExt cx="6184" cy="670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3789" y="4953"/>
              <a:ext cx="6185" cy="6708"/>
            </a:xfrm>
            <a:prstGeom prst="rect">
              <a:avLst/>
            </a:prstGeom>
          </p:spPr>
        </p:pic>
        <p:pic>
          <p:nvPicPr>
            <p:cNvPr id="8" name="图片 7"/>
            <p:cNvPicPr>
              <a:picLocks noChangeAspect="1"/>
            </p:cNvPicPr>
            <p:nvPr userDrawn="1"/>
          </p:nvPicPr>
          <p:blipFill>
            <a:blip r:embed="rId4"/>
            <a:srcRect l="6428" t="22448"/>
            <a:stretch>
              <a:fillRect/>
            </a:stretch>
          </p:blipFill>
          <p:spPr>
            <a:xfrm rot="21360000">
              <a:off x="14968" y="5733"/>
              <a:ext cx="3788" cy="2804"/>
            </a:xfrm>
            <a:prstGeom prst="rect">
              <a:avLst/>
            </a:prstGeom>
          </p:spPr>
        </p:pic>
      </p:grpSp>
      <p:sp>
        <p:nvSpPr>
          <p:cNvPr id="12" name="TextBox 10"/>
          <p:cNvSpPr txBox="1">
            <a:spLocks noChangeArrowheads="1"/>
          </p:cNvSpPr>
          <p:nvPr/>
        </p:nvSpPr>
        <p:spPr bwMode="auto">
          <a:xfrm>
            <a:off x="1173937" y="1248316"/>
            <a:ext cx="10782567" cy="3323987"/>
          </a:xfrm>
          <a:prstGeom prst="rect">
            <a:avLst/>
          </a:prstGeom>
          <a:noFill/>
          <a:ln w="9525">
            <a:noFill/>
            <a:miter lim="800000"/>
          </a:ln>
        </p:spPr>
        <p:txBody>
          <a:bodyPr wrap="none">
            <a:spAutoFit/>
          </a:bodyPr>
          <a:lstStyle/>
          <a:p>
            <a:pPr algn="l">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  建设</a:t>
            </a:r>
            <a:r>
              <a:rPr lang="zh-CN" altLang="en-US" sz="7200" b="1" spc="200" dirty="0">
                <a:solidFill>
                  <a:prstClr val="white"/>
                </a:solidFill>
                <a:latin typeface="微软雅黑" panose="020B0503020204020204" pitchFamily="34" charset="-122"/>
                <a:ea typeface="微软雅黑" panose="020B0503020204020204" pitchFamily="34" charset="-122"/>
              </a:rPr>
              <a:t>工程</a:t>
            </a:r>
            <a:r>
              <a:rPr lang="zh-CN" altLang="en-US" sz="7200" b="1" spc="200" dirty="0" smtClean="0">
                <a:solidFill>
                  <a:prstClr val="white"/>
                </a:solidFill>
                <a:latin typeface="微软雅黑" panose="020B0503020204020204" pitchFamily="34" charset="-122"/>
                <a:ea typeface="微软雅黑" panose="020B0503020204020204" pitchFamily="34" charset="-122"/>
              </a:rPr>
              <a:t>法规</a:t>
            </a:r>
            <a:endParaRPr lang="zh-CN" altLang="en-US" sz="7200" b="1" spc="200" dirty="0">
              <a:solidFill>
                <a:prstClr val="white"/>
              </a:solidFill>
              <a:latin typeface="微软雅黑" panose="020B0503020204020204" pitchFamily="34" charset="-122"/>
              <a:ea typeface="微软雅黑" panose="020B0503020204020204" pitchFamily="34" charset="-122"/>
            </a:endParaRPr>
          </a:p>
          <a:p>
            <a:pPr algn="l">
              <a:defRPr/>
            </a:pP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24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Construction project regulations</a:t>
            </a:r>
            <a:r>
              <a:rPr lang="zh-CN" altLang="en-US" sz="7200" b="1" spc="200" dirty="0">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pitchFamily="34" charset="-122"/>
                <a:ea typeface="微软雅黑" panose="020B0503020204020204" pitchFamily="34" charset="-122"/>
                <a:sym typeface="+mn-ea"/>
              </a:rPr>
              <a:t> </a:t>
            </a:r>
            <a:r>
              <a:rPr lang="zh-CN" altLang="en-US" sz="7200" b="1" spc="200" dirty="0">
                <a:solidFill>
                  <a:prstClr val="white"/>
                </a:solidFill>
                <a:latin typeface="微软雅黑" panose="020B0503020204020204" pitchFamily="34" charset="-122"/>
                <a:ea typeface="微软雅黑" panose="020B0503020204020204" pitchFamily="34" charset="-122"/>
              </a:rPr>
              <a:t>         </a:t>
            </a: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p>
          <a:p>
            <a:pPr algn="l">
              <a:defRPr/>
            </a:pPr>
            <a:r>
              <a:rPr lang="zh-CN" altLang="en-US" sz="66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rPr>
              <a:t>        </a:t>
            </a:r>
            <a:endParaRPr lang="zh-CN" altLang="en-US" sz="6000" b="1" spc="200" dirty="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781250" y="1164020"/>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81250" y="2499697"/>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2"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4" name="图片 3"/>
          <p:cNvPicPr>
            <a:picLocks noChangeAspect="1"/>
          </p:cNvPicPr>
          <p:nvPr/>
        </p:nvPicPr>
        <p:blipFill>
          <a:blip r:embed="rId3"/>
          <a:stretch>
            <a:fillRect/>
          </a:stretch>
        </p:blipFill>
        <p:spPr>
          <a:xfrm>
            <a:off x="1807845" y="262255"/>
            <a:ext cx="8895715" cy="6333490"/>
          </a:xfrm>
          <a:prstGeom prst="rect">
            <a:avLst/>
          </a:prstGeom>
        </p:spPr>
      </p:pic>
    </p:spTree>
  </p:cSld>
  <p:clrMapOvr>
    <a:masterClrMapping/>
  </p:clrMapOvr>
  <p:transition spd="med">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09725" y="2110105"/>
            <a:ext cx="9537700" cy="4225925"/>
          </a:xfrm>
          <a:prstGeom prst="rect">
            <a:avLst/>
          </a:prstGeom>
          <a:noFill/>
          <a:ln>
            <a:solidFill>
              <a:schemeClr val="bg2">
                <a:lumMod val="75000"/>
              </a:schemeClr>
            </a:solidFill>
          </a:ln>
        </p:spPr>
        <p:txBody>
          <a:bodyPr wrap="square" rtlCol="0" anchor="t">
            <a:spAutoFit/>
          </a:bodyPr>
          <a:lstStyle/>
          <a:p>
            <a:pPr algn="l">
              <a:lnSpc>
                <a:spcPct val="120000"/>
              </a:lnSpc>
            </a:pPr>
            <a:r>
              <a:rPr lang="zh-CN" altLang="en-US" sz="2800" dirty="0">
                <a:latin typeface="楷体" panose="02010609060101010101" charset="-122"/>
                <a:ea typeface="楷体" panose="02010609060101010101" charset="-122"/>
                <a:cs typeface="楷体" panose="02010609060101010101" charset="-122"/>
              </a:rPr>
              <a:t>按照《规划》确定的城镇化发展战略和空间布局，坚持陆海统筹、城乡统筹和区域统筹，做优做强济南、青岛2个核心城市，培育强化济青聊、沿海、京沪通道、鲁南4条城镇发展带，加快提升济南—淄博—泰安—莱芜—德州—聊城、青岛—潍坊、烟台—威海、济宁—枣庄—菏泽、东营—滨州、临沂—日照6个城镇密集区一体化发展水平，形成“双核、四带、六区”网络化城镇空间格局，构建布局合理、生态良好、设施完善、城乡一体的城镇体系。</a:t>
            </a:r>
          </a:p>
        </p:txBody>
      </p:sp>
    </p:spTree>
  </p:cSld>
  <p:clrMapOvr>
    <a:masterClrMapping/>
  </p:clrMapOvr>
  <p:transition spd="med">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下箭头 1"/>
          <p:cNvSpPr/>
          <p:nvPr/>
        </p:nvSpPr>
        <p:spPr bwMode="auto">
          <a:xfrm>
            <a:off x="2681923" y="2471420"/>
            <a:ext cx="2592388" cy="3455988"/>
          </a:xfrm>
          <a:prstGeom prst="downArrow">
            <a:avLst/>
          </a:prstGeom>
          <a:ln>
            <a:noFill/>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lstStyle/>
          <a:p>
            <a:pPr marL="0" marR="0" lvl="0" indent="0" algn="ctr" defTabSz="914400" rtl="0" eaLnBrk="1" fontAlgn="base" latinLnBrk="1" hangingPunct="1">
              <a:lnSpc>
                <a:spcPct val="100000"/>
              </a:lnSpc>
              <a:spcBef>
                <a:spcPct val="50000"/>
              </a:spcBef>
              <a:spcAft>
                <a:spcPct val="0"/>
              </a:spcAft>
              <a:buClrTx/>
              <a:buSzTx/>
              <a:buFontTx/>
              <a:buChar char="•"/>
              <a:defRPr/>
            </a:pPr>
            <a:endParaRPr kumimoji="1" lang="zh-CN" altLang="en-US" sz="4800" b="0" i="0" u="none" strike="noStrike" kern="1200" cap="none" spc="0" normalizeH="0" baseline="0" noProof="0">
              <a:ln>
                <a:noFill/>
              </a:ln>
              <a:solidFill>
                <a:srgbClr val="F45700"/>
              </a:solidFill>
              <a:effectLst/>
              <a:uLnTx/>
              <a:uFillTx/>
              <a:latin typeface="HY견고딕" pitchFamily="18" charset="-127"/>
              <a:ea typeface="HY견고딕" pitchFamily="18" charset="-127"/>
              <a:cs typeface="+mn-cs"/>
            </a:endParaRPr>
          </a:p>
        </p:txBody>
      </p:sp>
      <p:sp>
        <p:nvSpPr>
          <p:cNvPr id="3" name="内容占位符 2"/>
          <p:cNvSpPr>
            <a:spLocks noGrp="1"/>
          </p:cNvSpPr>
          <p:nvPr/>
        </p:nvSpPr>
        <p:spPr>
          <a:xfrm>
            <a:off x="1042006" y="1830487"/>
            <a:ext cx="8358246" cy="5500726"/>
          </a:xfrm>
          <a:prstGeom prst="rect">
            <a:avLst/>
          </a:prstGeom>
        </p:spPr>
        <p:txBody>
          <a:bodyPr vert="horz" wrap="square" lIns="91440" tIns="45720" rIns="91440" bIns="45720" numCol="1" anchor="t" anchorCtr="0" compatLnSpc="1"/>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1" hangingPunct="1">
              <a:lnSpc>
                <a:spcPct val="100000"/>
              </a:lnSpc>
              <a:spcBef>
                <a:spcPct val="0"/>
              </a:spcBef>
              <a:spcAft>
                <a:spcPct val="0"/>
              </a:spcAft>
              <a:buClrTx/>
              <a:buSzTx/>
              <a:buFont typeface="Wingdings" panose="05000000000000000000" pitchFamily="2" charset="2"/>
              <a:buNone/>
              <a:defRPr/>
            </a:pPr>
            <a:r>
              <a:rPr kumimoji="1" lang="en-US" altLang="zh-CN"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rPr>
              <a:t>            </a:t>
            </a:r>
            <a:r>
              <a:rPr kumimoji="1" lang="zh-CN" altLang="en-US"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rPr>
              <a:t>城市规划、镇规划      </a:t>
            </a:r>
            <a:r>
              <a:rPr kumimoji="1" lang="en-US" altLang="zh-CN"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rPr>
              <a:t>P122</a:t>
            </a:r>
            <a:endParaRPr kumimoji="1" lang="en-US" altLang="zh-CN" sz="2800"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50000"/>
              </a:lnSpc>
              <a:spcBef>
                <a:spcPts val="3600"/>
              </a:spcBef>
              <a:spcAft>
                <a:spcPct val="0"/>
              </a:spcAft>
              <a:buClrTx/>
              <a:buSzTx/>
              <a:buFontTx/>
              <a:buNone/>
              <a:defRPr/>
            </a:pPr>
            <a:r>
              <a:rPr kumimoji="1" lang="zh-CN" altLang="en-US"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rPr>
              <a:t>总体规划</a:t>
            </a:r>
            <a:endParaRPr kumimoji="1"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50000"/>
              </a:lnSpc>
              <a:spcBef>
                <a:spcPct val="0"/>
              </a:spcBef>
              <a:spcAft>
                <a:spcPct val="0"/>
              </a:spcAft>
              <a:buClrTx/>
              <a:buSzTx/>
              <a:buFontTx/>
              <a:buNone/>
              <a:defRPr/>
            </a:pPr>
            <a:r>
              <a:rPr kumimoji="1" lang="zh-CN" altLang="en-US"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rPr>
              <a:t>控制性详细规划</a:t>
            </a:r>
            <a:endParaRPr kumimoji="1"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50000"/>
              </a:lnSpc>
              <a:spcBef>
                <a:spcPct val="0"/>
              </a:spcBef>
              <a:spcAft>
                <a:spcPct val="0"/>
              </a:spcAft>
              <a:buClrTx/>
              <a:buSzTx/>
              <a:buFontTx/>
              <a:buNone/>
              <a:defRPr/>
            </a:pPr>
            <a:r>
              <a:rPr kumimoji="1" lang="zh-CN" altLang="en-US"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rPr>
              <a:t>修建性详细规划</a:t>
            </a:r>
            <a:endParaRPr kumimoji="1" lang="en-US" altLang="zh-CN" b="1" i="0" u="none" strike="noStrike" kern="0" cap="none" spc="0" normalizeH="0" baseline="0" noProof="0" dirty="0">
              <a:ln>
                <a:noFill/>
              </a:ln>
              <a:solidFill>
                <a:srgbClr val="C00000"/>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a:p>
            <a:pPr marL="0" marR="0" lvl="1" indent="716280" algn="l" defTabSz="914400" rtl="0" eaLnBrk="1" fontAlgn="base" latinLnBrk="1" hangingPunct="1">
              <a:lnSpc>
                <a:spcPct val="100000"/>
              </a:lnSpc>
              <a:spcBef>
                <a:spcPct val="20000"/>
              </a:spcBef>
              <a:spcAft>
                <a:spcPct val="0"/>
              </a:spcAft>
              <a:buClrTx/>
              <a:buSzTx/>
              <a:buFontTx/>
              <a:buNone/>
              <a:defRPr/>
            </a:pPr>
            <a:endParaRPr kumimoji="1" lang="zh-CN" altLang="en-US" b="1" i="0" u="none" strike="noStrike" kern="0" cap="none" spc="0" normalizeH="0" baseline="0" noProof="0" dirty="0">
              <a:ln>
                <a:noFill/>
              </a:ln>
              <a:solidFill>
                <a:schemeClr val="tx1"/>
              </a:solidFill>
              <a:effectLst/>
              <a:uLnTx/>
              <a:uFillTx/>
              <a:latin typeface="Times New Roman" panose="02020603050405020304" pitchFamily="18" charset="0"/>
              <a:ea typeface="隶书" panose="02010509060101010101" pitchFamily="49" charset="-122"/>
              <a:cs typeface="Times New Roman" panose="02020603050405020304" pitchFamily="18" charset="0"/>
            </a:endParaRPr>
          </a:p>
        </p:txBody>
      </p:sp>
      <p:sp>
        <p:nvSpPr>
          <p:cNvPr id="4" name="圆角矩形 3">
            <a:hlinkClick r:id="rId3" action="ppaction://hlinkpres?slideindex=1&amp;slidetitle="/>
          </p:cNvPr>
          <p:cNvSpPr/>
          <p:nvPr/>
        </p:nvSpPr>
        <p:spPr bwMode="auto">
          <a:xfrm>
            <a:off x="5054615" y="3753752"/>
            <a:ext cx="4716016" cy="576064"/>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base" latinLnBrk="1" hangingPunct="1">
              <a:lnSpc>
                <a:spcPct val="100000"/>
              </a:lnSpc>
              <a:spcBef>
                <a:spcPct val="50000"/>
              </a:spcBef>
              <a:spcAft>
                <a:spcPct val="0"/>
              </a:spcAft>
              <a:buClrTx/>
              <a:buSzTx/>
              <a:buFontTx/>
              <a:buNone/>
              <a:defRPr/>
            </a:pPr>
            <a:r>
              <a:rPr kumimoji="1" lang="zh-CN" altLang="en-US" sz="3200" b="0" i="0" u="none" strike="noStrike" kern="1200" cap="none" spc="0" normalizeH="0" baseline="0" noProof="0" dirty="0">
                <a:ln>
                  <a:noFill/>
                </a:ln>
                <a:solidFill>
                  <a:schemeClr val="lt1"/>
                </a:solidFill>
                <a:effectLst/>
                <a:uLnTx/>
                <a:uFillTx/>
                <a:latin typeface="方正舒体" panose="02010601030101010101" pitchFamily="2" charset="-122"/>
                <a:ea typeface="方正舒体" panose="02010601030101010101" pitchFamily="2" charset="-122"/>
                <a:cs typeface="+mn-cs"/>
              </a:rPr>
              <a:t>聊城市城市规划</a:t>
            </a:r>
            <a:endParaRPr kumimoji="1" lang="zh-CN" altLang="en-US" sz="3200" b="0" i="0" u="none" strike="noStrike" kern="1200" cap="none" spc="0" normalizeH="0" baseline="0" noProof="0" dirty="0">
              <a:ln>
                <a:noFill/>
              </a:ln>
              <a:solidFill>
                <a:srgbClr val="F45700"/>
              </a:solidFill>
              <a:effectLst/>
              <a:uLnTx/>
              <a:uFillTx/>
              <a:latin typeface="方正舒体" panose="02010601030101010101" pitchFamily="2" charset="-122"/>
              <a:ea typeface="方正舒体" panose="02010601030101010101" pitchFamily="2" charset="-122"/>
              <a:cs typeface="+mn-cs"/>
            </a:endParaRPr>
          </a:p>
        </p:txBody>
      </p:sp>
      <p:pic>
        <p:nvPicPr>
          <p:cNvPr id="7173" name="Picture 5" descr="C:\Documents and Settings\Administrator\Local Settings\Temporary Internet Files\Content.IE5\CLOT2VGV\MM900395727[1].gif"/>
          <p:cNvPicPr>
            <a:picLocks noChangeAspect="1"/>
          </p:cNvPicPr>
          <p:nvPr/>
        </p:nvPicPr>
        <p:blipFill>
          <a:blip r:embed="rId4"/>
          <a:stretch>
            <a:fillRect/>
          </a:stretch>
        </p:blipFill>
        <p:spPr>
          <a:xfrm>
            <a:off x="9341485" y="2727008"/>
            <a:ext cx="865188" cy="67945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173"/>
                                        </p:tgtEl>
                                        <p:attrNameLst>
                                          <p:attrName>style.visibility</p:attrName>
                                        </p:attrNameLst>
                                      </p:cBhvr>
                                      <p:to>
                                        <p:strVal val="visible"/>
                                      </p:to>
                                    </p:set>
                                    <p:animEffect transition="in" filter="fade">
                                      <p:cBhvr>
                                        <p:cTn id="19" dur="1000"/>
                                        <p:tgtEl>
                                          <p:spTgt spid="7173"/>
                                        </p:tgtEl>
                                      </p:cBhvr>
                                    </p:animEffect>
                                    <p:anim calcmode="lin" valueType="num">
                                      <p:cBhvr>
                                        <p:cTn id="20" dur="1000" fill="hold"/>
                                        <p:tgtEl>
                                          <p:spTgt spid="7173"/>
                                        </p:tgtEl>
                                        <p:attrNameLst>
                                          <p:attrName>ppt_x</p:attrName>
                                        </p:attrNameLst>
                                      </p:cBhvr>
                                      <p:tavLst>
                                        <p:tav tm="0">
                                          <p:val>
                                            <p:strVal val="#ppt_x"/>
                                          </p:val>
                                        </p:tav>
                                        <p:tav tm="100000">
                                          <p:val>
                                            <p:strVal val="#ppt_x"/>
                                          </p:val>
                                        </p:tav>
                                      </p:tavLst>
                                    </p:anim>
                                    <p:anim calcmode="lin" valueType="num">
                                      <p:cBhvr>
                                        <p:cTn id="21"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3453130" y="2223135"/>
            <a:ext cx="2672080" cy="521970"/>
          </a:xfrm>
          <a:prstGeom prst="rect">
            <a:avLst/>
          </a:prstGeom>
          <a:noFill/>
          <a:ln>
            <a:solidFill>
              <a:schemeClr val="bg2">
                <a:lumMod val="75000"/>
              </a:schemeClr>
            </a:solidFill>
          </a:ln>
        </p:spPr>
        <p:txBody>
          <a:bodyPr wrap="none" rtlCol="0" anchor="t">
            <a:spAutoFit/>
          </a:bodyPr>
          <a:lstStyle/>
          <a:p>
            <a:pPr algn="ctr"/>
            <a:r>
              <a:rPr kumimoji="1" lang="zh-CN" altLang="en-US" sz="2800" kern="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sym typeface="+mn-ea"/>
              </a:rPr>
              <a:t>城乡规划的实施</a:t>
            </a:r>
            <a:endParaRPr lang="zh-CN" altLang="en-US" sz="2800" dirty="0">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3517265" y="3193415"/>
          <a:ext cx="5157470" cy="3293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6464935" y="2223135"/>
            <a:ext cx="2327910" cy="521970"/>
          </a:xfrm>
          <a:prstGeom prst="rect">
            <a:avLst/>
          </a:prstGeom>
          <a:noFill/>
          <a:ln>
            <a:solidFill>
              <a:schemeClr val="bg2">
                <a:lumMod val="75000"/>
              </a:schemeClr>
            </a:solidFill>
          </a:ln>
        </p:spPr>
        <p:txBody>
          <a:bodyPr wrap="none" rtlCol="0" anchor="t">
            <a:spAutoFit/>
          </a:bodyPr>
          <a:lstStyle/>
          <a:p>
            <a:pPr algn="ctr"/>
            <a:r>
              <a:rPr kumimoji="1" lang="zh-CN" altLang="en-US" sz="2800" b="1" kern="0" noProof="0" dirty="0">
                <a:solidFill>
                  <a:schemeClr val="accent3"/>
                </a:solidFill>
                <a:effectLst/>
                <a:uLnTx/>
                <a:uFillTx/>
                <a:latin typeface="+mj-ea"/>
                <a:ea typeface="+mj-ea"/>
                <a:cs typeface="Times New Roman" panose="02020603050405020304" pitchFamily="18" charset="0"/>
                <a:sym typeface="+mn-ea"/>
              </a:rPr>
              <a:t>“一书两证”</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0" name="文本框 9"/>
          <p:cNvSpPr txBox="1"/>
          <p:nvPr/>
        </p:nvSpPr>
        <p:spPr>
          <a:xfrm>
            <a:off x="1830070" y="2110105"/>
            <a:ext cx="7781290" cy="1124585"/>
          </a:xfrm>
          <a:prstGeom prst="rect">
            <a:avLst/>
          </a:prstGeom>
          <a:noFill/>
          <a:ln>
            <a:solidFill>
              <a:schemeClr val="bg2">
                <a:lumMod val="75000"/>
              </a:schemeClr>
            </a:solidFill>
          </a:ln>
        </p:spPr>
        <p:txBody>
          <a:bodyPr wrap="square" rtlCol="0" anchor="t">
            <a:spAutoFit/>
          </a:bodyPr>
          <a:lstStyle/>
          <a:p>
            <a:pPr marL="0" marR="0" lvl="1" indent="716280" algn="l" defTabSz="914400" rtl="0" eaLnBrk="1" fontAlgn="base" latinLnBrk="1" hangingPunct="1">
              <a:lnSpc>
                <a:spcPct val="120000"/>
              </a:lnSpc>
              <a:spcBef>
                <a:spcPct val="20000"/>
              </a:spcBef>
              <a:spcAft>
                <a:spcPct val="0"/>
              </a:spcAft>
              <a:buClrTx/>
              <a:buSzTx/>
              <a:buFontTx/>
              <a:buNone/>
              <a:defRPr/>
            </a:pPr>
            <a:r>
              <a:rPr kumimoji="1" lang="en-US" altLang="zh-CN" sz="2800" b="1" kern="0" noProof="0">
                <a:ln>
                  <a:noFill/>
                </a:ln>
                <a:effectLst/>
                <a:uLnTx/>
                <a:uFillTx/>
                <a:latin typeface="Times New Roman" panose="02020603050405020304" pitchFamily="18" charset="0"/>
                <a:ea typeface="隶书" panose="02010509060101010101" pitchFamily="49" charset="-122"/>
                <a:cs typeface="Times New Roman" panose="02020603050405020304" pitchFamily="18" charset="0"/>
                <a:sym typeface="+mn-ea"/>
              </a:rPr>
              <a:t>1.  </a:t>
            </a:r>
            <a:r>
              <a:rPr kumimoji="1" lang="zh-CN" altLang="en-US" sz="2800" b="1" kern="0" noProof="0">
                <a:ln>
                  <a:noFill/>
                </a:ln>
                <a:effectLst/>
                <a:uLnTx/>
                <a:uFillTx/>
                <a:latin typeface="Times New Roman" panose="02020603050405020304" pitchFamily="18" charset="0"/>
                <a:ea typeface="隶书" panose="02010509060101010101" pitchFamily="49" charset="-122"/>
                <a:cs typeface="Times New Roman" panose="02020603050405020304" pitchFamily="18" charset="0"/>
                <a:sym typeface="+mn-ea"/>
              </a:rPr>
              <a:t>选址意见书，是城市规划行政主管部门依法核发的有关建设项目的选址和布局的法律凭证。</a:t>
            </a:r>
            <a:endParaRPr lang="zh-CN" altLang="en-US" sz="2800" dirty="0">
              <a:latin typeface="微软雅黑" panose="020B0503020204020204" pitchFamily="34" charset="-122"/>
              <a:ea typeface="微软雅黑" panose="020B0503020204020204" pitchFamily="34" charset="-122"/>
            </a:endParaRPr>
          </a:p>
        </p:txBody>
      </p:sp>
      <p:grpSp>
        <p:nvGrpSpPr>
          <p:cNvPr id="35847" name="组合 5"/>
          <p:cNvGrpSpPr/>
          <p:nvPr/>
        </p:nvGrpSpPr>
        <p:grpSpPr>
          <a:xfrm>
            <a:off x="3214688" y="3810000"/>
            <a:ext cx="4071937" cy="2714625"/>
            <a:chOff x="728663" y="685800"/>
            <a:chExt cx="7686675" cy="5486400"/>
          </a:xfrm>
        </p:grpSpPr>
        <p:pic>
          <p:nvPicPr>
            <p:cNvPr id="35849" name="Picture 2"/>
            <p:cNvPicPr>
              <a:picLocks noChangeAspect="1"/>
            </p:cNvPicPr>
            <p:nvPr/>
          </p:nvPicPr>
          <p:blipFill>
            <a:blip r:embed="rId3"/>
            <a:stretch>
              <a:fillRect/>
            </a:stretch>
          </p:blipFill>
          <p:spPr>
            <a:xfrm>
              <a:off x="728663" y="685800"/>
              <a:ext cx="7686675" cy="5486400"/>
            </a:xfrm>
            <a:prstGeom prst="rect">
              <a:avLst/>
            </a:prstGeom>
            <a:noFill/>
            <a:ln w="9525">
              <a:noFill/>
            </a:ln>
          </p:spPr>
        </p:pic>
        <p:sp>
          <p:nvSpPr>
            <p:cNvPr id="15" name="平行四边形 14"/>
            <p:cNvSpPr/>
            <p:nvPr/>
          </p:nvSpPr>
          <p:spPr>
            <a:xfrm rot="2362578">
              <a:off x="1226124" y="2174507"/>
              <a:ext cx="2262549" cy="2194560"/>
            </a:xfrm>
            <a:prstGeom prst="parallelogram">
              <a:avLst/>
            </a:prstGeom>
            <a:noFill/>
            <a:ln w="25400" cap="flat"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 name="椭圆形标注 12"/>
          <p:cNvSpPr/>
          <p:nvPr/>
        </p:nvSpPr>
        <p:spPr>
          <a:xfrm>
            <a:off x="8068945" y="3351848"/>
            <a:ext cx="3571875" cy="2214563"/>
          </a:xfrm>
          <a:prstGeom prst="wedgeEllipseCallout">
            <a:avLst>
              <a:gd name="adj1" fmla="val -61754"/>
              <a:gd name="adj2" fmla="val 4895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cap="flat" cmpd="sng" algn="ctr">
            <a:solidFill>
              <a:srgbClr val="5C5CE7"/>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3E3E5C">
                    <a:lumMod val="50000"/>
                  </a:srgbClr>
                </a:solidFill>
                <a:effectLst/>
                <a:uLnTx/>
                <a:uFillTx/>
                <a:latin typeface="楷体_GB2312" pitchFamily="49" charset="-122"/>
                <a:ea typeface="楷体_GB2312" pitchFamily="49" charset="-122"/>
                <a:cs typeface="+mn-cs"/>
              </a:rPr>
              <a:t>所有的建设工程都需要领取选址意见书吗？</a:t>
            </a:r>
            <a:endParaRPr kumimoji="0" lang="zh-CN" altLang="en-US" sz="2800" b="0" i="0" u="none" strike="noStrike" kern="0" cap="none" spc="0" normalizeH="0" baseline="0" noProof="0" dirty="0">
              <a:ln>
                <a:noFill/>
              </a:ln>
              <a:solidFill>
                <a:srgbClr val="3E3E5C">
                  <a:lumMod val="50000"/>
                </a:srgbClr>
              </a:solidFill>
              <a:effectLst/>
              <a:uLnTx/>
              <a:uFillTx/>
              <a:latin typeface="宋体" panose="02010600030101010101" pitchFamily="2" charset="-122"/>
              <a:ea typeface="宋体" panose="02010600030101010101" pitchFamily="2" charset="-122"/>
              <a:cs typeface="+mn-cs"/>
            </a:endParaRPr>
          </a:p>
        </p:txBody>
      </p:sp>
      <p:pic>
        <p:nvPicPr>
          <p:cNvPr id="14" name="Picture 2" descr="E:\2009-2010学年备课\第二学期\建设法规\14144450-1-92T8.gif"/>
          <p:cNvPicPr>
            <a:picLocks noChangeAspect="1"/>
          </p:cNvPicPr>
          <p:nvPr/>
        </p:nvPicPr>
        <p:blipFill>
          <a:blip r:embed="rId4"/>
          <a:stretch>
            <a:fillRect/>
          </a:stretch>
        </p:blipFill>
        <p:spPr>
          <a:xfrm>
            <a:off x="6925945" y="4923473"/>
            <a:ext cx="685800" cy="9525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nvSpPr>
        <p:spPr>
          <a:xfrm>
            <a:off x="1383665" y="1647190"/>
            <a:ext cx="9570085" cy="5501005"/>
          </a:xfrm>
          <a:prstGeom prst="rect">
            <a:avLst/>
          </a:prstGeom>
        </p:spPr>
        <p:txBody>
          <a:bodyPr vert="horz" wrap="square" lIns="91440" tIns="45720" rIns="91440" bIns="45720" numCol="1" anchor="t" anchorCtr="0" compatLnSpc="1"/>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Char char="Ø"/>
              <a:defRPr/>
            </a:pPr>
            <a:endParaRPr kumimoji="1" lang="en-US" altLang="zh-CN" sz="3200" b="1" i="0" u="none" strike="noStrike" kern="0" cap="none" spc="0" normalizeH="0" baseline="0" noProof="0" dirty="0">
              <a:ln>
                <a:noFill/>
              </a:ln>
              <a:solidFill>
                <a:srgbClr val="0033CC"/>
              </a:solidFill>
              <a:effectLst/>
              <a:uLnTx/>
              <a:uFillTx/>
              <a:latin typeface="+mj-ea"/>
              <a:ea typeface="+mj-ea"/>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Char char="Ø"/>
              <a:defRPr/>
            </a:pPr>
            <a:r>
              <a:rPr kumimoji="1" lang="en-US" altLang="zh-CN"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rPr>
              <a:t>《</a:t>
            </a:r>
            <a:r>
              <a:rPr kumimoji="1" lang="zh-CN" altLang="en-US"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rPr>
              <a:t>中华人民共和国城乡规划法</a:t>
            </a:r>
            <a:r>
              <a:rPr kumimoji="1" lang="en-US" altLang="zh-CN"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rPr>
              <a:t>》</a:t>
            </a:r>
            <a:r>
              <a:rPr kumimoji="1" lang="zh-CN" altLang="en-US"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rPr>
              <a:t>第三十六条：</a:t>
            </a:r>
            <a:endParaRPr kumimoji="1" lang="en-US" altLang="zh-CN"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None/>
              <a:defRPr/>
            </a:pPr>
            <a:r>
              <a:rPr kumimoji="1" lang="en-US" altLang="zh-CN" sz="3200" b="1" i="0" u="none" strike="noStrike" kern="0" cap="none" spc="0" normalizeH="0" baseline="0" noProof="0" dirty="0">
                <a:ln>
                  <a:noFill/>
                </a:ln>
                <a:solidFill>
                  <a:srgbClr val="0000B3"/>
                </a:solidFill>
                <a:effectLst/>
                <a:uLnTx/>
                <a:uFillTx/>
                <a:latin typeface="楷体_GB2312" pitchFamily="49" charset="-122"/>
                <a:ea typeface="+mj-ea"/>
                <a:cs typeface="Times New Roman" panose="02020603050405020304" pitchFamily="18" charset="0"/>
              </a:rPr>
              <a:t>	    </a:t>
            </a:r>
            <a:r>
              <a:rPr kumimoji="1" lang="zh-CN" altLang="en-US"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按照国家规定需要有关部门批准或者核准的建设项目，以划拨方式提供国有土地使用权的，建设单位在报送有关部门批准或者核准前，应当向城乡规划主管部门申请核发选址意见书。</a:t>
            </a:r>
            <a:endParaRPr kumimoji="1" lang="en-US" altLang="zh-CN"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None/>
              <a:defRPr/>
            </a:pPr>
            <a:r>
              <a:rPr kumimoji="1" lang="en-US" altLang="zh-CN"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      </a:t>
            </a:r>
            <a:r>
              <a:rPr kumimoji="1" lang="zh-CN" altLang="en-US"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rPr>
              <a:t>前款规定以外的建设项目不需要申请选址意见书。</a:t>
            </a:r>
            <a:endParaRPr kumimoji="1" lang="en-US" altLang="zh-CN" sz="3200" b="1" i="0" u="none" strike="noStrike" kern="0" cap="none" spc="0" normalizeH="0" baseline="0" noProof="0" dirty="0">
              <a:ln>
                <a:noFill/>
              </a:ln>
              <a:solidFill>
                <a:srgbClr val="1F1F2E"/>
              </a:solidFill>
              <a:effectLst/>
              <a:uLnTx/>
              <a:uFillTx/>
              <a:latin typeface="楷体_GB2312" pitchFamily="49" charset="-122"/>
              <a:ea typeface="+mj-ea"/>
              <a:cs typeface="Times New Roman" panose="02020603050405020304" pitchFamily="18" charset="0"/>
            </a:endParaRPr>
          </a:p>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Char char="Ø"/>
              <a:defRPr/>
            </a:pPr>
            <a:endParaRPr kumimoji="1" lang="zh-CN" altLang="en-US" sz="3200" b="1" i="0" u="none" strike="noStrike" kern="0" cap="none" spc="0" normalizeH="0" baseline="0" noProof="0" dirty="0">
              <a:ln>
                <a:noFill/>
              </a:ln>
              <a:solidFill>
                <a:srgbClr val="0033CC"/>
              </a:solidFill>
              <a:effectLst/>
              <a:uLnTx/>
              <a:uFillTx/>
              <a:latin typeface="+mj-ea"/>
              <a:ea typeface="+mj-ea"/>
              <a:cs typeface="Times New Roman" panose="02020603050405020304" pitchFamily="18" charset="0"/>
            </a:endParaRPr>
          </a:p>
        </p:txBody>
      </p:sp>
    </p:spTree>
  </p:cSld>
  <p:clrMapOvr>
    <a:masterClrMapping/>
  </p:clrMapOvr>
  <p:transition spd="med">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38916" name="Picture 2"/>
          <p:cNvPicPr>
            <a:picLocks noChangeAspect="1"/>
          </p:cNvPicPr>
          <p:nvPr/>
        </p:nvPicPr>
        <p:blipFill>
          <a:blip r:embed="rId3">
            <a:extLst>
              <a:ext uri="{BEBA8EAE-BF5A-486C-A8C5-ECC9F3942E4B}">
                <a14:imgProps xmlns:a14="http://schemas.microsoft.com/office/drawing/2010/main">
                  <a14:imgLayer r:embed="rId4"/>
                </a14:imgProps>
              </a:ext>
            </a:extLst>
          </a:blip>
          <a:srcRect/>
          <a:stretch>
            <a:fillRect/>
          </a:stretch>
        </p:blipFill>
        <p:spPr>
          <a:xfrm>
            <a:off x="1819910" y="1646873"/>
            <a:ext cx="8288338" cy="5000625"/>
          </a:xfrm>
          <a:prstGeom prst="rect">
            <a:avLst/>
          </a:prstGeom>
          <a:noFill/>
          <a:ln w="9525">
            <a:noFill/>
          </a:ln>
        </p:spPr>
      </p:pic>
    </p:spTree>
  </p:cSld>
  <p:clrMapOvr>
    <a:masterClrMapping/>
  </p:clrMapOvr>
  <p:transition spd="med">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40964" name="Picture 2" descr="http://www.chzgh.gov.cn/UploadFiles/2008730163622797.jpg"/>
          <p:cNvPicPr>
            <a:picLocks noChangeAspect="1"/>
          </p:cNvPicPr>
          <p:nvPr/>
        </p:nvPicPr>
        <p:blipFill>
          <a:blip r:embed="rId3"/>
          <a:stretch>
            <a:fillRect/>
          </a:stretch>
        </p:blipFill>
        <p:spPr>
          <a:xfrm>
            <a:off x="737870" y="1755140"/>
            <a:ext cx="6945630" cy="4918710"/>
          </a:xfrm>
          <a:prstGeom prst="rect">
            <a:avLst/>
          </a:prstGeom>
          <a:noFill/>
          <a:ln w="9525">
            <a:noFill/>
          </a:ln>
        </p:spPr>
      </p:pic>
      <p:pic>
        <p:nvPicPr>
          <p:cNvPr id="39940" name="Picture 2" descr="http://www.lzgh.cn/UploadFiles/2007/12-28/071228110293130.jpg"/>
          <p:cNvPicPr>
            <a:picLocks noChangeAspect="1"/>
          </p:cNvPicPr>
          <p:nvPr/>
        </p:nvPicPr>
        <p:blipFill>
          <a:blip r:embed="rId4"/>
          <a:stretch>
            <a:fillRect/>
          </a:stretch>
        </p:blipFill>
        <p:spPr>
          <a:xfrm>
            <a:off x="7683500" y="2110105"/>
            <a:ext cx="4255135" cy="2993390"/>
          </a:xfrm>
          <a:prstGeom prst="rect">
            <a:avLst/>
          </a:prstGeom>
          <a:noFill/>
          <a:ln w="9525">
            <a:noFill/>
          </a:ln>
        </p:spPr>
      </p:pic>
    </p:spTree>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333500" y="2110105"/>
            <a:ext cx="8940165" cy="1814830"/>
          </a:xfrm>
          <a:prstGeom prst="rect">
            <a:avLst/>
          </a:prstGeom>
          <a:noFill/>
          <a:ln>
            <a:solidFill>
              <a:schemeClr val="bg2">
                <a:lumMod val="75000"/>
              </a:schemeClr>
            </a:solidFill>
          </a:ln>
        </p:spPr>
        <p:txBody>
          <a:bodyPr wrap="square" rtlCol="0" anchor="t">
            <a:spAutoFit/>
          </a:bodyPr>
          <a:lstStyle/>
          <a:p>
            <a:pPr marL="342900" marR="0" lvl="0" indent="-342900" algn="l" defTabSz="914400" rtl="0" eaLnBrk="1" fontAlgn="base" latinLnBrk="1" hangingPunct="1">
              <a:lnSpc>
                <a:spcPct val="100000"/>
              </a:lnSpc>
              <a:spcBef>
                <a:spcPct val="0"/>
              </a:spcBef>
              <a:spcAft>
                <a:spcPct val="0"/>
              </a:spcAft>
              <a:buClrTx/>
              <a:buSzTx/>
              <a:buFont typeface="Wingdings" panose="05000000000000000000" pitchFamily="2" charset="2"/>
              <a:buNone/>
              <a:defRPr/>
            </a:pPr>
            <a:r>
              <a:rPr lang="zh-CN" altLang="en-US" sz="2800" b="1" kern="0" noProof="0">
                <a:ln>
                  <a:noFill/>
                </a:ln>
                <a:solidFill>
                  <a:srgbClr val="C00000"/>
                </a:solidFill>
                <a:effectLst/>
                <a:uLnTx/>
                <a:uFillTx/>
                <a:latin typeface="楷体_GB2312" pitchFamily="49" charset="-122"/>
                <a:ea typeface="+mj-ea"/>
                <a:cs typeface="Times New Roman" panose="02020603050405020304" pitchFamily="18" charset="0"/>
                <a:sym typeface="+mn-ea"/>
              </a:rPr>
              <a:t>建设用地规划许可证</a:t>
            </a:r>
            <a:r>
              <a:rPr lang="zh-CN" altLang="en-US" sz="2800" b="1" kern="0" noProof="0">
                <a:ln>
                  <a:noFill/>
                </a:ln>
                <a:solidFill>
                  <a:srgbClr val="161616"/>
                </a:solidFill>
                <a:effectLst/>
                <a:uLnTx/>
                <a:uFillTx/>
                <a:latin typeface="楷体_GB2312" pitchFamily="49" charset="-122"/>
                <a:ea typeface="+mj-ea"/>
                <a:cs typeface="Times New Roman" panose="02020603050405020304" pitchFamily="18" charset="0"/>
                <a:sym typeface="+mn-ea"/>
              </a:rPr>
              <a:t>，是城乡规划行政主管部门依据城市规划的要求和建设项目用地的实际需要，向提出用地申请的建设单位或个人核发的确定建设用地的位置、面积、界限的证件。</a:t>
            </a:r>
            <a:endParaRPr lang="zh-CN" altLang="en-US" sz="2800" dirty="0">
              <a:latin typeface="微软雅黑" panose="020B0503020204020204" pitchFamily="34" charset="-122"/>
              <a:ea typeface="微软雅黑" panose="020B0503020204020204" pitchFamily="34" charset="-122"/>
            </a:endParaRPr>
          </a:p>
        </p:txBody>
      </p:sp>
      <p:sp>
        <p:nvSpPr>
          <p:cNvPr id="10" name="椭圆形标注 9"/>
          <p:cNvSpPr/>
          <p:nvPr/>
        </p:nvSpPr>
        <p:spPr>
          <a:xfrm>
            <a:off x="7267575" y="3816668"/>
            <a:ext cx="3786188" cy="2214563"/>
          </a:xfrm>
          <a:prstGeom prst="wedgeEllipseCallout">
            <a:avLst>
              <a:gd name="adj1" fmla="val -61754"/>
              <a:gd name="adj2" fmla="val 4895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25400" cap="flat" cmpd="sng" algn="ctr">
            <a:solidFill>
              <a:srgbClr val="5C5CE7"/>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3E3E5C">
                    <a:lumMod val="50000"/>
                  </a:srgbClr>
                </a:solidFill>
                <a:effectLst/>
                <a:uLnTx/>
                <a:uFillTx/>
                <a:latin typeface="楷体_GB2312" pitchFamily="49" charset="-122"/>
                <a:ea typeface="楷体_GB2312" pitchFamily="49" charset="-122"/>
                <a:cs typeface="+mn-cs"/>
              </a:rPr>
              <a:t>所有的建设工程都需要领取建设用地规划许可证吗？</a:t>
            </a:r>
            <a:endParaRPr kumimoji="0" lang="zh-CN" altLang="en-US" sz="2800" b="0" i="0" u="none" strike="noStrike" kern="0" cap="none" spc="0" normalizeH="0" baseline="0" noProof="0" dirty="0">
              <a:ln>
                <a:noFill/>
              </a:ln>
              <a:solidFill>
                <a:srgbClr val="3E3E5C">
                  <a:lumMod val="50000"/>
                </a:srgbClr>
              </a:solidFill>
              <a:effectLst/>
              <a:uLnTx/>
              <a:uFillTx/>
              <a:latin typeface="宋体" panose="02010600030101010101" pitchFamily="2" charset="-122"/>
              <a:ea typeface="宋体" panose="02010600030101010101" pitchFamily="2" charset="-122"/>
              <a:cs typeface="+mn-cs"/>
            </a:endParaRPr>
          </a:p>
        </p:txBody>
      </p:sp>
      <p:pic>
        <p:nvPicPr>
          <p:cNvPr id="3" name="Picture 2" descr="E:\2009-2010学年备课\第二学期\建设法规\14144450-1-92T8.gif"/>
          <p:cNvPicPr>
            <a:picLocks noChangeAspect="1"/>
          </p:cNvPicPr>
          <p:nvPr/>
        </p:nvPicPr>
        <p:blipFill>
          <a:blip r:embed="rId3"/>
          <a:stretch>
            <a:fillRect/>
          </a:stretch>
        </p:blipFill>
        <p:spPr>
          <a:xfrm>
            <a:off x="6124575" y="5674043"/>
            <a:ext cx="685800" cy="9525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55300" name="Picture 2" descr="http://www.lzgh.cn/UploadFiles/2007/12-28/071228110293132.jpg"/>
          <p:cNvPicPr>
            <a:picLocks noChangeAspect="1"/>
          </p:cNvPicPr>
          <p:nvPr/>
        </p:nvPicPr>
        <p:blipFill>
          <a:blip r:embed="rId3"/>
          <a:stretch>
            <a:fillRect/>
          </a:stretch>
        </p:blipFill>
        <p:spPr>
          <a:xfrm>
            <a:off x="321310" y="2558415"/>
            <a:ext cx="3890010" cy="2736850"/>
          </a:xfrm>
          <a:prstGeom prst="rect">
            <a:avLst/>
          </a:prstGeom>
          <a:noFill/>
          <a:ln w="9525">
            <a:noFill/>
          </a:ln>
        </p:spPr>
      </p:pic>
      <p:pic>
        <p:nvPicPr>
          <p:cNvPr id="56324" name="Picture 6" descr="c:\users\hp\appdata\roaming\360se6\USERDA~1\Temp\W23155~1.JPG"/>
          <p:cNvPicPr>
            <a:picLocks noChangeAspect="1"/>
          </p:cNvPicPr>
          <p:nvPr/>
        </p:nvPicPr>
        <p:blipFill>
          <a:blip r:embed="rId4"/>
          <a:stretch>
            <a:fillRect/>
          </a:stretch>
        </p:blipFill>
        <p:spPr>
          <a:xfrm>
            <a:off x="4211320" y="1755140"/>
            <a:ext cx="7387590" cy="5038725"/>
          </a:xfrm>
          <a:prstGeom prst="rect">
            <a:avLst/>
          </a:prstGeom>
          <a:noFill/>
          <a:ln w="9525">
            <a:noFill/>
          </a:ln>
        </p:spPr>
      </p:pic>
    </p:spTree>
  </p:cSld>
  <p:clrMapOvr>
    <a:masterClrMapping/>
  </p:clrMapOvr>
  <p:transition spd="med">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099" name="文本占位符 4098"/>
          <p:cNvSpPr>
            <a:spLocks noGrp="1" noRot="1"/>
          </p:cNvSpPr>
          <p:nvPr/>
        </p:nvSpPr>
        <p:spPr>
          <a:xfrm>
            <a:off x="2367915" y="1506220"/>
            <a:ext cx="8540750" cy="882015"/>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indent="0">
              <a:buNone/>
            </a:pPr>
            <a:r>
              <a:rPr lang="zh-CN" altLang="en-US" sz="4000" b="1" dirty="0">
                <a:latin typeface="楷体_GB2312" pitchFamily="49" charset="-122"/>
                <a:ea typeface="楷体_GB2312" pitchFamily="49" charset="-122"/>
              </a:rPr>
              <a:t>第四章  工程建设规划法规</a:t>
            </a:r>
          </a:p>
        </p:txBody>
      </p:sp>
      <p:grpSp>
        <p:nvGrpSpPr>
          <p:cNvPr id="29" name="组合 28"/>
          <p:cNvGrpSpPr/>
          <p:nvPr/>
        </p:nvGrpSpPr>
        <p:grpSpPr>
          <a:xfrm>
            <a:off x="2283460" y="2859405"/>
            <a:ext cx="6915785" cy="2844165"/>
            <a:chOff x="6909" y="2283"/>
            <a:chExt cx="10891" cy="4479"/>
          </a:xfrm>
        </p:grpSpPr>
        <p:sp>
          <p:nvSpPr>
            <p:cNvPr id="33" name="圆角矩形 32"/>
            <p:cNvSpPr/>
            <p:nvPr/>
          </p:nvSpPr>
          <p:spPr>
            <a:xfrm>
              <a:off x="6909" y="2399"/>
              <a:ext cx="1013" cy="1044"/>
            </a:xfrm>
            <a:prstGeom prst="roundRect">
              <a:avLst>
                <a:gd name="adj" fmla="val 7822"/>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113" y="2283"/>
              <a:ext cx="9600" cy="1160"/>
            </a:xfrm>
            <a:prstGeom prst="rect">
              <a:avLst/>
            </a:prstGeom>
          </p:spPr>
          <p:txBody>
            <a:bodyPr>
              <a:spAutoFit/>
            </a:bodyPr>
            <a:lstStyle/>
            <a:p>
              <a:pPr algn="l">
                <a:lnSpc>
                  <a:spcPct val="210000"/>
                </a:lnSpc>
              </a:pPr>
              <a:r>
                <a:rPr lang="zh-CN" altLang="en-US" sz="2000" b="1" dirty="0">
                  <a:latin typeface="微软雅黑" panose="020B0503020204020204" pitchFamily="34" charset="-122"/>
                  <a:ea typeface="微软雅黑" panose="020B0503020204020204" pitchFamily="34" charset="-122"/>
                  <a:sym typeface="+mn-ea"/>
                </a:rPr>
                <a:t>工程建设规划立法现状  </a:t>
              </a:r>
              <a:r>
                <a:rPr lang="en-US" altLang="zh-CN" sz="2000" b="1" dirty="0">
                  <a:latin typeface="微软雅黑" panose="020B0503020204020204" pitchFamily="34" charset="-122"/>
                  <a:ea typeface="微软雅黑" panose="020B0503020204020204" pitchFamily="34" charset="-122"/>
                  <a:sym typeface="+mn-ea"/>
                </a:rPr>
                <a:t>P117</a:t>
              </a:r>
              <a:r>
                <a:rPr lang="en-US" altLang="zh-CN" sz="200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               </a:t>
              </a:r>
              <a:endParaRPr lang="zh-CN" altLang="en-US" sz="2000" b="1" cap="all" dirty="0">
                <a:latin typeface="微软雅黑" panose="020B0503020204020204" pitchFamily="34" charset="-122"/>
                <a:ea typeface="微软雅黑" panose="020B0503020204020204" pitchFamily="34" charset="-122"/>
                <a:sym typeface="+mn-ea"/>
              </a:endParaRPr>
            </a:p>
          </p:txBody>
        </p:sp>
        <p:sp>
          <p:nvSpPr>
            <p:cNvPr id="35" name="圆角矩形 34"/>
            <p:cNvSpPr/>
            <p:nvPr/>
          </p:nvSpPr>
          <p:spPr>
            <a:xfrm>
              <a:off x="6909" y="4058"/>
              <a:ext cx="1013" cy="1044"/>
            </a:xfrm>
            <a:prstGeom prst="roundRect">
              <a:avLst>
                <a:gd name="adj" fmla="val 7822"/>
              </a:avLst>
            </a:prstGeom>
            <a:solidFill>
              <a:srgbClr val="00B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8139" y="4081"/>
              <a:ext cx="9600" cy="871"/>
            </a:xfrm>
            <a:prstGeom prst="rect">
              <a:avLst/>
            </a:prstGeom>
          </p:spPr>
          <p:txBody>
            <a:bodyPr>
              <a:spAutoFit/>
            </a:bodyPr>
            <a:lstStyle/>
            <a:p>
              <a:pPr>
                <a:lnSpc>
                  <a:spcPct val="150000"/>
                </a:lnSpc>
                <a:spcBef>
                  <a:spcPct val="0"/>
                </a:spcBef>
              </a:pPr>
              <a:r>
                <a:rPr lang="zh-CN" altLang="en-US" sz="2000" b="1" dirty="0">
                  <a:latin typeface="微软雅黑" panose="020B0503020204020204" pitchFamily="34" charset="-122"/>
                  <a:ea typeface="微软雅黑" panose="020B0503020204020204" pitchFamily="34" charset="-122"/>
                  <a:sym typeface="+mn-ea"/>
                </a:rPr>
                <a:t>城市规划法规</a:t>
              </a:r>
            </a:p>
          </p:txBody>
        </p:sp>
        <p:sp>
          <p:nvSpPr>
            <p:cNvPr id="42" name="圆角矩形 41"/>
            <p:cNvSpPr/>
            <p:nvPr/>
          </p:nvSpPr>
          <p:spPr>
            <a:xfrm>
              <a:off x="6909" y="5718"/>
              <a:ext cx="1013" cy="1044"/>
            </a:xfrm>
            <a:prstGeom prst="roundRect">
              <a:avLst>
                <a:gd name="adj" fmla="val 7822"/>
              </a:avLst>
            </a:prstGeom>
            <a:solidFill>
              <a:srgbClr val="00B0F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8200" y="5490"/>
              <a:ext cx="9600" cy="1160"/>
            </a:xfrm>
            <a:prstGeom prst="rect">
              <a:avLst/>
            </a:prstGeom>
          </p:spPr>
          <p:txBody>
            <a:bodyPr>
              <a:spAutoFit/>
            </a:bodyPr>
            <a:lstStyle/>
            <a:p>
              <a:pPr algn="l">
                <a:lnSpc>
                  <a:spcPct val="210000"/>
                </a:lnSpc>
              </a:pPr>
              <a:r>
                <a:rPr lang="zh-CN" altLang="en-US" sz="2000" b="1" cap="all" dirty="0">
                  <a:latin typeface="微软雅黑" panose="020B0503020204020204" pitchFamily="34" charset="-122"/>
                  <a:ea typeface="微软雅黑" panose="020B0503020204020204" pitchFamily="34" charset="-122"/>
                  <a:sym typeface="+mn-ea"/>
                </a:rPr>
                <a:t>风景名胜区、历史文化名城名镇名村保护条例</a:t>
              </a:r>
            </a:p>
          </p:txBody>
        </p:sp>
      </p:grpSp>
    </p:spTree>
  </p:cSld>
  <p:clrMapOvr>
    <a:masterClrMapping/>
  </p:clrMapOvr>
  <p:transition spd="med">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1659255" y="871220"/>
            <a:ext cx="9763760" cy="953135"/>
          </a:xfrm>
          <a:prstGeom prst="rect">
            <a:avLst/>
          </a:prstGeom>
          <a:solidFill>
            <a:schemeClr val="bg1"/>
          </a:solidFill>
          <a:ln>
            <a:solidFill>
              <a:schemeClr val="bg2">
                <a:lumMod val="75000"/>
              </a:schemeClr>
            </a:solidFill>
          </a:ln>
        </p:spPr>
        <p:txBody>
          <a:bodyPr wrap="square" rtlCol="0" anchor="t">
            <a:spAutoFit/>
          </a:bodyPr>
          <a:lstStyle/>
          <a:p>
            <a:pPr algn="ctr"/>
            <a:r>
              <a:rPr kumimoji="1" lang="zh-CN" altLang="en-US" sz="2800" b="1" kern="0" noProof="0" dirty="0">
                <a:ln>
                  <a:noFill/>
                </a:ln>
                <a:solidFill>
                  <a:srgbClr val="FF0000"/>
                </a:solidFill>
                <a:effectLst/>
                <a:uLnTx/>
                <a:uFillTx/>
                <a:latin typeface="楷体_GB2312" pitchFamily="49" charset="-122"/>
                <a:ea typeface="隶书" panose="02010509060101010101" pitchFamily="49" charset="-122"/>
                <a:cs typeface="Times New Roman" panose="02020603050405020304" pitchFamily="18" charset="0"/>
                <a:sym typeface="+mn-ea"/>
              </a:rPr>
              <a:t>建设工程规划许可证</a:t>
            </a:r>
            <a:r>
              <a:rPr kumimoji="1" lang="zh-CN" altLang="en-US" sz="2800" b="1" kern="0" noProof="0" dirty="0">
                <a:ln>
                  <a:noFill/>
                </a:ln>
                <a:solidFill>
                  <a:srgbClr val="0D1105"/>
                </a:solidFill>
                <a:effectLst/>
                <a:uLnTx/>
                <a:uFillTx/>
                <a:latin typeface="楷体_GB2312" pitchFamily="49" charset="-122"/>
                <a:ea typeface="隶书" panose="02010509060101010101" pitchFamily="49" charset="-122"/>
                <a:cs typeface="Times New Roman" panose="02020603050405020304" pitchFamily="18" charset="0"/>
                <a:sym typeface="+mn-ea"/>
              </a:rPr>
              <a:t>，是指城市规划行政主管部门向建设单位或个人核发的确认其</a:t>
            </a:r>
            <a:r>
              <a:rPr kumimoji="1" lang="zh-CN" altLang="en-US" sz="2800" b="1" kern="0" noProof="0" dirty="0">
                <a:ln>
                  <a:noFill/>
                </a:ln>
                <a:solidFill>
                  <a:srgbClr val="9D0B35"/>
                </a:solidFill>
                <a:effectLst/>
                <a:uLnTx/>
                <a:uFillTx/>
                <a:latin typeface="楷体_GB2312" pitchFamily="49" charset="-122"/>
                <a:ea typeface="隶书" panose="02010509060101010101" pitchFamily="49" charset="-122"/>
                <a:cs typeface="Times New Roman" panose="02020603050405020304" pitchFamily="18" charset="0"/>
                <a:sym typeface="+mn-ea"/>
              </a:rPr>
              <a:t>建设工程</a:t>
            </a:r>
            <a:r>
              <a:rPr kumimoji="1" lang="zh-CN" altLang="en-US" sz="2800" b="1" kern="0" noProof="0" dirty="0">
                <a:ln>
                  <a:noFill/>
                </a:ln>
                <a:solidFill>
                  <a:srgbClr val="0D1105"/>
                </a:solidFill>
                <a:effectLst/>
                <a:uLnTx/>
                <a:uFillTx/>
                <a:latin typeface="楷体_GB2312" pitchFamily="49" charset="-122"/>
                <a:ea typeface="隶书" panose="02010509060101010101" pitchFamily="49" charset="-122"/>
                <a:cs typeface="Times New Roman" panose="02020603050405020304" pitchFamily="18" charset="0"/>
                <a:sym typeface="+mn-ea"/>
              </a:rPr>
              <a:t>符合城市规划要求的证件。</a:t>
            </a:r>
            <a:endParaRPr lang="zh-CN" altLang="en-US" sz="2800" dirty="0">
              <a:latin typeface="微软雅黑" panose="020B0503020204020204" pitchFamily="34" charset="-122"/>
              <a:ea typeface="微软雅黑" panose="020B0503020204020204" pitchFamily="34" charset="-122"/>
            </a:endParaRPr>
          </a:p>
        </p:txBody>
      </p:sp>
      <p:pic>
        <p:nvPicPr>
          <p:cNvPr id="61444" name="Picture 2" descr="http://www.lzgh.cn/UploadFiles/2007/12-28/071228110293137.jpg"/>
          <p:cNvPicPr>
            <a:picLocks noChangeAspect="1"/>
          </p:cNvPicPr>
          <p:nvPr/>
        </p:nvPicPr>
        <p:blipFill>
          <a:blip r:embed="rId3"/>
          <a:stretch>
            <a:fillRect/>
          </a:stretch>
        </p:blipFill>
        <p:spPr>
          <a:xfrm>
            <a:off x="117475" y="2981325"/>
            <a:ext cx="4272915" cy="2785110"/>
          </a:xfrm>
          <a:prstGeom prst="rect">
            <a:avLst/>
          </a:prstGeom>
          <a:noFill/>
          <a:ln w="9525">
            <a:noFill/>
          </a:ln>
        </p:spPr>
      </p:pic>
      <p:pic>
        <p:nvPicPr>
          <p:cNvPr id="62468" name="Picture 2" descr="http://www.800j.com.cn/xyfcUpLoad/uploadFiles/xf/315/20071119145802061.jpg"/>
          <p:cNvPicPr>
            <a:picLocks noChangeAspect="1"/>
          </p:cNvPicPr>
          <p:nvPr/>
        </p:nvPicPr>
        <p:blipFill>
          <a:blip r:embed="rId4"/>
          <a:stretch>
            <a:fillRect/>
          </a:stretch>
        </p:blipFill>
        <p:spPr>
          <a:xfrm>
            <a:off x="4342130" y="1934210"/>
            <a:ext cx="7080885" cy="4904740"/>
          </a:xfrm>
          <a:prstGeom prst="rect">
            <a:avLst/>
          </a:prstGeom>
          <a:noFill/>
          <a:ln w="9525">
            <a:noFill/>
          </a:ln>
        </p:spPr>
      </p:pic>
    </p:spTree>
  </p:cSld>
  <p:clrMapOvr>
    <a:masterClrMapping/>
  </p:clrMapOvr>
  <p:transition spd="med">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63490" name="组合 82"/>
          <p:cNvGrpSpPr/>
          <p:nvPr/>
        </p:nvGrpSpPr>
        <p:grpSpPr>
          <a:xfrm>
            <a:off x="1921510" y="1276668"/>
            <a:ext cx="8642350" cy="5467350"/>
            <a:chOff x="250825" y="1196975"/>
            <a:chExt cx="8642350" cy="5467350"/>
          </a:xfrm>
        </p:grpSpPr>
        <p:cxnSp>
          <p:nvCxnSpPr>
            <p:cNvPr id="63492" name="AutoShape 20"/>
            <p:cNvCxnSpPr>
              <a:stCxn id="49" idx="2"/>
              <a:endCxn id="51" idx="0"/>
            </p:cNvCxnSpPr>
            <p:nvPr/>
          </p:nvCxnSpPr>
          <p:spPr>
            <a:xfrm rot="5400000">
              <a:off x="4461668" y="5047456"/>
              <a:ext cx="220663" cy="0"/>
            </a:xfrm>
            <a:prstGeom prst="straightConnector1">
              <a:avLst/>
            </a:prstGeom>
            <a:ln w="9525" cap="flat" cmpd="sng">
              <a:solidFill>
                <a:schemeClr val="tx1"/>
              </a:solidFill>
              <a:prstDash val="solid"/>
              <a:headEnd type="none" w="med" len="med"/>
              <a:tailEnd type="triangle" w="med" len="med"/>
            </a:ln>
          </p:spPr>
        </p:cxnSp>
        <p:cxnSp>
          <p:nvCxnSpPr>
            <p:cNvPr id="63493" name="AutoShape 21"/>
            <p:cNvCxnSpPr>
              <a:stCxn id="51" idx="2"/>
              <a:endCxn id="52" idx="0"/>
            </p:cNvCxnSpPr>
            <p:nvPr/>
          </p:nvCxnSpPr>
          <p:spPr>
            <a:xfrm>
              <a:off x="4572000" y="5584825"/>
              <a:ext cx="0" cy="220663"/>
            </a:xfrm>
            <a:prstGeom prst="straightConnector1">
              <a:avLst/>
            </a:prstGeom>
            <a:ln w="9525" cap="flat" cmpd="sng">
              <a:solidFill>
                <a:schemeClr val="tx1"/>
              </a:solidFill>
              <a:prstDash val="solid"/>
              <a:headEnd type="none" w="med" len="med"/>
              <a:tailEnd type="triangle" w="med" len="med"/>
            </a:ln>
          </p:spPr>
        </p:cxnSp>
        <p:cxnSp>
          <p:nvCxnSpPr>
            <p:cNvPr id="63494" name="AutoShape 24"/>
            <p:cNvCxnSpPr>
              <a:stCxn id="48" idx="2"/>
              <a:endCxn id="59" idx="0"/>
            </p:cNvCxnSpPr>
            <p:nvPr/>
          </p:nvCxnSpPr>
          <p:spPr>
            <a:xfrm rot="-5400000" flipH="1">
              <a:off x="4322763" y="2633663"/>
              <a:ext cx="427037" cy="1587"/>
            </a:xfrm>
            <a:prstGeom prst="bentConnector3">
              <a:avLst>
                <a:gd name="adj1" fmla="val 49815"/>
              </a:avLst>
            </a:prstGeom>
            <a:ln w="9525" cap="flat" cmpd="sng">
              <a:solidFill>
                <a:schemeClr val="tx1"/>
              </a:solidFill>
              <a:prstDash val="solid"/>
              <a:miter/>
              <a:headEnd type="none" w="med" len="med"/>
              <a:tailEnd type="triangle" w="med" len="med"/>
            </a:ln>
          </p:spPr>
        </p:cxnSp>
        <p:cxnSp>
          <p:nvCxnSpPr>
            <p:cNvPr id="63495" name="AutoShape 28"/>
            <p:cNvCxnSpPr>
              <a:stCxn id="59" idx="3"/>
            </p:cNvCxnSpPr>
            <p:nvPr/>
          </p:nvCxnSpPr>
          <p:spPr>
            <a:xfrm>
              <a:off x="5292725" y="3062288"/>
              <a:ext cx="2303463" cy="146050"/>
            </a:xfrm>
            <a:prstGeom prst="bentConnector3">
              <a:avLst>
                <a:gd name="adj1" fmla="val 49968"/>
              </a:avLst>
            </a:prstGeom>
            <a:ln w="9525" cap="flat" cmpd="sng">
              <a:solidFill>
                <a:schemeClr val="tx1"/>
              </a:solidFill>
              <a:prstDash val="solid"/>
              <a:miter/>
              <a:headEnd type="none" w="med" len="med"/>
              <a:tailEnd type="triangle" w="med" len="med"/>
            </a:ln>
          </p:spPr>
        </p:cxnSp>
        <p:cxnSp>
          <p:nvCxnSpPr>
            <p:cNvPr id="63496" name="AutoShape 30"/>
            <p:cNvCxnSpPr>
              <a:stCxn id="54" idx="2"/>
              <a:endCxn id="49" idx="3"/>
            </p:cNvCxnSpPr>
            <p:nvPr/>
          </p:nvCxnSpPr>
          <p:spPr>
            <a:xfrm rot="5400000">
              <a:off x="6856413" y="3948113"/>
              <a:ext cx="220662" cy="1331912"/>
            </a:xfrm>
            <a:prstGeom prst="bentConnector2">
              <a:avLst/>
            </a:prstGeom>
            <a:ln w="9525" cap="flat" cmpd="sng">
              <a:solidFill>
                <a:schemeClr val="tx1"/>
              </a:solidFill>
              <a:prstDash val="solid"/>
              <a:miter/>
              <a:headEnd type="none" w="med" len="med"/>
              <a:tailEnd type="triangle" w="med" len="med"/>
            </a:ln>
          </p:spPr>
        </p:cxnSp>
        <p:cxnSp>
          <p:nvCxnSpPr>
            <p:cNvPr id="63497" name="AutoShape 31"/>
            <p:cNvCxnSpPr>
              <a:stCxn id="55" idx="2"/>
              <a:endCxn id="52" idx="1"/>
            </p:cNvCxnSpPr>
            <p:nvPr/>
          </p:nvCxnSpPr>
          <p:spPr>
            <a:xfrm rot="-5400000" flipH="1">
              <a:off x="2268538" y="5445125"/>
              <a:ext cx="358775" cy="790575"/>
            </a:xfrm>
            <a:prstGeom prst="bentConnector2">
              <a:avLst/>
            </a:prstGeom>
            <a:ln w="9525" cap="flat" cmpd="sng">
              <a:solidFill>
                <a:schemeClr val="tx1"/>
              </a:solidFill>
              <a:prstDash val="solid"/>
              <a:miter/>
              <a:headEnd type="none" w="med" len="med"/>
              <a:tailEnd type="triangle" w="med" len="med"/>
            </a:ln>
          </p:spPr>
        </p:cxnSp>
        <p:cxnSp>
          <p:nvCxnSpPr>
            <p:cNvPr id="63498" name="AutoShape 32"/>
            <p:cNvCxnSpPr>
              <a:stCxn id="56" idx="2"/>
              <a:endCxn id="52" idx="3"/>
            </p:cNvCxnSpPr>
            <p:nvPr/>
          </p:nvCxnSpPr>
          <p:spPr>
            <a:xfrm rot="5400000">
              <a:off x="6555582" y="5410994"/>
              <a:ext cx="354012" cy="863600"/>
            </a:xfrm>
            <a:prstGeom prst="bentConnector2">
              <a:avLst/>
            </a:prstGeom>
            <a:ln w="9525" cap="flat" cmpd="sng">
              <a:solidFill>
                <a:schemeClr val="tx1"/>
              </a:solidFill>
              <a:prstDash val="solid"/>
              <a:miter/>
              <a:headEnd type="none" w="med" len="med"/>
              <a:tailEnd type="triangle" w="med" len="med"/>
            </a:ln>
          </p:spPr>
        </p:cxnSp>
        <p:cxnSp>
          <p:nvCxnSpPr>
            <p:cNvPr id="63499" name="AutoShape 33"/>
            <p:cNvCxnSpPr>
              <a:stCxn id="55" idx="1"/>
              <a:endCxn id="53" idx="1"/>
            </p:cNvCxnSpPr>
            <p:nvPr/>
          </p:nvCxnSpPr>
          <p:spPr>
            <a:xfrm rot="10800000" flipH="1" flipV="1">
              <a:off x="828675" y="5443538"/>
              <a:ext cx="3311525" cy="1008062"/>
            </a:xfrm>
            <a:prstGeom prst="bentConnector3">
              <a:avLst>
                <a:gd name="adj1" fmla="val -6903"/>
              </a:avLst>
            </a:prstGeom>
            <a:ln w="9525" cap="flat" cmpd="sng">
              <a:solidFill>
                <a:srgbClr val="FFFFFF"/>
              </a:solidFill>
              <a:prstDash val="solid"/>
              <a:miter/>
              <a:headEnd type="none" w="med" len="med"/>
              <a:tailEnd type="triangle" w="med" len="med"/>
            </a:ln>
          </p:spPr>
        </p:cxnSp>
        <p:cxnSp>
          <p:nvCxnSpPr>
            <p:cNvPr id="63500" name="AutoShape 34"/>
            <p:cNvCxnSpPr>
              <a:stCxn id="56" idx="3"/>
              <a:endCxn id="53" idx="3"/>
            </p:cNvCxnSpPr>
            <p:nvPr/>
          </p:nvCxnSpPr>
          <p:spPr>
            <a:xfrm flipH="1">
              <a:off x="5003800" y="5448300"/>
              <a:ext cx="3384550" cy="1003300"/>
            </a:xfrm>
            <a:prstGeom prst="bentConnector3">
              <a:avLst>
                <a:gd name="adj1" fmla="val -6755"/>
              </a:avLst>
            </a:prstGeom>
            <a:ln w="9525" cap="flat" cmpd="sng">
              <a:solidFill>
                <a:schemeClr val="tx1"/>
              </a:solidFill>
              <a:prstDash val="solid"/>
              <a:miter/>
              <a:headEnd type="none" w="med" len="med"/>
              <a:tailEnd type="triangle" w="med" len="med"/>
            </a:ln>
          </p:spPr>
        </p:cxnSp>
        <p:cxnSp>
          <p:nvCxnSpPr>
            <p:cNvPr id="63501" name="AutoShape 39"/>
            <p:cNvCxnSpPr>
              <a:stCxn id="44" idx="3"/>
              <a:endCxn id="46" idx="1"/>
            </p:cNvCxnSpPr>
            <p:nvPr/>
          </p:nvCxnSpPr>
          <p:spPr>
            <a:xfrm>
              <a:off x="4643438" y="1411288"/>
              <a:ext cx="2233612" cy="431800"/>
            </a:xfrm>
            <a:prstGeom prst="bentConnector3">
              <a:avLst>
                <a:gd name="adj1" fmla="val 14713"/>
              </a:avLst>
            </a:prstGeom>
            <a:ln w="9525" cap="flat" cmpd="sng">
              <a:solidFill>
                <a:schemeClr val="tx1"/>
              </a:solidFill>
              <a:prstDash val="solid"/>
              <a:miter/>
              <a:headEnd type="none" w="med" len="med"/>
              <a:tailEnd type="triangle" w="med" len="med"/>
            </a:ln>
          </p:spPr>
        </p:cxnSp>
        <p:cxnSp>
          <p:nvCxnSpPr>
            <p:cNvPr id="63502" name="AutoShape 40"/>
            <p:cNvCxnSpPr>
              <a:stCxn id="44" idx="1"/>
              <a:endCxn id="45" idx="0"/>
            </p:cNvCxnSpPr>
            <p:nvPr/>
          </p:nvCxnSpPr>
          <p:spPr>
            <a:xfrm rot="-10800000" flipV="1">
              <a:off x="1403350" y="1411288"/>
              <a:ext cx="431800" cy="284162"/>
            </a:xfrm>
            <a:prstGeom prst="bentConnector2">
              <a:avLst/>
            </a:prstGeom>
            <a:ln w="9525" cap="flat" cmpd="sng">
              <a:solidFill>
                <a:schemeClr val="tx1"/>
              </a:solidFill>
              <a:prstDash val="solid"/>
              <a:miter/>
              <a:headEnd type="none" w="med" len="med"/>
              <a:tailEnd type="triangle" w="med" len="med"/>
            </a:ln>
          </p:spPr>
        </p:cxnSp>
        <p:cxnSp>
          <p:nvCxnSpPr>
            <p:cNvPr id="63503" name="AutoShape 41"/>
            <p:cNvCxnSpPr>
              <a:stCxn id="45" idx="2"/>
              <a:endCxn id="47" idx="0"/>
            </p:cNvCxnSpPr>
            <p:nvPr/>
          </p:nvCxnSpPr>
          <p:spPr>
            <a:xfrm>
              <a:off x="1403350" y="2122488"/>
              <a:ext cx="0" cy="231775"/>
            </a:xfrm>
            <a:prstGeom prst="straightConnector1">
              <a:avLst/>
            </a:prstGeom>
            <a:ln w="9525" cap="flat" cmpd="sng">
              <a:solidFill>
                <a:schemeClr val="tx1"/>
              </a:solidFill>
              <a:prstDash val="solid"/>
              <a:headEnd type="none" w="med" len="med"/>
              <a:tailEnd type="triangle" w="med" len="med"/>
            </a:ln>
          </p:spPr>
        </p:cxnSp>
        <p:cxnSp>
          <p:nvCxnSpPr>
            <p:cNvPr id="63504" name="AutoShape 42"/>
            <p:cNvCxnSpPr>
              <a:stCxn id="47" idx="2"/>
              <a:endCxn id="50" idx="0"/>
            </p:cNvCxnSpPr>
            <p:nvPr/>
          </p:nvCxnSpPr>
          <p:spPr>
            <a:xfrm>
              <a:off x="1403350" y="2781300"/>
              <a:ext cx="0" cy="220663"/>
            </a:xfrm>
            <a:prstGeom prst="straightConnector1">
              <a:avLst/>
            </a:prstGeom>
            <a:ln w="9525" cap="flat" cmpd="sng">
              <a:solidFill>
                <a:schemeClr val="tx1"/>
              </a:solidFill>
              <a:prstDash val="solid"/>
              <a:headEnd type="none" w="med" len="med"/>
              <a:tailEnd type="triangle" w="med" len="med"/>
            </a:ln>
          </p:spPr>
        </p:cxnSp>
        <p:cxnSp>
          <p:nvCxnSpPr>
            <p:cNvPr id="63505" name="AutoShape 43"/>
            <p:cNvCxnSpPr>
              <a:stCxn id="50" idx="2"/>
              <a:endCxn id="49" idx="1"/>
            </p:cNvCxnSpPr>
            <p:nvPr/>
          </p:nvCxnSpPr>
          <p:spPr>
            <a:xfrm rot="-5400000" flipH="1">
              <a:off x="1475581" y="3356768"/>
              <a:ext cx="1295400" cy="1439863"/>
            </a:xfrm>
            <a:prstGeom prst="bentConnector2">
              <a:avLst/>
            </a:prstGeom>
            <a:ln w="9525" cap="flat" cmpd="sng">
              <a:solidFill>
                <a:schemeClr val="tx1"/>
              </a:solidFill>
              <a:prstDash val="solid"/>
              <a:miter/>
              <a:headEnd type="none" w="med" len="med"/>
              <a:tailEnd type="triangle" w="med" len="med"/>
            </a:ln>
          </p:spPr>
        </p:cxnSp>
        <p:cxnSp>
          <p:nvCxnSpPr>
            <p:cNvPr id="63506" name="AutoShape 44"/>
            <p:cNvCxnSpPr>
              <a:stCxn id="70" idx="3"/>
              <a:endCxn id="46" idx="0"/>
            </p:cNvCxnSpPr>
            <p:nvPr/>
          </p:nvCxnSpPr>
          <p:spPr>
            <a:xfrm>
              <a:off x="7008813" y="1416050"/>
              <a:ext cx="623887" cy="212725"/>
            </a:xfrm>
            <a:prstGeom prst="bentConnector2">
              <a:avLst/>
            </a:prstGeom>
            <a:ln w="9525" cap="flat" cmpd="sng">
              <a:solidFill>
                <a:schemeClr val="tx1"/>
              </a:solidFill>
              <a:prstDash val="solid"/>
              <a:miter/>
              <a:headEnd type="none" w="med" len="med"/>
              <a:tailEnd type="triangle" w="med" len="med"/>
            </a:ln>
          </p:spPr>
        </p:cxnSp>
        <p:sp>
          <p:nvSpPr>
            <p:cNvPr id="44" name="Text Box 3"/>
            <p:cNvSpPr txBox="1">
              <a:spLocks noChangeArrowheads="1"/>
            </p:cNvSpPr>
            <p:nvPr/>
          </p:nvSpPr>
          <p:spPr bwMode="auto">
            <a:xfrm>
              <a:off x="1835150" y="1196975"/>
              <a:ext cx="2808288"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需审批、核准的项目</a:t>
              </a:r>
            </a:p>
          </p:txBody>
        </p:sp>
        <p:sp>
          <p:nvSpPr>
            <p:cNvPr id="45" name="Text Box 5"/>
            <p:cNvSpPr txBox="1">
              <a:spLocks noChangeArrowheads="1"/>
            </p:cNvSpPr>
            <p:nvPr/>
          </p:nvSpPr>
          <p:spPr bwMode="auto">
            <a:xfrm>
              <a:off x="682625" y="1695450"/>
              <a:ext cx="1441450"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划拨方式</a:t>
              </a:r>
            </a:p>
          </p:txBody>
        </p:sp>
        <p:sp>
          <p:nvSpPr>
            <p:cNvPr id="46" name="Text Box 6"/>
            <p:cNvSpPr txBox="1">
              <a:spLocks noChangeArrowheads="1"/>
            </p:cNvSpPr>
            <p:nvPr/>
          </p:nvSpPr>
          <p:spPr bwMode="auto">
            <a:xfrm>
              <a:off x="6877050" y="1628775"/>
              <a:ext cx="1511300"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出让方式</a:t>
              </a:r>
            </a:p>
          </p:txBody>
        </p:sp>
        <p:sp>
          <p:nvSpPr>
            <p:cNvPr id="47" name="Text Box 7"/>
            <p:cNvSpPr txBox="1">
              <a:spLocks noChangeArrowheads="1"/>
            </p:cNvSpPr>
            <p:nvPr/>
          </p:nvSpPr>
          <p:spPr bwMode="auto">
            <a:xfrm>
              <a:off x="250825" y="2354262"/>
              <a:ext cx="230505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申请选址意见书</a:t>
              </a:r>
            </a:p>
          </p:txBody>
        </p:sp>
        <p:sp>
          <p:nvSpPr>
            <p:cNvPr id="48" name="Text Box 8"/>
            <p:cNvSpPr txBox="1">
              <a:spLocks noChangeArrowheads="1"/>
            </p:cNvSpPr>
            <p:nvPr/>
          </p:nvSpPr>
          <p:spPr bwMode="auto">
            <a:xfrm>
              <a:off x="3635375" y="1984375"/>
              <a:ext cx="1800225" cy="436562"/>
            </a:xfrm>
            <a:prstGeom prst="rect">
              <a:avLst/>
            </a:prstGeom>
            <a:noFill/>
            <a:ln w="9525">
              <a:solidFill>
                <a:srgbClr val="F0E500"/>
              </a:solid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rgbClr val="C00000"/>
                  </a:solidFill>
                  <a:latin typeface="HY견고딕"/>
                  <a:ea typeface="HY견고딕"/>
                  <a:cs typeface="HY견고딕"/>
                </a:rPr>
                <a:t>控制性详规</a:t>
              </a:r>
            </a:p>
          </p:txBody>
        </p:sp>
        <p:sp>
          <p:nvSpPr>
            <p:cNvPr id="49" name="Text Box 9"/>
            <p:cNvSpPr txBox="1">
              <a:spLocks noChangeArrowheads="1"/>
            </p:cNvSpPr>
            <p:nvPr/>
          </p:nvSpPr>
          <p:spPr bwMode="auto">
            <a:xfrm>
              <a:off x="2843213" y="4510087"/>
              <a:ext cx="3457575"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办理建设用地规划许可证</a:t>
              </a:r>
            </a:p>
          </p:txBody>
        </p:sp>
        <p:sp>
          <p:nvSpPr>
            <p:cNvPr id="50" name="Text Box 10"/>
            <p:cNvSpPr txBox="1">
              <a:spLocks noChangeArrowheads="1"/>
            </p:cNvSpPr>
            <p:nvPr/>
          </p:nvSpPr>
          <p:spPr bwMode="auto">
            <a:xfrm>
              <a:off x="250825" y="3001962"/>
              <a:ext cx="230505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项目审批、核准</a:t>
              </a:r>
            </a:p>
          </p:txBody>
        </p:sp>
        <p:sp>
          <p:nvSpPr>
            <p:cNvPr id="51" name="Text Box 11"/>
            <p:cNvSpPr txBox="1">
              <a:spLocks noChangeArrowheads="1"/>
            </p:cNvSpPr>
            <p:nvPr/>
          </p:nvSpPr>
          <p:spPr bwMode="auto">
            <a:xfrm>
              <a:off x="3419475" y="5157787"/>
              <a:ext cx="230505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办理用地手续</a:t>
              </a:r>
            </a:p>
          </p:txBody>
        </p:sp>
        <p:sp>
          <p:nvSpPr>
            <p:cNvPr id="52" name="Text Box 12"/>
            <p:cNvSpPr txBox="1">
              <a:spLocks noChangeArrowheads="1"/>
            </p:cNvSpPr>
            <p:nvPr/>
          </p:nvSpPr>
          <p:spPr bwMode="auto">
            <a:xfrm>
              <a:off x="2843213" y="5805487"/>
              <a:ext cx="3457575"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申请建设工程规划许可证</a:t>
              </a:r>
            </a:p>
          </p:txBody>
        </p:sp>
        <p:sp>
          <p:nvSpPr>
            <p:cNvPr id="53" name="Text Box 13"/>
            <p:cNvSpPr txBox="1">
              <a:spLocks noChangeArrowheads="1"/>
            </p:cNvSpPr>
            <p:nvPr/>
          </p:nvSpPr>
          <p:spPr bwMode="auto">
            <a:xfrm>
              <a:off x="4140200" y="6237287"/>
              <a:ext cx="863600" cy="427038"/>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公示</a:t>
              </a:r>
            </a:p>
          </p:txBody>
        </p:sp>
        <p:sp>
          <p:nvSpPr>
            <p:cNvPr id="54" name="Text Box 14"/>
            <p:cNvSpPr txBox="1">
              <a:spLocks noChangeArrowheads="1"/>
            </p:cNvSpPr>
            <p:nvPr/>
          </p:nvSpPr>
          <p:spPr bwMode="auto">
            <a:xfrm>
              <a:off x="6372225" y="4076700"/>
              <a:ext cx="2520950"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签订土地出让合同</a:t>
              </a:r>
            </a:p>
          </p:txBody>
        </p:sp>
        <p:sp>
          <p:nvSpPr>
            <p:cNvPr id="55" name="Text Box 15"/>
            <p:cNvSpPr txBox="1">
              <a:spLocks noChangeArrowheads="1"/>
            </p:cNvSpPr>
            <p:nvPr/>
          </p:nvSpPr>
          <p:spPr bwMode="auto">
            <a:xfrm>
              <a:off x="828675" y="5224462"/>
              <a:ext cx="2447925" cy="436563"/>
            </a:xfrm>
            <a:prstGeom prst="rect">
              <a:avLst/>
            </a:prstGeom>
            <a:noFill/>
            <a:ln w="9525">
              <a:solidFill>
                <a:srgbClr val="FFFFFF"/>
              </a:solid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chemeClr val="tx1"/>
                  </a:solidFill>
                  <a:latin typeface="HY견고딕"/>
                  <a:ea typeface="HY견고딕"/>
                  <a:cs typeface="HY견고딕"/>
                </a:rPr>
                <a:t>修建性详细规划</a:t>
              </a:r>
            </a:p>
          </p:txBody>
        </p:sp>
        <p:sp>
          <p:nvSpPr>
            <p:cNvPr id="56" name="Text Box 16"/>
            <p:cNvSpPr txBox="1">
              <a:spLocks noChangeArrowheads="1"/>
            </p:cNvSpPr>
            <p:nvPr/>
          </p:nvSpPr>
          <p:spPr bwMode="auto">
            <a:xfrm>
              <a:off x="5940425" y="5229225"/>
              <a:ext cx="2447925" cy="436562"/>
            </a:xfrm>
            <a:prstGeom prst="rect">
              <a:avLst/>
            </a:prstGeom>
            <a:noFill/>
            <a:ln w="9525">
              <a:solidFill>
                <a:srgbClr val="FFFFFF"/>
              </a:solid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dirty="0">
                  <a:solidFill>
                    <a:schemeClr val="tx1"/>
                  </a:solidFill>
                  <a:latin typeface="HY견고딕"/>
                  <a:ea typeface="HY견고딕"/>
                  <a:cs typeface="HY견고딕"/>
                </a:rPr>
                <a:t>建设工程设计方案</a:t>
              </a:r>
            </a:p>
          </p:txBody>
        </p:sp>
        <p:sp>
          <p:nvSpPr>
            <p:cNvPr id="59" name="Text Box 23"/>
            <p:cNvSpPr txBox="1">
              <a:spLocks noChangeArrowheads="1"/>
            </p:cNvSpPr>
            <p:nvPr/>
          </p:nvSpPr>
          <p:spPr bwMode="auto">
            <a:xfrm>
              <a:off x="3779838" y="2847975"/>
              <a:ext cx="1512887" cy="427037"/>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rgbClr val="C00000"/>
                  </a:solidFill>
                  <a:latin typeface="HY견고딕"/>
                  <a:ea typeface="HY견고딕"/>
                  <a:cs typeface="HY견고딕"/>
                </a:rPr>
                <a:t>规划条件</a:t>
              </a:r>
            </a:p>
          </p:txBody>
        </p:sp>
        <p:sp>
          <p:nvSpPr>
            <p:cNvPr id="61" name="Text Box 25"/>
            <p:cNvSpPr txBox="1">
              <a:spLocks noChangeArrowheads="1"/>
            </p:cNvSpPr>
            <p:nvPr/>
          </p:nvSpPr>
          <p:spPr bwMode="auto">
            <a:xfrm>
              <a:off x="6584950" y="2200275"/>
              <a:ext cx="2090738" cy="762000"/>
            </a:xfrm>
            <a:prstGeom prst="rect">
              <a:avLst/>
            </a:prstGeom>
            <a:noFill/>
            <a:ln w="9525">
              <a:noFill/>
              <a:miter lim="800000"/>
            </a:ln>
            <a:effectLst/>
          </p:spPr>
          <p:txBody>
            <a:bodyPr>
              <a:spAutoFit/>
            </a:bodyPr>
            <a:lstStyle/>
            <a:p>
              <a:pPr marR="0" algn="ctr" defTabSz="914400" fontAlgn="auto">
                <a:spcBef>
                  <a:spcPct val="5000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项目批准、核准、备案</a:t>
              </a:r>
            </a:p>
          </p:txBody>
        </p:sp>
        <p:sp>
          <p:nvSpPr>
            <p:cNvPr id="68" name="Rectangle 36"/>
            <p:cNvSpPr>
              <a:spLocks noChangeArrowheads="1"/>
            </p:cNvSpPr>
            <p:nvPr/>
          </p:nvSpPr>
          <p:spPr bwMode="auto">
            <a:xfrm>
              <a:off x="1403350" y="3568700"/>
              <a:ext cx="2520950" cy="646112"/>
            </a:xfrm>
            <a:prstGeom prst="rect">
              <a:avLst/>
            </a:prstGeom>
            <a:noFill/>
            <a:ln w="9525">
              <a:noFill/>
              <a:miter lim="800000"/>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a:ln>
                    <a:noFill/>
                  </a:ln>
                  <a:solidFill>
                    <a:srgbClr val="0033CC"/>
                  </a:solidFill>
                  <a:effectLst/>
                  <a:uLnTx/>
                  <a:uFillTx/>
                  <a:latin typeface="HY견고딕"/>
                  <a:ea typeface="HY견고딕"/>
                  <a:cs typeface="HY견고딕"/>
                </a:rPr>
                <a:t>建设用地的位置、面积、允许建设的范围 </a:t>
              </a:r>
            </a:p>
          </p:txBody>
        </p:sp>
        <p:sp>
          <p:nvSpPr>
            <p:cNvPr id="69" name="Rectangle 37"/>
            <p:cNvSpPr>
              <a:spLocks noChangeArrowheads="1"/>
            </p:cNvSpPr>
            <p:nvPr/>
          </p:nvSpPr>
          <p:spPr bwMode="auto">
            <a:xfrm>
              <a:off x="4211638" y="3279775"/>
              <a:ext cx="2592387" cy="646112"/>
            </a:xfrm>
            <a:prstGeom prst="rect">
              <a:avLst/>
            </a:prstGeom>
            <a:noFill/>
            <a:ln w="9525">
              <a:noFill/>
              <a:miter lim="800000"/>
            </a:ln>
            <a:effec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1" u="none" strike="noStrike" kern="0" cap="none" spc="0" normalizeH="0" baseline="0" noProof="0" dirty="0">
                  <a:ln>
                    <a:noFill/>
                  </a:ln>
                  <a:solidFill>
                    <a:srgbClr val="0033CC"/>
                  </a:solidFill>
                  <a:effectLst/>
                  <a:uLnTx/>
                  <a:uFillTx/>
                  <a:latin typeface="HY견고딕"/>
                  <a:ea typeface="HY견고딕"/>
                  <a:cs typeface="HY견고딕"/>
                </a:rPr>
                <a:t>出让地块的位置、使用性质、开发强度等 </a:t>
              </a:r>
            </a:p>
          </p:txBody>
        </p:sp>
        <p:sp>
          <p:nvSpPr>
            <p:cNvPr id="70" name="Text Box 38"/>
            <p:cNvSpPr txBox="1">
              <a:spLocks noChangeArrowheads="1"/>
            </p:cNvSpPr>
            <p:nvPr/>
          </p:nvSpPr>
          <p:spPr bwMode="auto">
            <a:xfrm>
              <a:off x="5148263" y="1201737"/>
              <a:ext cx="1860550" cy="427038"/>
            </a:xfrm>
            <a:prstGeom prst="rect">
              <a:avLst/>
            </a:prstGeom>
            <a:noFill/>
            <a:ln w="9525">
              <a:no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2200" b="1" kern="0" cap="none" spc="0" normalizeH="0" baseline="0" noProof="0">
                  <a:solidFill>
                    <a:schemeClr val="tx1"/>
                  </a:solidFill>
                  <a:latin typeface="HY견고딕"/>
                  <a:ea typeface="HY견고딕"/>
                  <a:cs typeface="HY견고딕"/>
                </a:rPr>
                <a:t>需备案的项目</a:t>
              </a:r>
            </a:p>
          </p:txBody>
        </p:sp>
        <p:sp>
          <p:nvSpPr>
            <p:cNvPr id="77" name="Text Box 45"/>
            <p:cNvSpPr txBox="1">
              <a:spLocks noChangeArrowheads="1"/>
            </p:cNvSpPr>
            <p:nvPr/>
          </p:nvSpPr>
          <p:spPr bwMode="auto">
            <a:xfrm>
              <a:off x="6715125" y="3387725"/>
              <a:ext cx="1800225" cy="369887"/>
            </a:xfrm>
            <a:prstGeom prst="rect">
              <a:avLst/>
            </a:prstGeom>
            <a:noFill/>
            <a:ln w="9525">
              <a:noFill/>
              <a:miter lim="800000"/>
            </a:ln>
            <a:effectLst/>
          </p:spPr>
          <p:txBody>
            <a:bodyPr wrap="none">
              <a:spAutoFit/>
            </a:bodyPr>
            <a:lstStyle/>
            <a:p>
              <a:pPr marR="0" defTabSz="914400" fontAlgn="auto">
                <a:spcBef>
                  <a:spcPts val="0"/>
                </a:spcBef>
                <a:spcAft>
                  <a:spcPts val="0"/>
                </a:spcAft>
                <a:buClrTx/>
                <a:buSzTx/>
                <a:buFontTx/>
                <a:buNone/>
                <a:defRPr/>
              </a:pPr>
              <a:r>
                <a:rPr kumimoji="0" lang="zh-CN" altLang="en-US" sz="1800" b="1" kern="0" cap="none" spc="0" normalizeH="0" baseline="0" noProof="0" dirty="0">
                  <a:solidFill>
                    <a:schemeClr val="tx1"/>
                  </a:solidFill>
                  <a:latin typeface="HY견고딕"/>
                  <a:ea typeface="HY견고딕"/>
                  <a:cs typeface="HY견고딕"/>
                </a:rPr>
                <a:t>土地招、拍、挂</a:t>
              </a:r>
            </a:p>
          </p:txBody>
        </p:sp>
        <p:cxnSp>
          <p:nvCxnSpPr>
            <p:cNvPr id="63526" name="AutoShape 46"/>
            <p:cNvCxnSpPr>
              <a:stCxn id="46" idx="2"/>
              <a:endCxn id="61" idx="0"/>
            </p:cNvCxnSpPr>
            <p:nvPr/>
          </p:nvCxnSpPr>
          <p:spPr>
            <a:xfrm flipH="1">
              <a:off x="7631113" y="2055813"/>
              <a:ext cx="1587" cy="144462"/>
            </a:xfrm>
            <a:prstGeom prst="straightConnector1">
              <a:avLst/>
            </a:prstGeom>
            <a:ln w="9525" cap="flat" cmpd="sng">
              <a:solidFill>
                <a:schemeClr val="tx1"/>
              </a:solidFill>
              <a:prstDash val="solid"/>
              <a:headEnd type="none" w="med" len="med"/>
              <a:tailEnd type="triangle" w="med" len="med"/>
            </a:ln>
          </p:spPr>
        </p:cxnSp>
        <p:cxnSp>
          <p:nvCxnSpPr>
            <p:cNvPr id="63527" name="AutoShape 47"/>
            <p:cNvCxnSpPr>
              <a:stCxn id="61" idx="2"/>
              <a:endCxn id="77" idx="0"/>
            </p:cNvCxnSpPr>
            <p:nvPr/>
          </p:nvCxnSpPr>
          <p:spPr>
            <a:xfrm rot="5400000">
              <a:off x="7410128" y="3167534"/>
              <a:ext cx="425450" cy="14932"/>
            </a:xfrm>
            <a:prstGeom prst="straightConnector1">
              <a:avLst/>
            </a:prstGeom>
            <a:ln w="9525" cap="flat" cmpd="sng">
              <a:solidFill>
                <a:schemeClr val="tx1"/>
              </a:solidFill>
              <a:prstDash val="solid"/>
              <a:headEnd type="none" w="med" len="med"/>
              <a:tailEnd type="triangle" w="med" len="med"/>
            </a:ln>
          </p:spPr>
        </p:cxnSp>
        <p:cxnSp>
          <p:nvCxnSpPr>
            <p:cNvPr id="63528" name="AutoShape 48"/>
            <p:cNvCxnSpPr>
              <a:stCxn id="77" idx="2"/>
              <a:endCxn id="54" idx="0"/>
            </p:cNvCxnSpPr>
            <p:nvPr/>
          </p:nvCxnSpPr>
          <p:spPr>
            <a:xfrm rot="-5400000" flipH="1">
              <a:off x="7464222" y="3908221"/>
              <a:ext cx="319643" cy="17313"/>
            </a:xfrm>
            <a:prstGeom prst="straightConnector1">
              <a:avLst/>
            </a:prstGeom>
            <a:ln w="9525" cap="flat" cmpd="sng">
              <a:solidFill>
                <a:schemeClr val="tx1"/>
              </a:solidFill>
              <a:prstDash val="solid"/>
              <a:headEnd type="none" w="med" len="med"/>
              <a:tailEnd type="triangle" w="med" len="med"/>
            </a:ln>
          </p:spPr>
        </p:cxnSp>
        <p:cxnSp>
          <p:nvCxnSpPr>
            <p:cNvPr id="63529" name="AutoShape 50"/>
            <p:cNvCxnSpPr>
              <a:stCxn id="59" idx="1"/>
            </p:cNvCxnSpPr>
            <p:nvPr/>
          </p:nvCxnSpPr>
          <p:spPr>
            <a:xfrm rot="-10800000" flipV="1">
              <a:off x="1403350" y="3062288"/>
              <a:ext cx="2376488" cy="506412"/>
            </a:xfrm>
            <a:prstGeom prst="bentConnector3">
              <a:avLst>
                <a:gd name="adj1" fmla="val 10954"/>
              </a:avLst>
            </a:prstGeom>
            <a:ln w="9525" cap="flat" cmpd="sng">
              <a:solidFill>
                <a:schemeClr val="tx1"/>
              </a:solidFill>
              <a:prstDash val="solid"/>
              <a:miter/>
              <a:headEnd type="none" w="med" len="med"/>
              <a:tailEnd type="triangle" w="med" len="med"/>
            </a:ln>
          </p:spPr>
        </p:cxnSp>
      </p:grpSp>
      <p:sp>
        <p:nvSpPr>
          <p:cNvPr id="84" name="Rectangle 2"/>
          <p:cNvSpPr>
            <a:spLocks noGrp="1" noChangeArrowheads="1"/>
          </p:cNvSpPr>
          <p:nvPr/>
        </p:nvSpPr>
        <p:spPr>
          <a:xfrm>
            <a:off x="2499360" y="409893"/>
            <a:ext cx="8229600" cy="571500"/>
          </a:xfrm>
          <a:prstGeom prst="rect">
            <a:avLst/>
          </a:prstGeom>
          <a:noFill/>
          <a:ln w="9525">
            <a:noFill/>
          </a:ln>
        </p:spPr>
        <p:txBody>
          <a:bodyPr vert="horz" wrap="square" lIns="91440" tIns="45720" rIns="91440" bIns="45720" numCol="1" anchor="ctr" anchorCtr="0" compatLnSpc="1"/>
          <a:lstStyle>
            <a:lvl1pPr algn="ctr" rtl="0" eaLnBrk="0" fontAlgn="base" latinLnBrk="1" hangingPunct="0">
              <a:spcBef>
                <a:spcPct val="0"/>
              </a:spcBef>
              <a:spcAft>
                <a:spcPct val="0"/>
              </a:spcAft>
              <a:defRPr kumimoji="1" sz="2800">
                <a:solidFill>
                  <a:srgbClr val="C00000"/>
                </a:solidFill>
                <a:effectLst>
                  <a:outerShdw blurRad="60007" dist="200025" dir="15000000" sy="30000" kx="-1800000" algn="bl" rotWithShape="0">
                    <a:prstClr val="black">
                      <a:alpha val="32000"/>
                    </a:prstClr>
                  </a:outerShdw>
                </a:effectLst>
                <a:latin typeface="+mj-lt"/>
                <a:ea typeface="+mj-ea"/>
                <a:cs typeface="+mj-cs"/>
              </a:defRPr>
            </a:lvl1pPr>
            <a:lvl2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2pPr>
            <a:lvl3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3pPr>
            <a:lvl4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4pPr>
            <a:lvl5pPr algn="l" rtl="0" eaLnBrk="0" fontAlgn="base" latinLnBrk="1" hangingPunct="0">
              <a:spcBef>
                <a:spcPct val="0"/>
              </a:spcBef>
              <a:spcAft>
                <a:spcPct val="0"/>
              </a:spcAft>
              <a:defRPr kumimoji="1" sz="2800">
                <a:solidFill>
                  <a:schemeClr val="bg1"/>
                </a:solidFill>
                <a:latin typeface="Franklin Gothic Medium" panose="020B0603020102020204" pitchFamily="34" charset="0"/>
                <a:ea typeface="隶书" panose="02010509060101010101" pitchFamily="49" charset="-122"/>
              </a:defRPr>
            </a:lvl5pPr>
            <a:lvl6pPr marL="457200" algn="l" rtl="0" fontAlgn="base" latinLnBrk="1">
              <a:spcBef>
                <a:spcPct val="0"/>
              </a:spcBef>
              <a:spcAft>
                <a:spcPct val="0"/>
              </a:spcAft>
              <a:defRPr kumimoji="1" sz="2800">
                <a:solidFill>
                  <a:schemeClr val="bg1"/>
                </a:solidFill>
                <a:latin typeface="HY견고딕" pitchFamily="18" charset="-127"/>
                <a:ea typeface="HY견고딕" pitchFamily="18" charset="-127"/>
              </a:defRPr>
            </a:lvl6pPr>
            <a:lvl7pPr marL="914400" algn="l" rtl="0" fontAlgn="base" latinLnBrk="1">
              <a:spcBef>
                <a:spcPct val="0"/>
              </a:spcBef>
              <a:spcAft>
                <a:spcPct val="0"/>
              </a:spcAft>
              <a:defRPr kumimoji="1" sz="2800">
                <a:solidFill>
                  <a:schemeClr val="bg1"/>
                </a:solidFill>
                <a:latin typeface="HY견고딕" pitchFamily="18" charset="-127"/>
                <a:ea typeface="HY견고딕" pitchFamily="18" charset="-127"/>
              </a:defRPr>
            </a:lvl7pPr>
            <a:lvl8pPr marL="1371600" algn="l" rtl="0" fontAlgn="base" latinLnBrk="1">
              <a:spcBef>
                <a:spcPct val="0"/>
              </a:spcBef>
              <a:spcAft>
                <a:spcPct val="0"/>
              </a:spcAft>
              <a:defRPr kumimoji="1" sz="2800">
                <a:solidFill>
                  <a:schemeClr val="bg1"/>
                </a:solidFill>
                <a:latin typeface="HY견고딕" pitchFamily="18" charset="-127"/>
                <a:ea typeface="HY견고딕" pitchFamily="18" charset="-127"/>
              </a:defRPr>
            </a:lvl8pPr>
            <a:lvl9pPr marL="1828800" algn="l" rtl="0" fontAlgn="base" latinLnBrk="1">
              <a:spcBef>
                <a:spcPct val="0"/>
              </a:spcBef>
              <a:spcAft>
                <a:spcPct val="0"/>
              </a:spcAft>
              <a:defRPr kumimoji="1" sz="2800">
                <a:solidFill>
                  <a:schemeClr val="bg1"/>
                </a:solidFill>
                <a:latin typeface="HY견고딕" pitchFamily="18" charset="-127"/>
                <a:ea typeface="HY견고딕" pitchFamily="18" charset="-127"/>
              </a:defRPr>
            </a:lvl9pPr>
          </a:lstStyle>
          <a:p>
            <a:pPr marL="0" marR="0" lvl="0" indent="0" algn="ctr" defTabSz="914400" rtl="0" eaLnBrk="0" fontAlgn="base" latinLnBrk="1" hangingPunct="0">
              <a:lnSpc>
                <a:spcPct val="100000"/>
              </a:lnSpc>
              <a:spcBef>
                <a:spcPct val="0"/>
              </a:spcBef>
              <a:spcAft>
                <a:spcPct val="0"/>
              </a:spcAft>
              <a:buClrTx/>
              <a:buSzTx/>
              <a:buFontTx/>
              <a:buNone/>
              <a:defRPr/>
            </a:pPr>
            <a:r>
              <a:rPr kumimoji="1" lang="en-US" altLang="zh-CN"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a:t>
            </a:r>
            <a:r>
              <a:rPr kumimoji="1" lang="zh-CN" altLang="en-US"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一书两证”的一般程序</a:t>
            </a:r>
          </a:p>
        </p:txBody>
      </p:sp>
    </p:spTree>
  </p:cSld>
  <p:clrMapOvr>
    <a:masterClrMapping/>
  </p:clrMapOvr>
  <p:transition spd="med">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2596" y="836712"/>
            <a:ext cx="8358246" cy="5500726"/>
          </a:xfrm>
        </p:spPr>
        <p:txBody>
          <a:bodyPr vert="horz" wrap="square" lIns="91440" tIns="45720" rIns="91440" bIns="45720" numCol="1" anchor="ctr" anchorCtr="0" compatLnSpc="1"/>
          <a:lstStyle/>
          <a:p>
            <a:pPr marL="0" marR="0" lvl="0" indent="0" algn="ctr" defTabSz="914400" rtl="0" eaLnBrk="0" fontAlgn="base" latinLnBrk="1" hangingPunct="0">
              <a:lnSpc>
                <a:spcPct val="100000"/>
              </a:lnSpc>
              <a:spcBef>
                <a:spcPct val="0"/>
              </a:spcBef>
              <a:spcAft>
                <a:spcPct val="0"/>
              </a:spcAft>
              <a:buClrTx/>
              <a:buSzTx/>
              <a:buFontTx/>
              <a:buNone/>
              <a:defRPr/>
            </a:pPr>
            <a:r>
              <a:rPr kumimoji="1" lang="zh-CN" altLang="en-US" sz="2800" b="0" i="0" u="none" strike="noStrike" kern="0" cap="none" spc="0" normalizeH="0" baseline="0" noProof="0" dirty="0">
                <a:ln>
                  <a:noFill/>
                </a:ln>
                <a:solidFill>
                  <a:srgbClr val="C00000"/>
                </a:solidFill>
                <a:effectLst>
                  <a:outerShdw blurRad="60007" dist="200025" dir="15000000" sy="30000" kx="-1800000" algn="bl" rotWithShape="0">
                    <a:prstClr val="black">
                      <a:alpha val="32000"/>
                    </a:prstClr>
                  </a:outerShdw>
                </a:effectLst>
                <a:uLnTx/>
                <a:uFillTx/>
                <a:latin typeface="+mj-lt"/>
                <a:ea typeface="+mj-ea"/>
                <a:cs typeface="+mj-cs"/>
              </a:rPr>
              <a:t>讨论案例</a:t>
            </a:r>
          </a:p>
        </p:txBody>
      </p:sp>
      <p:sp>
        <p:nvSpPr>
          <p:cNvPr id="3" name="内容占位符 2"/>
          <p:cNvSpPr>
            <a:spLocks noGrp="1"/>
          </p:cNvSpPr>
          <p:nvPr>
            <p:ph idx="1"/>
          </p:nvPr>
        </p:nvSpPr>
        <p:spPr>
          <a:xfrm>
            <a:off x="1952596" y="836712"/>
            <a:ext cx="8358246" cy="5500726"/>
          </a:xfrm>
        </p:spPr>
        <p:txBody>
          <a:bodyPr/>
          <a:lstStyle/>
          <a:p>
            <a:pPr marL="342900" marR="0" lvl="0" indent="-342900" algn="l" defTabSz="914400" rtl="0" eaLnBrk="1" fontAlgn="base" latinLnBrk="1" hangingPunct="1">
              <a:lnSpc>
                <a:spcPct val="100000"/>
              </a:lnSpc>
              <a:spcBef>
                <a:spcPts val="0"/>
              </a:spcBef>
              <a:spcAft>
                <a:spcPct val="0"/>
              </a:spcAft>
              <a:buClrTx/>
              <a:buSzTx/>
              <a:buFont typeface="Wingdings" panose="05000000000000000000" pitchFamily="2" charset="2"/>
              <a:buChar char="Ø"/>
              <a:defRPr/>
            </a:pPr>
            <a:endParaRPr kumimoji="1" lang="zh-CN" altLang="en-US" sz="3200" b="1" i="0" u="none" strike="noStrike" kern="0" cap="none" spc="0" normalizeH="0" baseline="0" noProof="0">
              <a:ln>
                <a:noFill/>
              </a:ln>
              <a:solidFill>
                <a:srgbClr val="0033CC"/>
              </a:solidFill>
              <a:effectLst/>
              <a:uLnTx/>
              <a:uFillTx/>
              <a:latin typeface="+mj-ea"/>
              <a:ea typeface="+mj-ea"/>
              <a:cs typeface="Times New Roman" panose="02020603050405020304" pitchFamily="18" charset="0"/>
            </a:endParaRPr>
          </a:p>
        </p:txBody>
      </p:sp>
      <p:pic>
        <p:nvPicPr>
          <p:cNvPr id="80900" name="Picture 3" descr="8"/>
          <p:cNvPicPr>
            <a:picLocks noChangeAspect="1"/>
          </p:cNvPicPr>
          <p:nvPr/>
        </p:nvPicPr>
        <p:blipFill>
          <a:blip r:embed="rId2"/>
          <a:stretch>
            <a:fillRect/>
          </a:stretch>
        </p:blipFill>
        <p:spPr>
          <a:xfrm>
            <a:off x="1524000" y="363855"/>
            <a:ext cx="9144000" cy="6286500"/>
          </a:xfrm>
          <a:prstGeom prst="rect">
            <a:avLst/>
          </a:prstGeom>
          <a:noFill/>
          <a:ln w="9525">
            <a:noFill/>
          </a:ln>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81923" name="内容占位符 2"/>
          <p:cNvSpPr>
            <a:spLocks noGrp="1"/>
          </p:cNvSpPr>
          <p:nvPr/>
        </p:nvSpPr>
        <p:spPr>
          <a:xfrm>
            <a:off x="1921510" y="678498"/>
            <a:ext cx="8358188" cy="5500687"/>
          </a:xfrm>
          <a:prstGeom prst="rect">
            <a:avLst/>
          </a:prstGeom>
          <a:solidFill>
            <a:schemeClr val="bg1"/>
          </a:solidFill>
          <a:ln>
            <a:noFill/>
          </a:ln>
        </p:spPr>
        <p:txBody>
          <a:bodyPr/>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lvl="1"/>
            <a:r>
              <a:rPr kumimoji="1" lang="en-US" altLang="zh-CN" dirty="0">
                <a:solidFill>
                  <a:srgbClr val="FF0000"/>
                </a:solidFill>
                <a:latin typeface="华文楷体" panose="02010600040101010101" pitchFamily="2" charset="-122"/>
                <a:ea typeface="华文楷体" panose="02010600040101010101" pitchFamily="2" charset="-122"/>
              </a:rPr>
              <a:t>1.</a:t>
            </a:r>
            <a:r>
              <a:rPr kumimoji="1" lang="zh-CN" altLang="en-US" dirty="0">
                <a:latin typeface="华文楷体" panose="02010600040101010101" pitchFamily="2" charset="-122"/>
                <a:ea typeface="华文楷体" panose="02010600040101010101" pitchFamily="2" charset="-122"/>
              </a:rPr>
              <a:t>该工程被责令立即停工的具体原因包括：</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擅自改变建筑工程许可证内容：自行增加层数；擅自增加卫生间，改变建筑使用性质。</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已构成违法建设</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按建筑工程规划管理的要求：建筑设计方案如需做较大改动，应修改设计方案后，再送审设计方案，直到审定通过后方可建设。</a:t>
            </a:r>
          </a:p>
          <a:p>
            <a:pPr lvl="1"/>
            <a:r>
              <a:rPr kumimoji="1" lang="en-US" altLang="zh-CN" dirty="0">
                <a:solidFill>
                  <a:srgbClr val="FF0000"/>
                </a:solidFill>
                <a:latin typeface="华文楷体" panose="02010600040101010101" pitchFamily="2" charset="-122"/>
                <a:ea typeface="华文楷体" panose="02010600040101010101" pitchFamily="2" charset="-122"/>
              </a:rPr>
              <a:t>2.</a:t>
            </a:r>
            <a:r>
              <a:rPr kumimoji="1" lang="zh-CN" altLang="en-US" dirty="0">
                <a:latin typeface="华文楷体" panose="02010600040101010101" pitchFamily="2" charset="-122"/>
                <a:ea typeface="华文楷体" panose="02010600040101010101" pitchFamily="2" charset="-122"/>
              </a:rPr>
              <a:t>市规划行政主管部门的处理：</a:t>
            </a:r>
            <a:r>
              <a:rPr kumimoji="1" lang="zh-CN" altLang="en-US" sz="2000" dirty="0">
                <a:solidFill>
                  <a:srgbClr val="FF0000"/>
                </a:solidFill>
                <a:latin typeface="华文楷体" panose="02010600040101010101" pitchFamily="2" charset="-122"/>
                <a:ea typeface="华文楷体" panose="02010600040101010101" pitchFamily="2" charset="-122"/>
              </a:rPr>
              <a:t>（第六十四条）</a:t>
            </a:r>
            <a:endParaRPr kumimoji="1" lang="zh-CN" altLang="en-US" dirty="0">
              <a:latin typeface="华文楷体" panose="02010600040101010101" pitchFamily="2" charset="-122"/>
              <a:ea typeface="华文楷体" panose="02010600040101010101" pitchFamily="2" charset="-122"/>
            </a:endParaRP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拆除第四层墙体和增设的卫生间</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对地下室依法罚款后补办审批手续</a:t>
            </a:r>
          </a:p>
          <a:p>
            <a:pPr lvl="1">
              <a:buFont typeface="隶书" panose="02010509060101010101" pitchFamily="49" charset="-122"/>
              <a:buAutoNum type="circleNumDbPlain"/>
            </a:pPr>
            <a:r>
              <a:rPr kumimoji="1" lang="zh-CN" altLang="en-US" dirty="0">
                <a:latin typeface="华文楷体" panose="02010600040101010101" pitchFamily="2" charset="-122"/>
                <a:ea typeface="华文楷体" panose="02010600040101010101" pitchFamily="2" charset="-122"/>
              </a:rPr>
              <a:t>对工程主要负责人建议给予行政处分</a:t>
            </a:r>
          </a:p>
        </p:txBody>
      </p:sp>
    </p:spTree>
  </p:cSld>
  <p:clrMapOvr>
    <a:masterClrMapping/>
  </p:clrMapOvr>
  <p:transition spd="med">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82947" name="内容占位符 2"/>
          <p:cNvSpPr>
            <a:spLocks noGrp="1"/>
          </p:cNvSpPr>
          <p:nvPr/>
        </p:nvSpPr>
        <p:spPr>
          <a:xfrm>
            <a:off x="2007870" y="392430"/>
            <a:ext cx="8884920" cy="6259830"/>
          </a:xfrm>
          <a:prstGeom prst="rect">
            <a:avLst/>
          </a:prstGeom>
          <a:solidFill>
            <a:schemeClr val="bg1"/>
          </a:solidFill>
          <a:ln>
            <a:noFill/>
          </a:ln>
        </p:spPr>
        <p:txBody>
          <a:bodyPr/>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lvl="1">
              <a:lnSpc>
                <a:spcPct val="120000"/>
              </a:lnSpc>
            </a:pPr>
            <a:r>
              <a:rPr kumimoji="1" lang="zh-CN" altLang="en-US" sz="2600" dirty="0">
                <a:latin typeface="华文楷体" panose="02010600040101010101" pitchFamily="2" charset="-122"/>
                <a:ea typeface="华文楷体" panose="02010600040101010101" pitchFamily="2" charset="-122"/>
              </a:rPr>
              <a:t>某区政府大力开展旧城改造工作，建设单位对城市中心旧城危房地段拆迁后，进行住宅建设，该地块用地面积</a:t>
            </a:r>
            <a:r>
              <a:rPr kumimoji="1" lang="en-US" altLang="zh-CN" sz="2600" dirty="0">
                <a:latin typeface="华文楷体" panose="02010600040101010101" pitchFamily="2" charset="-122"/>
                <a:ea typeface="华文楷体" panose="02010600040101010101" pitchFamily="2" charset="-122"/>
              </a:rPr>
              <a:t>22700</a:t>
            </a:r>
            <a:r>
              <a:rPr kumimoji="1" lang="zh-CN" altLang="en-US" sz="2600" dirty="0">
                <a:latin typeface="华文楷体" panose="02010600040101010101" pitchFamily="2" charset="-122"/>
                <a:ea typeface="华文楷体" panose="02010600040101010101" pitchFamily="2" charset="-122"/>
              </a:rPr>
              <a:t>平方米，用地改造为住宅，总建设规模为</a:t>
            </a:r>
            <a:r>
              <a:rPr kumimoji="1" lang="en-US" altLang="zh-CN" sz="2600" dirty="0">
                <a:latin typeface="华文楷体" panose="02010600040101010101" pitchFamily="2" charset="-122"/>
                <a:ea typeface="华文楷体" panose="02010600040101010101" pitchFamily="2" charset="-122"/>
              </a:rPr>
              <a:t>58000</a:t>
            </a:r>
            <a:r>
              <a:rPr kumimoji="1" lang="zh-CN" altLang="en-US" sz="2600" dirty="0">
                <a:latin typeface="华文楷体" panose="02010600040101010101" pitchFamily="2" charset="-122"/>
                <a:ea typeface="华文楷体" panose="02010600040101010101" pitchFamily="2" charset="-122"/>
              </a:rPr>
              <a:t>平方米，建设高度控制不超过</a:t>
            </a:r>
            <a:r>
              <a:rPr kumimoji="1" lang="en-US" altLang="zh-CN" sz="2600" dirty="0">
                <a:latin typeface="华文楷体" panose="02010600040101010101" pitchFamily="2" charset="-122"/>
                <a:ea typeface="华文楷体" panose="02010600040101010101" pitchFamily="2" charset="-122"/>
              </a:rPr>
              <a:t>18</a:t>
            </a:r>
            <a:r>
              <a:rPr kumimoji="1" lang="zh-CN" altLang="en-US" sz="2600" dirty="0">
                <a:latin typeface="华文楷体" panose="02010600040101010101" pitchFamily="2" charset="-122"/>
                <a:ea typeface="华文楷体" panose="02010600040101010101" pitchFamily="2" charset="-122"/>
              </a:rPr>
              <a:t>米，区政府主要领导根据地区发展需要，决定沿街的建设性质调整为高层商业及办公楼，另外，整个项目的总建筑规模调整为</a:t>
            </a:r>
            <a:r>
              <a:rPr kumimoji="1" lang="en-US" altLang="zh-CN" sz="2600" dirty="0">
                <a:latin typeface="华文楷体" panose="02010600040101010101" pitchFamily="2" charset="-122"/>
                <a:ea typeface="华文楷体" panose="02010600040101010101" pitchFamily="2" charset="-122"/>
              </a:rPr>
              <a:t>87000</a:t>
            </a:r>
            <a:r>
              <a:rPr kumimoji="1" lang="zh-CN" altLang="en-US" sz="2600" dirty="0">
                <a:latin typeface="华文楷体" panose="02010600040101010101" pitchFamily="2" charset="-122"/>
                <a:ea typeface="华文楷体" panose="02010600040101010101" pitchFamily="2" charset="-122"/>
              </a:rPr>
              <a:t>平方米。区土地部门与建设单位签订了国有土地使用合同，土地用途为住宅。区规划局经请求区领导同意，为该项目核发了建设工程规划许可证。</a:t>
            </a:r>
          </a:p>
          <a:p>
            <a:pPr lvl="1">
              <a:lnSpc>
                <a:spcPct val="120000"/>
              </a:lnSpc>
            </a:pPr>
            <a:r>
              <a:rPr kumimoji="1" lang="zh-CN" altLang="en-US" sz="2600" dirty="0">
                <a:latin typeface="华文楷体" panose="02010600040101010101" pitchFamily="2" charset="-122"/>
                <a:ea typeface="华文楷体" panose="02010600040101010101" pitchFamily="2" charset="-122"/>
              </a:rPr>
              <a:t>当该地块两栋住宅已封顶，商业办公楼已建设到地下</a:t>
            </a:r>
            <a:r>
              <a:rPr kumimoji="1" lang="en-US" altLang="zh-CN" sz="2600" dirty="0">
                <a:latin typeface="华文楷体" panose="02010600040101010101" pitchFamily="2" charset="-122"/>
                <a:ea typeface="华文楷体" panose="02010600040101010101" pitchFamily="2" charset="-122"/>
              </a:rPr>
              <a:t>1</a:t>
            </a:r>
            <a:r>
              <a:rPr kumimoji="1" lang="zh-CN" altLang="en-US" sz="2600" dirty="0">
                <a:latin typeface="华文楷体" panose="02010600040101010101" pitchFamily="2" charset="-122"/>
                <a:ea typeface="华文楷体" panose="02010600040101010101" pitchFamily="2" charset="-122"/>
              </a:rPr>
              <a:t>层部分，市规划巡查执法部门在检查中发现了该项目的有关建设情况，责令建设单位立即停工，听候处理。</a:t>
            </a:r>
          </a:p>
          <a:p>
            <a:pPr lvl="1">
              <a:lnSpc>
                <a:spcPct val="120000"/>
              </a:lnSpc>
            </a:pPr>
            <a:r>
              <a:rPr kumimoji="1" lang="zh-CN" altLang="en-US" sz="2600" dirty="0">
                <a:latin typeface="华文楷体" panose="02010600040101010101" pitchFamily="2" charset="-122"/>
                <a:ea typeface="华文楷体" panose="02010600040101010101" pitchFamily="2" charset="-122"/>
              </a:rPr>
              <a:t>请问该项目为什么受到查处？市规划部门应如何处理？</a:t>
            </a:r>
          </a:p>
        </p:txBody>
      </p:sp>
    </p:spTree>
  </p:cSld>
  <p:clrMapOvr>
    <a:masterClrMapping/>
  </p:clrMapOvr>
  <p:transition spd="med">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83971" name="内容占位符 2"/>
          <p:cNvSpPr>
            <a:spLocks noGrp="1"/>
          </p:cNvSpPr>
          <p:nvPr/>
        </p:nvSpPr>
        <p:spPr>
          <a:xfrm>
            <a:off x="1921510" y="780415"/>
            <a:ext cx="8737600" cy="5696585"/>
          </a:xfrm>
          <a:prstGeom prst="rect">
            <a:avLst/>
          </a:prstGeom>
          <a:solidFill>
            <a:schemeClr val="bg1"/>
          </a:solidFill>
          <a:ln>
            <a:noFill/>
          </a:ln>
        </p:spPr>
        <p:txBody>
          <a:bodyPr/>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lvl="1" indent="358775"/>
            <a:r>
              <a:rPr kumimoji="1" lang="zh-CN" altLang="en-US" sz="2000" dirty="0">
                <a:latin typeface="Times New Roman" panose="02020603050405020304" pitchFamily="18" charset="0"/>
                <a:ea typeface="+mn-ea"/>
                <a:cs typeface="Times New Roman" panose="02020603050405020304" pitchFamily="18" charset="0"/>
              </a:rPr>
              <a:t>参考答案：区规划局与区土地部门未按法定程序履行相关职责，存在违反程序审批的问题：</a:t>
            </a:r>
          </a:p>
          <a:p>
            <a:pPr lvl="1" indent="358775"/>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、没按该地块的规划条件进行建设，规划条件应作为合同的一部分。</a:t>
            </a:r>
          </a:p>
          <a:p>
            <a:pPr lvl="1" indent="358775"/>
            <a:r>
              <a:rPr kumimoji="1" lang="en-US" altLang="zh-CN" sz="2000" dirty="0">
                <a:latin typeface="Times New Roman" panose="02020603050405020304" pitchFamily="18" charset="0"/>
                <a:ea typeface="+mn-ea"/>
                <a:cs typeface="Times New Roman" panose="02020603050405020304" pitchFamily="18" charset="0"/>
              </a:rPr>
              <a:t>2</a:t>
            </a:r>
            <a:r>
              <a:rPr kumimoji="1" lang="zh-CN" altLang="en-US" sz="2000" dirty="0">
                <a:latin typeface="Times New Roman" panose="02020603050405020304" pitchFamily="18" charset="0"/>
                <a:ea typeface="+mn-ea"/>
                <a:cs typeface="Times New Roman" panose="02020603050405020304" pitchFamily="18" charset="0"/>
              </a:rPr>
              <a:t>、规划条件不能随意改变。确需变更的，须向城市人民政府的规划管理部门申请，变更不符合控制性详细规划的，不得批准。</a:t>
            </a:r>
          </a:p>
          <a:p>
            <a:pPr lvl="1" indent="358775"/>
            <a:r>
              <a:rPr kumimoji="1" lang="en-US" altLang="zh-CN" sz="2000" dirty="0">
                <a:latin typeface="Times New Roman" panose="02020603050405020304" pitchFamily="18" charset="0"/>
                <a:ea typeface="+mn-ea"/>
                <a:cs typeface="Times New Roman" panose="02020603050405020304" pitchFamily="18" charset="0"/>
              </a:rPr>
              <a:t>3</a:t>
            </a:r>
            <a:r>
              <a:rPr kumimoji="1" lang="zh-CN" altLang="en-US" sz="2000" dirty="0">
                <a:latin typeface="Times New Roman" panose="02020603050405020304" pitchFamily="18" charset="0"/>
                <a:ea typeface="+mn-ea"/>
                <a:cs typeface="Times New Roman" panose="02020603050405020304" pitchFamily="18" charset="0"/>
              </a:rPr>
              <a:t>、没有领取建设用地规划许可证。</a:t>
            </a:r>
          </a:p>
          <a:p>
            <a:pPr lvl="1" indent="358775"/>
            <a:r>
              <a:rPr kumimoji="1" lang="zh-CN" altLang="en-US" sz="2000" dirty="0">
                <a:latin typeface="Times New Roman" panose="02020603050405020304" pitchFamily="18" charset="0"/>
                <a:ea typeface="+mn-ea"/>
                <a:cs typeface="Times New Roman" panose="02020603050405020304" pitchFamily="18" charset="0"/>
              </a:rPr>
              <a:t>对当事人的处理：</a:t>
            </a:r>
            <a:endParaRPr kumimoji="1" lang="en-US" altLang="zh-CN" sz="2000" dirty="0">
              <a:latin typeface="Times New Roman" panose="02020603050405020304" pitchFamily="18" charset="0"/>
              <a:ea typeface="+mn-ea"/>
              <a:cs typeface="Times New Roman" panose="02020603050405020304" pitchFamily="18" charset="0"/>
            </a:endParaRPr>
          </a:p>
          <a:p>
            <a:pPr lvl="1" indent="358775"/>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、对区政府相关负责人依法给予处分。</a:t>
            </a:r>
          </a:p>
          <a:p>
            <a:pPr lvl="1" indent="358775"/>
            <a:r>
              <a:rPr kumimoji="1" lang="en-US" altLang="zh-CN" sz="2000" dirty="0">
                <a:latin typeface="Times New Roman" panose="02020603050405020304" pitchFamily="18" charset="0"/>
                <a:ea typeface="+mn-ea"/>
                <a:cs typeface="Times New Roman" panose="02020603050405020304" pitchFamily="18" charset="0"/>
              </a:rPr>
              <a:t>2</a:t>
            </a:r>
            <a:r>
              <a:rPr kumimoji="1" lang="zh-CN" altLang="en-US" sz="2000" dirty="0">
                <a:latin typeface="Times New Roman" panose="02020603050405020304" pitchFamily="18" charset="0"/>
                <a:ea typeface="+mn-ea"/>
                <a:cs typeface="Times New Roman" panose="02020603050405020304" pitchFamily="18" charset="0"/>
              </a:rPr>
              <a:t>、核销其建设工程规划许可证。</a:t>
            </a:r>
          </a:p>
          <a:p>
            <a:pPr lvl="1" indent="358775"/>
            <a:r>
              <a:rPr kumimoji="1" lang="en-US" altLang="zh-CN" sz="2000" dirty="0">
                <a:latin typeface="Times New Roman" panose="02020603050405020304" pitchFamily="18" charset="0"/>
                <a:ea typeface="+mn-ea"/>
                <a:cs typeface="Times New Roman" panose="02020603050405020304" pitchFamily="18" charset="0"/>
              </a:rPr>
              <a:t>3</a:t>
            </a:r>
            <a:r>
              <a:rPr kumimoji="1" lang="zh-CN" altLang="en-US" sz="2000" dirty="0">
                <a:latin typeface="Times New Roman" panose="02020603050405020304" pitchFamily="18" charset="0"/>
                <a:ea typeface="+mn-ea"/>
                <a:cs typeface="Times New Roman" panose="02020603050405020304" pitchFamily="18" charset="0"/>
              </a:rPr>
              <a:t>、对直接责任人依法给予行政处分，追究法律责任。</a:t>
            </a:r>
          </a:p>
          <a:p>
            <a:pPr lvl="1" indent="358775"/>
            <a:r>
              <a:rPr kumimoji="1" lang="zh-CN" altLang="en-US" sz="2000" dirty="0">
                <a:latin typeface="Times New Roman" panose="02020603050405020304" pitchFamily="18" charset="0"/>
                <a:ea typeface="+mn-ea"/>
                <a:cs typeface="Times New Roman" panose="02020603050405020304" pitchFamily="18" charset="0"/>
              </a:rPr>
              <a:t>对建设项目的处理：</a:t>
            </a:r>
            <a:endParaRPr kumimoji="1" lang="en-US" altLang="zh-CN" sz="2000" dirty="0">
              <a:latin typeface="Times New Roman" panose="02020603050405020304" pitchFamily="18" charset="0"/>
              <a:ea typeface="+mn-ea"/>
              <a:cs typeface="Times New Roman" panose="02020603050405020304" pitchFamily="18" charset="0"/>
            </a:endParaRPr>
          </a:p>
          <a:p>
            <a:pPr lvl="1" indent="358775"/>
            <a:r>
              <a:rPr kumimoji="1" lang="en-US" altLang="zh-CN" sz="2000" dirty="0">
                <a:latin typeface="Times New Roman" panose="02020603050405020304" pitchFamily="18" charset="0"/>
                <a:ea typeface="+mn-ea"/>
                <a:cs typeface="Times New Roman" panose="02020603050405020304" pitchFamily="18" charset="0"/>
              </a:rPr>
              <a:t>1</a:t>
            </a:r>
            <a:r>
              <a:rPr kumimoji="1" lang="zh-CN" altLang="en-US" sz="2000" dirty="0">
                <a:latin typeface="Times New Roman" panose="02020603050405020304" pitchFamily="18" charset="0"/>
                <a:ea typeface="+mn-ea"/>
                <a:cs typeface="Times New Roman" panose="02020603050405020304" pitchFamily="18" charset="0"/>
              </a:rPr>
              <a:t>、责令立即停止建设，对已建好的两栋，没收或处罚款；</a:t>
            </a:r>
          </a:p>
          <a:p>
            <a:pPr lvl="1" indent="358775"/>
            <a:r>
              <a:rPr kumimoji="1" lang="en-US" altLang="zh-CN" sz="2000" dirty="0">
                <a:latin typeface="Times New Roman" panose="02020603050405020304" pitchFamily="18" charset="0"/>
                <a:ea typeface="+mn-ea"/>
                <a:cs typeface="Times New Roman" panose="02020603050405020304" pitchFamily="18" charset="0"/>
              </a:rPr>
              <a:t>2</a:t>
            </a:r>
            <a:r>
              <a:rPr kumimoji="1" lang="zh-CN" altLang="en-US" sz="2000" dirty="0">
                <a:latin typeface="Times New Roman" panose="02020603050405020304" pitchFamily="18" charset="0"/>
                <a:ea typeface="+mn-ea"/>
                <a:cs typeface="Times New Roman" panose="02020603050405020304" pitchFamily="18" charset="0"/>
              </a:rPr>
              <a:t>、高层商业楼（只建地下室），拆除。</a:t>
            </a:r>
          </a:p>
          <a:p>
            <a:pPr lvl="1" indent="358775"/>
            <a:r>
              <a:rPr kumimoji="1" lang="en-US" altLang="zh-CN" sz="2000" dirty="0">
                <a:latin typeface="Times New Roman" panose="02020603050405020304" pitchFamily="18" charset="0"/>
                <a:ea typeface="+mn-ea"/>
                <a:cs typeface="Times New Roman" panose="02020603050405020304" pitchFamily="18" charset="0"/>
              </a:rPr>
              <a:t>3</a:t>
            </a:r>
            <a:r>
              <a:rPr kumimoji="1" lang="zh-CN" altLang="en-US" sz="2000" dirty="0">
                <a:latin typeface="Times New Roman" panose="02020603050405020304" pitchFamily="18" charset="0"/>
                <a:ea typeface="+mn-ea"/>
                <a:cs typeface="Times New Roman" panose="02020603050405020304" pitchFamily="18" charset="0"/>
              </a:rPr>
              <a:t>、行政违法，给建设单位造成的经济损失应予以赔偿。</a:t>
            </a:r>
          </a:p>
          <a:p>
            <a:pPr lvl="1" indent="358775"/>
            <a:endParaRPr kumimoji="1" lang="zh-CN" altLang="en-US" sz="2000" dirty="0">
              <a:latin typeface="Times New Roman" panose="02020603050405020304" pitchFamily="18" charset="0"/>
              <a:ea typeface="Times New Roman" panose="02020603050405020304" pitchFamily="18" charset="0"/>
            </a:endParaRPr>
          </a:p>
        </p:txBody>
      </p:sp>
    </p:spTree>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548640" y="27940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2069013" y="392527"/>
            <a:ext cx="52285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4.1  </a:t>
            </a:r>
            <a:r>
              <a:rPr lang="en-US" altLang="zh-CN" dirty="0">
                <a:solidFill>
                  <a:schemeClr val="accent1"/>
                </a:solidFill>
                <a:effectLst>
                  <a:outerShdw blurRad="38100" dist="25400" dir="5400000" algn="ctr" rotWithShape="0">
                    <a:srgbClr val="6E747A">
                      <a:alpha val="43000"/>
                    </a:srgbClr>
                  </a:outerShdw>
                </a:effectLst>
                <a:sym typeface="+mn-ea"/>
              </a:rPr>
              <a:t>工程建设规划立法现状</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18" name="图片 17"/>
          <p:cNvPicPr>
            <a:picLocks noChangeAspect="1"/>
          </p:cNvPicPr>
          <p:nvPr/>
        </p:nvPicPr>
        <p:blipFill>
          <a:blip r:embed="rId3"/>
          <a:srcRect t="11291" b="19960"/>
          <a:stretch>
            <a:fillRect/>
          </a:stretch>
        </p:blipFill>
        <p:spPr>
          <a:xfrm>
            <a:off x="3137535" y="901065"/>
            <a:ext cx="6184265" cy="5843270"/>
          </a:xfrm>
          <a:prstGeom prst="rect">
            <a:avLst/>
          </a:prstGeom>
        </p:spPr>
      </p:pic>
      <p:sp>
        <p:nvSpPr>
          <p:cNvPr id="19" name="文本框 18"/>
          <p:cNvSpPr txBox="1"/>
          <p:nvPr/>
        </p:nvSpPr>
        <p:spPr>
          <a:xfrm>
            <a:off x="1624965" y="3140710"/>
            <a:ext cx="1077595" cy="953135"/>
          </a:xfrm>
          <a:prstGeom prst="rect">
            <a:avLst/>
          </a:prstGeom>
          <a:noFill/>
          <a:ln>
            <a:solidFill>
              <a:schemeClr val="bg2">
                <a:lumMod val="75000"/>
              </a:schemeClr>
            </a:solidFill>
          </a:ln>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P121</a:t>
            </a:r>
          </a:p>
          <a:p>
            <a:pPr algn="ctr"/>
            <a:r>
              <a:rPr lang="zh-CN" altLang="en-US" sz="2800" dirty="0">
                <a:latin typeface="微软雅黑" panose="020B0503020204020204" pitchFamily="34" charset="-122"/>
                <a:ea typeface="微软雅黑" panose="020B0503020204020204" pitchFamily="34" charset="-122"/>
              </a:rPr>
              <a:t>框图</a:t>
            </a:r>
          </a:p>
        </p:txBody>
      </p:sp>
    </p:spTree>
  </p:cSld>
  <p:clrMapOvr>
    <a:masterClrMapping/>
  </p:clrMapOvr>
  <p:transition spd="med">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盲目规划"/>
          <p:cNvPicPr>
            <a:picLocks noChangeAspect="1"/>
          </p:cNvPicPr>
          <p:nvPr/>
        </p:nvPicPr>
        <p:blipFill>
          <a:blip r:embed="rId3"/>
          <a:stretch>
            <a:fillRect/>
          </a:stretch>
        </p:blipFill>
        <p:spPr>
          <a:xfrm>
            <a:off x="476885" y="3364230"/>
            <a:ext cx="3205163" cy="3276600"/>
          </a:xfrm>
          <a:prstGeom prst="rect">
            <a:avLst/>
          </a:prstGeom>
          <a:noFill/>
          <a:ln w="9525">
            <a:noFill/>
          </a:ln>
        </p:spPr>
      </p:pic>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1921510" y="2110105"/>
            <a:ext cx="8906510" cy="2760980"/>
          </a:xfrm>
          <a:prstGeom prst="rect">
            <a:avLst/>
          </a:prstGeom>
          <a:noFill/>
          <a:ln>
            <a:noFill/>
          </a:ln>
        </p:spPr>
        <p:txBody>
          <a:bodyPr wrap="square" rtlCol="0" anchor="t">
            <a:spAutoFit/>
          </a:bodyPr>
          <a:lstStyle/>
          <a:p>
            <a:pPr marL="342900" marR="0" lvl="0" indent="-342900" algn="l" defTabSz="914400" rtl="0" eaLnBrk="1" fontAlgn="base" latinLnBrk="0" hangingPunct="1">
              <a:lnSpc>
                <a:spcPct val="130000"/>
              </a:lnSpc>
              <a:spcBef>
                <a:spcPts val="0"/>
              </a:spcBef>
              <a:spcAft>
                <a:spcPct val="0"/>
              </a:spcAft>
              <a:buClrTx/>
              <a:buSzTx/>
              <a:buFont typeface="Wingdings" panose="05000000000000000000" pitchFamily="2" charset="2"/>
              <a:buNone/>
              <a:defRPr/>
            </a:pPr>
            <a:r>
              <a:rPr lang="zh-CN" altLang="en-US" sz="2800" b="1" kern="0" noProof="0" dirty="0">
                <a:ln>
                  <a:noFill/>
                </a:ln>
                <a:solidFill>
                  <a:srgbClr val="FF0000"/>
                </a:solidFill>
                <a:effectLst/>
                <a:uLnTx/>
                <a:uFillTx/>
                <a:latin typeface="楷体_GB2312" pitchFamily="49" charset="-122"/>
                <a:ea typeface="楷体_GB2312" pitchFamily="49" charset="-122"/>
                <a:sym typeface="+mn-ea"/>
              </a:rPr>
              <a:t>城乡规划</a:t>
            </a:r>
            <a:r>
              <a:rPr lang="zh-CN" altLang="en-US" sz="2800" b="1" kern="0" noProof="0" dirty="0">
                <a:ln>
                  <a:noFill/>
                </a:ln>
                <a:solidFill>
                  <a:srgbClr val="3E3E5C"/>
                </a:solidFill>
                <a:effectLst/>
                <a:uLnTx/>
                <a:uFillTx/>
                <a:latin typeface="楷体_GB2312" pitchFamily="49" charset="-122"/>
                <a:ea typeface="楷体_GB2312" pitchFamily="49" charset="-122"/>
                <a:sym typeface="+mn-ea"/>
              </a:rPr>
              <a:t>：为了促进城乡经济社会全面协调发展，改善人居环境，确定城市、镇、村庄的</a:t>
            </a:r>
            <a:r>
              <a:rPr lang="zh-CN" altLang="en-US" sz="2800" b="1" u="dashLong" kern="0" noProof="0" dirty="0">
                <a:ln>
                  <a:noFill/>
                </a:ln>
                <a:solidFill>
                  <a:srgbClr val="3E3E5C"/>
                </a:solidFill>
                <a:effectLst/>
                <a:uLnTx/>
                <a:uFill>
                  <a:solidFill>
                    <a:srgbClr val="FF0000"/>
                  </a:solidFill>
                </a:uFill>
                <a:latin typeface="楷体_GB2312" pitchFamily="49" charset="-122"/>
                <a:ea typeface="楷体_GB2312" pitchFamily="49" charset="-122"/>
                <a:sym typeface="+mn-ea"/>
              </a:rPr>
              <a:t>发展规模、发展方向、步骤和建设标准</a:t>
            </a:r>
            <a:r>
              <a:rPr lang="zh-CN" altLang="en-US" sz="2800" b="1" kern="0" noProof="0" dirty="0">
                <a:ln>
                  <a:noFill/>
                </a:ln>
                <a:solidFill>
                  <a:srgbClr val="3E3E5C"/>
                </a:solidFill>
                <a:effectLst/>
                <a:uLnTx/>
                <a:uFillTx/>
                <a:latin typeface="楷体_GB2312" pitchFamily="49" charset="-122"/>
                <a:ea typeface="楷体_GB2312" pitchFamily="49" charset="-122"/>
                <a:sym typeface="+mn-ea"/>
              </a:rPr>
              <a:t>，合理利用城乡土地，协调城乡空间布局和各项建设的综合部署和具体安排</a:t>
            </a:r>
            <a:r>
              <a:rPr lang="zh-CN" altLang="en-US" sz="2800" b="1" kern="0" noProof="0" dirty="0">
                <a:ln>
                  <a:noFill/>
                </a:ln>
                <a:solidFill>
                  <a:srgbClr val="1F1F2E"/>
                </a:solidFill>
                <a:effectLst/>
                <a:uLnTx/>
                <a:uFillTx/>
                <a:latin typeface="楷体_GB2312" pitchFamily="49" charset="-122"/>
                <a:ea typeface="楷体_GB2312" pitchFamily="49" charset="-122"/>
                <a:sym typeface="+mn-ea"/>
              </a:rPr>
              <a:t>。</a:t>
            </a:r>
            <a:endParaRPr kumimoji="0" lang="en-US" altLang="zh-CN" sz="2800" b="1" i="0" u="none" strike="noStrike" kern="0" cap="none" spc="0" normalizeH="0" baseline="0" noProof="0" dirty="0">
              <a:ln>
                <a:noFill/>
              </a:ln>
              <a:solidFill>
                <a:srgbClr val="1F1F2E"/>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ts val="0"/>
              </a:spcBef>
              <a:spcAft>
                <a:spcPct val="0"/>
              </a:spcAft>
              <a:buClrTx/>
              <a:buSzTx/>
              <a:buFont typeface="Wingdings" panose="05000000000000000000" pitchFamily="2" charset="2"/>
              <a:buNone/>
              <a:defRPr/>
            </a:pP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nvSpPr>
        <p:spPr>
          <a:xfrm>
            <a:off x="2093595" y="1061403"/>
            <a:ext cx="8247063" cy="5500688"/>
          </a:xfrm>
          <a:prstGeom prst="rect">
            <a:avLst/>
          </a:prstGeom>
        </p:spPr>
        <p:txBody>
          <a:bodyPr/>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0" marR="0" lvl="0" indent="0" algn="l" defTabSz="914400" rtl="0" eaLnBrk="1" fontAlgn="base" latinLnBrk="1" hangingPunct="1">
              <a:lnSpc>
                <a:spcPct val="100000"/>
              </a:lnSpc>
              <a:spcBef>
                <a:spcPts val="0"/>
              </a:spcBef>
              <a:spcAft>
                <a:spcPct val="0"/>
              </a:spcAft>
              <a:buClrTx/>
              <a:buSzTx/>
              <a:buFont typeface="Wingdings" panose="05000000000000000000" pitchFamily="2" charset="2"/>
              <a:buNone/>
              <a:defRPr/>
            </a:pPr>
            <a:r>
              <a:rPr kumimoji="1" lang="zh-CN" altLang="en-US" sz="3200" b="1" i="0" u="none" strike="noStrike" kern="0" cap="none" spc="0" normalizeH="0" baseline="0" noProof="0" dirty="0">
                <a:ln>
                  <a:noFill/>
                </a:ln>
                <a:solidFill>
                  <a:srgbClr val="0033CC"/>
                </a:solidFill>
                <a:effectLst/>
                <a:uLnTx/>
                <a:uFillTx/>
                <a:latin typeface="+mj-ea"/>
                <a:ea typeface="+mj-ea"/>
                <a:cs typeface="Times New Roman" panose="02020603050405020304" pitchFamily="18" charset="0"/>
              </a:rPr>
              <a:t>、</a:t>
            </a:r>
            <a:endParaRPr kumimoji="1" lang="zh-CN" altLang="en-US" sz="2000" b="1" i="0" u="none" strike="noStrike" kern="1200" cap="none" spc="0" normalizeH="0" baseline="0" noProof="0" dirty="0">
              <a:ln>
                <a:noFill/>
              </a:ln>
              <a:solidFill>
                <a:srgbClr val="F45700"/>
              </a:solidFill>
              <a:effectLst/>
              <a:uLnTx/>
              <a:uFillTx/>
              <a:latin typeface="HY견고딕"/>
              <a:ea typeface="黑体" panose="02010609060101010101" pitchFamily="49" charset="-122"/>
              <a:cs typeface="HY견고딕"/>
            </a:endParaRPr>
          </a:p>
        </p:txBody>
      </p:sp>
      <p:sp>
        <p:nvSpPr>
          <p:cNvPr id="29" name="Rectangle 2"/>
          <p:cNvSpPr>
            <a:spLocks noChangeArrowheads="1"/>
          </p:cNvSpPr>
          <p:nvPr/>
        </p:nvSpPr>
        <p:spPr bwMode="auto">
          <a:xfrm>
            <a:off x="6884670" y="1113790"/>
            <a:ext cx="3529013" cy="1728788"/>
          </a:xfrm>
          <a:prstGeom prst="rect">
            <a:avLst/>
          </a:prstGeom>
          <a:noFill/>
          <a:ln w="31750" cmpd="sng">
            <a:solidFill>
              <a:srgbClr val="80008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HY견고딕"/>
              <a:ea typeface="HY견고딕"/>
              <a:cs typeface="HY견고딕"/>
            </a:endParaRPr>
          </a:p>
        </p:txBody>
      </p:sp>
      <p:sp>
        <p:nvSpPr>
          <p:cNvPr id="30" name="Rectangle 3"/>
          <p:cNvSpPr>
            <a:spLocks noChangeArrowheads="1"/>
          </p:cNvSpPr>
          <p:nvPr/>
        </p:nvSpPr>
        <p:spPr bwMode="auto">
          <a:xfrm>
            <a:off x="2780983" y="3991928"/>
            <a:ext cx="3024188" cy="1370013"/>
          </a:xfrm>
          <a:prstGeom prst="rect">
            <a:avLst/>
          </a:prstGeom>
          <a:noFill/>
          <a:ln w="9525" cmpd="sng">
            <a:solidFill>
              <a:srgbClr val="00000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HY견고딕"/>
              <a:ea typeface="HY견고딕"/>
              <a:cs typeface="HY견고딕"/>
            </a:endParaRPr>
          </a:p>
        </p:txBody>
      </p:sp>
      <p:sp>
        <p:nvSpPr>
          <p:cNvPr id="31" name="Text Box 4"/>
          <p:cNvSpPr txBox="1">
            <a:spLocks noChangeArrowheads="1"/>
          </p:cNvSpPr>
          <p:nvPr/>
        </p:nvSpPr>
        <p:spPr bwMode="auto">
          <a:xfrm>
            <a:off x="7964170" y="1382078"/>
            <a:ext cx="2225675" cy="406400"/>
          </a:xfrm>
          <a:prstGeom prst="rect">
            <a:avLst/>
          </a:prstGeom>
          <a:noFill/>
          <a:ln w="9525" cmpd="sng">
            <a:solidFill>
              <a:srgbClr val="000000"/>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ysClr val="windowText" lastClr="000000"/>
                </a:solidFill>
                <a:latin typeface="HY견고딕"/>
                <a:ea typeface="HY견고딕"/>
                <a:cs typeface="HY견고딕"/>
              </a:rPr>
              <a:t>全国城镇体系规划</a:t>
            </a:r>
          </a:p>
        </p:txBody>
      </p:sp>
      <p:sp>
        <p:nvSpPr>
          <p:cNvPr id="32" name="Text Box 5"/>
          <p:cNvSpPr txBox="1">
            <a:spLocks noChangeArrowheads="1"/>
          </p:cNvSpPr>
          <p:nvPr/>
        </p:nvSpPr>
        <p:spPr bwMode="auto">
          <a:xfrm>
            <a:off x="7964170" y="2147253"/>
            <a:ext cx="2225675" cy="406400"/>
          </a:xfrm>
          <a:prstGeom prst="rect">
            <a:avLst/>
          </a:prstGeom>
          <a:noFill/>
          <a:ln w="9525" cmpd="sng">
            <a:solidFill>
              <a:srgbClr val="000000"/>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ysClr val="windowText" lastClr="000000"/>
                </a:solidFill>
                <a:latin typeface="HY견고딕"/>
                <a:ea typeface="HY견고딕"/>
                <a:cs typeface="HY견고딕"/>
              </a:rPr>
              <a:t>省域城镇体系规划</a:t>
            </a:r>
          </a:p>
        </p:txBody>
      </p:sp>
      <p:sp>
        <p:nvSpPr>
          <p:cNvPr id="33" name="Text Box 6"/>
          <p:cNvSpPr txBox="1"/>
          <p:nvPr/>
        </p:nvSpPr>
        <p:spPr>
          <a:xfrm>
            <a:off x="6884670" y="3515678"/>
            <a:ext cx="3529013"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城市规划</a:t>
            </a:r>
          </a:p>
        </p:txBody>
      </p:sp>
      <p:sp>
        <p:nvSpPr>
          <p:cNvPr id="34" name="Text Box 7"/>
          <p:cNvSpPr txBox="1"/>
          <p:nvPr/>
        </p:nvSpPr>
        <p:spPr>
          <a:xfrm>
            <a:off x="6884670" y="4955540"/>
            <a:ext cx="1657350"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镇规划</a:t>
            </a:r>
          </a:p>
        </p:txBody>
      </p:sp>
      <p:sp>
        <p:nvSpPr>
          <p:cNvPr id="35" name="Text Box 8"/>
          <p:cNvSpPr txBox="1">
            <a:spLocks noChangeArrowheads="1"/>
          </p:cNvSpPr>
          <p:nvPr/>
        </p:nvSpPr>
        <p:spPr bwMode="auto">
          <a:xfrm>
            <a:off x="2780983" y="3345815"/>
            <a:ext cx="3024188" cy="406400"/>
          </a:xfrm>
          <a:prstGeom prst="rect">
            <a:avLst/>
          </a:prstGeom>
          <a:noFill/>
          <a:ln w="9525" cmpd="sng">
            <a:solidFill>
              <a:srgbClr val="000000"/>
            </a:solidFill>
            <a:miter lim="800000"/>
          </a:ln>
        </p:spPr>
        <p:txBody>
          <a:bodyPr>
            <a:spAutoFit/>
          </a:bodyPr>
          <a:lstStyle/>
          <a:p>
            <a:pPr marR="0" algn="ctr" defTabSz="914400" fontAlgn="auto">
              <a:spcBef>
                <a:spcPts val="0"/>
              </a:spcBef>
              <a:spcAft>
                <a:spcPts val="0"/>
              </a:spcAft>
              <a:buClrTx/>
              <a:buSzTx/>
              <a:buFontTx/>
              <a:buNone/>
              <a:defRPr/>
            </a:pPr>
            <a:r>
              <a:rPr kumimoji="0" lang="zh-CN" altLang="en-US" sz="2000" b="1" kern="0" cap="none" spc="0" normalizeH="0" baseline="0" noProof="0" dirty="0">
                <a:solidFill>
                  <a:srgbClr val="008E40"/>
                </a:solidFill>
                <a:latin typeface="HY견고딕"/>
                <a:ea typeface="HY견고딕"/>
                <a:cs typeface="HY견고딕"/>
              </a:rPr>
              <a:t>城市总体规划</a:t>
            </a:r>
          </a:p>
        </p:txBody>
      </p:sp>
      <p:sp>
        <p:nvSpPr>
          <p:cNvPr id="36" name="Text Box 9"/>
          <p:cNvSpPr txBox="1"/>
          <p:nvPr/>
        </p:nvSpPr>
        <p:spPr>
          <a:xfrm>
            <a:off x="8756333" y="4955540"/>
            <a:ext cx="1657350"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乡规划</a:t>
            </a:r>
          </a:p>
        </p:txBody>
      </p:sp>
      <p:sp>
        <p:nvSpPr>
          <p:cNvPr id="37" name="Text Box 10"/>
          <p:cNvSpPr txBox="1"/>
          <p:nvPr/>
        </p:nvSpPr>
        <p:spPr>
          <a:xfrm>
            <a:off x="8756333" y="6035040"/>
            <a:ext cx="1657350" cy="400050"/>
          </a:xfrm>
          <a:prstGeom prst="rect">
            <a:avLst/>
          </a:prstGeom>
          <a:noFill/>
          <a:ln w="31750" cap="flat" cmpd="sng">
            <a:solidFill>
              <a:srgbClr val="800080"/>
            </a:solidFill>
            <a:prstDash val="solid"/>
            <a:miter/>
            <a:headEnd type="none" w="med" len="med"/>
            <a:tailEnd type="none" w="med" len="med"/>
          </a:ln>
        </p:spPr>
        <p:txBody>
          <a:bodyPr>
            <a:spAutoFit/>
          </a:bodyPr>
          <a:lstStyle/>
          <a:p>
            <a:pPr algn="ctr"/>
            <a:r>
              <a:rPr lang="zh-CN" altLang="en-US" sz="2000" b="1" dirty="0">
                <a:latin typeface="HY견고딕"/>
                <a:ea typeface="黑体" panose="02010609060101010101" pitchFamily="49" charset="-122"/>
              </a:rPr>
              <a:t>村规划</a:t>
            </a:r>
          </a:p>
        </p:txBody>
      </p:sp>
      <p:cxnSp>
        <p:nvCxnSpPr>
          <p:cNvPr id="38" name="AutoShape 11"/>
          <p:cNvCxnSpPr/>
          <p:nvPr/>
        </p:nvCxnSpPr>
        <p:spPr>
          <a:xfrm>
            <a:off x="8613458" y="2840990"/>
            <a:ext cx="0" cy="641350"/>
          </a:xfrm>
          <a:prstGeom prst="straightConnector1">
            <a:avLst/>
          </a:prstGeom>
          <a:ln w="31750" cap="flat" cmpd="sng">
            <a:solidFill>
              <a:srgbClr val="800080"/>
            </a:solidFill>
            <a:prstDash val="solid"/>
            <a:headEnd type="none" w="med" len="med"/>
            <a:tailEnd type="triangle" w="med" len="med"/>
          </a:ln>
        </p:spPr>
      </p:cxnSp>
      <p:cxnSp>
        <p:nvCxnSpPr>
          <p:cNvPr id="39" name="AutoShape 12"/>
          <p:cNvCxnSpPr>
            <a:stCxn id="36" idx="2"/>
            <a:endCxn id="37" idx="0"/>
          </p:cNvCxnSpPr>
          <p:nvPr/>
        </p:nvCxnSpPr>
        <p:spPr>
          <a:xfrm>
            <a:off x="9585008" y="5367655"/>
            <a:ext cx="0" cy="679450"/>
          </a:xfrm>
          <a:prstGeom prst="straightConnector1">
            <a:avLst/>
          </a:prstGeom>
          <a:ln w="31750" cap="flat" cmpd="sng">
            <a:solidFill>
              <a:srgbClr val="800080"/>
            </a:solidFill>
            <a:prstDash val="solid"/>
            <a:headEnd type="none" w="med" len="med"/>
            <a:tailEnd type="triangle" w="med" len="med"/>
          </a:ln>
        </p:spPr>
      </p:cxnSp>
      <p:cxnSp>
        <p:nvCxnSpPr>
          <p:cNvPr id="40" name="AutoShape 13"/>
          <p:cNvCxnSpPr>
            <a:stCxn id="35" idx="2"/>
            <a:endCxn id="30" idx="0"/>
          </p:cNvCxnSpPr>
          <p:nvPr/>
        </p:nvCxnSpPr>
        <p:spPr>
          <a:xfrm>
            <a:off x="4293870" y="3764280"/>
            <a:ext cx="0" cy="240030"/>
          </a:xfrm>
          <a:prstGeom prst="straightConnector1">
            <a:avLst/>
          </a:prstGeom>
          <a:ln w="9525" cap="flat" cmpd="sng">
            <a:solidFill>
              <a:srgbClr val="000000"/>
            </a:solidFill>
            <a:prstDash val="solid"/>
            <a:headEnd type="none" w="med" len="med"/>
            <a:tailEnd type="triangle" w="med" len="med"/>
          </a:ln>
        </p:spPr>
      </p:cxnSp>
      <p:cxnSp>
        <p:nvCxnSpPr>
          <p:cNvPr id="41" name="AutoShape 14"/>
          <p:cNvCxnSpPr>
            <a:stCxn id="33" idx="2"/>
            <a:endCxn id="34" idx="0"/>
          </p:cNvCxnSpPr>
          <p:nvPr/>
        </p:nvCxnSpPr>
        <p:spPr>
          <a:xfrm rot="5400000">
            <a:off x="7661593" y="3979863"/>
            <a:ext cx="1039495" cy="935990"/>
          </a:xfrm>
          <a:prstGeom prst="bentConnector3">
            <a:avLst>
              <a:gd name="adj1" fmla="val 50000"/>
            </a:avLst>
          </a:prstGeom>
          <a:ln w="31750" cap="flat" cmpd="sng">
            <a:solidFill>
              <a:srgbClr val="800080"/>
            </a:solidFill>
            <a:prstDash val="solid"/>
            <a:miter/>
            <a:headEnd type="none" w="med" len="med"/>
            <a:tailEnd type="triangle" w="med" len="med"/>
          </a:ln>
        </p:spPr>
      </p:cxnSp>
      <p:cxnSp>
        <p:nvCxnSpPr>
          <p:cNvPr id="42" name="AutoShape 15"/>
          <p:cNvCxnSpPr>
            <a:stCxn id="33" idx="2"/>
            <a:endCxn id="36" idx="0"/>
          </p:cNvCxnSpPr>
          <p:nvPr/>
        </p:nvCxnSpPr>
        <p:spPr>
          <a:xfrm rot="5400000" flipV="1">
            <a:off x="8597583" y="3979863"/>
            <a:ext cx="1039495" cy="935990"/>
          </a:xfrm>
          <a:prstGeom prst="bentConnector3">
            <a:avLst>
              <a:gd name="adj1" fmla="val 50000"/>
            </a:avLst>
          </a:prstGeom>
          <a:ln w="31750" cap="flat" cmpd="sng">
            <a:solidFill>
              <a:srgbClr val="800080"/>
            </a:solidFill>
            <a:prstDash val="solid"/>
            <a:miter/>
            <a:headEnd type="none" w="med" len="med"/>
            <a:tailEnd type="triangle" w="med" len="med"/>
          </a:ln>
        </p:spPr>
      </p:cxnSp>
      <p:cxnSp>
        <p:nvCxnSpPr>
          <p:cNvPr id="24594" name="AutoShape 16"/>
          <p:cNvCxnSpPr>
            <a:stCxn id="34" idx="2"/>
            <a:endCxn id="37" idx="1"/>
          </p:cNvCxnSpPr>
          <p:nvPr/>
        </p:nvCxnSpPr>
        <p:spPr>
          <a:xfrm rot="5400000" flipV="1">
            <a:off x="7795260" y="5285740"/>
            <a:ext cx="879475" cy="1043305"/>
          </a:xfrm>
          <a:prstGeom prst="bentConnector2">
            <a:avLst/>
          </a:prstGeom>
          <a:ln w="31750" cap="flat" cmpd="sng">
            <a:solidFill>
              <a:srgbClr val="800080"/>
            </a:solidFill>
            <a:prstDash val="solid"/>
            <a:miter/>
            <a:headEnd type="none" w="med" len="med"/>
            <a:tailEnd type="triangle" w="med" len="med"/>
          </a:ln>
        </p:spPr>
      </p:cxnSp>
      <p:sp>
        <p:nvSpPr>
          <p:cNvPr id="44" name="Text Box 17"/>
          <p:cNvSpPr txBox="1">
            <a:spLocks noChangeArrowheads="1"/>
          </p:cNvSpPr>
          <p:nvPr/>
        </p:nvSpPr>
        <p:spPr bwMode="auto">
          <a:xfrm>
            <a:off x="2993708" y="4130040"/>
            <a:ext cx="492125" cy="1104900"/>
          </a:xfrm>
          <a:prstGeom prst="rect">
            <a:avLst/>
          </a:prstGeom>
          <a:noFill/>
          <a:ln w="9525">
            <a:noFill/>
            <a:miter lim="800000"/>
          </a:ln>
        </p:spPr>
        <p:txBody>
          <a:bodyPr vert="eaVert" wrap="none">
            <a:spAutoFit/>
          </a:bodyPr>
          <a:lstStyle/>
          <a:p>
            <a:pPr marR="0" algn="ctr" defTabSz="914400" fontAlgn="auto">
              <a:spcBef>
                <a:spcPts val="0"/>
              </a:spcBef>
              <a:spcAft>
                <a:spcPts val="0"/>
              </a:spcAft>
              <a:buClrTx/>
              <a:buSzTx/>
              <a:buFontTx/>
              <a:buNone/>
              <a:defRPr/>
            </a:pPr>
            <a:r>
              <a:rPr kumimoji="0" lang="zh-CN" altLang="en-US" sz="2000" b="1" kern="0" cap="none" spc="0" normalizeH="0" baseline="0" noProof="0" dirty="0">
                <a:solidFill>
                  <a:srgbClr val="008E40"/>
                </a:solidFill>
                <a:latin typeface="HY견고딕"/>
                <a:ea typeface="HY견고딕"/>
                <a:cs typeface="HY견고딕"/>
              </a:rPr>
              <a:t>详细规划</a:t>
            </a:r>
          </a:p>
        </p:txBody>
      </p:sp>
      <p:sp>
        <p:nvSpPr>
          <p:cNvPr id="24596" name="Text Box 18"/>
          <p:cNvSpPr txBox="1"/>
          <p:nvPr/>
        </p:nvSpPr>
        <p:spPr>
          <a:xfrm>
            <a:off x="7029133" y="1185228"/>
            <a:ext cx="488950" cy="1597025"/>
          </a:xfrm>
          <a:prstGeom prst="rect">
            <a:avLst/>
          </a:prstGeom>
          <a:noFill/>
          <a:ln w="9525">
            <a:noFill/>
          </a:ln>
        </p:spPr>
        <p:txBody>
          <a:bodyPr vert="eaVert" wrap="none">
            <a:spAutoFit/>
          </a:bodyPr>
          <a:lstStyle/>
          <a:p>
            <a:r>
              <a:rPr lang="zh-CN" altLang="en-US" sz="2000" b="1" dirty="0">
                <a:latin typeface="HY견고딕"/>
                <a:ea typeface="黑体" panose="02010609060101010101" pitchFamily="49" charset="-122"/>
              </a:rPr>
              <a:t>城镇体系规划</a:t>
            </a:r>
          </a:p>
        </p:txBody>
      </p:sp>
      <p:cxnSp>
        <p:nvCxnSpPr>
          <p:cNvPr id="46" name="AutoShape 19"/>
          <p:cNvCxnSpPr>
            <a:stCxn id="31" idx="2"/>
            <a:endCxn id="32" idx="0"/>
          </p:cNvCxnSpPr>
          <p:nvPr/>
        </p:nvCxnSpPr>
        <p:spPr>
          <a:xfrm>
            <a:off x="9077008" y="1800543"/>
            <a:ext cx="0" cy="358775"/>
          </a:xfrm>
          <a:prstGeom prst="straightConnector1">
            <a:avLst/>
          </a:prstGeom>
          <a:ln w="9525" cap="flat" cmpd="sng">
            <a:solidFill>
              <a:srgbClr val="000000"/>
            </a:solidFill>
            <a:prstDash val="solid"/>
            <a:headEnd type="none" w="med" len="med"/>
            <a:tailEnd type="triangle" w="med" len="med"/>
          </a:ln>
        </p:spPr>
      </p:cxnSp>
      <p:sp>
        <p:nvSpPr>
          <p:cNvPr id="47" name="Rectangle 20"/>
          <p:cNvSpPr>
            <a:spLocks noChangeArrowheads="1"/>
          </p:cNvSpPr>
          <p:nvPr/>
        </p:nvSpPr>
        <p:spPr bwMode="auto">
          <a:xfrm>
            <a:off x="2565083" y="3201353"/>
            <a:ext cx="3384550" cy="2376488"/>
          </a:xfrm>
          <a:prstGeom prst="rect">
            <a:avLst/>
          </a:prstGeom>
          <a:noFill/>
          <a:ln w="9525" cmpd="sng">
            <a:solidFill>
              <a:srgbClr val="000000"/>
            </a:solidFill>
            <a:miter lim="800000"/>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HY견고딕"/>
              <a:ea typeface="HY견고딕"/>
              <a:cs typeface="HY견고딕"/>
            </a:endParaRPr>
          </a:p>
        </p:txBody>
      </p:sp>
      <p:cxnSp>
        <p:nvCxnSpPr>
          <p:cNvPr id="48" name="AutoShape 21"/>
          <p:cNvCxnSpPr>
            <a:stCxn id="33" idx="1"/>
            <a:endCxn id="47" idx="3"/>
          </p:cNvCxnSpPr>
          <p:nvPr/>
        </p:nvCxnSpPr>
        <p:spPr>
          <a:xfrm rot="10800000" flipV="1">
            <a:off x="5949950" y="3728085"/>
            <a:ext cx="934720" cy="674370"/>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9" name="AutoShape 22"/>
          <p:cNvCxnSpPr>
            <a:stCxn id="34" idx="1"/>
            <a:endCxn id="47" idx="3"/>
          </p:cNvCxnSpPr>
          <p:nvPr/>
        </p:nvCxnSpPr>
        <p:spPr>
          <a:xfrm rot="10800000">
            <a:off x="5949950" y="4402455"/>
            <a:ext cx="934720" cy="765175"/>
          </a:xfrm>
          <a:prstGeom prst="bentConnector3">
            <a:avLst>
              <a:gd name="adj1" fmla="val 50000"/>
            </a:avLst>
          </a:prstGeom>
          <a:ln w="9525" cap="flat" cmpd="sng">
            <a:solidFill>
              <a:srgbClr val="000000"/>
            </a:solidFill>
            <a:prstDash val="solid"/>
            <a:miter/>
            <a:headEnd type="none" w="med" len="med"/>
            <a:tailEnd type="none" w="med" len="med"/>
          </a:ln>
        </p:spPr>
      </p:cxnSp>
      <p:sp>
        <p:nvSpPr>
          <p:cNvPr id="51" name="Text Box 24"/>
          <p:cNvSpPr txBox="1">
            <a:spLocks noChangeArrowheads="1"/>
          </p:cNvSpPr>
          <p:nvPr/>
        </p:nvSpPr>
        <p:spPr bwMode="auto">
          <a:xfrm>
            <a:off x="3646170" y="4163378"/>
            <a:ext cx="1971675" cy="406400"/>
          </a:xfrm>
          <a:prstGeom prst="rect">
            <a:avLst/>
          </a:prstGeom>
          <a:noFill/>
          <a:ln w="9525" cmpd="sng">
            <a:solidFill>
              <a:srgbClr val="0000FF"/>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rgbClr val="FF6600"/>
                </a:solidFill>
                <a:latin typeface="HY견고딕"/>
                <a:ea typeface="仿宋_GB2312" pitchFamily="49" charset="-122"/>
                <a:cs typeface="HY견고딕"/>
              </a:rPr>
              <a:t>控制性详细规划</a:t>
            </a:r>
          </a:p>
        </p:txBody>
      </p:sp>
      <p:sp>
        <p:nvSpPr>
          <p:cNvPr id="52" name="Text Box 25"/>
          <p:cNvSpPr txBox="1">
            <a:spLocks noChangeArrowheads="1"/>
          </p:cNvSpPr>
          <p:nvPr/>
        </p:nvSpPr>
        <p:spPr bwMode="auto">
          <a:xfrm>
            <a:off x="3646170" y="4811078"/>
            <a:ext cx="1971675" cy="406400"/>
          </a:xfrm>
          <a:prstGeom prst="rect">
            <a:avLst/>
          </a:prstGeom>
          <a:noFill/>
          <a:ln w="9525" cmpd="sng">
            <a:solidFill>
              <a:srgbClr val="0000FF"/>
            </a:solidFill>
            <a:miter lim="800000"/>
          </a:ln>
        </p:spPr>
        <p:txBody>
          <a:bodyPr wrap="none">
            <a:spAutoFit/>
          </a:bodyPr>
          <a:lstStyle/>
          <a:p>
            <a:pPr marR="0" defTabSz="914400" fontAlgn="auto">
              <a:spcBef>
                <a:spcPts val="0"/>
              </a:spcBef>
              <a:spcAft>
                <a:spcPts val="0"/>
              </a:spcAft>
              <a:buClrTx/>
              <a:buSzTx/>
              <a:buFontTx/>
              <a:buNone/>
              <a:defRPr/>
            </a:pPr>
            <a:r>
              <a:rPr kumimoji="0" lang="zh-CN" altLang="en-US" sz="2000" b="1" kern="0" cap="none" spc="0" normalizeH="0" baseline="0" noProof="0">
                <a:solidFill>
                  <a:srgbClr val="FF6600"/>
                </a:solidFill>
                <a:latin typeface="HY견고딕"/>
                <a:ea typeface="仿宋_GB2312" pitchFamily="49" charset="-122"/>
                <a:cs typeface="HY견고딕"/>
              </a:rPr>
              <a:t>修建性详细规划</a:t>
            </a:r>
          </a:p>
        </p:txBody>
      </p:sp>
      <p:cxnSp>
        <p:nvCxnSpPr>
          <p:cNvPr id="53" name="AutoShape 26"/>
          <p:cNvCxnSpPr>
            <a:stCxn id="51" idx="2"/>
            <a:endCxn id="52" idx="0"/>
          </p:cNvCxnSpPr>
          <p:nvPr/>
        </p:nvCxnSpPr>
        <p:spPr>
          <a:xfrm>
            <a:off x="4632008" y="4581843"/>
            <a:ext cx="0" cy="241300"/>
          </a:xfrm>
          <a:prstGeom prst="straightConnector1">
            <a:avLst/>
          </a:prstGeom>
          <a:ln w="9525" cap="flat" cmpd="sng">
            <a:solidFill>
              <a:srgbClr val="0000FF"/>
            </a:solidFill>
            <a:prstDash val="solid"/>
            <a:headEnd type="none" w="med" len="med"/>
            <a:tailEnd type="triangle" w="med" len="med"/>
          </a:ln>
        </p:spPr>
      </p:cxnSp>
      <p:sp>
        <p:nvSpPr>
          <p:cNvPr id="2" name="文本框 1"/>
          <p:cNvSpPr txBox="1"/>
          <p:nvPr/>
        </p:nvSpPr>
        <p:spPr>
          <a:xfrm>
            <a:off x="142240" y="3916045"/>
            <a:ext cx="1955800" cy="953135"/>
          </a:xfrm>
          <a:prstGeom prst="rect">
            <a:avLst/>
          </a:prstGeom>
          <a:noFill/>
          <a:ln>
            <a:solidFill>
              <a:schemeClr val="bg2">
                <a:lumMod val="75000"/>
              </a:schemeClr>
            </a:solidFill>
          </a:ln>
        </p:spPr>
        <p:txBody>
          <a:bodyPr wrap="none" rtlCol="0" anchor="t">
            <a:spAutoFit/>
          </a:bodyPr>
          <a:lstStyle/>
          <a:p>
            <a:pPr marL="342900" marR="0" lvl="0" indent="-342900" algn="l" defTabSz="914400" rtl="0" eaLnBrk="1" fontAlgn="base" latinLnBrk="1" hangingPunct="1">
              <a:lnSpc>
                <a:spcPct val="100000"/>
              </a:lnSpc>
              <a:spcBef>
                <a:spcPts val="0"/>
              </a:spcBef>
              <a:spcAft>
                <a:spcPct val="0"/>
              </a:spcAft>
              <a:buClrTx/>
              <a:buSzTx/>
              <a:buFont typeface="Wingdings" panose="05000000000000000000" pitchFamily="2" charset="2"/>
              <a:buChar char="Ø"/>
              <a:defRPr/>
            </a:pPr>
            <a:r>
              <a:rPr kumimoji="1" lang="zh-CN" altLang="en-US" sz="2800" b="1" kern="0" noProof="0" dirty="0">
                <a:ln>
                  <a:noFill/>
                </a:ln>
                <a:solidFill>
                  <a:srgbClr val="0033CC"/>
                </a:solidFill>
                <a:effectLst/>
                <a:uLnTx/>
                <a:uFillTx/>
                <a:latin typeface="+mj-ea"/>
                <a:ea typeface="+mj-ea"/>
                <a:cs typeface="Times New Roman" panose="02020603050405020304" pitchFamily="18" charset="0"/>
                <a:sym typeface="+mn-ea"/>
              </a:rPr>
              <a:t>城乡规划</a:t>
            </a:r>
          </a:p>
          <a:p>
            <a:pPr marR="0" lvl="0" indent="0" algn="l" defTabSz="914400" rtl="0" eaLnBrk="1" fontAlgn="base" latinLnBrk="1" hangingPunct="1">
              <a:lnSpc>
                <a:spcPct val="100000"/>
              </a:lnSpc>
              <a:spcBef>
                <a:spcPts val="0"/>
              </a:spcBef>
              <a:spcAft>
                <a:spcPct val="0"/>
              </a:spcAft>
              <a:buClrTx/>
              <a:buSzTx/>
              <a:buFont typeface="Wingdings" panose="05000000000000000000" pitchFamily="2" charset="2"/>
              <a:buNone/>
              <a:defRPr/>
            </a:pPr>
            <a:r>
              <a:rPr kumimoji="1" lang="zh-CN" altLang="en-US" sz="2800" b="1" kern="0" noProof="0" dirty="0">
                <a:ln>
                  <a:noFill/>
                </a:ln>
                <a:solidFill>
                  <a:srgbClr val="0033CC"/>
                </a:solidFill>
                <a:effectLst/>
                <a:uLnTx/>
                <a:uFillTx/>
                <a:latin typeface="+mj-ea"/>
                <a:ea typeface="+mj-ea"/>
                <a:cs typeface="Times New Roman" panose="02020603050405020304" pitchFamily="18" charset="0"/>
                <a:sym typeface="+mn-ea"/>
              </a:rPr>
              <a:t>   的分类</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linds(horizontal)">
                                      <p:cBhvr>
                                        <p:cTn id="10" dur="500"/>
                                        <p:tgtEl>
                                          <p:spTgt spid="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horizont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linds(horizontal)">
                                      <p:cBhvr>
                                        <p:cTn id="26" dur="500"/>
                                        <p:tgtEl>
                                          <p:spTgt spid="4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blinds(horizontal)">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linds(horizontal)">
                                      <p:cBhvr>
                                        <p:cTn id="34" dur="500"/>
                                        <p:tgtEl>
                                          <p:spTgt spid="4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par>
                                <p:cTn id="43" presetID="3" presetClass="entr" presetSubtype="10" fill="hold" nodeType="withEffect">
                                  <p:stCondLst>
                                    <p:cond delay="0"/>
                                  </p:stCondLst>
                                  <p:childTnLst>
                                    <p:set>
                                      <p:cBhvr>
                                        <p:cTn id="44" dur="1" fill="hold">
                                          <p:stCondLst>
                                            <p:cond delay="0"/>
                                          </p:stCondLst>
                                        </p:cTn>
                                        <p:tgtEl>
                                          <p:spTgt spid="24594"/>
                                        </p:tgtEl>
                                        <p:attrNameLst>
                                          <p:attrName>style.visibility</p:attrName>
                                        </p:attrNameLst>
                                      </p:cBhvr>
                                      <p:to>
                                        <p:strVal val="visible"/>
                                      </p:to>
                                    </p:set>
                                    <p:animEffect transition="in" filter="blinds(horizontal)">
                                      <p:cBhvr>
                                        <p:cTn id="45" dur="500"/>
                                        <p:tgtEl>
                                          <p:spTgt spid="2459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linds(horizontal)">
                                      <p:cBhvr>
                                        <p:cTn id="53" dur="500"/>
                                        <p:tgtEl>
                                          <p:spTgt spid="48"/>
                                        </p:tgtEl>
                                      </p:cBhvr>
                                    </p:animEffect>
                                  </p:childTnLst>
                                </p:cTn>
                              </p:par>
                              <p:par>
                                <p:cTn id="54" presetID="3" presetClass="entr" presetSubtype="10"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blinds(horizontal)">
                                      <p:cBhvr>
                                        <p:cTn id="56" dur="500"/>
                                        <p:tgtEl>
                                          <p:spTgt spid="49"/>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blinds(horizontal)">
                                      <p:cBhvr>
                                        <p:cTn id="59" dur="500"/>
                                        <p:tgtEl>
                                          <p:spTgt spid="47"/>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linds(horizontal)">
                                      <p:cBhvr>
                                        <p:cTn id="62" dur="500"/>
                                        <p:tgtEl>
                                          <p:spTgt spid="35"/>
                                        </p:tgtEl>
                                      </p:cBhvr>
                                    </p:animEffect>
                                  </p:childTnLst>
                                </p:cTn>
                              </p:par>
                              <p:par>
                                <p:cTn id="63" presetID="3" presetClass="entr" presetSubtype="1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linds(horizontal)">
                                      <p:cBhvr>
                                        <p:cTn id="65" dur="500"/>
                                        <p:tgtEl>
                                          <p:spTgt spid="40"/>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linds(horizontal)">
                                      <p:cBhvr>
                                        <p:cTn id="68" dur="500"/>
                                        <p:tgtEl>
                                          <p:spTgt spid="30"/>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linds(horizontal)">
                                      <p:cBhvr>
                                        <p:cTn id="71" dur="5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linds(horizontal)">
                                      <p:cBhvr>
                                        <p:cTn id="76" dur="500"/>
                                        <p:tgtEl>
                                          <p:spTgt spid="51"/>
                                        </p:tgtEl>
                                      </p:cBhvr>
                                    </p:animEffect>
                                  </p:childTnLst>
                                </p:cTn>
                              </p:par>
                              <p:par>
                                <p:cTn id="77" presetID="3" presetClass="entr" presetSubtype="10" fill="hold"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linds(horizontal)">
                                      <p:cBhvr>
                                        <p:cTn id="79" dur="500"/>
                                        <p:tgtEl>
                                          <p:spTgt spid="5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blinds(horizontal)">
                                      <p:cBhvr>
                                        <p:cTn id="8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44" grpId="0"/>
      <p:bldP spid="47" grpId="0" bldLvl="0" animBg="1"/>
      <p:bldP spid="51" grpId="0" bldLvl="0" animBg="1"/>
      <p:bldP spid="5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3" name="内容占位符 2"/>
          <p:cNvSpPr>
            <a:spLocks noGrp="1"/>
          </p:cNvSpPr>
          <p:nvPr/>
        </p:nvSpPr>
        <p:spPr>
          <a:xfrm>
            <a:off x="1916430" y="1913890"/>
            <a:ext cx="8358505" cy="4484370"/>
          </a:xfrm>
          <a:prstGeom prst="rect">
            <a:avLst/>
          </a:prstGeom>
        </p:spPr>
        <p:txBody>
          <a:bodyPr vert="horz" wrap="square" lIns="91440" tIns="45720" rIns="91440" bIns="45720" numCol="1" anchor="t" anchorCtr="0" compatLnSpc="1"/>
          <a:lstStyle>
            <a:lvl1pPr marL="342900" indent="-342900" algn="l" rtl="0" eaLnBrk="1" fontAlgn="base" latinLnBrk="1" hangingPunct="1">
              <a:spcBef>
                <a:spcPts val="0"/>
              </a:spcBef>
              <a:spcAft>
                <a:spcPct val="0"/>
              </a:spcAft>
              <a:buFont typeface="Wingdings" panose="05000000000000000000" pitchFamily="2" charset="2"/>
              <a:buChar char="Ø"/>
              <a:defRPr kumimoji="1" sz="3200" b="1">
                <a:solidFill>
                  <a:srgbClr val="0033CC"/>
                </a:solidFill>
                <a:latin typeface="+mj-ea"/>
                <a:ea typeface="+mj-ea"/>
                <a:cs typeface="Times New Roman" panose="02020603050405020304" pitchFamily="18" charset="0"/>
              </a:defRPr>
            </a:lvl1pPr>
            <a:lvl2pPr marL="0" indent="716280" algn="l" rtl="0" eaLnBrk="1" fontAlgn="base" latinLnBrk="1" hangingPunct="1">
              <a:spcBef>
                <a:spcPct val="20000"/>
              </a:spcBef>
              <a:spcAft>
                <a:spcPct val="0"/>
              </a:spcAft>
              <a:buFontTx/>
              <a:buNone/>
              <a:defRPr kumimoji="1" sz="2800" b="1">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latinLnBrk="1" hangingPunct="1">
              <a:spcBef>
                <a:spcPct val="20000"/>
              </a:spcBef>
              <a:spcAft>
                <a:spcPct val="0"/>
              </a:spcAft>
              <a:buFontTx/>
              <a:buNone/>
              <a:defRPr kumimoji="1" sz="2400" b="1">
                <a:solidFill>
                  <a:schemeClr val="tx1"/>
                </a:solidFill>
                <a:latin typeface="宋体" panose="02010600030101010101" pitchFamily="2" charset="-122"/>
                <a:ea typeface="宋体" panose="02010600030101010101" pitchFamily="2" charset="-122"/>
                <a:cs typeface="Times New Roman" panose="02020603050405020304" pitchFamily="18" charset="0"/>
              </a:defRPr>
            </a:lvl3pPr>
            <a:lvl4pPr marL="16002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latinLnBrk="1" hangingPunct="1">
              <a:spcBef>
                <a:spcPct val="20000"/>
              </a:spcBef>
              <a:spcAft>
                <a:spcPct val="0"/>
              </a:spcAft>
              <a:buChar char="»"/>
              <a:defRPr kumimoji="1" sz="20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a:lstStyle>
          <a:p>
            <a:pPr marL="342900" marR="0" lvl="0" indent="-342900" algn="l" defTabSz="914400" rtl="0" eaLnBrk="1" fontAlgn="base" latinLnBrk="1" hangingPunct="1">
              <a:lnSpc>
                <a:spcPct val="120000"/>
              </a:lnSpc>
              <a:spcBef>
                <a:spcPct val="0"/>
              </a:spcBef>
              <a:spcAft>
                <a:spcPct val="0"/>
              </a:spcAft>
              <a:buClrTx/>
              <a:buSzTx/>
              <a:buFont typeface="Wingdings" panose="05000000000000000000" pitchFamily="2" charset="2"/>
              <a:buChar char="Ø"/>
              <a:defRPr/>
            </a:pPr>
            <a:r>
              <a:rPr kumimoji="1" lang="zh-CN" altLang="zh-CN" sz="2800" b="1" i="0" u="none" strike="noStrike" kern="0" cap="none" spc="0" normalizeH="0" baseline="0" noProof="0" dirty="0">
                <a:ln>
                  <a:noFill/>
                </a:ln>
                <a:solidFill>
                  <a:srgbClr val="0033CC"/>
                </a:solidFill>
                <a:effectLst/>
                <a:uLnTx/>
                <a:uFillTx/>
                <a:latin typeface="楷体" panose="02010609060101010101" charset="-122"/>
                <a:ea typeface="楷体" panose="02010609060101010101" charset="-122"/>
                <a:cs typeface="楷体" panose="02010609060101010101" charset="-122"/>
              </a:rPr>
              <a:t>城乡规划的内容</a:t>
            </a:r>
            <a:endParaRPr kumimoji="1" lang="en-US" altLang="zh-CN" sz="2800" b="1" i="0" u="none" strike="noStrike" kern="0" cap="none" spc="0" normalizeH="0" baseline="0" noProof="0" dirty="0">
              <a:ln>
                <a:noFill/>
              </a:ln>
              <a:solidFill>
                <a:srgbClr val="0033CC"/>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20000"/>
              </a:lnSpc>
              <a:spcBef>
                <a:spcPct val="20000"/>
              </a:spcBef>
              <a:spcAft>
                <a:spcPct val="0"/>
              </a:spcAft>
              <a:buClrTx/>
              <a:buSzTx/>
              <a:buFontTx/>
              <a:buNone/>
              <a:defRPr/>
            </a:pPr>
            <a:r>
              <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1</a:t>
            </a:r>
            <a:r>
              <a:rPr kumimoji="1" lang="zh-CN" altLang="en-US"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、城镇体系规划</a:t>
            </a:r>
            <a:endPar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20000"/>
              </a:lnSpc>
              <a:spcBef>
                <a:spcPct val="20000"/>
              </a:spcBef>
              <a:spcAft>
                <a:spcPct val="0"/>
              </a:spcAft>
              <a:buClrTx/>
              <a:buSzTx/>
              <a:buFontTx/>
              <a:buNone/>
              <a:defRPr/>
            </a:pPr>
            <a:r>
              <a:rPr kumimoji="1" lang="zh-CN" altLang="en-US"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全国城镇体系规划：</a:t>
            </a:r>
            <a:endPar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20000"/>
              </a:lnSpc>
              <a:spcBef>
                <a:spcPct val="20000"/>
              </a:spcBef>
              <a:spcAft>
                <a:spcPct val="0"/>
              </a:spcAft>
              <a:buClrTx/>
              <a:buSzTx/>
              <a:buFontTx/>
              <a:buNone/>
              <a:defRPr/>
            </a:pPr>
            <a:r>
              <a:rPr kumimoji="1" lang="zh-CN" altLang="en-US"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rPr>
              <a:t>五个核心地区 、 三个门户城市 、沿海城镇带 、六轴 、重要类型城市 ；区域中心城市 ；门户城市 ；老工业基地城市 ；矿业（资源）型城市 ； 历史文化名城 。</a:t>
            </a:r>
            <a:endParaRPr kumimoji="1" lang="en-US" altLang="zh-CN"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endParaRPr>
          </a:p>
        </p:txBody>
      </p:sp>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26628" name="Picture 4"/>
          <p:cNvPicPr>
            <a:picLocks noChangeAspect="1"/>
          </p:cNvPicPr>
          <p:nvPr/>
        </p:nvPicPr>
        <p:blipFill>
          <a:blip r:embed="rId3"/>
          <a:stretch>
            <a:fillRect/>
          </a:stretch>
        </p:blipFill>
        <p:spPr>
          <a:xfrm>
            <a:off x="1612900" y="59690"/>
            <a:ext cx="9216390" cy="6738620"/>
          </a:xfrm>
          <a:prstGeom prst="rect">
            <a:avLst/>
          </a:prstGeom>
          <a:noFill/>
          <a:ln w="9525">
            <a:noFill/>
          </a:ln>
        </p:spPr>
      </p:pic>
    </p:spTree>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pic>
        <p:nvPicPr>
          <p:cNvPr id="4" name="Picture 6"/>
          <p:cNvPicPr>
            <a:picLocks noChangeAspect="1"/>
          </p:cNvPicPr>
          <p:nvPr/>
        </p:nvPicPr>
        <p:blipFill>
          <a:blip r:embed="rId3"/>
          <a:srcRect t="6677"/>
          <a:stretch>
            <a:fillRect/>
          </a:stretch>
        </p:blipFill>
        <p:spPr>
          <a:xfrm>
            <a:off x="1921510" y="170815"/>
            <a:ext cx="9380855" cy="6451600"/>
          </a:xfrm>
          <a:prstGeom prst="rect">
            <a:avLst/>
          </a:prstGeom>
          <a:noFill/>
          <a:ln w="9525">
            <a:noFill/>
          </a:ln>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450850" y="543560"/>
            <a:ext cx="1766570" cy="1259840"/>
            <a:chOff x="-278" y="-56"/>
            <a:chExt cx="2538" cy="1203"/>
          </a:xfrm>
        </p:grpSpPr>
        <p:grpSp>
          <p:nvGrpSpPr>
            <p:cNvPr id="12" name="组合 11"/>
            <p:cNvGrpSpPr/>
            <p:nvPr userDrawn="1"/>
          </p:nvGrpSpPr>
          <p:grpSpPr>
            <a:xfrm rot="2731254">
              <a:off x="545" y="-568"/>
              <a:ext cx="892" cy="2538"/>
              <a:chOff x="4454660" y="3810474"/>
              <a:chExt cx="406107" cy="1155987"/>
            </a:xfrm>
          </p:grpSpPr>
          <p:sp>
            <p:nvSpPr>
              <p:cNvPr id="5"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userDrawn="1"/>
          </p:nvGrpSpPr>
          <p:grpSpPr>
            <a:xfrm rot="23880000" flipV="1">
              <a:off x="155" y="-56"/>
              <a:ext cx="335" cy="953"/>
              <a:chOff x="4454660" y="3810474"/>
              <a:chExt cx="406107" cy="1155987"/>
            </a:xfrm>
          </p:grpSpPr>
          <p:sp>
            <p:nvSpPr>
              <p:cNvPr id="9" name="Freeform 16"/>
              <p:cNvSpPr/>
              <p:nvPr/>
            </p:nvSpPr>
            <p:spPr bwMode="auto">
              <a:xfrm flipV="1">
                <a:off x="4459674" y="3810474"/>
                <a:ext cx="396080" cy="56485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30"/>
              <p:cNvSpPr/>
              <p:nvPr/>
            </p:nvSpPr>
            <p:spPr bwMode="auto">
              <a:xfrm rot="15296182">
                <a:off x="4522923" y="4261161"/>
                <a:ext cx="275725" cy="329602"/>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nvSpPr>
            <p:spPr bwMode="auto">
              <a:xfrm rot="7160246">
                <a:off x="4384500" y="4490194"/>
                <a:ext cx="546427" cy="406107"/>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4" name="文本框 78"/>
          <p:cNvSpPr txBox="1"/>
          <p:nvPr/>
        </p:nvSpPr>
        <p:spPr>
          <a:xfrm>
            <a:off x="1921693" y="1033877"/>
            <a:ext cx="3602990" cy="1076325"/>
          </a:xfrm>
          <a:prstGeom prst="rect">
            <a:avLst/>
          </a:prstGeom>
          <a:noFill/>
        </p:spPr>
        <p:txBody>
          <a:bodyPr wrap="none" rtlCol="0">
            <a:spAutoFit/>
            <a:scene3d>
              <a:camera prst="orthographicFront"/>
              <a:lightRig rig="threePt" dir="t"/>
            </a:scene3d>
          </a:bodyPr>
          <a:lstStyle>
            <a:defPPr>
              <a:defRPr lang="zh-CN"/>
            </a:defPPr>
            <a:lvl1pPr>
              <a:defRPr sz="3200" b="1">
                <a:solidFill>
                  <a:srgbClr val="F5841C"/>
                </a:solidFill>
                <a:latin typeface="微软雅黑" panose="020B0503020204020204" pitchFamily="34" charset="-122"/>
                <a:ea typeface="微软雅黑" panose="020B0503020204020204" pitchFamily="34" charset="-122"/>
              </a:defRPr>
            </a:lvl1pPr>
          </a:lstStyle>
          <a:p>
            <a:pPr algn="l"/>
            <a:r>
              <a:rPr lang="en-US" altLang="zh-CN" dirty="0">
                <a:solidFill>
                  <a:schemeClr val="accent1"/>
                </a:solidFill>
                <a:effectLst>
                  <a:outerShdw blurRad="38100" dist="25400" dir="5400000" algn="ctr" rotWithShape="0">
                    <a:srgbClr val="6E747A">
                      <a:alpha val="43000"/>
                    </a:srgbClr>
                  </a:outerShdw>
                </a:effectLst>
              </a:rPr>
              <a:t>4.2  </a:t>
            </a:r>
            <a:r>
              <a:rPr lang="zh-CN" altLang="en-US" dirty="0">
                <a:solidFill>
                  <a:schemeClr val="accent1"/>
                </a:solidFill>
                <a:effectLst>
                  <a:outerShdw blurRad="38100" dist="25400" dir="5400000" algn="ctr" rotWithShape="0">
                    <a:srgbClr val="6E747A">
                      <a:alpha val="43000"/>
                    </a:srgbClr>
                  </a:outerShdw>
                </a:effectLst>
                <a:sym typeface="+mn-ea"/>
              </a:rPr>
              <a:t>城乡规划法规</a:t>
            </a:r>
            <a:r>
              <a:rPr lang="zh-CN" altLang="en-US" dirty="0">
                <a:sym typeface="+mn-ea"/>
              </a:rPr>
              <a:t>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a:p>
            <a:pPr algn="l"/>
            <a:endParaRPr lang="zh-CN" altLang="en-US" b="1" cap="all"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2" name="文本框 1"/>
          <p:cNvSpPr txBox="1"/>
          <p:nvPr/>
        </p:nvSpPr>
        <p:spPr>
          <a:xfrm>
            <a:off x="2378075" y="2392680"/>
            <a:ext cx="8549005" cy="2668270"/>
          </a:xfrm>
          <a:prstGeom prst="rect">
            <a:avLst/>
          </a:prstGeom>
          <a:noFill/>
          <a:ln>
            <a:solidFill>
              <a:schemeClr val="bg2">
                <a:lumMod val="75000"/>
              </a:schemeClr>
            </a:solidFill>
          </a:ln>
        </p:spPr>
        <p:txBody>
          <a:bodyPr wrap="square" rtlCol="0" anchor="t">
            <a:spAutoFit/>
          </a:bodyPr>
          <a:lstStyle/>
          <a:p>
            <a:pPr marL="0" marR="0" lvl="1" indent="716280" algn="l" defTabSz="914400" rtl="0" eaLnBrk="1" fontAlgn="base" latinLnBrk="1" hangingPunct="1">
              <a:lnSpc>
                <a:spcPct val="130000"/>
              </a:lnSpc>
              <a:spcBef>
                <a:spcPct val="20000"/>
              </a:spcBef>
              <a:spcAft>
                <a:spcPct val="0"/>
              </a:spcAft>
              <a:buClrTx/>
              <a:buSzTx/>
              <a:buFontTx/>
              <a:buNone/>
              <a:defRPr/>
            </a:pPr>
            <a:r>
              <a:rPr kumimoji="1" lang="zh-CN" altLang="en-US" sz="3200" b="1" kern="0" noProof="0" dirty="0">
                <a:ln>
                  <a:noFill/>
                </a:ln>
                <a:effectLst/>
                <a:uLnTx/>
                <a:uFillTx/>
                <a:latin typeface="楷体" panose="02010609060101010101" charset="-122"/>
                <a:ea typeface="楷体" panose="02010609060101010101" charset="-122"/>
                <a:cs typeface="楷体" panose="02010609060101010101" charset="-122"/>
                <a:sym typeface="+mn-ea"/>
              </a:rPr>
              <a:t>省域城镇体系规划</a:t>
            </a:r>
            <a:endParaRPr kumimoji="1" lang="en-US" altLang="zh-CN" sz="2800" b="1" i="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30000"/>
              </a:lnSpc>
              <a:spcBef>
                <a:spcPct val="20000"/>
              </a:spcBef>
              <a:spcAft>
                <a:spcPct val="0"/>
              </a:spcAft>
              <a:buClrTx/>
              <a:buSzTx/>
              <a:buFontTx/>
              <a:buNone/>
              <a:defRPr/>
            </a:pPr>
            <a:r>
              <a:rPr kumimoji="1" lang="en-US" altLang="zh-CN"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1)</a:t>
            </a:r>
            <a:r>
              <a:rPr kumimoji="1" lang="zh-CN" altLang="en-US"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空间布局和规模控制</a:t>
            </a:r>
            <a:endParaRPr kumimoji="1" lang="zh-CN" altLang="en-US"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30000"/>
              </a:lnSpc>
              <a:spcBef>
                <a:spcPct val="20000"/>
              </a:spcBef>
              <a:spcAft>
                <a:spcPct val="0"/>
              </a:spcAft>
              <a:buClrTx/>
              <a:buSzTx/>
              <a:buFontTx/>
              <a:buNone/>
              <a:defRPr/>
            </a:pPr>
            <a:r>
              <a:rPr kumimoji="1" lang="en-US" altLang="zh-CN"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2)</a:t>
            </a:r>
            <a:r>
              <a:rPr kumimoji="1" lang="zh-CN" altLang="en-US"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重大基础设施的布局</a:t>
            </a:r>
            <a:endParaRPr kumimoji="1" lang="zh-CN" altLang="en-US" sz="2800" b="1" i="0" u="none" strike="noStrike" kern="0" cap="none" spc="0" normalizeH="0" baseline="0" noProof="0" dirty="0">
              <a:ln>
                <a:noFill/>
              </a:ln>
              <a:solidFill>
                <a:srgbClr val="008E40"/>
              </a:solidFill>
              <a:effectLst/>
              <a:uLnTx/>
              <a:uFillTx/>
              <a:latin typeface="楷体" panose="02010609060101010101" charset="-122"/>
              <a:ea typeface="楷体" panose="02010609060101010101" charset="-122"/>
              <a:cs typeface="楷体" panose="02010609060101010101" charset="-122"/>
            </a:endParaRPr>
          </a:p>
          <a:p>
            <a:pPr marL="0" marR="0" lvl="1" indent="716280" algn="l" defTabSz="914400" rtl="0" eaLnBrk="1" fontAlgn="base" latinLnBrk="1" hangingPunct="1">
              <a:lnSpc>
                <a:spcPct val="130000"/>
              </a:lnSpc>
              <a:spcBef>
                <a:spcPct val="20000"/>
              </a:spcBef>
              <a:spcAft>
                <a:spcPct val="0"/>
              </a:spcAft>
              <a:buClrTx/>
              <a:buSzTx/>
              <a:buFontTx/>
              <a:buNone/>
              <a:defRPr/>
            </a:pPr>
            <a:r>
              <a:rPr kumimoji="1" lang="en-US" altLang="zh-CN"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3)</a:t>
            </a:r>
            <a:r>
              <a:rPr kumimoji="1" lang="zh-CN" altLang="en-US" sz="2800" b="1" kern="0" noProof="0" dirty="0">
                <a:ln>
                  <a:noFill/>
                </a:ln>
                <a:solidFill>
                  <a:srgbClr val="008E40"/>
                </a:solidFill>
                <a:effectLst/>
                <a:uLnTx/>
                <a:uFillTx/>
                <a:latin typeface="楷体" panose="02010609060101010101" charset="-122"/>
                <a:ea typeface="楷体" panose="02010609060101010101" charset="-122"/>
                <a:cs typeface="楷体" panose="02010609060101010101" charset="-122"/>
                <a:sym typeface="+mn-ea"/>
              </a:rPr>
              <a:t>保护生态环境、资源等需要严格控制的区域。</a:t>
            </a:r>
            <a:endParaRPr lang="zh-CN" altLang="en-US" sz="2800" dirty="0">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2096135" y="5495925"/>
            <a:ext cx="8157210" cy="521970"/>
          </a:xfrm>
          <a:prstGeom prst="rect">
            <a:avLst/>
          </a:prstGeom>
          <a:noFill/>
          <a:ln>
            <a:solidFill>
              <a:schemeClr val="bg2">
                <a:lumMod val="75000"/>
              </a:schemeClr>
            </a:solidFill>
          </a:ln>
        </p:spPr>
        <p:txBody>
          <a:bodyPr wrap="square" rtlCol="0" anchor="t">
            <a:spAutoFit/>
          </a:bodyPr>
          <a:lstStyle/>
          <a:p>
            <a:pPr algn="ctr"/>
            <a:r>
              <a:rPr lang="zh-CN" altLang="en-US" sz="2800" dirty="0">
                <a:latin typeface="微软雅黑" panose="020B0503020204020204" pitchFamily="34" charset="-122"/>
                <a:ea typeface="微软雅黑" panose="020B0503020204020204" pitchFamily="34" charset="-122"/>
              </a:rPr>
              <a:t>《山东省城镇体系规划（2011-2030年）》</a:t>
            </a:r>
          </a:p>
        </p:txBody>
      </p:sp>
    </p:spTree>
  </p:cSld>
  <p:clrMapOvr>
    <a:masterClrMapping/>
  </p:clrMapOvr>
  <p:transition spd="med">
    <p:push dir="u"/>
  </p:transition>
</p:sld>
</file>

<file path=ppt/theme/theme1.xml><?xml version="1.0" encoding="utf-8"?>
<a:theme xmlns:a="http://schemas.openxmlformats.org/drawingml/2006/main" name="1_Office 主题">
  <a:themeElements>
    <a:clrScheme name="自定义 3">
      <a:dk1>
        <a:sysClr val="windowText" lastClr="000000"/>
      </a:dk1>
      <a:lt1>
        <a:sysClr val="window" lastClr="FFFFFF"/>
      </a:lt1>
      <a:dk2>
        <a:srgbClr val="242852"/>
      </a:dk2>
      <a:lt2>
        <a:srgbClr val="ACCBF9"/>
      </a:lt2>
      <a:accent1>
        <a:srgbClr val="0070C0"/>
      </a:accent1>
      <a:accent2>
        <a:srgbClr val="00B0F0"/>
      </a:accent2>
      <a:accent3>
        <a:srgbClr val="297FD5"/>
      </a:accent3>
      <a:accent4>
        <a:srgbClr val="00B050"/>
      </a:accent4>
      <a:accent5>
        <a:srgbClr val="92D050"/>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bg2">
              <a:lumMod val="75000"/>
            </a:schemeClr>
          </a:solidFill>
        </a:ln>
      </a:spPr>
      <a:bodyPr wrap="square" rtlCol="0">
        <a:spAutoFit/>
      </a:bodyPr>
      <a:lstStyle>
        <a:defPPr algn="ctr">
          <a:defRPr lang="zh-CN" altLang="en-US" sz="2800" dirty="0" smtClean="0">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1082</Words>
  <Application>Microsoft Office PowerPoint</Application>
  <PresentationFormat>自定义</PresentationFormat>
  <Paragraphs>142</Paragraphs>
  <Slides>25</Slides>
  <Notes>24</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讨论案例</vt:lpstr>
      <vt:lpstr>PowerPoint 演示文稿</vt:lpstr>
      <vt:lpstr>PowerPoint 演示文稿</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说课</dc:title>
  <dc:creator>hpp</dc:creator>
  <cp:lastModifiedBy>weihai</cp:lastModifiedBy>
  <cp:revision>869</cp:revision>
  <dcterms:created xsi:type="dcterms:W3CDTF">2015-10-15T01:42:00Z</dcterms:created>
  <dcterms:modified xsi:type="dcterms:W3CDTF">2019-12-08T14:34:40Z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