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handoutMasterIdLst>
    <p:handoutMasterId r:id="rId33"/>
  </p:handoutMasterIdLst>
  <p:sldIdLst>
    <p:sldId id="257" r:id="rId4"/>
    <p:sldId id="259" r:id="rId6"/>
    <p:sldId id="263" r:id="rId7"/>
    <p:sldId id="378" r:id="rId8"/>
    <p:sldId id="264" r:id="rId9"/>
    <p:sldId id="266" r:id="rId10"/>
    <p:sldId id="267" r:id="rId11"/>
    <p:sldId id="268" r:id="rId12"/>
    <p:sldId id="269" r:id="rId13"/>
    <p:sldId id="262" r:id="rId14"/>
    <p:sldId id="270" r:id="rId15"/>
    <p:sldId id="275" r:id="rId16"/>
    <p:sldId id="415" r:id="rId17"/>
    <p:sldId id="414" r:id="rId18"/>
    <p:sldId id="416" r:id="rId19"/>
    <p:sldId id="348" r:id="rId20"/>
    <p:sldId id="417" r:id="rId21"/>
    <p:sldId id="285" r:id="rId22"/>
    <p:sldId id="287" r:id="rId23"/>
    <p:sldId id="288" r:id="rId24"/>
    <p:sldId id="296" r:id="rId25"/>
    <p:sldId id="293" r:id="rId26"/>
    <p:sldId id="297" r:id="rId27"/>
    <p:sldId id="294" r:id="rId28"/>
    <p:sldId id="352" r:id="rId29"/>
    <p:sldId id="299" r:id="rId30"/>
    <p:sldId id="418" r:id="rId31"/>
    <p:sldId id="328" r:id="rId32"/>
  </p:sldIdLst>
  <p:sldSz cx="9144000" cy="5143500" type="screen16x9"/>
  <p:notesSz cx="6858000" cy="9144000"/>
  <p:custDataLst>
    <p:tags r:id="rId3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9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12" d="100"/>
          <a:sy n="112" d="100"/>
        </p:scale>
        <p:origin x="-744" y="-84"/>
      </p:cViewPr>
      <p:guideLst>
        <p:guide orient="horz" pos="1620"/>
        <p:guide pos="29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7" Type="http://schemas.openxmlformats.org/officeDocument/2006/relationships/tags" Target="tags/tag1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handoutMaster" Target="handoutMasters/handoutMaster1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409575" y="754063"/>
            <a:ext cx="5854700" cy="3294062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4099" name="Rectangle 3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538163" y="4389438"/>
            <a:ext cx="5780088" cy="3951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
第二级
第三级
第四级
第五级</a:t>
            </a:r>
            <a:endParaRPr lang="zh-CN" altLang="en-US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497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>
          <a:xfrm>
            <a:off x="538163" y="4389438"/>
            <a:ext cx="5780087" cy="3951287"/>
          </a:xfrm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4710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5299" name="备注占位符 2"/>
          <p:cNvSpPr>
            <a:spLocks noGrp="1"/>
          </p:cNvSpPr>
          <p:nvPr>
            <p:ph type="body"/>
          </p:nvPr>
        </p:nvSpPr>
        <p:spPr>
          <a:xfrm>
            <a:off x="538163" y="4389438"/>
            <a:ext cx="5780087" cy="3951287"/>
          </a:xfrm>
        </p:spPr>
        <p:txBody>
          <a:bodyPr wrap="square" lIns="91440" tIns="45720" rIns="91440" bIns="45720" anchor="t"/>
          <a:lstStyle/>
          <a:p>
            <a:pPr lvl="0" eaLnBrk="1" hangingPunct="1"/>
            <a:endParaRPr lang="en-US" altLang="zh-CN" dirty="0"/>
          </a:p>
        </p:txBody>
      </p:sp>
      <p:sp>
        <p:nvSpPr>
          <p:cNvPr id="55300" name="灯片编号占位符 3"/>
          <p:cNvSpPr txBox="1">
            <a:spLocks noGrp="1"/>
          </p:cNvSpPr>
          <p:nvPr/>
        </p:nvSpPr>
        <p:spPr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6323" name="备注占位符 2"/>
          <p:cNvSpPr>
            <a:spLocks noGrp="1"/>
          </p:cNvSpPr>
          <p:nvPr>
            <p:ph type="body"/>
          </p:nvPr>
        </p:nvSpPr>
        <p:spPr>
          <a:xfrm>
            <a:off x="538163" y="4389438"/>
            <a:ext cx="5780087" cy="3951287"/>
          </a:xfrm>
        </p:spPr>
        <p:txBody>
          <a:bodyPr wrap="square" lIns="91440" tIns="45720" rIns="91440" bIns="45720" anchor="t"/>
          <a:lstStyle/>
          <a:p>
            <a:pPr lvl="0" eaLnBrk="1" hangingPunct="1"/>
            <a:endParaRPr lang="en-US" altLang="zh-CN" dirty="0"/>
          </a:p>
        </p:txBody>
      </p:sp>
      <p:sp>
        <p:nvSpPr>
          <p:cNvPr id="56324" name="灯片编号占位符 3"/>
          <p:cNvSpPr txBox="1">
            <a:spLocks noGrp="1"/>
          </p:cNvSpPr>
          <p:nvPr/>
        </p:nvSpPr>
        <p:spPr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6323" name="备注占位符 2"/>
          <p:cNvSpPr>
            <a:spLocks noGrp="1"/>
          </p:cNvSpPr>
          <p:nvPr>
            <p:ph type="body"/>
          </p:nvPr>
        </p:nvSpPr>
        <p:spPr>
          <a:xfrm>
            <a:off x="538163" y="4389438"/>
            <a:ext cx="5780087" cy="3951287"/>
          </a:xfrm>
        </p:spPr>
        <p:txBody>
          <a:bodyPr wrap="square" lIns="91440" tIns="45720" rIns="91440" bIns="45720" anchor="t"/>
          <a:lstStyle/>
          <a:p>
            <a:pPr lvl="0" eaLnBrk="1" hangingPunct="1"/>
            <a:endParaRPr lang="en-US" altLang="zh-CN" dirty="0"/>
          </a:p>
        </p:txBody>
      </p:sp>
      <p:sp>
        <p:nvSpPr>
          <p:cNvPr id="56324" name="灯片编号占位符 3"/>
          <p:cNvSpPr txBox="1">
            <a:spLocks noGrp="1"/>
          </p:cNvSpPr>
          <p:nvPr/>
        </p:nvSpPr>
        <p:spPr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8371" name="备注占位符 2"/>
          <p:cNvSpPr>
            <a:spLocks noGrp="1"/>
          </p:cNvSpPr>
          <p:nvPr>
            <p:ph type="body"/>
          </p:nvPr>
        </p:nvSpPr>
        <p:spPr>
          <a:xfrm>
            <a:off x="538163" y="4389438"/>
            <a:ext cx="5780087" cy="3951287"/>
          </a:xfrm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583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000000"/>
                </a:solidFill>
              </a:rPr>
            </a:fld>
            <a:endParaRPr lang="zh-CN" altLang="en-US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753225" y="2533650"/>
            <a:ext cx="1038225" cy="584200"/>
          </a:xfrm>
        </p:spPr>
      </p:sp>
      <p:sp>
        <p:nvSpPr>
          <p:cNvPr id="48131" name="备注占位符 2"/>
          <p:cNvSpPr>
            <a:spLocks noGrp="1" noRot="1" noChangeAspect="1"/>
          </p:cNvSpPr>
          <p:nvPr>
            <p:ph type="body"/>
          </p:nvPr>
        </p:nvSpPr>
        <p:spPr>
          <a:xfrm>
            <a:off x="455613" y="1598613"/>
            <a:ext cx="8229600" cy="4525962"/>
          </a:xfrm>
        </p:spPr>
        <p:txBody>
          <a:bodyPr wrap="square" lIns="91440" tIns="45720" rIns="91440" bIns="45720" anchor="t"/>
          <a:lstStyle/>
          <a:p>
            <a:pPr lvl="0" eaLnBrk="1" hangingPunct="1"/>
            <a:endParaRPr lang="en-US" altLang="zh-CN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9155" name="备注占位符 2"/>
          <p:cNvSpPr>
            <a:spLocks noGrp="1"/>
          </p:cNvSpPr>
          <p:nvPr>
            <p:ph type="body"/>
          </p:nvPr>
        </p:nvSpPr>
        <p:spPr>
          <a:xfrm>
            <a:off x="538163" y="4389438"/>
            <a:ext cx="5780087" cy="3951287"/>
          </a:xfrm>
        </p:spPr>
        <p:txBody>
          <a:bodyPr wrap="square" lIns="91440" tIns="45720" rIns="91440" bIns="45720" anchor="t"/>
          <a:lstStyle/>
          <a:p>
            <a:pPr lvl="0" eaLnBrk="1" hangingPunct="1"/>
            <a:endParaRPr lang="en-US" altLang="zh-CN" dirty="0"/>
          </a:p>
        </p:txBody>
      </p:sp>
      <p:sp>
        <p:nvSpPr>
          <p:cNvPr id="49156" name="灯片编号占位符 3"/>
          <p:cNvSpPr txBox="1">
            <a:spLocks noGrp="1"/>
          </p:cNvSpPr>
          <p:nvPr/>
        </p:nvSpPr>
        <p:spPr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CB94AA-40DD-4EE5-91A9-574A8DF2A7E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0179" name="备注占位符 2"/>
          <p:cNvSpPr>
            <a:spLocks noGrp="1"/>
          </p:cNvSpPr>
          <p:nvPr>
            <p:ph type="body"/>
          </p:nvPr>
        </p:nvSpPr>
        <p:spPr>
          <a:xfrm>
            <a:off x="538163" y="4389438"/>
            <a:ext cx="5780087" cy="3951287"/>
          </a:xfrm>
        </p:spPr>
        <p:txBody>
          <a:bodyPr wrap="square" lIns="91440" tIns="45720" rIns="91440" bIns="45720" anchor="t"/>
          <a:lstStyle/>
          <a:p>
            <a:pPr lvl="0" eaLnBrk="1" hangingPunct="1"/>
            <a:endParaRPr lang="en-US" altLang="zh-CN" dirty="0"/>
          </a:p>
        </p:txBody>
      </p:sp>
      <p:sp>
        <p:nvSpPr>
          <p:cNvPr id="50180" name="灯片编号占位符 3"/>
          <p:cNvSpPr txBox="1">
            <a:spLocks noGrp="1"/>
          </p:cNvSpPr>
          <p:nvPr/>
        </p:nvSpPr>
        <p:spPr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03" name="备注占位符 2"/>
          <p:cNvSpPr>
            <a:spLocks noGrp="1"/>
          </p:cNvSpPr>
          <p:nvPr>
            <p:ph type="body"/>
          </p:nvPr>
        </p:nvSpPr>
        <p:spPr>
          <a:xfrm>
            <a:off x="538163" y="4389438"/>
            <a:ext cx="5780087" cy="3951287"/>
          </a:xfrm>
        </p:spPr>
        <p:txBody>
          <a:bodyPr wrap="square" lIns="91440" tIns="45720" rIns="91440" bIns="45720" anchor="t"/>
          <a:lstStyle/>
          <a:p>
            <a:pPr lvl="0" eaLnBrk="1" hangingPunct="1"/>
            <a:endParaRPr lang="en-US" altLang="zh-CN" dirty="0"/>
          </a:p>
        </p:txBody>
      </p:sp>
      <p:sp>
        <p:nvSpPr>
          <p:cNvPr id="51204" name="灯片编号占位符 3"/>
          <p:cNvSpPr txBox="1">
            <a:spLocks noGrp="1"/>
          </p:cNvSpPr>
          <p:nvPr/>
        </p:nvSpPr>
        <p:spPr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2227" name="备注占位符 2"/>
          <p:cNvSpPr>
            <a:spLocks noGrp="1"/>
          </p:cNvSpPr>
          <p:nvPr>
            <p:ph type="body"/>
          </p:nvPr>
        </p:nvSpPr>
        <p:spPr>
          <a:xfrm>
            <a:off x="538163" y="4389438"/>
            <a:ext cx="5780087" cy="3951287"/>
          </a:xfrm>
        </p:spPr>
        <p:txBody>
          <a:bodyPr wrap="square" lIns="91440" tIns="45720" rIns="91440" bIns="45720" anchor="t"/>
          <a:lstStyle/>
          <a:p>
            <a:pPr lvl="0" eaLnBrk="1" hangingPunct="1"/>
            <a:endParaRPr lang="en-US" altLang="zh-CN" dirty="0"/>
          </a:p>
        </p:txBody>
      </p:sp>
      <p:sp>
        <p:nvSpPr>
          <p:cNvPr id="52228" name="灯片编号占位符 3"/>
          <p:cNvSpPr txBox="1">
            <a:spLocks noGrp="1"/>
          </p:cNvSpPr>
          <p:nvPr/>
        </p:nvSpPr>
        <p:spPr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3251" name="备注占位符 2"/>
          <p:cNvSpPr>
            <a:spLocks noGrp="1"/>
          </p:cNvSpPr>
          <p:nvPr>
            <p:ph type="body"/>
          </p:nvPr>
        </p:nvSpPr>
        <p:spPr>
          <a:xfrm>
            <a:off x="538163" y="4389438"/>
            <a:ext cx="5780087" cy="3951287"/>
          </a:xfrm>
        </p:spPr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53252" name="灯片编号占位符 3"/>
          <p:cNvSpPr txBox="1">
            <a:spLocks noGrp="1"/>
          </p:cNvSpPr>
          <p:nvPr/>
        </p:nvSpPr>
        <p:spPr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4275" name="备注占位符 2"/>
          <p:cNvSpPr>
            <a:spLocks noGrp="1"/>
          </p:cNvSpPr>
          <p:nvPr>
            <p:ph type="body"/>
          </p:nvPr>
        </p:nvSpPr>
        <p:spPr>
          <a:xfrm>
            <a:off x="538163" y="4389438"/>
            <a:ext cx="5780087" cy="3951287"/>
          </a:xfrm>
        </p:spPr>
        <p:txBody>
          <a:bodyPr wrap="square" lIns="91440" tIns="45720" rIns="91440" bIns="45720" anchor="t"/>
          <a:lstStyle/>
          <a:p>
            <a:pPr lvl="0" eaLnBrk="1" hangingPunct="1"/>
            <a:endParaRPr lang="en-US" altLang="zh-CN" dirty="0"/>
          </a:p>
        </p:txBody>
      </p:sp>
      <p:sp>
        <p:nvSpPr>
          <p:cNvPr id="54276" name="灯片编号占位符 3"/>
          <p:cNvSpPr txBox="1">
            <a:spLocks noGrp="1"/>
          </p:cNvSpPr>
          <p:nvPr/>
        </p:nvSpPr>
        <p:spPr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41480"/>
            <a:ext cx="8229600" cy="382935"/>
          </a:xfrm>
        </p:spPr>
        <p:txBody>
          <a:bodyPr/>
          <a:lstStyle>
            <a:lvl1pPr algn="l">
              <a:defRPr sz="21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 typeface="Arial" panose="020B0604020202020204" pitchFamily="34" charset="0"/>
              <a:buNone/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900">
                <a:solidFill>
                  <a:srgbClr val="898989"/>
                </a:solidFill>
                <a:latin typeface="微软雅黑" panose="020B0503020204020204" pitchFamily="34" charset="-122"/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F7F7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F7F7F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F7F7F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F7F7F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F7F7F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257175" indent="-257175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rgbClr val="7F7F7F"/>
          </a:solidFill>
          <a:latin typeface="+mn-lt"/>
          <a:ea typeface="+mn-ea"/>
          <a:cs typeface="+mn-cs"/>
        </a:defRPr>
      </a:lvl1pPr>
      <a:lvl2pPr marL="557530" indent="-21463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300" kern="1200">
          <a:solidFill>
            <a:srgbClr val="7F7F7F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rgbClr val="7F7F7F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000" kern="1200">
          <a:solidFill>
            <a:srgbClr val="7F7F7F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000" kern="1200">
          <a:solidFill>
            <a:srgbClr val="7F7F7F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1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2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9.pn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1.png"/><Relationship Id="rId1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16.pn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1" Type="http://schemas.openxmlformats.org/officeDocument/2006/relationships/notesSlide" Target="../notesSlides/notesSlide8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8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1" cstate="print">
            <a:lum bright="70000" contrast="-70000"/>
          </a:blip>
          <a:stretch>
            <a:fillRect/>
          </a:stretch>
        </p:blipFill>
        <p:spPr>
          <a:xfrm>
            <a:off x="2724150" y="2703195"/>
            <a:ext cx="3696335" cy="2172335"/>
          </a:xfrm>
          <a:prstGeom prst="rect">
            <a:avLst/>
          </a:prstGeom>
        </p:spPr>
      </p:pic>
      <p:pic>
        <p:nvPicPr>
          <p:cNvPr id="4100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9785" cy="7658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1" name="矩形 4"/>
          <p:cNvSpPr/>
          <p:nvPr/>
        </p:nvSpPr>
        <p:spPr>
          <a:xfrm>
            <a:off x="1908175" y="1006158"/>
            <a:ext cx="5184775" cy="783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CO</a:t>
            </a:r>
            <a:r>
              <a:rPr lang="en-US" altLang="zh-CN" b="1" baseline="-25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气体保护焊工艺与技能</a:t>
            </a:r>
            <a:r>
              <a:rPr lang="en-US" altLang="zh-CN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--</a:t>
            </a:r>
            <a:r>
              <a: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单元设计(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1-1-3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4102" name="圆角矩形 30"/>
          <p:cNvSpPr/>
          <p:nvPr/>
        </p:nvSpPr>
        <p:spPr>
          <a:xfrm>
            <a:off x="545148" y="1599962"/>
            <a:ext cx="7772400" cy="1103312"/>
          </a:xfrm>
          <a:prstGeom prst="roundRect">
            <a:avLst>
              <a:gd name="adj" fmla="val 16667"/>
            </a:avLst>
          </a:prstGeom>
          <a:solidFill>
            <a:srgbClr val="003366">
              <a:alpha val="89804"/>
            </a:srgbClr>
          </a:solidFill>
          <a:ln w="9525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03" name="文本框 6"/>
          <p:cNvSpPr/>
          <p:nvPr/>
        </p:nvSpPr>
        <p:spPr>
          <a:xfrm>
            <a:off x="829628" y="2905522"/>
            <a:ext cx="7488237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104" name="TextBox 8"/>
          <p:cNvSpPr txBox="1"/>
          <p:nvPr/>
        </p:nvSpPr>
        <p:spPr>
          <a:xfrm>
            <a:off x="1056958" y="1790144"/>
            <a:ext cx="6265862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V型坡口板对接平焊</a:t>
            </a:r>
            <a:endParaRPr 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7" name="灯片编号占位符 12"/>
          <p:cNvSpPr txBox="1"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7187"/>
          </a:xfrm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  <p:sp>
        <p:nvSpPr>
          <p:cNvPr id="12364" name="TextBox 7"/>
          <p:cNvSpPr/>
          <p:nvPr/>
        </p:nvSpPr>
        <p:spPr>
          <a:xfrm>
            <a:off x="829945" y="133985"/>
            <a:ext cx="2011680" cy="5530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20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聊城市技师学院</a:t>
            </a:r>
            <a:endParaRPr lang="zh-CN" altLang="en-US" sz="20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0" hangingPunct="0"/>
            <a:r>
              <a:rPr lang="en-US" altLang="zh-CN" sz="1000" dirty="0">
                <a:solidFill>
                  <a:srgbClr val="404040"/>
                </a:solidFill>
                <a:latin typeface="Arial Unicode MS" panose="020B0604020202020204" charset="-122"/>
                <a:ea typeface="Arial Unicode MS" panose="020B0604020202020204" charset="-122"/>
                <a:sym typeface="微软雅黑" panose="020B0503020204020204" pitchFamily="34" charset="-122"/>
              </a:rPr>
              <a:t> </a:t>
            </a:r>
            <a:r>
              <a:rPr lang="en-US" altLang="zh-CN" sz="10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Liaocheng Technical College</a:t>
            </a:r>
            <a:endParaRPr lang="en-US" altLang="zh-CN" sz="10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Group 2"/>
          <p:cNvGraphicFramePr>
            <a:graphicFrameLocks noGrp="1"/>
          </p:cNvGraphicFramePr>
          <p:nvPr/>
        </p:nvGraphicFramePr>
        <p:xfrm>
          <a:off x="0" y="555625"/>
          <a:ext cx="9144000" cy="4587876"/>
        </p:xfrm>
        <a:graphic>
          <a:graphicData uri="http://schemas.openxmlformats.org/drawingml/2006/table">
            <a:tbl>
              <a:tblPr/>
              <a:tblGrid>
                <a:gridCol w="1558925"/>
                <a:gridCol w="3467100"/>
                <a:gridCol w="1104900"/>
                <a:gridCol w="3013075"/>
              </a:tblGrid>
              <a:tr h="5022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教学过程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024" marR="65024" marT="32524" marB="32524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49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249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内容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024" marR="65024" marT="32524" marB="32524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49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249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时间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024" marR="65024" marT="32524" marB="32524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49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249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教学方法、手段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024" marR="65024" marT="32524" marB="32524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>
                        <a:alpha val="73000"/>
                      </a:srgbClr>
                    </a:solidFill>
                  </a:tcPr>
                </a:tc>
              </a:tr>
              <a:tr h="502204">
                <a:tc>
                  <a:txBody>
                    <a:bodyPr/>
                    <a:lstStyle/>
                    <a:p>
                      <a:pPr marL="0" marR="0" lvl="0" indent="0" algn="ctr" defTabSz="91249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91249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情境导入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65024" marR="65024" marT="32524" marB="32524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49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91249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提出问题，明确评价规则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65024" marR="65024" marT="32524" marB="32524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>
                        <a:alpha val="35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49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分钟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024" marR="65024" marT="32524" marB="32524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>
                        <a:alpha val="35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49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ctr" defTabSz="91249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PPT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展示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5024" marR="65024" marT="32524" marB="32524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>
                        <a:alpha val="35999"/>
                      </a:srgbClr>
                    </a:solidFill>
                  </a:tcPr>
                </a:tc>
              </a:tr>
              <a:tr h="445504">
                <a:tc>
                  <a:txBody>
                    <a:bodyPr/>
                    <a:lstStyle/>
                    <a:p>
                      <a:pPr marL="0" marR="0" lvl="0" indent="0" algn="ctr" defTabSz="91249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任务告知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5024" marR="65024" marT="32524" marB="32524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49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明确任务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65024" marR="65024" marT="32524" marB="32524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>
                        <a:alpha val="35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49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分钟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024" marR="65024" marT="32524" marB="32524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>
                        <a:alpha val="35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49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PPT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展示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5024" marR="65024" marT="32524" marB="32524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>
                        <a:alpha val="35999"/>
                      </a:srgbClr>
                    </a:solidFill>
                  </a:tcPr>
                </a:tc>
              </a:tr>
              <a:tr h="510304">
                <a:tc>
                  <a:txBody>
                    <a:bodyPr/>
                    <a:lstStyle/>
                    <a:p>
                      <a:pPr marL="0" marR="0" lvl="0" indent="0" algn="ctr" defTabSz="91249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子任务一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5024" marR="65024" marT="32524" marB="32524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根据焊接试件图进行工艺分析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5024" marR="65024" marT="32524" marB="32524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>
                        <a:alpha val="35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49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分钟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024" marR="65024" marT="32524" marB="32524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>
                        <a:alpha val="35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49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提问、小组竞赛、点拨、总结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5024" marR="65024" marT="32524" marB="32524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>
                        <a:alpha val="35999"/>
                      </a:srgbClr>
                    </a:solidFill>
                  </a:tcPr>
                </a:tc>
              </a:tr>
              <a:tr h="584825">
                <a:tc>
                  <a:txBody>
                    <a:bodyPr/>
                    <a:lstStyle/>
                    <a:p>
                      <a:pPr marL="0" marR="0" lvl="0" indent="0" algn="ctr" defTabSz="91249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子任务二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5024" marR="65024" marT="32524" marB="32524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确定</a:t>
                      </a:r>
                      <a:r>
                        <a:rPr lang="zh-CN" altLang="en-US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焊接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参数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5024" marR="65024" marT="32524" marB="32524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>
                        <a:alpha val="35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49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分钟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024" marR="65024" marT="32524" marB="32524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>
                        <a:alpha val="35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49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小组竞赛、教师点评纠错、小组展示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5024" marR="65024" marT="32524" marB="32524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>
                        <a:alpha val="35999"/>
                      </a:srgbClr>
                    </a:solidFill>
                  </a:tcPr>
                </a:tc>
              </a:tr>
              <a:tr h="516784">
                <a:tc>
                  <a:txBody>
                    <a:bodyPr/>
                    <a:lstStyle/>
                    <a:p>
                      <a:pPr marL="0" marR="0" lvl="0" indent="0" algn="ctr" defTabSz="91249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子任务三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5024" marR="65024" marT="32524" marB="32524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根据操作规程，进行焊接生产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5024" marR="65024" marT="32524" marB="32524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>
                        <a:alpha val="35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49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分钟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024" marR="65024" marT="32524" marB="32524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>
                        <a:alpha val="35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49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巡视、教师指导、检查、小组展示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5024" marR="65024" marT="32524" marB="32524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>
                        <a:alpha val="35999"/>
                      </a:srgbClr>
                    </a:solidFill>
                  </a:tcPr>
                </a:tc>
              </a:tr>
              <a:tr h="648005">
                <a:tc>
                  <a:txBody>
                    <a:bodyPr/>
                    <a:lstStyle/>
                    <a:p>
                      <a:pPr marL="0" marR="0" lvl="0" indent="0" algn="ctr" defTabSz="91249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总结评价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5024" marR="65024" marT="32524" marB="32524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49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总结，评定，完成综合评价表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5024" marR="65024" marT="32524" marB="32524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>
                        <a:alpha val="35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49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ctr" defTabSz="91249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20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分钟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5024" marR="65024" marT="32524" marB="32524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>
                        <a:alpha val="35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49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思维导图总结、评价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5024" marR="65024" marT="32524" marB="32524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>
                        <a:alpha val="35999"/>
                      </a:srgbClr>
                    </a:solidFill>
                  </a:tcPr>
                </a:tc>
              </a:tr>
              <a:tr h="878046">
                <a:tc>
                  <a:txBody>
                    <a:bodyPr/>
                    <a:lstStyle/>
                    <a:p>
                      <a:pPr marL="0" marR="0" lvl="0" indent="0" algn="ctr" defTabSz="91249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工作场所管理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5024" marR="65024" marT="32524" marB="32524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49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整理（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SEIRI）、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整顿（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SEITON）、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清扫（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SEISO）、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清洁（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SEIKETSU）、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素养（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SHITSUKE）、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安全（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SECURITY）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5024" marR="65024" marT="32524" marB="32524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>
                        <a:alpha val="35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49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10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分钟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5024" marR="65024" marT="32524" marB="32524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>
                        <a:alpha val="35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49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教师监督、小组长负责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5024" marR="65024" marT="32524" marB="32524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>
                        <a:alpha val="35999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13361" name="组合 12"/>
          <p:cNvGrpSpPr/>
          <p:nvPr/>
        </p:nvGrpSpPr>
        <p:grpSpPr>
          <a:xfrm>
            <a:off x="1116013" y="0"/>
            <a:ext cx="7000875" cy="339725"/>
            <a:chOff x="0" y="0"/>
            <a:chExt cx="7001210" cy="360040"/>
          </a:xfrm>
        </p:grpSpPr>
        <p:grpSp>
          <p:nvGrpSpPr>
            <p:cNvPr id="13363" name="组合 58"/>
            <p:cNvGrpSpPr/>
            <p:nvPr/>
          </p:nvGrpSpPr>
          <p:grpSpPr>
            <a:xfrm>
              <a:off x="0" y="0"/>
              <a:ext cx="7001210" cy="360040"/>
              <a:chOff x="0" y="0"/>
              <a:chExt cx="7865306" cy="360040"/>
            </a:xfrm>
          </p:grpSpPr>
          <p:grpSp>
            <p:nvGrpSpPr>
              <p:cNvPr id="13369" name="组合 38"/>
              <p:cNvGrpSpPr/>
              <p:nvPr/>
            </p:nvGrpSpPr>
            <p:grpSpPr>
              <a:xfrm>
                <a:off x="1584176" y="0"/>
                <a:ext cx="1528602" cy="360040"/>
                <a:chOff x="0" y="0"/>
                <a:chExt cx="6408712" cy="2520280"/>
              </a:xfrm>
            </p:grpSpPr>
            <p:sp>
              <p:nvSpPr>
                <p:cNvPr id="2" name="矩形 36"/>
                <p:cNvSpPr>
                  <a:spLocks noChangeArrowheads="1"/>
                </p:cNvSpPr>
                <p:nvPr/>
              </p:nvSpPr>
              <p:spPr bwMode="auto">
                <a:xfrm>
                  <a:off x="-1733" y="0"/>
                  <a:ext cx="640817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3387" name="矩形 37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1579" name="等腰三角形 6"/>
                <p:cNvSpPr/>
                <p:nvPr/>
              </p:nvSpPr>
              <p:spPr bwMode="auto">
                <a:xfrm rot="16200000" flipH="1">
                  <a:off x="2310477" y="-1792339"/>
                  <a:ext cx="1813659" cy="6034303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3370" name="组合 42"/>
              <p:cNvGrpSpPr/>
              <p:nvPr/>
            </p:nvGrpSpPr>
            <p:grpSpPr>
              <a:xfrm>
                <a:off x="3168352" y="0"/>
                <a:ext cx="1528602" cy="360040"/>
                <a:chOff x="0" y="0"/>
                <a:chExt cx="6408712" cy="2520280"/>
              </a:xfrm>
            </p:grpSpPr>
            <p:sp>
              <p:nvSpPr>
                <p:cNvPr id="3" name="矩形 33"/>
                <p:cNvSpPr>
                  <a:spLocks noChangeArrowheads="1"/>
                </p:cNvSpPr>
                <p:nvPr/>
              </p:nvSpPr>
              <p:spPr bwMode="auto">
                <a:xfrm>
                  <a:off x="-3467" y="0"/>
                  <a:ext cx="641565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3384" name="矩形 34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" name="等腰三角形 6"/>
                <p:cNvSpPr/>
                <p:nvPr/>
              </p:nvSpPr>
              <p:spPr bwMode="auto">
                <a:xfrm rot="16200000" flipH="1">
                  <a:off x="2312480" y="-1796072"/>
                  <a:ext cx="1813659" cy="604177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3371" name="组合 46"/>
              <p:cNvGrpSpPr/>
              <p:nvPr/>
            </p:nvGrpSpPr>
            <p:grpSpPr>
              <a:xfrm>
                <a:off x="4752528" y="0"/>
                <a:ext cx="1528602" cy="360040"/>
                <a:chOff x="0" y="0"/>
                <a:chExt cx="6408712" cy="2520280"/>
              </a:xfrm>
            </p:grpSpPr>
            <p:sp>
              <p:nvSpPr>
                <p:cNvPr id="21571" name="矩形 30"/>
                <p:cNvSpPr>
                  <a:spLocks noChangeArrowheads="1"/>
                </p:cNvSpPr>
                <p:nvPr/>
              </p:nvSpPr>
              <p:spPr bwMode="auto">
                <a:xfrm>
                  <a:off x="2270" y="0"/>
                  <a:ext cx="6408175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3381" name="矩形 31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1573" name="等腰三角形 6"/>
                <p:cNvSpPr/>
                <p:nvPr/>
              </p:nvSpPr>
              <p:spPr bwMode="auto">
                <a:xfrm rot="16200000" flipH="1">
                  <a:off x="2314482" y="-1792333"/>
                  <a:ext cx="1813659" cy="603429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3372" name="组合 50"/>
              <p:cNvGrpSpPr/>
              <p:nvPr/>
            </p:nvGrpSpPr>
            <p:grpSpPr>
              <a:xfrm>
                <a:off x="6336704" y="0"/>
                <a:ext cx="1528602" cy="360040"/>
                <a:chOff x="0" y="0"/>
                <a:chExt cx="6408712" cy="2520280"/>
              </a:xfrm>
            </p:grpSpPr>
            <p:sp>
              <p:nvSpPr>
                <p:cNvPr id="21568" name="矩形 27"/>
                <p:cNvSpPr>
                  <a:spLocks noChangeArrowheads="1"/>
                </p:cNvSpPr>
                <p:nvPr/>
              </p:nvSpPr>
              <p:spPr bwMode="auto">
                <a:xfrm>
                  <a:off x="537" y="0"/>
                  <a:ext cx="6408175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3378" name="矩形 28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6" name="等腰三角形 6"/>
                <p:cNvSpPr/>
                <p:nvPr/>
              </p:nvSpPr>
              <p:spPr bwMode="auto">
                <a:xfrm rot="16200000" flipH="1">
                  <a:off x="2312748" y="-1792333"/>
                  <a:ext cx="1813659" cy="603429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3373" name="组合 54"/>
              <p:cNvGrpSpPr/>
              <p:nvPr/>
            </p:nvGrpSpPr>
            <p:grpSpPr>
              <a:xfrm>
                <a:off x="0" y="0"/>
                <a:ext cx="1528602" cy="360040"/>
                <a:chOff x="0" y="0"/>
                <a:chExt cx="6408712" cy="2520280"/>
              </a:xfrm>
            </p:grpSpPr>
            <p:sp>
              <p:nvSpPr>
                <p:cNvPr id="21565" name="矩形 24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640817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3375" name="矩形 25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1567" name="等腰三角形 6"/>
                <p:cNvSpPr/>
                <p:nvPr/>
              </p:nvSpPr>
              <p:spPr bwMode="auto">
                <a:xfrm rot="16200000" flipH="1">
                  <a:off x="2312210" y="-1792339"/>
                  <a:ext cx="1813659" cy="6034303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3364" name="TextBox 14"/>
            <p:cNvSpPr txBox="1"/>
            <p:nvPr/>
          </p:nvSpPr>
          <p:spPr>
            <a:xfrm>
              <a:off x="144016" y="0"/>
              <a:ext cx="1152128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课程进度表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65" name="TextBox 15"/>
            <p:cNvSpPr txBox="1"/>
            <p:nvPr/>
          </p:nvSpPr>
          <p:spPr>
            <a:xfrm>
              <a:off x="1656184" y="0"/>
              <a:ext cx="1224136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单元信息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66" name="TextBox 16"/>
            <p:cNvSpPr txBox="1"/>
            <p:nvPr/>
          </p:nvSpPr>
          <p:spPr>
            <a:xfrm>
              <a:off x="3024336" y="0"/>
              <a:ext cx="1080120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单元目标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67" name="TextBox 17"/>
            <p:cNvSpPr txBox="1"/>
            <p:nvPr/>
          </p:nvSpPr>
          <p:spPr>
            <a:xfrm>
              <a:off x="4392488" y="0"/>
              <a:ext cx="1008112" cy="292070"/>
            </a:xfrm>
            <a:prstGeom prst="rect">
              <a:avLst/>
            </a:prstGeom>
            <a:solidFill>
              <a:srgbClr val="FFC000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实施计划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68" name="TextBox 18"/>
            <p:cNvSpPr txBox="1"/>
            <p:nvPr/>
          </p:nvSpPr>
          <p:spPr>
            <a:xfrm>
              <a:off x="5832648" y="0"/>
              <a:ext cx="1152128" cy="29375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实施过程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362" name="灯片编号占位符 31"/>
          <p:cNvSpPr txBox="1"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7187"/>
          </a:xfrm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1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273300" y="788988"/>
            <a:ext cx="4645025" cy="248443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4339" name="矩形 14"/>
          <p:cNvGrpSpPr/>
          <p:nvPr/>
        </p:nvGrpSpPr>
        <p:grpSpPr>
          <a:xfrm>
            <a:off x="2584450" y="1779588"/>
            <a:ext cx="195263" cy="823912"/>
            <a:chOff x="0" y="0"/>
            <a:chExt cx="123" cy="519"/>
          </a:xfrm>
        </p:grpSpPr>
        <p:pic>
          <p:nvPicPr>
            <p:cNvPr id="14355" name="矩形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3" cy="51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56" name="Text Box 5"/>
            <p:cNvSpPr txBox="1"/>
            <p:nvPr/>
          </p:nvSpPr>
          <p:spPr>
            <a:xfrm>
              <a:off x="6" y="3"/>
              <a:ext cx="113" cy="51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/>
              <a:endParaRPr lang="en-US" altLang="zh-CN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4340" name="矩形 15"/>
          <p:cNvGrpSpPr/>
          <p:nvPr/>
        </p:nvGrpSpPr>
        <p:grpSpPr>
          <a:xfrm>
            <a:off x="6419850" y="1779588"/>
            <a:ext cx="188913" cy="823912"/>
            <a:chOff x="0" y="0"/>
            <a:chExt cx="119" cy="519"/>
          </a:xfrm>
        </p:grpSpPr>
        <p:pic>
          <p:nvPicPr>
            <p:cNvPr id="14353" name="矩形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19" cy="51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54" name="Text Box 8"/>
            <p:cNvSpPr txBox="1"/>
            <p:nvPr/>
          </p:nvSpPr>
          <p:spPr>
            <a:xfrm>
              <a:off x="2" y="3"/>
              <a:ext cx="113" cy="51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/>
              <a:endParaRPr lang="en-US" altLang="zh-CN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4341" name="矩形 16"/>
          <p:cNvGrpSpPr/>
          <p:nvPr/>
        </p:nvGrpSpPr>
        <p:grpSpPr>
          <a:xfrm>
            <a:off x="6407150" y="1835150"/>
            <a:ext cx="2749550" cy="706438"/>
            <a:chOff x="0" y="0"/>
            <a:chExt cx="1732" cy="445"/>
          </a:xfrm>
        </p:grpSpPr>
        <p:pic>
          <p:nvPicPr>
            <p:cNvPr id="14351" name="矩形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732" cy="44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52" name="Text Box 11"/>
            <p:cNvSpPr txBox="1"/>
            <p:nvPr/>
          </p:nvSpPr>
          <p:spPr>
            <a:xfrm>
              <a:off x="10" y="10"/>
              <a:ext cx="1714" cy="42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/>
              <a:endParaRPr lang="en-US" altLang="zh-CN" dirty="0">
                <a:solidFill>
                  <a:srgbClr val="DBD9BA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4342" name="矩形 17"/>
          <p:cNvGrpSpPr/>
          <p:nvPr/>
        </p:nvGrpSpPr>
        <p:grpSpPr>
          <a:xfrm>
            <a:off x="-19050" y="1835150"/>
            <a:ext cx="2781300" cy="706438"/>
            <a:chOff x="0" y="0"/>
            <a:chExt cx="1752" cy="445"/>
          </a:xfrm>
        </p:grpSpPr>
        <p:pic>
          <p:nvPicPr>
            <p:cNvPr id="14349" name="矩形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1752" cy="44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50" name="Text Box 14"/>
            <p:cNvSpPr txBox="1"/>
            <p:nvPr/>
          </p:nvSpPr>
          <p:spPr>
            <a:xfrm>
              <a:off x="12" y="10"/>
              <a:ext cx="1732" cy="42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/>
              <a:endParaRPr lang="en-US" altLang="zh-CN" dirty="0">
                <a:solidFill>
                  <a:srgbClr val="DBD9BA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" name="等腰三角形 21"/>
          <p:cNvSpPr>
            <a:spLocks noChangeArrowheads="1"/>
          </p:cNvSpPr>
          <p:nvPr/>
        </p:nvSpPr>
        <p:spPr bwMode="auto">
          <a:xfrm rot="5400000">
            <a:off x="2094706" y="2101056"/>
            <a:ext cx="158750" cy="182563"/>
          </a:xfrm>
          <a:prstGeom prst="triangle">
            <a:avLst>
              <a:gd name="adj" fmla="val 50000"/>
            </a:avLst>
          </a:prstGeom>
          <a:solidFill>
            <a:srgbClr val="404040"/>
          </a:solidFill>
          <a:ln w="9525">
            <a:noFill/>
            <a:miter lim="800000"/>
          </a:ln>
          <a:effectLst>
            <a:outerShdw dist="38100" dir="5400000" algn="ctr" rotWithShape="0">
              <a:srgbClr val="FFFFFF">
                <a:alpha val="37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等腰三角形 22"/>
          <p:cNvSpPr>
            <a:spLocks noChangeArrowheads="1"/>
          </p:cNvSpPr>
          <p:nvPr/>
        </p:nvSpPr>
        <p:spPr bwMode="auto">
          <a:xfrm rot="16200000" flipH="1">
            <a:off x="6961981" y="2097881"/>
            <a:ext cx="157163" cy="180975"/>
          </a:xfrm>
          <a:prstGeom prst="triangle">
            <a:avLst>
              <a:gd name="adj" fmla="val 50000"/>
            </a:avLst>
          </a:prstGeom>
          <a:solidFill>
            <a:srgbClr val="404040"/>
          </a:solidFill>
          <a:ln w="9525">
            <a:noFill/>
            <a:miter lim="800000"/>
          </a:ln>
          <a:effectLst>
            <a:outerShdw dist="38100" dir="5400000" algn="ctr" rotWithShape="0">
              <a:srgbClr val="FFFFFF">
                <a:alpha val="37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45" name="TextBox 11"/>
          <p:cNvSpPr txBox="1"/>
          <p:nvPr/>
        </p:nvSpPr>
        <p:spPr>
          <a:xfrm>
            <a:off x="1547813" y="1924050"/>
            <a:ext cx="8636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46" name="TextBox 18"/>
          <p:cNvSpPr txBox="1"/>
          <p:nvPr/>
        </p:nvSpPr>
        <p:spPr>
          <a:xfrm>
            <a:off x="3492500" y="1851025"/>
            <a:ext cx="2592388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实施过程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47" name="TextBox 10"/>
          <p:cNvSpPr txBox="1"/>
          <p:nvPr/>
        </p:nvSpPr>
        <p:spPr>
          <a:xfrm>
            <a:off x="7380288" y="1924050"/>
            <a:ext cx="12954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48" name="灯片编号占位符 21"/>
          <p:cNvSpPr txBox="1"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7187"/>
          </a:xfrm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组合 28"/>
          <p:cNvGrpSpPr/>
          <p:nvPr/>
        </p:nvGrpSpPr>
        <p:grpSpPr>
          <a:xfrm>
            <a:off x="1116013" y="0"/>
            <a:ext cx="7000875" cy="339725"/>
            <a:chOff x="0" y="0"/>
            <a:chExt cx="7001210" cy="339502"/>
          </a:xfrm>
        </p:grpSpPr>
        <p:grpSp>
          <p:nvGrpSpPr>
            <p:cNvPr id="15368" name="组合 58"/>
            <p:cNvGrpSpPr/>
            <p:nvPr/>
          </p:nvGrpSpPr>
          <p:grpSpPr>
            <a:xfrm>
              <a:off x="0" y="0"/>
              <a:ext cx="7001210" cy="339502"/>
              <a:chOff x="0" y="0"/>
              <a:chExt cx="7865306" cy="360040"/>
            </a:xfrm>
          </p:grpSpPr>
          <p:grpSp>
            <p:nvGrpSpPr>
              <p:cNvPr id="15374" name="组合 38"/>
              <p:cNvGrpSpPr/>
              <p:nvPr/>
            </p:nvGrpSpPr>
            <p:grpSpPr>
              <a:xfrm>
                <a:off x="1584176" y="0"/>
                <a:ext cx="1528602" cy="360040"/>
                <a:chOff x="0" y="0"/>
                <a:chExt cx="6408712" cy="2520280"/>
              </a:xfrm>
            </p:grpSpPr>
            <p:sp>
              <p:nvSpPr>
                <p:cNvPr id="25634" name="矩形 25"/>
                <p:cNvSpPr>
                  <a:spLocks noChangeArrowheads="1"/>
                </p:cNvSpPr>
                <p:nvPr/>
              </p:nvSpPr>
              <p:spPr bwMode="auto">
                <a:xfrm>
                  <a:off x="-1733" y="0"/>
                  <a:ext cx="640817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5392" name="矩形 26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5636" name="等腰三角形 6"/>
                <p:cNvSpPr/>
                <p:nvPr/>
              </p:nvSpPr>
              <p:spPr bwMode="auto">
                <a:xfrm rot="16200000" flipH="1">
                  <a:off x="2310477" y="-1792339"/>
                  <a:ext cx="1813659" cy="6034303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5375" name="组合 42"/>
              <p:cNvGrpSpPr/>
              <p:nvPr/>
            </p:nvGrpSpPr>
            <p:grpSpPr>
              <a:xfrm>
                <a:off x="3168352" y="0"/>
                <a:ext cx="1528602" cy="360040"/>
                <a:chOff x="0" y="0"/>
                <a:chExt cx="6408712" cy="2520280"/>
              </a:xfrm>
            </p:grpSpPr>
            <p:sp>
              <p:nvSpPr>
                <p:cNvPr id="25631" name="矩形 22"/>
                <p:cNvSpPr>
                  <a:spLocks noChangeArrowheads="1"/>
                </p:cNvSpPr>
                <p:nvPr/>
              </p:nvSpPr>
              <p:spPr bwMode="auto">
                <a:xfrm>
                  <a:off x="-3467" y="0"/>
                  <a:ext cx="641565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5389" name="矩形 23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5633" name="等腰三角形 6"/>
                <p:cNvSpPr/>
                <p:nvPr/>
              </p:nvSpPr>
              <p:spPr bwMode="auto">
                <a:xfrm rot="16200000" flipH="1">
                  <a:off x="2312480" y="-1796072"/>
                  <a:ext cx="1813659" cy="604177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5376" name="组合 46"/>
              <p:cNvGrpSpPr/>
              <p:nvPr/>
            </p:nvGrpSpPr>
            <p:grpSpPr>
              <a:xfrm>
                <a:off x="4752528" y="0"/>
                <a:ext cx="1528602" cy="360040"/>
                <a:chOff x="0" y="0"/>
                <a:chExt cx="6408712" cy="2520280"/>
              </a:xfrm>
            </p:grpSpPr>
            <p:sp>
              <p:nvSpPr>
                <p:cNvPr id="2" name="矩形 19"/>
                <p:cNvSpPr>
                  <a:spLocks noChangeArrowheads="1"/>
                </p:cNvSpPr>
                <p:nvPr/>
              </p:nvSpPr>
              <p:spPr bwMode="auto">
                <a:xfrm>
                  <a:off x="2270" y="0"/>
                  <a:ext cx="6408175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5386" name="矩形 20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5630" name="等腰三角形 6"/>
                <p:cNvSpPr/>
                <p:nvPr/>
              </p:nvSpPr>
              <p:spPr bwMode="auto">
                <a:xfrm rot="16200000" flipH="1">
                  <a:off x="2314482" y="-1792333"/>
                  <a:ext cx="1813659" cy="603429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5377" name="组合 50"/>
              <p:cNvGrpSpPr/>
              <p:nvPr/>
            </p:nvGrpSpPr>
            <p:grpSpPr>
              <a:xfrm>
                <a:off x="6336704" y="0"/>
                <a:ext cx="1528602" cy="360040"/>
                <a:chOff x="0" y="0"/>
                <a:chExt cx="6408712" cy="2520280"/>
              </a:xfrm>
            </p:grpSpPr>
            <p:sp>
              <p:nvSpPr>
                <p:cNvPr id="3" name="矩形 16"/>
                <p:cNvSpPr>
                  <a:spLocks noChangeArrowheads="1"/>
                </p:cNvSpPr>
                <p:nvPr/>
              </p:nvSpPr>
              <p:spPr bwMode="auto">
                <a:xfrm>
                  <a:off x="537" y="0"/>
                  <a:ext cx="6408175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5383" name="矩形 17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" name="等腰三角形 6"/>
                <p:cNvSpPr/>
                <p:nvPr/>
              </p:nvSpPr>
              <p:spPr bwMode="auto">
                <a:xfrm rot="16200000" flipH="1">
                  <a:off x="2312748" y="-1792333"/>
                  <a:ext cx="1813659" cy="603429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5378" name="组合 54"/>
              <p:cNvGrpSpPr/>
              <p:nvPr/>
            </p:nvGrpSpPr>
            <p:grpSpPr>
              <a:xfrm>
                <a:off x="0" y="0"/>
                <a:ext cx="1528602" cy="360040"/>
                <a:chOff x="0" y="0"/>
                <a:chExt cx="6408712" cy="2520280"/>
              </a:xfrm>
            </p:grpSpPr>
            <p:sp>
              <p:nvSpPr>
                <p:cNvPr id="25622" name="矩形 1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640817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5380" name="矩形 14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" name="等腰三角形 6"/>
                <p:cNvSpPr/>
                <p:nvPr/>
              </p:nvSpPr>
              <p:spPr bwMode="auto">
                <a:xfrm rot="16200000" flipH="1">
                  <a:off x="2312210" y="-1792339"/>
                  <a:ext cx="1813659" cy="6034303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5369" name="TextBox 3"/>
            <p:cNvSpPr txBox="1"/>
            <p:nvPr/>
          </p:nvSpPr>
          <p:spPr>
            <a:xfrm>
              <a:off x="144016" y="0"/>
              <a:ext cx="1152128" cy="26119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课程进度表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70" name="TextBox 4"/>
            <p:cNvSpPr txBox="1"/>
            <p:nvPr/>
          </p:nvSpPr>
          <p:spPr>
            <a:xfrm>
              <a:off x="1656184" y="0"/>
              <a:ext cx="1224136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单元信息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71" name="TextBox 5"/>
            <p:cNvSpPr txBox="1"/>
            <p:nvPr/>
          </p:nvSpPr>
          <p:spPr>
            <a:xfrm>
              <a:off x="3024336" y="0"/>
              <a:ext cx="1080120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单元目标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72" name="TextBox 6"/>
            <p:cNvSpPr txBox="1"/>
            <p:nvPr/>
          </p:nvSpPr>
          <p:spPr>
            <a:xfrm>
              <a:off x="4392488" y="0"/>
              <a:ext cx="1152128" cy="27540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实施计划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73" name="TextBox 7"/>
            <p:cNvSpPr txBox="1"/>
            <p:nvPr/>
          </p:nvSpPr>
          <p:spPr>
            <a:xfrm>
              <a:off x="5760640" y="1"/>
              <a:ext cx="1080120" cy="276999"/>
            </a:xfrm>
            <a:prstGeom prst="rect">
              <a:avLst/>
            </a:prstGeom>
            <a:solidFill>
              <a:srgbClr val="FFC000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实施过程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363" name="TextBox 64"/>
          <p:cNvSpPr txBox="1"/>
          <p:nvPr/>
        </p:nvSpPr>
        <p:spPr>
          <a:xfrm>
            <a:off x="-107950" y="0"/>
            <a:ext cx="517525" cy="5453063"/>
          </a:xfrm>
          <a:prstGeom prst="rect">
            <a:avLst/>
          </a:prstGeom>
          <a:noFill/>
          <a:ln w="9525">
            <a:noFill/>
          </a:ln>
        </p:spPr>
        <p:txBody>
          <a:bodyPr vert="eaVert" lIns="96414" tIns="48207" rIns="96414" bIns="48207">
            <a:spAutoFit/>
          </a:bodyPr>
          <a:lstStyle/>
          <a:p>
            <a:pPr algn="ctr"/>
            <a:r>
              <a:rPr lang="zh-CN" altLang="en-US" sz="11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实施过程</a:t>
            </a:r>
            <a:r>
              <a:rPr lang="en-US" altLang="zh-CN" sz="11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‖</a:t>
            </a:r>
            <a:r>
              <a:rPr lang="zh-CN" altLang="en-US" sz="11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  <a:r>
              <a:rPr lang="en-US" altLang="zh-CN" sz="11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1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任务告知</a:t>
            </a:r>
            <a:r>
              <a:rPr lang="en-US" altLang="zh-CN" sz="11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1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子任务一</a:t>
            </a:r>
            <a:r>
              <a:rPr lang="en-US" altLang="zh-CN" sz="11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1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子任务二</a:t>
            </a:r>
            <a:r>
              <a:rPr lang="en-US" altLang="zh-CN" sz="11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1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子任务三</a:t>
            </a:r>
            <a:r>
              <a:rPr lang="en-US" altLang="zh-CN" sz="11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1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总结评价</a:t>
            </a:r>
            <a:endParaRPr lang="en-US" altLang="zh-CN" sz="11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500" baseline="-300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364" name="Rectangle 1"/>
          <p:cNvSpPr/>
          <p:nvPr/>
        </p:nvSpPr>
        <p:spPr>
          <a:xfrm>
            <a:off x="0" y="44450"/>
            <a:ext cx="493713" cy="36830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wrap="none" anchor="ctr">
            <a:spAutoFit/>
          </a:bodyPr>
          <a:lstStyle/>
          <a:p>
            <a:pPr indent="306705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365" name="灯片编号占位符 33"/>
          <p:cNvSpPr txBox="1"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7187"/>
          </a:xfrm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  <p:pic>
        <p:nvPicPr>
          <p:cNvPr id="31749" name="Picture 31" descr="微信图片_20181018190800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36320" y="565150"/>
            <a:ext cx="3386455" cy="41198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5014595" y="4159250"/>
            <a:ext cx="36626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>
                <a:sym typeface="+mn-ea"/>
              </a:rPr>
              <a:t>中通客车底盘</a:t>
            </a:r>
            <a:r>
              <a:rPr lang="en-US" altLang="zh-CN">
                <a:sym typeface="+mn-ea"/>
              </a:rPr>
              <a:t>  V型坡口板对接平焊</a:t>
            </a:r>
            <a:endParaRPr lang="en-US" altLang="zh-CN">
              <a:sym typeface="+mn-ea"/>
            </a:endParaRPr>
          </a:p>
        </p:txBody>
      </p:sp>
      <p:pic>
        <p:nvPicPr>
          <p:cNvPr id="8" name="图片 7" descr="SE7E4FO%Y[$A~8DOG4KW$]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515" y="1374775"/>
            <a:ext cx="3677285" cy="227457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2" name="组合 28"/>
          <p:cNvGrpSpPr/>
          <p:nvPr/>
        </p:nvGrpSpPr>
        <p:grpSpPr>
          <a:xfrm>
            <a:off x="1116013" y="0"/>
            <a:ext cx="7000875" cy="339725"/>
            <a:chOff x="0" y="0"/>
            <a:chExt cx="7001210" cy="339502"/>
          </a:xfrm>
        </p:grpSpPr>
        <p:grpSp>
          <p:nvGrpSpPr>
            <p:cNvPr id="20507" name="组合 58"/>
            <p:cNvGrpSpPr/>
            <p:nvPr/>
          </p:nvGrpSpPr>
          <p:grpSpPr>
            <a:xfrm>
              <a:off x="0" y="0"/>
              <a:ext cx="7001210" cy="339502"/>
              <a:chOff x="0" y="0"/>
              <a:chExt cx="7865306" cy="360040"/>
            </a:xfrm>
          </p:grpSpPr>
          <p:grpSp>
            <p:nvGrpSpPr>
              <p:cNvPr id="20513" name="组合 38"/>
              <p:cNvGrpSpPr/>
              <p:nvPr/>
            </p:nvGrpSpPr>
            <p:grpSpPr>
              <a:xfrm>
                <a:off x="1584176" y="0"/>
                <a:ext cx="1528602" cy="360040"/>
                <a:chOff x="0" y="0"/>
                <a:chExt cx="6408712" cy="2520280"/>
              </a:xfrm>
            </p:grpSpPr>
            <p:sp>
              <p:nvSpPr>
                <p:cNvPr id="4" name="矩形 69"/>
                <p:cNvSpPr>
                  <a:spLocks noChangeArrowheads="1"/>
                </p:cNvSpPr>
                <p:nvPr/>
              </p:nvSpPr>
              <p:spPr bwMode="auto">
                <a:xfrm>
                  <a:off x="-1733" y="0"/>
                  <a:ext cx="640817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0531" name="矩形 70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" name="等腰三角形 6"/>
                <p:cNvSpPr/>
                <p:nvPr/>
              </p:nvSpPr>
              <p:spPr bwMode="auto">
                <a:xfrm rot="16200000" flipH="1">
                  <a:off x="2310477" y="-1792339"/>
                  <a:ext cx="1813659" cy="6034303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0514" name="组合 42"/>
              <p:cNvGrpSpPr/>
              <p:nvPr/>
            </p:nvGrpSpPr>
            <p:grpSpPr>
              <a:xfrm>
                <a:off x="3168352" y="0"/>
                <a:ext cx="1528602" cy="360040"/>
                <a:chOff x="0" y="0"/>
                <a:chExt cx="6408712" cy="2520280"/>
              </a:xfrm>
            </p:grpSpPr>
            <p:sp>
              <p:nvSpPr>
                <p:cNvPr id="28718" name="矩形 66"/>
                <p:cNvSpPr>
                  <a:spLocks noChangeArrowheads="1"/>
                </p:cNvSpPr>
                <p:nvPr/>
              </p:nvSpPr>
              <p:spPr bwMode="auto">
                <a:xfrm>
                  <a:off x="-3467" y="0"/>
                  <a:ext cx="641565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0528" name="矩形 67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8720" name="等腰三角形 6"/>
                <p:cNvSpPr/>
                <p:nvPr/>
              </p:nvSpPr>
              <p:spPr bwMode="auto">
                <a:xfrm rot="16200000" flipH="1">
                  <a:off x="2312480" y="-1796072"/>
                  <a:ext cx="1813659" cy="604177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0515" name="组合 46"/>
              <p:cNvGrpSpPr/>
              <p:nvPr/>
            </p:nvGrpSpPr>
            <p:grpSpPr>
              <a:xfrm>
                <a:off x="4752528" y="0"/>
                <a:ext cx="1528602" cy="360040"/>
                <a:chOff x="0" y="0"/>
                <a:chExt cx="6408712" cy="2520280"/>
              </a:xfrm>
            </p:grpSpPr>
            <p:sp>
              <p:nvSpPr>
                <p:cNvPr id="2" name="矩形 63"/>
                <p:cNvSpPr>
                  <a:spLocks noChangeArrowheads="1"/>
                </p:cNvSpPr>
                <p:nvPr/>
              </p:nvSpPr>
              <p:spPr bwMode="auto">
                <a:xfrm>
                  <a:off x="2270" y="0"/>
                  <a:ext cx="6408175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0525" name="矩形 64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" name="等腰三角形 6"/>
                <p:cNvSpPr/>
                <p:nvPr/>
              </p:nvSpPr>
              <p:spPr bwMode="auto">
                <a:xfrm rot="16200000" flipH="1">
                  <a:off x="2314482" y="-1792333"/>
                  <a:ext cx="1813659" cy="603429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0516" name="组合 50"/>
              <p:cNvGrpSpPr/>
              <p:nvPr/>
            </p:nvGrpSpPr>
            <p:grpSpPr>
              <a:xfrm>
                <a:off x="6336704" y="0"/>
                <a:ext cx="1528602" cy="360040"/>
                <a:chOff x="0" y="0"/>
                <a:chExt cx="6408712" cy="2520280"/>
              </a:xfrm>
            </p:grpSpPr>
            <p:sp>
              <p:nvSpPr>
                <p:cNvPr id="28712" name="矩形 60"/>
                <p:cNvSpPr>
                  <a:spLocks noChangeArrowheads="1"/>
                </p:cNvSpPr>
                <p:nvPr/>
              </p:nvSpPr>
              <p:spPr bwMode="auto">
                <a:xfrm>
                  <a:off x="537" y="0"/>
                  <a:ext cx="6408175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0522" name="矩形 61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8714" name="等腰三角形 6"/>
                <p:cNvSpPr/>
                <p:nvPr/>
              </p:nvSpPr>
              <p:spPr bwMode="auto">
                <a:xfrm rot="16200000" flipH="1">
                  <a:off x="2312748" y="-1792333"/>
                  <a:ext cx="1813659" cy="603429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0517" name="组合 54"/>
              <p:cNvGrpSpPr/>
              <p:nvPr/>
            </p:nvGrpSpPr>
            <p:grpSpPr>
              <a:xfrm>
                <a:off x="0" y="0"/>
                <a:ext cx="1528602" cy="360040"/>
                <a:chOff x="0" y="0"/>
                <a:chExt cx="6408712" cy="2520280"/>
              </a:xfrm>
            </p:grpSpPr>
            <p:sp>
              <p:nvSpPr>
                <p:cNvPr id="6" name="矩形 5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640817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0519" name="矩形 58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" name="等腰三角形 6"/>
                <p:cNvSpPr/>
                <p:nvPr/>
              </p:nvSpPr>
              <p:spPr bwMode="auto">
                <a:xfrm rot="16200000" flipH="1">
                  <a:off x="2312210" y="-1792339"/>
                  <a:ext cx="1813659" cy="6034303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20508" name="TextBox 47"/>
            <p:cNvSpPr txBox="1"/>
            <p:nvPr/>
          </p:nvSpPr>
          <p:spPr>
            <a:xfrm>
              <a:off x="144016" y="0"/>
              <a:ext cx="1152128" cy="26119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课程进度表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09" name="TextBox 48"/>
            <p:cNvSpPr txBox="1"/>
            <p:nvPr/>
          </p:nvSpPr>
          <p:spPr>
            <a:xfrm>
              <a:off x="1656184" y="0"/>
              <a:ext cx="1224136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单元信息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10" name="TextBox 49"/>
            <p:cNvSpPr txBox="1"/>
            <p:nvPr/>
          </p:nvSpPr>
          <p:spPr>
            <a:xfrm>
              <a:off x="3024336" y="0"/>
              <a:ext cx="1080120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单元目标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11" name="TextBox 50"/>
            <p:cNvSpPr txBox="1"/>
            <p:nvPr/>
          </p:nvSpPr>
          <p:spPr>
            <a:xfrm>
              <a:off x="4392488" y="0"/>
              <a:ext cx="1152128" cy="27540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实施计划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12" name="TextBox 51"/>
            <p:cNvSpPr txBox="1"/>
            <p:nvPr/>
          </p:nvSpPr>
          <p:spPr>
            <a:xfrm>
              <a:off x="5760640" y="1"/>
              <a:ext cx="1080120" cy="276999"/>
            </a:xfrm>
            <a:prstGeom prst="rect">
              <a:avLst/>
            </a:prstGeom>
            <a:solidFill>
              <a:srgbClr val="FFC000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实施过程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503" name="TextBox 128"/>
          <p:cNvSpPr txBox="1"/>
          <p:nvPr/>
        </p:nvSpPr>
        <p:spPr>
          <a:xfrm>
            <a:off x="-180975" y="268288"/>
            <a:ext cx="646113" cy="51435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r>
              <a:rPr lang="zh-CN" altLang="en-US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实施过程</a:t>
            </a:r>
            <a:r>
              <a:rPr lang="en-US" altLang="zh-CN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‖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任务告知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子任务一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子任务二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子任务三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总结评价</a:t>
            </a:r>
            <a:endParaRPr lang="en-US" altLang="zh-CN" sz="12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06" name="灯片编号占位符 65"/>
          <p:cNvSpPr txBox="1"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7187"/>
          </a:xfrm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  <p:pic>
        <p:nvPicPr>
          <p:cNvPr id="8" name="图片 7" descr="EHVZ`M(5JA[`}0P%POYI`)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6330" y="730250"/>
            <a:ext cx="5954395" cy="380746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406140" y="4537710"/>
            <a:ext cx="217424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b="1" dirty="0">
                <a:sym typeface="+mn-ea"/>
              </a:rPr>
              <a:t>V</a:t>
            </a:r>
            <a:r>
              <a:rPr lang="zh-CN" altLang="en-US" b="1" dirty="0">
                <a:sym typeface="+mn-ea"/>
              </a:rPr>
              <a:t>形坡口板对接平焊</a:t>
            </a:r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482" name="直接连接符 23"/>
          <p:cNvCxnSpPr/>
          <p:nvPr/>
        </p:nvCxnSpPr>
        <p:spPr>
          <a:xfrm>
            <a:off x="4572000" y="0"/>
            <a:ext cx="0" cy="1646238"/>
          </a:xfrm>
          <a:prstGeom prst="line">
            <a:avLst/>
          </a:prstGeom>
          <a:ln w="38100" cap="flat" cmpd="sng">
            <a:solidFill>
              <a:srgbClr val="BFBFBF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0483" name="直接连接符 24"/>
          <p:cNvCxnSpPr/>
          <p:nvPr/>
        </p:nvCxnSpPr>
        <p:spPr>
          <a:xfrm>
            <a:off x="1993900" y="0"/>
            <a:ext cx="0" cy="1646238"/>
          </a:xfrm>
          <a:prstGeom prst="line">
            <a:avLst/>
          </a:prstGeom>
          <a:ln w="38100" cap="flat" cmpd="sng">
            <a:solidFill>
              <a:srgbClr val="BFBFBF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0484" name="直接连接符 25"/>
          <p:cNvCxnSpPr/>
          <p:nvPr/>
        </p:nvCxnSpPr>
        <p:spPr>
          <a:xfrm>
            <a:off x="7196138" y="0"/>
            <a:ext cx="0" cy="1646238"/>
          </a:xfrm>
          <a:prstGeom prst="line">
            <a:avLst/>
          </a:prstGeom>
          <a:ln w="38100" cap="flat" cmpd="sng">
            <a:solidFill>
              <a:srgbClr val="BFBFBF"/>
            </a:solidFill>
            <a:prstDash val="solid"/>
            <a:headEnd type="none" w="med" len="med"/>
            <a:tailEnd type="none" w="med" len="med"/>
          </a:ln>
        </p:spPr>
      </p:cxnSp>
      <p:grpSp>
        <p:nvGrpSpPr>
          <p:cNvPr id="20485" name="椭圆 26"/>
          <p:cNvGrpSpPr/>
          <p:nvPr/>
        </p:nvGrpSpPr>
        <p:grpSpPr>
          <a:xfrm>
            <a:off x="3203575" y="1419225"/>
            <a:ext cx="3279775" cy="2565400"/>
            <a:chOff x="136" y="91"/>
            <a:chExt cx="2066" cy="1616"/>
          </a:xfrm>
        </p:grpSpPr>
        <p:pic>
          <p:nvPicPr>
            <p:cNvPr id="20543" name="椭圆 26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36" y="91"/>
              <a:ext cx="2066" cy="161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544" name="Text Box 7"/>
            <p:cNvSpPr txBox="1"/>
            <p:nvPr/>
          </p:nvSpPr>
          <p:spPr>
            <a:xfrm>
              <a:off x="297" y="229"/>
              <a:ext cx="1275" cy="95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0486" name="椭圆 27"/>
          <p:cNvGrpSpPr/>
          <p:nvPr/>
        </p:nvGrpSpPr>
        <p:grpSpPr>
          <a:xfrm>
            <a:off x="3322638" y="1639888"/>
            <a:ext cx="2309812" cy="1736725"/>
            <a:chOff x="0" y="0"/>
            <a:chExt cx="1455" cy="1094"/>
          </a:xfrm>
        </p:grpSpPr>
        <p:pic>
          <p:nvPicPr>
            <p:cNvPr id="20541" name="椭圆 2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455" cy="109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542" name="Text Box 10"/>
            <p:cNvSpPr txBox="1"/>
            <p:nvPr/>
          </p:nvSpPr>
          <p:spPr>
            <a:xfrm>
              <a:off x="215" y="163"/>
              <a:ext cx="1023" cy="76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0487" name="椭圆 28"/>
          <p:cNvGrpSpPr/>
          <p:nvPr/>
        </p:nvGrpSpPr>
        <p:grpSpPr>
          <a:xfrm>
            <a:off x="420688" y="1384300"/>
            <a:ext cx="3273425" cy="2565400"/>
            <a:chOff x="0" y="0"/>
            <a:chExt cx="2062" cy="1616"/>
          </a:xfrm>
        </p:grpSpPr>
        <p:pic>
          <p:nvPicPr>
            <p:cNvPr id="20539" name="椭圆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62" cy="161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540" name="Text Box 13"/>
            <p:cNvSpPr txBox="1"/>
            <p:nvPr/>
          </p:nvSpPr>
          <p:spPr>
            <a:xfrm>
              <a:off x="294" y="229"/>
              <a:ext cx="1275" cy="95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0488" name="椭圆 29"/>
          <p:cNvGrpSpPr/>
          <p:nvPr/>
        </p:nvGrpSpPr>
        <p:grpSpPr>
          <a:xfrm>
            <a:off x="742950" y="1639888"/>
            <a:ext cx="2311400" cy="1736725"/>
            <a:chOff x="0" y="0"/>
            <a:chExt cx="1456" cy="1094"/>
          </a:xfrm>
        </p:grpSpPr>
        <p:pic>
          <p:nvPicPr>
            <p:cNvPr id="20537" name="椭圆 2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456" cy="109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538" name="Text Box 16"/>
            <p:cNvSpPr txBox="1"/>
            <p:nvPr/>
          </p:nvSpPr>
          <p:spPr>
            <a:xfrm>
              <a:off x="217" y="163"/>
              <a:ext cx="1023" cy="76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0489" name="椭圆 30"/>
          <p:cNvGrpSpPr/>
          <p:nvPr/>
        </p:nvGrpSpPr>
        <p:grpSpPr>
          <a:xfrm>
            <a:off x="5619750" y="1384300"/>
            <a:ext cx="3279775" cy="2565400"/>
            <a:chOff x="0" y="0"/>
            <a:chExt cx="2066" cy="1616"/>
          </a:xfrm>
        </p:grpSpPr>
        <p:pic>
          <p:nvPicPr>
            <p:cNvPr id="20535" name="椭圆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066" cy="161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536" name="Text Box 19"/>
            <p:cNvSpPr txBox="1"/>
            <p:nvPr/>
          </p:nvSpPr>
          <p:spPr>
            <a:xfrm>
              <a:off x="295" y="229"/>
              <a:ext cx="1276" cy="95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0490" name="椭圆 31"/>
          <p:cNvGrpSpPr/>
          <p:nvPr/>
        </p:nvGrpSpPr>
        <p:grpSpPr>
          <a:xfrm>
            <a:off x="5943600" y="1639888"/>
            <a:ext cx="2309813" cy="1736725"/>
            <a:chOff x="0" y="0"/>
            <a:chExt cx="1455" cy="1094"/>
          </a:xfrm>
        </p:grpSpPr>
        <p:pic>
          <p:nvPicPr>
            <p:cNvPr id="20533" name="椭圆 3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455" cy="109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534" name="Text Box 22"/>
            <p:cNvSpPr txBox="1"/>
            <p:nvPr/>
          </p:nvSpPr>
          <p:spPr>
            <a:xfrm>
              <a:off x="217" y="163"/>
              <a:ext cx="1024" cy="76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20491" name="直接连接符 32"/>
          <p:cNvCxnSpPr/>
          <p:nvPr/>
        </p:nvCxnSpPr>
        <p:spPr>
          <a:xfrm>
            <a:off x="4476750" y="0"/>
            <a:ext cx="0" cy="1646238"/>
          </a:xfrm>
          <a:prstGeom prst="line">
            <a:avLst/>
          </a:prstGeom>
          <a:ln w="38100" cap="flat" cmpd="sng">
            <a:solidFill>
              <a:srgbClr val="7F7F7F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0492" name="直接连接符 33"/>
          <p:cNvCxnSpPr/>
          <p:nvPr/>
        </p:nvCxnSpPr>
        <p:spPr>
          <a:xfrm>
            <a:off x="1898650" y="0"/>
            <a:ext cx="0" cy="1646238"/>
          </a:xfrm>
          <a:prstGeom prst="line">
            <a:avLst/>
          </a:prstGeom>
          <a:ln w="38100" cap="flat" cmpd="sng">
            <a:solidFill>
              <a:srgbClr val="7F7F7F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0493" name="直接连接符 34"/>
          <p:cNvCxnSpPr/>
          <p:nvPr/>
        </p:nvCxnSpPr>
        <p:spPr>
          <a:xfrm>
            <a:off x="7100888" y="0"/>
            <a:ext cx="0" cy="1646238"/>
          </a:xfrm>
          <a:prstGeom prst="line">
            <a:avLst/>
          </a:prstGeom>
          <a:ln w="38100" cap="flat" cmpd="sng">
            <a:solidFill>
              <a:srgbClr val="7F7F7F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20494" name="椭圆 26"/>
          <p:cNvSpPr/>
          <p:nvPr/>
        </p:nvSpPr>
        <p:spPr>
          <a:xfrm>
            <a:off x="808038" y="2147888"/>
            <a:ext cx="2220912" cy="277812"/>
          </a:xfrm>
          <a:custGeom>
            <a:avLst/>
            <a:gdLst>
              <a:gd name="txL" fmla="*/ 0 w 1849584"/>
              <a:gd name="txT" fmla="*/ 0 h 298748"/>
              <a:gd name="txR" fmla="*/ 1849584 w 1849584"/>
              <a:gd name="txB" fmla="*/ 298748 h 298748"/>
            </a:gdLst>
            <a:ahLst/>
            <a:cxnLst>
              <a:cxn ang="0">
                <a:pos x="118161" y="0"/>
              </a:cxn>
              <a:cxn ang="0">
                <a:pos x="2548630" y="0"/>
              </a:cxn>
              <a:cxn ang="0">
                <a:pos x="2666789" y="258343"/>
              </a:cxn>
              <a:cxn ang="0">
                <a:pos x="0" y="258343"/>
              </a:cxn>
              <a:cxn ang="0">
                <a:pos x="118161" y="0"/>
              </a:cxn>
            </a:cxnLst>
            <a:rect l="txL" t="txT" r="txR" b="txB"/>
            <a:pathLst>
              <a:path w="1849584" h="298748">
                <a:moveTo>
                  <a:pt x="81952" y="0"/>
                </a:moveTo>
                <a:lnTo>
                  <a:pt x="1767633" y="0"/>
                </a:lnTo>
                <a:cubicBezTo>
                  <a:pt x="1811383" y="92073"/>
                  <a:pt x="1839472" y="192797"/>
                  <a:pt x="1849584" y="298748"/>
                </a:cubicBezTo>
                <a:lnTo>
                  <a:pt x="0" y="298748"/>
                </a:lnTo>
                <a:cubicBezTo>
                  <a:pt x="10113" y="192797"/>
                  <a:pt x="38201" y="92073"/>
                  <a:pt x="81952" y="0"/>
                </a:cubicBezTo>
                <a:close/>
              </a:path>
            </a:pathLst>
          </a:custGeom>
          <a:solidFill>
            <a:srgbClr val="00B0F0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95" name="椭圆 26"/>
          <p:cNvSpPr/>
          <p:nvPr/>
        </p:nvSpPr>
        <p:spPr>
          <a:xfrm>
            <a:off x="6013450" y="2149475"/>
            <a:ext cx="2220913" cy="276225"/>
          </a:xfrm>
          <a:custGeom>
            <a:avLst/>
            <a:gdLst>
              <a:gd name="txL" fmla="*/ 0 w 1849584"/>
              <a:gd name="txT" fmla="*/ 0 h 298748"/>
              <a:gd name="txR" fmla="*/ 1849584 w 1849584"/>
              <a:gd name="txB" fmla="*/ 298748 h 298748"/>
            </a:gdLst>
            <a:ahLst/>
            <a:cxnLst>
              <a:cxn ang="0">
                <a:pos x="118161" y="0"/>
              </a:cxn>
              <a:cxn ang="0">
                <a:pos x="2548631" y="0"/>
              </a:cxn>
              <a:cxn ang="0">
                <a:pos x="2666791" y="255400"/>
              </a:cxn>
              <a:cxn ang="0">
                <a:pos x="0" y="255400"/>
              </a:cxn>
              <a:cxn ang="0">
                <a:pos x="118161" y="0"/>
              </a:cxn>
            </a:cxnLst>
            <a:rect l="txL" t="txT" r="txR" b="txB"/>
            <a:pathLst>
              <a:path w="1849584" h="298748">
                <a:moveTo>
                  <a:pt x="81952" y="0"/>
                </a:moveTo>
                <a:lnTo>
                  <a:pt x="1767633" y="0"/>
                </a:lnTo>
                <a:cubicBezTo>
                  <a:pt x="1811383" y="92073"/>
                  <a:pt x="1839472" y="192797"/>
                  <a:pt x="1849584" y="298748"/>
                </a:cubicBezTo>
                <a:lnTo>
                  <a:pt x="0" y="298748"/>
                </a:lnTo>
                <a:cubicBezTo>
                  <a:pt x="10113" y="192797"/>
                  <a:pt x="38201" y="92073"/>
                  <a:pt x="81952" y="0"/>
                </a:cubicBezTo>
                <a:close/>
              </a:path>
            </a:pathLst>
          </a:custGeom>
          <a:solidFill>
            <a:srgbClr val="00B0F0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96" name="椭圆 26"/>
          <p:cNvSpPr/>
          <p:nvPr/>
        </p:nvSpPr>
        <p:spPr>
          <a:xfrm>
            <a:off x="3381375" y="2147888"/>
            <a:ext cx="2220913" cy="277812"/>
          </a:xfrm>
          <a:custGeom>
            <a:avLst/>
            <a:gdLst>
              <a:gd name="txL" fmla="*/ 0 w 1849584"/>
              <a:gd name="txT" fmla="*/ 0 h 298748"/>
              <a:gd name="txR" fmla="*/ 1849584 w 1849584"/>
              <a:gd name="txB" fmla="*/ 298748 h 298748"/>
            </a:gdLst>
            <a:ahLst/>
            <a:cxnLst>
              <a:cxn ang="0">
                <a:pos x="118161" y="0"/>
              </a:cxn>
              <a:cxn ang="0">
                <a:pos x="2548631" y="0"/>
              </a:cxn>
              <a:cxn ang="0">
                <a:pos x="2666791" y="258343"/>
              </a:cxn>
              <a:cxn ang="0">
                <a:pos x="0" y="258343"/>
              </a:cxn>
              <a:cxn ang="0">
                <a:pos x="118161" y="0"/>
              </a:cxn>
            </a:cxnLst>
            <a:rect l="txL" t="txT" r="txR" b="txB"/>
            <a:pathLst>
              <a:path w="1849584" h="298748">
                <a:moveTo>
                  <a:pt x="81952" y="0"/>
                </a:moveTo>
                <a:lnTo>
                  <a:pt x="1767633" y="0"/>
                </a:lnTo>
                <a:cubicBezTo>
                  <a:pt x="1811383" y="92073"/>
                  <a:pt x="1839472" y="192797"/>
                  <a:pt x="1849584" y="298748"/>
                </a:cubicBezTo>
                <a:lnTo>
                  <a:pt x="0" y="298748"/>
                </a:lnTo>
                <a:cubicBezTo>
                  <a:pt x="10113" y="192797"/>
                  <a:pt x="38201" y="92073"/>
                  <a:pt x="81952" y="0"/>
                </a:cubicBezTo>
                <a:close/>
              </a:path>
            </a:pathLst>
          </a:custGeom>
          <a:solidFill>
            <a:srgbClr val="73DB39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0497" name="TextBox 3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93775" y="1590675"/>
            <a:ext cx="1450975" cy="1304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8" name="TextBox 3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614738" y="1590675"/>
            <a:ext cx="1450975" cy="1304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9" name="TextBox 4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267450" y="1590675"/>
            <a:ext cx="1449388" cy="1304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00" name="TextBox 42"/>
          <p:cNvSpPr txBox="1"/>
          <p:nvPr/>
        </p:nvSpPr>
        <p:spPr>
          <a:xfrm>
            <a:off x="3543300" y="2454275"/>
            <a:ext cx="1992313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/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根据工艺分析确定焊接参数</a:t>
            </a:r>
            <a:endParaRPr lang="zh-CN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/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. </a:t>
            </a:r>
            <a:endParaRPr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501" name="TextBox 43"/>
          <p:cNvSpPr txBox="1"/>
          <p:nvPr/>
        </p:nvSpPr>
        <p:spPr>
          <a:xfrm>
            <a:off x="6418263" y="2454275"/>
            <a:ext cx="1993900" cy="860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进行焊接生产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/>
            <a:r>
              <a:rPr lang="en-US" altLang="zh-CN" sz="1400" dirty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. </a:t>
            </a:r>
            <a:endParaRPr lang="en-US" altLang="zh-CN" sz="1400" dirty="0">
              <a:solidFill>
                <a:srgbClr val="595959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0502" name="组合 28"/>
          <p:cNvGrpSpPr/>
          <p:nvPr/>
        </p:nvGrpSpPr>
        <p:grpSpPr>
          <a:xfrm>
            <a:off x="1116013" y="0"/>
            <a:ext cx="7000875" cy="339725"/>
            <a:chOff x="0" y="0"/>
            <a:chExt cx="7001210" cy="339502"/>
          </a:xfrm>
        </p:grpSpPr>
        <p:grpSp>
          <p:nvGrpSpPr>
            <p:cNvPr id="20507" name="组合 58"/>
            <p:cNvGrpSpPr/>
            <p:nvPr/>
          </p:nvGrpSpPr>
          <p:grpSpPr>
            <a:xfrm>
              <a:off x="0" y="0"/>
              <a:ext cx="7001210" cy="339502"/>
              <a:chOff x="0" y="0"/>
              <a:chExt cx="7865306" cy="360040"/>
            </a:xfrm>
          </p:grpSpPr>
          <p:grpSp>
            <p:nvGrpSpPr>
              <p:cNvPr id="20513" name="组合 38"/>
              <p:cNvGrpSpPr/>
              <p:nvPr/>
            </p:nvGrpSpPr>
            <p:grpSpPr>
              <a:xfrm>
                <a:off x="1584176" y="0"/>
                <a:ext cx="1528602" cy="360040"/>
                <a:chOff x="0" y="0"/>
                <a:chExt cx="6408712" cy="2520280"/>
              </a:xfrm>
            </p:grpSpPr>
            <p:sp>
              <p:nvSpPr>
                <p:cNvPr id="4" name="矩形 69"/>
                <p:cNvSpPr>
                  <a:spLocks noChangeArrowheads="1"/>
                </p:cNvSpPr>
                <p:nvPr/>
              </p:nvSpPr>
              <p:spPr bwMode="auto">
                <a:xfrm>
                  <a:off x="-1733" y="0"/>
                  <a:ext cx="640817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0531" name="矩形 70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" name="等腰三角形 6"/>
                <p:cNvSpPr/>
                <p:nvPr/>
              </p:nvSpPr>
              <p:spPr bwMode="auto">
                <a:xfrm rot="16200000" flipH="1">
                  <a:off x="2310477" y="-1792339"/>
                  <a:ext cx="1813659" cy="6034303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0514" name="组合 42"/>
              <p:cNvGrpSpPr/>
              <p:nvPr/>
            </p:nvGrpSpPr>
            <p:grpSpPr>
              <a:xfrm>
                <a:off x="3168352" y="0"/>
                <a:ext cx="1528602" cy="360040"/>
                <a:chOff x="0" y="0"/>
                <a:chExt cx="6408712" cy="2520280"/>
              </a:xfrm>
            </p:grpSpPr>
            <p:sp>
              <p:nvSpPr>
                <p:cNvPr id="28718" name="矩形 66"/>
                <p:cNvSpPr>
                  <a:spLocks noChangeArrowheads="1"/>
                </p:cNvSpPr>
                <p:nvPr/>
              </p:nvSpPr>
              <p:spPr bwMode="auto">
                <a:xfrm>
                  <a:off x="-3467" y="0"/>
                  <a:ext cx="641565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0528" name="矩形 67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8720" name="等腰三角形 6"/>
                <p:cNvSpPr/>
                <p:nvPr/>
              </p:nvSpPr>
              <p:spPr bwMode="auto">
                <a:xfrm rot="16200000" flipH="1">
                  <a:off x="2312480" y="-1796072"/>
                  <a:ext cx="1813659" cy="604177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0515" name="组合 46"/>
              <p:cNvGrpSpPr/>
              <p:nvPr/>
            </p:nvGrpSpPr>
            <p:grpSpPr>
              <a:xfrm>
                <a:off x="4752528" y="0"/>
                <a:ext cx="1528602" cy="360040"/>
                <a:chOff x="0" y="0"/>
                <a:chExt cx="6408712" cy="2520280"/>
              </a:xfrm>
            </p:grpSpPr>
            <p:sp>
              <p:nvSpPr>
                <p:cNvPr id="2" name="矩形 63"/>
                <p:cNvSpPr>
                  <a:spLocks noChangeArrowheads="1"/>
                </p:cNvSpPr>
                <p:nvPr/>
              </p:nvSpPr>
              <p:spPr bwMode="auto">
                <a:xfrm>
                  <a:off x="2270" y="0"/>
                  <a:ext cx="6408175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0525" name="矩形 64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" name="等腰三角形 6"/>
                <p:cNvSpPr/>
                <p:nvPr/>
              </p:nvSpPr>
              <p:spPr bwMode="auto">
                <a:xfrm rot="16200000" flipH="1">
                  <a:off x="2314482" y="-1792333"/>
                  <a:ext cx="1813659" cy="603429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0516" name="组合 50"/>
              <p:cNvGrpSpPr/>
              <p:nvPr/>
            </p:nvGrpSpPr>
            <p:grpSpPr>
              <a:xfrm>
                <a:off x="6336704" y="0"/>
                <a:ext cx="1528602" cy="360040"/>
                <a:chOff x="0" y="0"/>
                <a:chExt cx="6408712" cy="2520280"/>
              </a:xfrm>
            </p:grpSpPr>
            <p:sp>
              <p:nvSpPr>
                <p:cNvPr id="28712" name="矩形 60"/>
                <p:cNvSpPr>
                  <a:spLocks noChangeArrowheads="1"/>
                </p:cNvSpPr>
                <p:nvPr/>
              </p:nvSpPr>
              <p:spPr bwMode="auto">
                <a:xfrm>
                  <a:off x="537" y="0"/>
                  <a:ext cx="6408175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0522" name="矩形 61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8714" name="等腰三角形 6"/>
                <p:cNvSpPr/>
                <p:nvPr/>
              </p:nvSpPr>
              <p:spPr bwMode="auto">
                <a:xfrm rot="16200000" flipH="1">
                  <a:off x="2312748" y="-1792333"/>
                  <a:ext cx="1813659" cy="603429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0517" name="组合 54"/>
              <p:cNvGrpSpPr/>
              <p:nvPr/>
            </p:nvGrpSpPr>
            <p:grpSpPr>
              <a:xfrm>
                <a:off x="0" y="0"/>
                <a:ext cx="1528602" cy="360040"/>
                <a:chOff x="0" y="0"/>
                <a:chExt cx="6408712" cy="2520280"/>
              </a:xfrm>
            </p:grpSpPr>
            <p:sp>
              <p:nvSpPr>
                <p:cNvPr id="6" name="矩形 5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640817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0519" name="矩形 58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" name="等腰三角形 6"/>
                <p:cNvSpPr/>
                <p:nvPr/>
              </p:nvSpPr>
              <p:spPr bwMode="auto">
                <a:xfrm rot="16200000" flipH="1">
                  <a:off x="2312210" y="-1792339"/>
                  <a:ext cx="1813659" cy="6034303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20508" name="TextBox 47"/>
            <p:cNvSpPr txBox="1"/>
            <p:nvPr/>
          </p:nvSpPr>
          <p:spPr>
            <a:xfrm>
              <a:off x="144016" y="0"/>
              <a:ext cx="1152128" cy="26119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课程进度表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09" name="TextBox 48"/>
            <p:cNvSpPr txBox="1"/>
            <p:nvPr/>
          </p:nvSpPr>
          <p:spPr>
            <a:xfrm>
              <a:off x="1656184" y="0"/>
              <a:ext cx="1224136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单元信息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10" name="TextBox 49"/>
            <p:cNvSpPr txBox="1"/>
            <p:nvPr/>
          </p:nvSpPr>
          <p:spPr>
            <a:xfrm>
              <a:off x="3024336" y="0"/>
              <a:ext cx="1080120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单元目标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11" name="TextBox 50"/>
            <p:cNvSpPr txBox="1"/>
            <p:nvPr/>
          </p:nvSpPr>
          <p:spPr>
            <a:xfrm>
              <a:off x="4392488" y="0"/>
              <a:ext cx="1152128" cy="27540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实施计划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12" name="TextBox 51"/>
            <p:cNvSpPr txBox="1"/>
            <p:nvPr/>
          </p:nvSpPr>
          <p:spPr>
            <a:xfrm>
              <a:off x="5760640" y="1"/>
              <a:ext cx="1080120" cy="276999"/>
            </a:xfrm>
            <a:prstGeom prst="rect">
              <a:avLst/>
            </a:prstGeom>
            <a:solidFill>
              <a:srgbClr val="FFC000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实施过程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503" name="TextBox 128"/>
          <p:cNvSpPr txBox="1"/>
          <p:nvPr/>
        </p:nvSpPr>
        <p:spPr>
          <a:xfrm>
            <a:off x="-180975" y="268288"/>
            <a:ext cx="646113" cy="51435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r>
              <a:rPr lang="zh-CN" altLang="en-US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实施过程</a:t>
            </a:r>
            <a:r>
              <a:rPr lang="en-US" altLang="zh-CN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‖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任务告知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子任务一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子任务二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子任务三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总结评价</a:t>
            </a:r>
            <a:endParaRPr lang="en-US" altLang="zh-CN" sz="12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04" name="TextBox 129"/>
          <p:cNvSpPr txBox="1"/>
          <p:nvPr/>
        </p:nvSpPr>
        <p:spPr>
          <a:xfrm>
            <a:off x="1116013" y="2500313"/>
            <a:ext cx="1943100" cy="922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根据焊接试件图进行工艺分析</a:t>
            </a:r>
            <a:endParaRPr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05" name="TextBox 130"/>
          <p:cNvSpPr txBox="1"/>
          <p:nvPr/>
        </p:nvSpPr>
        <p:spPr>
          <a:xfrm>
            <a:off x="1403350" y="4011930"/>
            <a:ext cx="5870575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17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高级焊接班共有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名学生，分为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组，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人一组。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06" name="灯片编号占位符 65"/>
          <p:cNvSpPr txBox="1"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7187"/>
          </a:xfrm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28"/>
          <p:cNvGrpSpPr/>
          <p:nvPr/>
        </p:nvGrpSpPr>
        <p:grpSpPr>
          <a:xfrm>
            <a:off x="1116013" y="0"/>
            <a:ext cx="7000875" cy="339725"/>
            <a:chOff x="0" y="0"/>
            <a:chExt cx="7001210" cy="339502"/>
          </a:xfrm>
        </p:grpSpPr>
        <p:grpSp>
          <p:nvGrpSpPr>
            <p:cNvPr id="11" name="组合 58"/>
            <p:cNvGrpSpPr/>
            <p:nvPr/>
          </p:nvGrpSpPr>
          <p:grpSpPr>
            <a:xfrm>
              <a:off x="0" y="0"/>
              <a:ext cx="7001210" cy="339502"/>
              <a:chOff x="0" y="0"/>
              <a:chExt cx="7865306" cy="360040"/>
            </a:xfrm>
          </p:grpSpPr>
          <p:grpSp>
            <p:nvGrpSpPr>
              <p:cNvPr id="12" name="组合 38"/>
              <p:cNvGrpSpPr/>
              <p:nvPr/>
            </p:nvGrpSpPr>
            <p:grpSpPr>
              <a:xfrm>
                <a:off x="1584176" y="0"/>
                <a:ext cx="1528602" cy="360040"/>
                <a:chOff x="0" y="0"/>
                <a:chExt cx="6408712" cy="2520280"/>
              </a:xfrm>
            </p:grpSpPr>
            <p:sp>
              <p:nvSpPr>
                <p:cNvPr id="4" name="矩形 25"/>
                <p:cNvSpPr>
                  <a:spLocks noChangeArrowheads="1"/>
                </p:cNvSpPr>
                <p:nvPr/>
              </p:nvSpPr>
              <p:spPr bwMode="auto">
                <a:xfrm>
                  <a:off x="-1733" y="0"/>
                  <a:ext cx="640817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537" name="矩形 26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0753" name="等腰三角形 6"/>
                <p:cNvSpPr/>
                <p:nvPr/>
              </p:nvSpPr>
              <p:spPr bwMode="auto">
                <a:xfrm rot="16200000" flipH="1">
                  <a:off x="2310477" y="-1792339"/>
                  <a:ext cx="1813659" cy="6034303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3" name="组合 42"/>
              <p:cNvGrpSpPr/>
              <p:nvPr/>
            </p:nvGrpSpPr>
            <p:grpSpPr>
              <a:xfrm>
                <a:off x="3168352" y="0"/>
                <a:ext cx="1528602" cy="360040"/>
                <a:chOff x="0" y="0"/>
                <a:chExt cx="6408712" cy="2520280"/>
              </a:xfrm>
            </p:grpSpPr>
            <p:sp>
              <p:nvSpPr>
                <p:cNvPr id="5" name="矩形 22"/>
                <p:cNvSpPr>
                  <a:spLocks noChangeArrowheads="1"/>
                </p:cNvSpPr>
                <p:nvPr/>
              </p:nvSpPr>
              <p:spPr bwMode="auto">
                <a:xfrm>
                  <a:off x="-3467" y="0"/>
                  <a:ext cx="641565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534" name="矩形 23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6" name="等腰三角形 6"/>
                <p:cNvSpPr/>
                <p:nvPr/>
              </p:nvSpPr>
              <p:spPr bwMode="auto">
                <a:xfrm rot="16200000" flipH="1">
                  <a:off x="2312480" y="-1796072"/>
                  <a:ext cx="1813659" cy="604177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4" name="组合 46"/>
              <p:cNvGrpSpPr/>
              <p:nvPr/>
            </p:nvGrpSpPr>
            <p:grpSpPr>
              <a:xfrm>
                <a:off x="4752528" y="0"/>
                <a:ext cx="1528602" cy="360040"/>
                <a:chOff x="0" y="0"/>
                <a:chExt cx="6408712" cy="2520280"/>
              </a:xfrm>
            </p:grpSpPr>
            <p:sp>
              <p:nvSpPr>
                <p:cNvPr id="7" name="矩形 19"/>
                <p:cNvSpPr>
                  <a:spLocks noChangeArrowheads="1"/>
                </p:cNvSpPr>
                <p:nvPr/>
              </p:nvSpPr>
              <p:spPr bwMode="auto">
                <a:xfrm>
                  <a:off x="2270" y="0"/>
                  <a:ext cx="6408175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531" name="矩形 20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" name="等腰三角形 6"/>
                <p:cNvSpPr/>
                <p:nvPr/>
              </p:nvSpPr>
              <p:spPr bwMode="auto">
                <a:xfrm rot="16200000" flipH="1">
                  <a:off x="2314482" y="-1792333"/>
                  <a:ext cx="1813659" cy="603429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5" name="组合 50"/>
              <p:cNvGrpSpPr/>
              <p:nvPr/>
            </p:nvGrpSpPr>
            <p:grpSpPr>
              <a:xfrm>
                <a:off x="6336704" y="0"/>
                <a:ext cx="1528602" cy="360040"/>
                <a:chOff x="0" y="0"/>
                <a:chExt cx="6408712" cy="2520280"/>
              </a:xfrm>
            </p:grpSpPr>
            <p:sp>
              <p:nvSpPr>
                <p:cNvPr id="30742" name="矩形 16"/>
                <p:cNvSpPr>
                  <a:spLocks noChangeArrowheads="1"/>
                </p:cNvSpPr>
                <p:nvPr/>
              </p:nvSpPr>
              <p:spPr bwMode="auto">
                <a:xfrm>
                  <a:off x="537" y="0"/>
                  <a:ext cx="6408175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528" name="矩形 17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" name="等腰三角形 6"/>
                <p:cNvSpPr/>
                <p:nvPr/>
              </p:nvSpPr>
              <p:spPr bwMode="auto">
                <a:xfrm rot="16200000" flipH="1">
                  <a:off x="2312748" y="-1792333"/>
                  <a:ext cx="1813659" cy="603429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6" name="组合 54"/>
              <p:cNvGrpSpPr/>
              <p:nvPr/>
            </p:nvGrpSpPr>
            <p:grpSpPr>
              <a:xfrm>
                <a:off x="0" y="0"/>
                <a:ext cx="1528602" cy="360040"/>
                <a:chOff x="0" y="0"/>
                <a:chExt cx="6408712" cy="2520280"/>
              </a:xfrm>
            </p:grpSpPr>
            <p:sp>
              <p:nvSpPr>
                <p:cNvPr id="2" name="矩形 1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640817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525" name="矩形 14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" name="等腰三角形 6"/>
                <p:cNvSpPr/>
                <p:nvPr/>
              </p:nvSpPr>
              <p:spPr bwMode="auto">
                <a:xfrm rot="16200000" flipH="1">
                  <a:off x="2312210" y="-1792339"/>
                  <a:ext cx="1813659" cy="6034303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21514" name="TextBox 3"/>
            <p:cNvSpPr txBox="1"/>
            <p:nvPr/>
          </p:nvSpPr>
          <p:spPr>
            <a:xfrm>
              <a:off x="144016" y="0"/>
              <a:ext cx="1152128" cy="26119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课程进度表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515" name="TextBox 4"/>
            <p:cNvSpPr txBox="1"/>
            <p:nvPr/>
          </p:nvSpPr>
          <p:spPr>
            <a:xfrm>
              <a:off x="1656184" y="0"/>
              <a:ext cx="1224136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单元信息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516" name="TextBox 5"/>
            <p:cNvSpPr txBox="1"/>
            <p:nvPr/>
          </p:nvSpPr>
          <p:spPr>
            <a:xfrm>
              <a:off x="3024336" y="0"/>
              <a:ext cx="1080120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单元目标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517" name="TextBox 6"/>
            <p:cNvSpPr txBox="1"/>
            <p:nvPr/>
          </p:nvSpPr>
          <p:spPr>
            <a:xfrm>
              <a:off x="4392488" y="0"/>
              <a:ext cx="1152128" cy="27540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实施计划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518" name="TextBox 7"/>
            <p:cNvSpPr txBox="1"/>
            <p:nvPr/>
          </p:nvSpPr>
          <p:spPr>
            <a:xfrm>
              <a:off x="5760640" y="1"/>
              <a:ext cx="1080120" cy="276999"/>
            </a:xfrm>
            <a:prstGeom prst="rect">
              <a:avLst/>
            </a:prstGeom>
            <a:solidFill>
              <a:srgbClr val="FFC000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实施过程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507" name="TextBox 28"/>
          <p:cNvSpPr txBox="1"/>
          <p:nvPr/>
        </p:nvSpPr>
        <p:spPr>
          <a:xfrm>
            <a:off x="293688" y="0"/>
            <a:ext cx="461962" cy="51435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1508" name="TextBox 29"/>
          <p:cNvSpPr txBox="1"/>
          <p:nvPr/>
        </p:nvSpPr>
        <p:spPr>
          <a:xfrm>
            <a:off x="-180975" y="195263"/>
            <a:ext cx="646113" cy="51435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r>
              <a:rPr lang="zh-CN" altLang="en-US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实施过程</a:t>
            </a:r>
            <a:r>
              <a:rPr lang="en-US" altLang="zh-CN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‖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任务告知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子任务一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子任务二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子任务三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总结评价</a:t>
            </a:r>
            <a:endParaRPr lang="en-US" altLang="zh-CN" sz="12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1512" name="灯片编号占位符 35"/>
          <p:cNvSpPr txBox="1"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7187"/>
          </a:xfrm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  <p:pic>
        <p:nvPicPr>
          <p:cNvPr id="17" name="图片 16" descr="`{DL`BTNJ@LT34DE[)TRHV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2910" y="1445260"/>
            <a:ext cx="5390515" cy="3009265"/>
          </a:xfrm>
          <a:prstGeom prst="rect">
            <a:avLst/>
          </a:prstGeom>
        </p:spPr>
      </p:pic>
      <p:sp>
        <p:nvSpPr>
          <p:cNvPr id="18" name="TextBox 32"/>
          <p:cNvSpPr txBox="1"/>
          <p:nvPr/>
        </p:nvSpPr>
        <p:spPr>
          <a:xfrm>
            <a:off x="1158875" y="778828"/>
            <a:ext cx="5040313" cy="3708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任务一：根据施工图纸和施工要求进行工艺分析</a:t>
            </a:r>
            <a:r>
              <a:rPr lang="zh-CN" altLang="en-US" sz="1400" b="1" dirty="0">
                <a:solidFill>
                  <a:srgbClr val="FF0000"/>
                </a:solidFill>
                <a:latin typeface="Arial" panose="020B0604020202020204" pitchFamily="34" charset="0"/>
              </a:rPr>
              <a:t>。</a:t>
            </a:r>
            <a:endParaRPr lang="zh-CN" altLang="en-US" sz="1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组合 28"/>
          <p:cNvGrpSpPr/>
          <p:nvPr/>
        </p:nvGrpSpPr>
        <p:grpSpPr>
          <a:xfrm>
            <a:off x="1116013" y="0"/>
            <a:ext cx="7000875" cy="339725"/>
            <a:chOff x="0" y="0"/>
            <a:chExt cx="7001210" cy="339502"/>
          </a:xfrm>
        </p:grpSpPr>
        <p:grpSp>
          <p:nvGrpSpPr>
            <p:cNvPr id="22537" name="组合 58"/>
            <p:cNvGrpSpPr/>
            <p:nvPr/>
          </p:nvGrpSpPr>
          <p:grpSpPr>
            <a:xfrm>
              <a:off x="0" y="0"/>
              <a:ext cx="7001210" cy="339502"/>
              <a:chOff x="0" y="0"/>
              <a:chExt cx="7865306" cy="360040"/>
            </a:xfrm>
          </p:grpSpPr>
          <p:grpSp>
            <p:nvGrpSpPr>
              <p:cNvPr id="22543" name="组合 38"/>
              <p:cNvGrpSpPr/>
              <p:nvPr/>
            </p:nvGrpSpPr>
            <p:grpSpPr>
              <a:xfrm>
                <a:off x="1584176" y="0"/>
                <a:ext cx="1528602" cy="360040"/>
                <a:chOff x="0" y="0"/>
                <a:chExt cx="6408712" cy="2520280"/>
              </a:xfrm>
            </p:grpSpPr>
            <p:sp>
              <p:nvSpPr>
                <p:cNvPr id="4" name="矩形 25"/>
                <p:cNvSpPr>
                  <a:spLocks noChangeArrowheads="1"/>
                </p:cNvSpPr>
                <p:nvPr/>
              </p:nvSpPr>
              <p:spPr bwMode="auto">
                <a:xfrm>
                  <a:off x="-1733" y="0"/>
                  <a:ext cx="640817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2561" name="矩形 26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0753" name="等腰三角形 6"/>
                <p:cNvSpPr/>
                <p:nvPr/>
              </p:nvSpPr>
              <p:spPr bwMode="auto">
                <a:xfrm rot="16200000" flipH="1">
                  <a:off x="2310477" y="-1792339"/>
                  <a:ext cx="1813659" cy="6034303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2544" name="组合 42"/>
              <p:cNvGrpSpPr/>
              <p:nvPr/>
            </p:nvGrpSpPr>
            <p:grpSpPr>
              <a:xfrm>
                <a:off x="3168352" y="0"/>
                <a:ext cx="1528602" cy="360040"/>
                <a:chOff x="0" y="0"/>
                <a:chExt cx="6408712" cy="2520280"/>
              </a:xfrm>
            </p:grpSpPr>
            <p:sp>
              <p:nvSpPr>
                <p:cNvPr id="5" name="矩形 22"/>
                <p:cNvSpPr>
                  <a:spLocks noChangeArrowheads="1"/>
                </p:cNvSpPr>
                <p:nvPr/>
              </p:nvSpPr>
              <p:spPr bwMode="auto">
                <a:xfrm>
                  <a:off x="-3467" y="0"/>
                  <a:ext cx="641565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2558" name="矩形 23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6" name="等腰三角形 6"/>
                <p:cNvSpPr/>
                <p:nvPr/>
              </p:nvSpPr>
              <p:spPr bwMode="auto">
                <a:xfrm rot="16200000" flipH="1">
                  <a:off x="2312480" y="-1796072"/>
                  <a:ext cx="1813659" cy="604177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2545" name="组合 46"/>
              <p:cNvGrpSpPr/>
              <p:nvPr/>
            </p:nvGrpSpPr>
            <p:grpSpPr>
              <a:xfrm>
                <a:off x="4752528" y="0"/>
                <a:ext cx="1528602" cy="360040"/>
                <a:chOff x="0" y="0"/>
                <a:chExt cx="6408712" cy="2520280"/>
              </a:xfrm>
            </p:grpSpPr>
            <p:sp>
              <p:nvSpPr>
                <p:cNvPr id="7" name="矩形 19"/>
                <p:cNvSpPr>
                  <a:spLocks noChangeArrowheads="1"/>
                </p:cNvSpPr>
                <p:nvPr/>
              </p:nvSpPr>
              <p:spPr bwMode="auto">
                <a:xfrm>
                  <a:off x="2270" y="0"/>
                  <a:ext cx="6408175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2555" name="矩形 20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" name="等腰三角形 6"/>
                <p:cNvSpPr/>
                <p:nvPr/>
              </p:nvSpPr>
              <p:spPr bwMode="auto">
                <a:xfrm rot="16200000" flipH="1">
                  <a:off x="2314482" y="-1792333"/>
                  <a:ext cx="1813659" cy="603429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2546" name="组合 50"/>
              <p:cNvGrpSpPr/>
              <p:nvPr/>
            </p:nvGrpSpPr>
            <p:grpSpPr>
              <a:xfrm>
                <a:off x="6336704" y="0"/>
                <a:ext cx="1528602" cy="360040"/>
                <a:chOff x="0" y="0"/>
                <a:chExt cx="6408712" cy="2520280"/>
              </a:xfrm>
            </p:grpSpPr>
            <p:sp>
              <p:nvSpPr>
                <p:cNvPr id="30742" name="矩形 16"/>
                <p:cNvSpPr>
                  <a:spLocks noChangeArrowheads="1"/>
                </p:cNvSpPr>
                <p:nvPr/>
              </p:nvSpPr>
              <p:spPr bwMode="auto">
                <a:xfrm>
                  <a:off x="537" y="0"/>
                  <a:ext cx="6408175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2552" name="矩形 17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" name="等腰三角形 6"/>
                <p:cNvSpPr/>
                <p:nvPr/>
              </p:nvSpPr>
              <p:spPr bwMode="auto">
                <a:xfrm rot="16200000" flipH="1">
                  <a:off x="2312748" y="-1792333"/>
                  <a:ext cx="1813659" cy="603429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2547" name="组合 54"/>
              <p:cNvGrpSpPr/>
              <p:nvPr/>
            </p:nvGrpSpPr>
            <p:grpSpPr>
              <a:xfrm>
                <a:off x="0" y="0"/>
                <a:ext cx="1528602" cy="360040"/>
                <a:chOff x="0" y="0"/>
                <a:chExt cx="6408712" cy="2520280"/>
              </a:xfrm>
            </p:grpSpPr>
            <p:sp>
              <p:nvSpPr>
                <p:cNvPr id="2" name="矩形 1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640817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2549" name="矩形 14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" name="等腰三角形 6"/>
                <p:cNvSpPr/>
                <p:nvPr/>
              </p:nvSpPr>
              <p:spPr bwMode="auto">
                <a:xfrm rot="16200000" flipH="1">
                  <a:off x="2312210" y="-1792339"/>
                  <a:ext cx="1813659" cy="6034303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22538" name="TextBox 3"/>
            <p:cNvSpPr txBox="1"/>
            <p:nvPr/>
          </p:nvSpPr>
          <p:spPr>
            <a:xfrm>
              <a:off x="144016" y="0"/>
              <a:ext cx="1152128" cy="26119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课程进度表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39" name="TextBox 4"/>
            <p:cNvSpPr txBox="1"/>
            <p:nvPr/>
          </p:nvSpPr>
          <p:spPr>
            <a:xfrm>
              <a:off x="1656184" y="0"/>
              <a:ext cx="1224136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单元信息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40" name="TextBox 5"/>
            <p:cNvSpPr txBox="1"/>
            <p:nvPr/>
          </p:nvSpPr>
          <p:spPr>
            <a:xfrm>
              <a:off x="3024336" y="0"/>
              <a:ext cx="1080120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单元目标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41" name="TextBox 6"/>
            <p:cNvSpPr txBox="1"/>
            <p:nvPr/>
          </p:nvSpPr>
          <p:spPr>
            <a:xfrm>
              <a:off x="4392488" y="0"/>
              <a:ext cx="1152128" cy="27540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实施计划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42" name="TextBox 7"/>
            <p:cNvSpPr txBox="1"/>
            <p:nvPr/>
          </p:nvSpPr>
          <p:spPr>
            <a:xfrm>
              <a:off x="5760640" y="1"/>
              <a:ext cx="1080120" cy="276999"/>
            </a:xfrm>
            <a:prstGeom prst="rect">
              <a:avLst/>
            </a:prstGeom>
            <a:solidFill>
              <a:srgbClr val="FFC000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实施过程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532" name="TextBox 29"/>
          <p:cNvSpPr txBox="1"/>
          <p:nvPr/>
        </p:nvSpPr>
        <p:spPr>
          <a:xfrm>
            <a:off x="-180975" y="195263"/>
            <a:ext cx="646113" cy="51435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r>
              <a:rPr lang="zh-CN" altLang="en-US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实施过程</a:t>
            </a:r>
            <a:r>
              <a:rPr lang="en-US" altLang="zh-CN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‖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任务告知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子任务一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子任务二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子任务三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总结评价</a:t>
            </a:r>
            <a:endParaRPr lang="en-US" altLang="zh-CN" sz="12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2536" name="灯片编号占位符 37"/>
          <p:cNvSpPr txBox="1"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7187"/>
          </a:xfrm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  <p:pic>
        <p:nvPicPr>
          <p:cNvPr id="10" name="图片 9" descr="@IB8J@EM}N8(H_SF2L9WQA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9840" y="1012190"/>
            <a:ext cx="6257290" cy="376174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Box 28"/>
          <p:cNvSpPr txBox="1"/>
          <p:nvPr/>
        </p:nvSpPr>
        <p:spPr>
          <a:xfrm>
            <a:off x="293688" y="0"/>
            <a:ext cx="461962" cy="51435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1508" name="TextBox 29"/>
          <p:cNvSpPr txBox="1"/>
          <p:nvPr/>
        </p:nvSpPr>
        <p:spPr>
          <a:xfrm>
            <a:off x="-180975" y="195263"/>
            <a:ext cx="646113" cy="51435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r>
              <a:rPr lang="zh-CN" altLang="en-US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实施过程</a:t>
            </a:r>
            <a:r>
              <a:rPr lang="en-US" altLang="zh-CN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‖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任务告知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子任务一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子任务二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子任务三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总结评价</a:t>
            </a:r>
            <a:endParaRPr lang="en-US" altLang="zh-CN" sz="12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21506" name="组合 28"/>
          <p:cNvGrpSpPr/>
          <p:nvPr/>
        </p:nvGrpSpPr>
        <p:grpSpPr>
          <a:xfrm>
            <a:off x="1116013" y="0"/>
            <a:ext cx="7000875" cy="339725"/>
            <a:chOff x="0" y="0"/>
            <a:chExt cx="7001210" cy="339502"/>
          </a:xfrm>
        </p:grpSpPr>
        <p:grpSp>
          <p:nvGrpSpPr>
            <p:cNvPr id="21513" name="组合 58"/>
            <p:cNvGrpSpPr/>
            <p:nvPr/>
          </p:nvGrpSpPr>
          <p:grpSpPr>
            <a:xfrm>
              <a:off x="0" y="0"/>
              <a:ext cx="7001210" cy="339502"/>
              <a:chOff x="0" y="0"/>
              <a:chExt cx="7865306" cy="360040"/>
            </a:xfrm>
          </p:grpSpPr>
          <p:grpSp>
            <p:nvGrpSpPr>
              <p:cNvPr id="21519" name="组合 38"/>
              <p:cNvGrpSpPr/>
              <p:nvPr/>
            </p:nvGrpSpPr>
            <p:grpSpPr>
              <a:xfrm>
                <a:off x="1584176" y="0"/>
                <a:ext cx="1528602" cy="360040"/>
                <a:chOff x="0" y="0"/>
                <a:chExt cx="6408712" cy="2520280"/>
              </a:xfrm>
            </p:grpSpPr>
            <p:sp>
              <p:nvSpPr>
                <p:cNvPr id="4" name="矩形 25"/>
                <p:cNvSpPr>
                  <a:spLocks noChangeArrowheads="1"/>
                </p:cNvSpPr>
                <p:nvPr/>
              </p:nvSpPr>
              <p:spPr bwMode="auto">
                <a:xfrm>
                  <a:off x="-1733" y="0"/>
                  <a:ext cx="640817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537" name="矩形 26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0753" name="等腰三角形 6"/>
                <p:cNvSpPr/>
                <p:nvPr/>
              </p:nvSpPr>
              <p:spPr bwMode="auto">
                <a:xfrm rot="16200000" flipH="1">
                  <a:off x="2310477" y="-1792339"/>
                  <a:ext cx="1813659" cy="6034303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1520" name="组合 42"/>
              <p:cNvGrpSpPr/>
              <p:nvPr/>
            </p:nvGrpSpPr>
            <p:grpSpPr>
              <a:xfrm>
                <a:off x="3168352" y="0"/>
                <a:ext cx="1528602" cy="360040"/>
                <a:chOff x="0" y="0"/>
                <a:chExt cx="6408712" cy="2520280"/>
              </a:xfrm>
            </p:grpSpPr>
            <p:sp>
              <p:nvSpPr>
                <p:cNvPr id="5" name="矩形 22"/>
                <p:cNvSpPr>
                  <a:spLocks noChangeArrowheads="1"/>
                </p:cNvSpPr>
                <p:nvPr/>
              </p:nvSpPr>
              <p:spPr bwMode="auto">
                <a:xfrm>
                  <a:off x="-3467" y="0"/>
                  <a:ext cx="641565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534" name="矩形 23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6" name="等腰三角形 6"/>
                <p:cNvSpPr/>
                <p:nvPr/>
              </p:nvSpPr>
              <p:spPr bwMode="auto">
                <a:xfrm rot="16200000" flipH="1">
                  <a:off x="2312480" y="-1796072"/>
                  <a:ext cx="1813659" cy="604177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1521" name="组合 46"/>
              <p:cNvGrpSpPr/>
              <p:nvPr/>
            </p:nvGrpSpPr>
            <p:grpSpPr>
              <a:xfrm>
                <a:off x="4752528" y="0"/>
                <a:ext cx="1528602" cy="360040"/>
                <a:chOff x="0" y="0"/>
                <a:chExt cx="6408712" cy="2520280"/>
              </a:xfrm>
            </p:grpSpPr>
            <p:sp>
              <p:nvSpPr>
                <p:cNvPr id="7" name="矩形 19"/>
                <p:cNvSpPr>
                  <a:spLocks noChangeArrowheads="1"/>
                </p:cNvSpPr>
                <p:nvPr/>
              </p:nvSpPr>
              <p:spPr bwMode="auto">
                <a:xfrm>
                  <a:off x="2270" y="0"/>
                  <a:ext cx="6408175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531" name="矩形 20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" name="等腰三角形 6"/>
                <p:cNvSpPr/>
                <p:nvPr/>
              </p:nvSpPr>
              <p:spPr bwMode="auto">
                <a:xfrm rot="16200000" flipH="1">
                  <a:off x="2314482" y="-1792333"/>
                  <a:ext cx="1813659" cy="603429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1522" name="组合 50"/>
              <p:cNvGrpSpPr/>
              <p:nvPr/>
            </p:nvGrpSpPr>
            <p:grpSpPr>
              <a:xfrm>
                <a:off x="6336704" y="0"/>
                <a:ext cx="1528602" cy="360040"/>
                <a:chOff x="0" y="0"/>
                <a:chExt cx="6408712" cy="2520280"/>
              </a:xfrm>
            </p:grpSpPr>
            <p:sp>
              <p:nvSpPr>
                <p:cNvPr id="30742" name="矩形 16"/>
                <p:cNvSpPr>
                  <a:spLocks noChangeArrowheads="1"/>
                </p:cNvSpPr>
                <p:nvPr/>
              </p:nvSpPr>
              <p:spPr bwMode="auto">
                <a:xfrm>
                  <a:off x="537" y="0"/>
                  <a:ext cx="6408175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528" name="矩形 17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" name="等腰三角形 6"/>
                <p:cNvSpPr/>
                <p:nvPr/>
              </p:nvSpPr>
              <p:spPr bwMode="auto">
                <a:xfrm rot="16200000" flipH="1">
                  <a:off x="2312748" y="-1792333"/>
                  <a:ext cx="1813659" cy="603429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1523" name="组合 54"/>
              <p:cNvGrpSpPr/>
              <p:nvPr/>
            </p:nvGrpSpPr>
            <p:grpSpPr>
              <a:xfrm>
                <a:off x="0" y="0"/>
                <a:ext cx="1528602" cy="360040"/>
                <a:chOff x="0" y="0"/>
                <a:chExt cx="6408712" cy="2520280"/>
              </a:xfrm>
            </p:grpSpPr>
            <p:sp>
              <p:nvSpPr>
                <p:cNvPr id="2" name="矩形 1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640817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525" name="矩形 14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" name="等腰三角形 6"/>
                <p:cNvSpPr/>
                <p:nvPr/>
              </p:nvSpPr>
              <p:spPr bwMode="auto">
                <a:xfrm rot="16200000" flipH="1">
                  <a:off x="2312210" y="-1792339"/>
                  <a:ext cx="1813659" cy="6034303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21514" name="TextBox 3"/>
            <p:cNvSpPr txBox="1"/>
            <p:nvPr/>
          </p:nvSpPr>
          <p:spPr>
            <a:xfrm>
              <a:off x="144016" y="0"/>
              <a:ext cx="1152128" cy="26119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课程进度表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515" name="TextBox 4"/>
            <p:cNvSpPr txBox="1"/>
            <p:nvPr/>
          </p:nvSpPr>
          <p:spPr>
            <a:xfrm>
              <a:off x="1656184" y="0"/>
              <a:ext cx="1224136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单元信息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516" name="TextBox 5"/>
            <p:cNvSpPr txBox="1"/>
            <p:nvPr/>
          </p:nvSpPr>
          <p:spPr>
            <a:xfrm>
              <a:off x="3024336" y="0"/>
              <a:ext cx="1080120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单元目标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517" name="TextBox 6"/>
            <p:cNvSpPr txBox="1"/>
            <p:nvPr/>
          </p:nvSpPr>
          <p:spPr>
            <a:xfrm>
              <a:off x="4392488" y="0"/>
              <a:ext cx="1152128" cy="27540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实施计划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518" name="TextBox 7"/>
            <p:cNvSpPr txBox="1"/>
            <p:nvPr/>
          </p:nvSpPr>
          <p:spPr>
            <a:xfrm>
              <a:off x="5760640" y="1"/>
              <a:ext cx="1080120" cy="276999"/>
            </a:xfrm>
            <a:prstGeom prst="rect">
              <a:avLst/>
            </a:prstGeom>
            <a:solidFill>
              <a:srgbClr val="FFC000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实施过程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511" name="TextBox 32"/>
          <p:cNvSpPr txBox="1"/>
          <p:nvPr/>
        </p:nvSpPr>
        <p:spPr>
          <a:xfrm>
            <a:off x="1158875" y="778828"/>
            <a:ext cx="5040313" cy="3708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任务一：根据施工图纸和施工要求进行工艺分析</a:t>
            </a:r>
            <a:r>
              <a:rPr lang="zh-CN" altLang="en-US" sz="1400" b="1" dirty="0">
                <a:solidFill>
                  <a:srgbClr val="FF0000"/>
                </a:solidFill>
                <a:latin typeface="Arial" panose="020B0604020202020204" pitchFamily="34" charset="0"/>
              </a:rPr>
              <a:t>。</a:t>
            </a:r>
            <a:endParaRPr lang="zh-CN" altLang="en-US" sz="1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1512" name="灯片编号占位符 35"/>
          <p:cNvSpPr txBox="1"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7187"/>
          </a:xfrm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  <p:pic>
        <p:nvPicPr>
          <p:cNvPr id="10" name="图片 9" descr="LPWLY[2MWTT9DOQ40QLV@[V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6330" y="1373505"/>
            <a:ext cx="6066790" cy="342836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组合 28"/>
          <p:cNvGrpSpPr/>
          <p:nvPr/>
        </p:nvGrpSpPr>
        <p:grpSpPr>
          <a:xfrm>
            <a:off x="1116013" y="0"/>
            <a:ext cx="7000875" cy="339725"/>
            <a:chOff x="0" y="0"/>
            <a:chExt cx="7001210" cy="339502"/>
          </a:xfrm>
        </p:grpSpPr>
        <p:grpSp>
          <p:nvGrpSpPr>
            <p:cNvPr id="27655" name="组合 58"/>
            <p:cNvGrpSpPr/>
            <p:nvPr/>
          </p:nvGrpSpPr>
          <p:grpSpPr>
            <a:xfrm>
              <a:off x="0" y="0"/>
              <a:ext cx="7001210" cy="339502"/>
              <a:chOff x="0" y="0"/>
              <a:chExt cx="7865306" cy="360040"/>
            </a:xfrm>
          </p:grpSpPr>
          <p:grpSp>
            <p:nvGrpSpPr>
              <p:cNvPr id="27661" name="组合 38"/>
              <p:cNvGrpSpPr/>
              <p:nvPr/>
            </p:nvGrpSpPr>
            <p:grpSpPr>
              <a:xfrm>
                <a:off x="1584176" y="0"/>
                <a:ext cx="1528602" cy="360040"/>
                <a:chOff x="0" y="0"/>
                <a:chExt cx="6408712" cy="2520280"/>
              </a:xfrm>
            </p:grpSpPr>
            <p:sp>
              <p:nvSpPr>
                <p:cNvPr id="33820" name="矩形 25"/>
                <p:cNvSpPr>
                  <a:spLocks noChangeArrowheads="1"/>
                </p:cNvSpPr>
                <p:nvPr/>
              </p:nvSpPr>
              <p:spPr bwMode="auto">
                <a:xfrm>
                  <a:off x="-1733" y="0"/>
                  <a:ext cx="640817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7679" name="矩形 26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3822" name="等腰三角形 6"/>
                <p:cNvSpPr/>
                <p:nvPr/>
              </p:nvSpPr>
              <p:spPr bwMode="auto">
                <a:xfrm rot="16200000" flipH="1">
                  <a:off x="2310477" y="-1792339"/>
                  <a:ext cx="1813659" cy="6034303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7662" name="组合 42"/>
              <p:cNvGrpSpPr/>
              <p:nvPr/>
            </p:nvGrpSpPr>
            <p:grpSpPr>
              <a:xfrm>
                <a:off x="3168352" y="0"/>
                <a:ext cx="1528602" cy="360040"/>
                <a:chOff x="0" y="0"/>
                <a:chExt cx="6408712" cy="2520280"/>
              </a:xfrm>
            </p:grpSpPr>
            <p:sp>
              <p:nvSpPr>
                <p:cNvPr id="33817" name="矩形 22"/>
                <p:cNvSpPr>
                  <a:spLocks noChangeArrowheads="1"/>
                </p:cNvSpPr>
                <p:nvPr/>
              </p:nvSpPr>
              <p:spPr bwMode="auto">
                <a:xfrm>
                  <a:off x="-3467" y="0"/>
                  <a:ext cx="641565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7676" name="矩形 23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3819" name="等腰三角形 6"/>
                <p:cNvSpPr/>
                <p:nvPr/>
              </p:nvSpPr>
              <p:spPr bwMode="auto">
                <a:xfrm rot="16200000" flipH="1">
                  <a:off x="2312480" y="-1796072"/>
                  <a:ext cx="1813659" cy="604177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7663" name="组合 46"/>
              <p:cNvGrpSpPr/>
              <p:nvPr/>
            </p:nvGrpSpPr>
            <p:grpSpPr>
              <a:xfrm>
                <a:off x="4752528" y="0"/>
                <a:ext cx="1528602" cy="360040"/>
                <a:chOff x="0" y="0"/>
                <a:chExt cx="6408712" cy="2520280"/>
              </a:xfrm>
            </p:grpSpPr>
            <p:sp>
              <p:nvSpPr>
                <p:cNvPr id="33814" name="矩形 19"/>
                <p:cNvSpPr>
                  <a:spLocks noChangeArrowheads="1"/>
                </p:cNvSpPr>
                <p:nvPr/>
              </p:nvSpPr>
              <p:spPr bwMode="auto">
                <a:xfrm>
                  <a:off x="2270" y="0"/>
                  <a:ext cx="6408175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7673" name="矩形 20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3816" name="等腰三角形 6"/>
                <p:cNvSpPr/>
                <p:nvPr/>
              </p:nvSpPr>
              <p:spPr bwMode="auto">
                <a:xfrm rot="16200000" flipH="1">
                  <a:off x="2314482" y="-1792333"/>
                  <a:ext cx="1813659" cy="603429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7664" name="组合 50"/>
              <p:cNvGrpSpPr/>
              <p:nvPr/>
            </p:nvGrpSpPr>
            <p:grpSpPr>
              <a:xfrm>
                <a:off x="6336704" y="0"/>
                <a:ext cx="1528602" cy="360040"/>
                <a:chOff x="0" y="0"/>
                <a:chExt cx="6408712" cy="2520280"/>
              </a:xfrm>
            </p:grpSpPr>
            <p:sp>
              <p:nvSpPr>
                <p:cNvPr id="33811" name="矩形 16"/>
                <p:cNvSpPr>
                  <a:spLocks noChangeArrowheads="1"/>
                </p:cNvSpPr>
                <p:nvPr/>
              </p:nvSpPr>
              <p:spPr bwMode="auto">
                <a:xfrm>
                  <a:off x="537" y="0"/>
                  <a:ext cx="6408175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7670" name="矩形 17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3813" name="等腰三角形 6"/>
                <p:cNvSpPr/>
                <p:nvPr/>
              </p:nvSpPr>
              <p:spPr bwMode="auto">
                <a:xfrm rot="16200000" flipH="1">
                  <a:off x="2312748" y="-1792333"/>
                  <a:ext cx="1813659" cy="603429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7665" name="组合 54"/>
              <p:cNvGrpSpPr/>
              <p:nvPr/>
            </p:nvGrpSpPr>
            <p:grpSpPr>
              <a:xfrm>
                <a:off x="0" y="0"/>
                <a:ext cx="1528602" cy="360040"/>
                <a:chOff x="0" y="0"/>
                <a:chExt cx="6408712" cy="2520280"/>
              </a:xfrm>
            </p:grpSpPr>
            <p:sp>
              <p:nvSpPr>
                <p:cNvPr id="33808" name="矩形 1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640817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7667" name="矩形 14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3810" name="等腰三角形 6"/>
                <p:cNvSpPr/>
                <p:nvPr/>
              </p:nvSpPr>
              <p:spPr bwMode="auto">
                <a:xfrm rot="16200000" flipH="1">
                  <a:off x="2312210" y="-1792339"/>
                  <a:ext cx="1813659" cy="6034303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27656" name="TextBox 3"/>
            <p:cNvSpPr txBox="1"/>
            <p:nvPr/>
          </p:nvSpPr>
          <p:spPr>
            <a:xfrm>
              <a:off x="144016" y="0"/>
              <a:ext cx="1152128" cy="26119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课程进度表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657" name="TextBox 4"/>
            <p:cNvSpPr txBox="1"/>
            <p:nvPr/>
          </p:nvSpPr>
          <p:spPr>
            <a:xfrm>
              <a:off x="1656184" y="0"/>
              <a:ext cx="1224136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单元信息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658" name="TextBox 5"/>
            <p:cNvSpPr txBox="1"/>
            <p:nvPr/>
          </p:nvSpPr>
          <p:spPr>
            <a:xfrm>
              <a:off x="3024336" y="0"/>
              <a:ext cx="1080120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单元目标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659" name="TextBox 6"/>
            <p:cNvSpPr txBox="1"/>
            <p:nvPr/>
          </p:nvSpPr>
          <p:spPr>
            <a:xfrm>
              <a:off x="4392488" y="0"/>
              <a:ext cx="1152128" cy="27540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实施计划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660" name="TextBox 7"/>
            <p:cNvSpPr txBox="1"/>
            <p:nvPr/>
          </p:nvSpPr>
          <p:spPr>
            <a:xfrm>
              <a:off x="5760640" y="1"/>
              <a:ext cx="1080120" cy="276999"/>
            </a:xfrm>
            <a:prstGeom prst="rect">
              <a:avLst/>
            </a:prstGeom>
            <a:solidFill>
              <a:srgbClr val="FFC000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实施过程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7651" name="TextBox 29"/>
          <p:cNvSpPr txBox="1"/>
          <p:nvPr/>
        </p:nvSpPr>
        <p:spPr>
          <a:xfrm>
            <a:off x="-174625" y="123825"/>
            <a:ext cx="639763" cy="51435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r>
              <a:rPr lang="zh-CN" altLang="en-US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实施过程</a:t>
            </a:r>
            <a:r>
              <a:rPr lang="en-US" altLang="zh-CN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‖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任务告知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子任务一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子任务二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子任务三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总结评价</a:t>
            </a:r>
            <a:endParaRPr lang="en-US" altLang="zh-CN" sz="12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7653" name="灯片编号占位符 32"/>
          <p:cNvSpPr txBox="1"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7187"/>
          </a:xfrm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  <p:sp>
        <p:nvSpPr>
          <p:cNvPr id="27654" name="Text Box 30"/>
          <p:cNvSpPr txBox="1"/>
          <p:nvPr/>
        </p:nvSpPr>
        <p:spPr>
          <a:xfrm>
            <a:off x="1259840" y="937895"/>
            <a:ext cx="475805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任务二：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根据工艺分析确定焊接参数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JGK@XH@%[%I5C3H[YV6J5SW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6440" y="1398270"/>
            <a:ext cx="7691120" cy="27463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组合 28"/>
          <p:cNvGrpSpPr/>
          <p:nvPr/>
        </p:nvGrpSpPr>
        <p:grpSpPr>
          <a:xfrm>
            <a:off x="1116013" y="0"/>
            <a:ext cx="7000875" cy="339725"/>
            <a:chOff x="0" y="0"/>
            <a:chExt cx="7001210" cy="339502"/>
          </a:xfrm>
        </p:grpSpPr>
        <p:grpSp>
          <p:nvGrpSpPr>
            <p:cNvPr id="31752" name="组合 58"/>
            <p:cNvGrpSpPr/>
            <p:nvPr/>
          </p:nvGrpSpPr>
          <p:grpSpPr>
            <a:xfrm>
              <a:off x="0" y="0"/>
              <a:ext cx="7001210" cy="339502"/>
              <a:chOff x="0" y="0"/>
              <a:chExt cx="7865306" cy="360040"/>
            </a:xfrm>
          </p:grpSpPr>
          <p:grpSp>
            <p:nvGrpSpPr>
              <p:cNvPr id="31758" name="组合 38"/>
              <p:cNvGrpSpPr/>
              <p:nvPr/>
            </p:nvGrpSpPr>
            <p:grpSpPr>
              <a:xfrm>
                <a:off x="1584176" y="0"/>
                <a:ext cx="1528602" cy="360040"/>
                <a:chOff x="0" y="0"/>
                <a:chExt cx="6408712" cy="2520280"/>
              </a:xfrm>
            </p:grpSpPr>
            <p:sp>
              <p:nvSpPr>
                <p:cNvPr id="36894" name="矩形 25"/>
                <p:cNvSpPr>
                  <a:spLocks noChangeArrowheads="1"/>
                </p:cNvSpPr>
                <p:nvPr/>
              </p:nvSpPr>
              <p:spPr bwMode="auto">
                <a:xfrm>
                  <a:off x="-1733" y="0"/>
                  <a:ext cx="640817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1776" name="矩形 26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6896" name="等腰三角形 6"/>
                <p:cNvSpPr/>
                <p:nvPr/>
              </p:nvSpPr>
              <p:spPr bwMode="auto">
                <a:xfrm rot="16200000" flipH="1">
                  <a:off x="2310477" y="-1792339"/>
                  <a:ext cx="1813659" cy="6034303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31759" name="组合 42"/>
              <p:cNvGrpSpPr/>
              <p:nvPr/>
            </p:nvGrpSpPr>
            <p:grpSpPr>
              <a:xfrm>
                <a:off x="3168352" y="0"/>
                <a:ext cx="1528602" cy="360040"/>
                <a:chOff x="0" y="0"/>
                <a:chExt cx="6408712" cy="2520280"/>
              </a:xfrm>
            </p:grpSpPr>
            <p:sp>
              <p:nvSpPr>
                <p:cNvPr id="36891" name="矩形 22"/>
                <p:cNvSpPr>
                  <a:spLocks noChangeArrowheads="1"/>
                </p:cNvSpPr>
                <p:nvPr/>
              </p:nvSpPr>
              <p:spPr bwMode="auto">
                <a:xfrm>
                  <a:off x="-3467" y="0"/>
                  <a:ext cx="641565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1773" name="矩形 23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6893" name="等腰三角形 6"/>
                <p:cNvSpPr/>
                <p:nvPr/>
              </p:nvSpPr>
              <p:spPr bwMode="auto">
                <a:xfrm rot="16200000" flipH="1">
                  <a:off x="2312480" y="-1796072"/>
                  <a:ext cx="1813659" cy="604177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31760" name="组合 46"/>
              <p:cNvGrpSpPr/>
              <p:nvPr/>
            </p:nvGrpSpPr>
            <p:grpSpPr>
              <a:xfrm>
                <a:off x="4752528" y="0"/>
                <a:ext cx="1528602" cy="360040"/>
                <a:chOff x="0" y="0"/>
                <a:chExt cx="6408712" cy="2520280"/>
              </a:xfrm>
            </p:grpSpPr>
            <p:sp>
              <p:nvSpPr>
                <p:cNvPr id="36888" name="矩形 19"/>
                <p:cNvSpPr>
                  <a:spLocks noChangeArrowheads="1"/>
                </p:cNvSpPr>
                <p:nvPr/>
              </p:nvSpPr>
              <p:spPr bwMode="auto">
                <a:xfrm>
                  <a:off x="2270" y="0"/>
                  <a:ext cx="6408175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1770" name="矩形 20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6890" name="等腰三角形 6"/>
                <p:cNvSpPr/>
                <p:nvPr/>
              </p:nvSpPr>
              <p:spPr bwMode="auto">
                <a:xfrm rot="16200000" flipH="1">
                  <a:off x="2314482" y="-1792333"/>
                  <a:ext cx="1813659" cy="603429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31761" name="组合 50"/>
              <p:cNvGrpSpPr/>
              <p:nvPr/>
            </p:nvGrpSpPr>
            <p:grpSpPr>
              <a:xfrm>
                <a:off x="6336704" y="0"/>
                <a:ext cx="1528602" cy="360040"/>
                <a:chOff x="0" y="0"/>
                <a:chExt cx="6408712" cy="2520280"/>
              </a:xfrm>
            </p:grpSpPr>
            <p:sp>
              <p:nvSpPr>
                <p:cNvPr id="36885" name="矩形 16"/>
                <p:cNvSpPr>
                  <a:spLocks noChangeArrowheads="1"/>
                </p:cNvSpPr>
                <p:nvPr/>
              </p:nvSpPr>
              <p:spPr bwMode="auto">
                <a:xfrm>
                  <a:off x="537" y="0"/>
                  <a:ext cx="6408175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1767" name="矩形 17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6887" name="等腰三角形 6"/>
                <p:cNvSpPr/>
                <p:nvPr/>
              </p:nvSpPr>
              <p:spPr bwMode="auto">
                <a:xfrm rot="16200000" flipH="1">
                  <a:off x="2312748" y="-1792333"/>
                  <a:ext cx="1813659" cy="603429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31762" name="组合 54"/>
              <p:cNvGrpSpPr/>
              <p:nvPr/>
            </p:nvGrpSpPr>
            <p:grpSpPr>
              <a:xfrm>
                <a:off x="0" y="0"/>
                <a:ext cx="1528602" cy="360040"/>
                <a:chOff x="0" y="0"/>
                <a:chExt cx="6408712" cy="2520280"/>
              </a:xfrm>
            </p:grpSpPr>
            <p:sp>
              <p:nvSpPr>
                <p:cNvPr id="36882" name="矩形 1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640817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1764" name="矩形 14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6884" name="等腰三角形 6"/>
                <p:cNvSpPr/>
                <p:nvPr/>
              </p:nvSpPr>
              <p:spPr bwMode="auto">
                <a:xfrm rot="16200000" flipH="1">
                  <a:off x="2312210" y="-1792339"/>
                  <a:ext cx="1813659" cy="6034303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31753" name="TextBox 3"/>
            <p:cNvSpPr txBox="1"/>
            <p:nvPr/>
          </p:nvSpPr>
          <p:spPr>
            <a:xfrm>
              <a:off x="144016" y="0"/>
              <a:ext cx="1152128" cy="26119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课程进度表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754" name="TextBox 4"/>
            <p:cNvSpPr txBox="1"/>
            <p:nvPr/>
          </p:nvSpPr>
          <p:spPr>
            <a:xfrm>
              <a:off x="1656184" y="0"/>
              <a:ext cx="1224136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单元信息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755" name="TextBox 5"/>
            <p:cNvSpPr txBox="1"/>
            <p:nvPr/>
          </p:nvSpPr>
          <p:spPr>
            <a:xfrm>
              <a:off x="3024336" y="0"/>
              <a:ext cx="1080120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单元目标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756" name="TextBox 6"/>
            <p:cNvSpPr txBox="1"/>
            <p:nvPr/>
          </p:nvSpPr>
          <p:spPr>
            <a:xfrm>
              <a:off x="4392488" y="0"/>
              <a:ext cx="1152128" cy="27540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实施计划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757" name="TextBox 7"/>
            <p:cNvSpPr txBox="1"/>
            <p:nvPr/>
          </p:nvSpPr>
          <p:spPr>
            <a:xfrm>
              <a:off x="5760640" y="1"/>
              <a:ext cx="1080120" cy="276999"/>
            </a:xfrm>
            <a:prstGeom prst="rect">
              <a:avLst/>
            </a:prstGeom>
            <a:solidFill>
              <a:srgbClr val="FFC000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实施过程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1747" name="TextBox 29"/>
          <p:cNvSpPr txBox="1"/>
          <p:nvPr/>
        </p:nvSpPr>
        <p:spPr>
          <a:xfrm>
            <a:off x="-174625" y="123825"/>
            <a:ext cx="639763" cy="51435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r>
              <a:rPr lang="zh-CN" altLang="en-US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实施过程</a:t>
            </a:r>
            <a:r>
              <a:rPr lang="en-US" altLang="zh-CN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‖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任务告知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子任务一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子任务二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子任务三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总结评价</a:t>
            </a:r>
            <a:endParaRPr lang="en-US" altLang="zh-CN" sz="12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1748" name="Text Box 30"/>
          <p:cNvSpPr txBox="1"/>
          <p:nvPr/>
        </p:nvSpPr>
        <p:spPr>
          <a:xfrm>
            <a:off x="755650" y="627698"/>
            <a:ext cx="4319588" cy="737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任务三：车架底盘的V型坡口板对接平焊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751" name="灯片编号占位符 34"/>
          <p:cNvSpPr txBox="1"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7187"/>
          </a:xfrm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  <p:pic>
        <p:nvPicPr>
          <p:cNvPr id="2" name="图片 1" descr="K7L9NWEC2J8`0DPK5(BQL[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4135" y="1365250"/>
            <a:ext cx="5784215" cy="32137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灯片编号占位符 5"/>
          <p:cNvSpPr txBox="1">
            <a:spLocks noGrp="1"/>
          </p:cNvSpPr>
          <p:nvPr/>
        </p:nvSpPr>
        <p:spPr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r"/>
            <a:fld id="{9A0DB2DC-4C9A-4742-B13C-FB6460FD3503}" type="slidenum">
              <a:rPr lang="zh-CN" altLang="en-US" sz="1400" dirty="0">
                <a:latin typeface="Arial" panose="020B0604020202020204" pitchFamily="34" charset="0"/>
              </a:rPr>
            </a:fld>
            <a:endParaRPr lang="zh-CN" altLang="en-US" sz="1400" dirty="0">
              <a:latin typeface="Arial" panose="020B0604020202020204" pitchFamily="34" charset="0"/>
            </a:endParaRPr>
          </a:p>
        </p:txBody>
      </p:sp>
      <p:pic>
        <p:nvPicPr>
          <p:cNvPr id="5123" name="图片 18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74638" y="573088"/>
            <a:ext cx="8594725" cy="3171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TextBox 19"/>
          <p:cNvSpPr/>
          <p:nvPr/>
        </p:nvSpPr>
        <p:spPr>
          <a:xfrm>
            <a:off x="1195388" y="2376488"/>
            <a:ext cx="549275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FFFF"/>
                </a:solidFill>
                <a:latin typeface="Arial Rounded MT Bold" panose="020F0704030504030204" pitchFamily="2" charset="0"/>
                <a:ea typeface="微软雅黑" panose="020B0503020204020204" pitchFamily="34" charset="-122"/>
                <a:sym typeface="Times New Roman" panose="02020603050405020304" pitchFamily="18" charset="0"/>
              </a:rPr>
              <a:t>01</a:t>
            </a:r>
            <a:endParaRPr lang="en-US" altLang="zh-CN" sz="2000" b="1" dirty="0">
              <a:solidFill>
                <a:srgbClr val="FFFFFF"/>
              </a:solidFill>
              <a:latin typeface="Arial Rounded MT Bold" panose="020F0704030504030204" pitchFamily="2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125" name="TextBox 20"/>
          <p:cNvSpPr/>
          <p:nvPr/>
        </p:nvSpPr>
        <p:spPr>
          <a:xfrm>
            <a:off x="2686050" y="1698625"/>
            <a:ext cx="549275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FFFF"/>
                </a:solidFill>
                <a:latin typeface="Arial Rounded MT Bold" panose="020F0704030504030204" pitchFamily="2" charset="0"/>
                <a:ea typeface="微软雅黑" panose="020B0503020204020204" pitchFamily="34" charset="-122"/>
                <a:sym typeface="Times New Roman" panose="02020603050405020304" pitchFamily="18" charset="0"/>
              </a:rPr>
              <a:t>02</a:t>
            </a:r>
            <a:endParaRPr lang="en-US" altLang="zh-CN" sz="2000" b="1" dirty="0">
              <a:solidFill>
                <a:srgbClr val="FFFFFF"/>
              </a:solidFill>
              <a:latin typeface="Arial Rounded MT Bold" panose="020F0704030504030204" pitchFamily="2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126" name="TextBox 21"/>
          <p:cNvSpPr/>
          <p:nvPr/>
        </p:nvSpPr>
        <p:spPr>
          <a:xfrm>
            <a:off x="4125913" y="2376488"/>
            <a:ext cx="549275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FFFF"/>
                </a:solidFill>
                <a:latin typeface="Arial Rounded MT Bold" panose="020F0704030504030204" pitchFamily="2" charset="0"/>
                <a:ea typeface="微软雅黑" panose="020B0503020204020204" pitchFamily="34" charset="-122"/>
                <a:sym typeface="Times New Roman" panose="02020603050405020304" pitchFamily="18" charset="0"/>
              </a:rPr>
              <a:t>03</a:t>
            </a:r>
            <a:endParaRPr lang="en-US" altLang="zh-CN" sz="2000" b="1" dirty="0">
              <a:solidFill>
                <a:srgbClr val="FFFFFF"/>
              </a:solidFill>
              <a:latin typeface="Arial Rounded MT Bold" panose="020F0704030504030204" pitchFamily="2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127" name="TextBox 22"/>
          <p:cNvSpPr/>
          <p:nvPr/>
        </p:nvSpPr>
        <p:spPr>
          <a:xfrm>
            <a:off x="5580063" y="1698625"/>
            <a:ext cx="549275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FFFF"/>
                </a:solidFill>
                <a:latin typeface="Arial Rounded MT Bold" panose="020F0704030504030204" pitchFamily="2" charset="0"/>
                <a:ea typeface="微软雅黑" panose="020B0503020204020204" pitchFamily="34" charset="-122"/>
                <a:sym typeface="Times New Roman" panose="02020603050405020304" pitchFamily="18" charset="0"/>
              </a:rPr>
              <a:t>04</a:t>
            </a:r>
            <a:endParaRPr lang="en-US" altLang="zh-CN" sz="2000" b="1" dirty="0">
              <a:solidFill>
                <a:srgbClr val="FFFFFF"/>
              </a:solidFill>
              <a:latin typeface="Arial Rounded MT Bold" panose="020F0704030504030204" pitchFamily="2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128" name="TextBox 23"/>
          <p:cNvSpPr/>
          <p:nvPr/>
        </p:nvSpPr>
        <p:spPr>
          <a:xfrm>
            <a:off x="7092950" y="2376488"/>
            <a:ext cx="549275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FFFF"/>
                </a:solidFill>
                <a:latin typeface="Arial Rounded MT Bold" panose="020F0704030504030204" pitchFamily="2" charset="0"/>
                <a:ea typeface="微软雅黑" panose="020B0503020204020204" pitchFamily="34" charset="-122"/>
                <a:sym typeface="Times New Roman" panose="02020603050405020304" pitchFamily="18" charset="0"/>
              </a:rPr>
              <a:t>05</a:t>
            </a:r>
            <a:endParaRPr lang="en-US" altLang="zh-CN" sz="2000" b="1" dirty="0">
              <a:solidFill>
                <a:srgbClr val="FFFFFF"/>
              </a:solidFill>
              <a:latin typeface="Arial Rounded MT Bold" panose="020F0704030504030204" pitchFamily="2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129" name="TextBox 24"/>
          <p:cNvSpPr/>
          <p:nvPr/>
        </p:nvSpPr>
        <p:spPr>
          <a:xfrm>
            <a:off x="1368425" y="4138613"/>
            <a:ext cx="640715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3F3F3F"/>
                </a:solidFill>
                <a:latin typeface="Arial Rounded MT Bold" panose="020F0704030504030204" pitchFamily="2" charset="0"/>
                <a:ea typeface="微软雅黑" panose="020B0503020204020204" pitchFamily="34" charset="-122"/>
                <a:sym typeface="Calibri" panose="020F0502020204030204" pitchFamily="34" charset="0"/>
              </a:rPr>
              <a:t>目      录</a:t>
            </a:r>
            <a:endParaRPr lang="zh-CN" altLang="en-US" sz="3600" b="1" dirty="0">
              <a:solidFill>
                <a:srgbClr val="3F3F3F"/>
              </a:solidFill>
              <a:latin typeface="Arial Rounded MT Bold" panose="020F0704030504030204" pitchFamily="2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5130" name="TextBox 25"/>
          <p:cNvSpPr/>
          <p:nvPr/>
        </p:nvSpPr>
        <p:spPr>
          <a:xfrm>
            <a:off x="612775" y="1438275"/>
            <a:ext cx="1798638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3F3F3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课程进度表</a:t>
            </a:r>
            <a:endParaRPr lang="zh-CN" altLang="en-US" sz="2400" dirty="0">
              <a:solidFill>
                <a:srgbClr val="3F3F3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31" name="TextBox 26"/>
          <p:cNvSpPr/>
          <p:nvPr/>
        </p:nvSpPr>
        <p:spPr>
          <a:xfrm>
            <a:off x="2203450" y="2571750"/>
            <a:ext cx="1514475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3F3F3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单元信息</a:t>
            </a:r>
            <a:endParaRPr lang="zh-CN" altLang="en-US" sz="2400" dirty="0">
              <a:solidFill>
                <a:srgbClr val="3F3F3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32" name="TextBox 27"/>
          <p:cNvSpPr/>
          <p:nvPr/>
        </p:nvSpPr>
        <p:spPr>
          <a:xfrm>
            <a:off x="3635375" y="1438275"/>
            <a:ext cx="1516063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3F3F3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单元目标</a:t>
            </a:r>
            <a:endParaRPr lang="zh-CN" altLang="en-US" sz="2400" dirty="0">
              <a:solidFill>
                <a:srgbClr val="3F3F3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33" name="TextBox 28"/>
          <p:cNvSpPr/>
          <p:nvPr/>
        </p:nvSpPr>
        <p:spPr>
          <a:xfrm>
            <a:off x="5143500" y="2611438"/>
            <a:ext cx="1516063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3F3F3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实施计划</a:t>
            </a:r>
            <a:endParaRPr lang="zh-CN" altLang="en-US" sz="2400" dirty="0">
              <a:solidFill>
                <a:srgbClr val="3F3F3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34" name="TextBox 29"/>
          <p:cNvSpPr/>
          <p:nvPr/>
        </p:nvSpPr>
        <p:spPr>
          <a:xfrm>
            <a:off x="6588125" y="1492250"/>
            <a:ext cx="1516063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3F3F3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实施过程</a:t>
            </a:r>
            <a:endParaRPr lang="zh-CN" altLang="en-US" sz="2400" dirty="0">
              <a:solidFill>
                <a:srgbClr val="3F3F3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35" name="灯片编号占位符 16"/>
          <p:cNvSpPr txBox="1"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7187"/>
          </a:xfrm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组合 28"/>
          <p:cNvGrpSpPr/>
          <p:nvPr/>
        </p:nvGrpSpPr>
        <p:grpSpPr>
          <a:xfrm>
            <a:off x="1116013" y="0"/>
            <a:ext cx="7000875" cy="339725"/>
            <a:chOff x="0" y="0"/>
            <a:chExt cx="7001210" cy="339502"/>
          </a:xfrm>
        </p:grpSpPr>
        <p:grpSp>
          <p:nvGrpSpPr>
            <p:cNvPr id="32777" name="组合 58"/>
            <p:cNvGrpSpPr/>
            <p:nvPr/>
          </p:nvGrpSpPr>
          <p:grpSpPr>
            <a:xfrm>
              <a:off x="0" y="0"/>
              <a:ext cx="7001210" cy="339502"/>
              <a:chOff x="0" y="0"/>
              <a:chExt cx="7865306" cy="360040"/>
            </a:xfrm>
          </p:grpSpPr>
          <p:grpSp>
            <p:nvGrpSpPr>
              <p:cNvPr id="32783" name="组合 38"/>
              <p:cNvGrpSpPr/>
              <p:nvPr/>
            </p:nvGrpSpPr>
            <p:grpSpPr>
              <a:xfrm>
                <a:off x="1584176" y="0"/>
                <a:ext cx="1528602" cy="360040"/>
                <a:chOff x="0" y="0"/>
                <a:chExt cx="6408712" cy="2520280"/>
              </a:xfrm>
            </p:grpSpPr>
            <p:sp>
              <p:nvSpPr>
                <p:cNvPr id="37918" name="矩形 25"/>
                <p:cNvSpPr>
                  <a:spLocks noChangeArrowheads="1"/>
                </p:cNvSpPr>
                <p:nvPr/>
              </p:nvSpPr>
              <p:spPr bwMode="auto">
                <a:xfrm>
                  <a:off x="-1733" y="0"/>
                  <a:ext cx="640817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2801" name="矩形 26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7920" name="等腰三角形 6"/>
                <p:cNvSpPr/>
                <p:nvPr/>
              </p:nvSpPr>
              <p:spPr bwMode="auto">
                <a:xfrm rot="16200000" flipH="1">
                  <a:off x="2310477" y="-1792339"/>
                  <a:ext cx="1813659" cy="6034303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32784" name="组合 42"/>
              <p:cNvGrpSpPr/>
              <p:nvPr/>
            </p:nvGrpSpPr>
            <p:grpSpPr>
              <a:xfrm>
                <a:off x="3168352" y="0"/>
                <a:ext cx="1528602" cy="360040"/>
                <a:chOff x="0" y="0"/>
                <a:chExt cx="6408712" cy="2520280"/>
              </a:xfrm>
            </p:grpSpPr>
            <p:sp>
              <p:nvSpPr>
                <p:cNvPr id="37915" name="矩形 22"/>
                <p:cNvSpPr>
                  <a:spLocks noChangeArrowheads="1"/>
                </p:cNvSpPr>
                <p:nvPr/>
              </p:nvSpPr>
              <p:spPr bwMode="auto">
                <a:xfrm>
                  <a:off x="-3467" y="0"/>
                  <a:ext cx="641565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2798" name="矩形 23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7917" name="等腰三角形 6"/>
                <p:cNvSpPr/>
                <p:nvPr/>
              </p:nvSpPr>
              <p:spPr bwMode="auto">
                <a:xfrm rot="16200000" flipH="1">
                  <a:off x="2312480" y="-1796072"/>
                  <a:ext cx="1813659" cy="604177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32785" name="组合 46"/>
              <p:cNvGrpSpPr/>
              <p:nvPr/>
            </p:nvGrpSpPr>
            <p:grpSpPr>
              <a:xfrm>
                <a:off x="4752528" y="0"/>
                <a:ext cx="1528602" cy="360040"/>
                <a:chOff x="0" y="0"/>
                <a:chExt cx="6408712" cy="2520280"/>
              </a:xfrm>
            </p:grpSpPr>
            <p:sp>
              <p:nvSpPr>
                <p:cNvPr id="37912" name="矩形 19"/>
                <p:cNvSpPr>
                  <a:spLocks noChangeArrowheads="1"/>
                </p:cNvSpPr>
                <p:nvPr/>
              </p:nvSpPr>
              <p:spPr bwMode="auto">
                <a:xfrm>
                  <a:off x="2270" y="0"/>
                  <a:ext cx="6408175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2795" name="矩形 20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7914" name="等腰三角形 6"/>
                <p:cNvSpPr/>
                <p:nvPr/>
              </p:nvSpPr>
              <p:spPr bwMode="auto">
                <a:xfrm rot="16200000" flipH="1">
                  <a:off x="2314482" y="-1792333"/>
                  <a:ext cx="1813659" cy="603429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32786" name="组合 50"/>
              <p:cNvGrpSpPr/>
              <p:nvPr/>
            </p:nvGrpSpPr>
            <p:grpSpPr>
              <a:xfrm>
                <a:off x="6336704" y="0"/>
                <a:ext cx="1528602" cy="360040"/>
                <a:chOff x="0" y="0"/>
                <a:chExt cx="6408712" cy="2520280"/>
              </a:xfrm>
            </p:grpSpPr>
            <p:sp>
              <p:nvSpPr>
                <p:cNvPr id="37909" name="矩形 16"/>
                <p:cNvSpPr>
                  <a:spLocks noChangeArrowheads="1"/>
                </p:cNvSpPr>
                <p:nvPr/>
              </p:nvSpPr>
              <p:spPr bwMode="auto">
                <a:xfrm>
                  <a:off x="537" y="0"/>
                  <a:ext cx="6408175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2792" name="矩形 17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7911" name="等腰三角形 6"/>
                <p:cNvSpPr/>
                <p:nvPr/>
              </p:nvSpPr>
              <p:spPr bwMode="auto">
                <a:xfrm rot="16200000" flipH="1">
                  <a:off x="2312748" y="-1792333"/>
                  <a:ext cx="1813659" cy="603429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32787" name="组合 54"/>
              <p:cNvGrpSpPr/>
              <p:nvPr/>
            </p:nvGrpSpPr>
            <p:grpSpPr>
              <a:xfrm>
                <a:off x="0" y="0"/>
                <a:ext cx="1528602" cy="360040"/>
                <a:chOff x="0" y="0"/>
                <a:chExt cx="6408712" cy="2520280"/>
              </a:xfrm>
            </p:grpSpPr>
            <p:sp>
              <p:nvSpPr>
                <p:cNvPr id="37906" name="矩形 1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640817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2789" name="矩形 14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7908" name="等腰三角形 6"/>
                <p:cNvSpPr/>
                <p:nvPr/>
              </p:nvSpPr>
              <p:spPr bwMode="auto">
                <a:xfrm rot="16200000" flipH="1">
                  <a:off x="2312210" y="-1792339"/>
                  <a:ext cx="1813659" cy="6034303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32778" name="TextBox 3"/>
            <p:cNvSpPr txBox="1"/>
            <p:nvPr/>
          </p:nvSpPr>
          <p:spPr>
            <a:xfrm>
              <a:off x="144016" y="0"/>
              <a:ext cx="1152128" cy="26119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课程进度表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779" name="TextBox 4"/>
            <p:cNvSpPr txBox="1"/>
            <p:nvPr/>
          </p:nvSpPr>
          <p:spPr>
            <a:xfrm>
              <a:off x="1656184" y="0"/>
              <a:ext cx="1224136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单元信息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780" name="TextBox 5"/>
            <p:cNvSpPr txBox="1"/>
            <p:nvPr/>
          </p:nvSpPr>
          <p:spPr>
            <a:xfrm>
              <a:off x="3024336" y="0"/>
              <a:ext cx="1080120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单元目标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781" name="TextBox 6"/>
            <p:cNvSpPr txBox="1"/>
            <p:nvPr/>
          </p:nvSpPr>
          <p:spPr>
            <a:xfrm>
              <a:off x="4392488" y="0"/>
              <a:ext cx="1152128" cy="27540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实施计划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782" name="TextBox 7"/>
            <p:cNvSpPr txBox="1"/>
            <p:nvPr/>
          </p:nvSpPr>
          <p:spPr>
            <a:xfrm>
              <a:off x="5760640" y="1"/>
              <a:ext cx="1080120" cy="276999"/>
            </a:xfrm>
            <a:prstGeom prst="rect">
              <a:avLst/>
            </a:prstGeom>
            <a:solidFill>
              <a:srgbClr val="FFC000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实施过程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771" name="TextBox 29"/>
          <p:cNvSpPr txBox="1"/>
          <p:nvPr/>
        </p:nvSpPr>
        <p:spPr>
          <a:xfrm>
            <a:off x="-174625" y="123825"/>
            <a:ext cx="639763" cy="51435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r>
              <a:rPr lang="zh-CN" altLang="en-US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实施过程</a:t>
            </a:r>
            <a:r>
              <a:rPr lang="en-US" altLang="zh-CN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‖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任务告知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子任务一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子任务二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子任务三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总结评价</a:t>
            </a:r>
            <a:endParaRPr lang="en-US" altLang="zh-CN" sz="12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2776" name="灯片编号占位符 36"/>
          <p:cNvSpPr txBox="1"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7187"/>
          </a:xfrm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  <p:pic>
        <p:nvPicPr>
          <p:cNvPr id="2" name="图片 1" descr="M3BORI1M)6182M)7P(ZY{K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67460" y="839470"/>
            <a:ext cx="6697980" cy="371221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组合 28"/>
          <p:cNvGrpSpPr/>
          <p:nvPr/>
        </p:nvGrpSpPr>
        <p:grpSpPr>
          <a:xfrm>
            <a:off x="1116013" y="0"/>
            <a:ext cx="7000875" cy="339725"/>
            <a:chOff x="0" y="0"/>
            <a:chExt cx="7001210" cy="339502"/>
          </a:xfrm>
        </p:grpSpPr>
        <p:grpSp>
          <p:nvGrpSpPr>
            <p:cNvPr id="33800" name="组合 58"/>
            <p:cNvGrpSpPr/>
            <p:nvPr/>
          </p:nvGrpSpPr>
          <p:grpSpPr>
            <a:xfrm>
              <a:off x="0" y="0"/>
              <a:ext cx="7001210" cy="339502"/>
              <a:chOff x="0" y="0"/>
              <a:chExt cx="7865306" cy="360040"/>
            </a:xfrm>
          </p:grpSpPr>
          <p:grpSp>
            <p:nvGrpSpPr>
              <p:cNvPr id="33806" name="组合 38"/>
              <p:cNvGrpSpPr/>
              <p:nvPr/>
            </p:nvGrpSpPr>
            <p:grpSpPr>
              <a:xfrm>
                <a:off x="1584176" y="0"/>
                <a:ext cx="1528602" cy="360040"/>
                <a:chOff x="0" y="0"/>
                <a:chExt cx="6408712" cy="2520280"/>
              </a:xfrm>
            </p:grpSpPr>
            <p:sp>
              <p:nvSpPr>
                <p:cNvPr id="38942" name="矩形 25"/>
                <p:cNvSpPr>
                  <a:spLocks noChangeArrowheads="1"/>
                </p:cNvSpPr>
                <p:nvPr/>
              </p:nvSpPr>
              <p:spPr bwMode="auto">
                <a:xfrm>
                  <a:off x="-1733" y="0"/>
                  <a:ext cx="640817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3824" name="矩形 26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8944" name="等腰三角形 6"/>
                <p:cNvSpPr/>
                <p:nvPr/>
              </p:nvSpPr>
              <p:spPr bwMode="auto">
                <a:xfrm rot="16200000" flipH="1">
                  <a:off x="2310477" y="-1792339"/>
                  <a:ext cx="1813659" cy="6034303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33807" name="组合 42"/>
              <p:cNvGrpSpPr/>
              <p:nvPr/>
            </p:nvGrpSpPr>
            <p:grpSpPr>
              <a:xfrm>
                <a:off x="3168352" y="0"/>
                <a:ext cx="1528602" cy="360040"/>
                <a:chOff x="0" y="0"/>
                <a:chExt cx="6408712" cy="2520280"/>
              </a:xfrm>
            </p:grpSpPr>
            <p:sp>
              <p:nvSpPr>
                <p:cNvPr id="38939" name="矩形 22"/>
                <p:cNvSpPr>
                  <a:spLocks noChangeArrowheads="1"/>
                </p:cNvSpPr>
                <p:nvPr/>
              </p:nvSpPr>
              <p:spPr bwMode="auto">
                <a:xfrm>
                  <a:off x="-3467" y="0"/>
                  <a:ext cx="641565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3821" name="矩形 23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8941" name="等腰三角形 6"/>
                <p:cNvSpPr/>
                <p:nvPr/>
              </p:nvSpPr>
              <p:spPr bwMode="auto">
                <a:xfrm rot="16200000" flipH="1">
                  <a:off x="2312480" y="-1796072"/>
                  <a:ext cx="1813659" cy="604177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33808" name="组合 46"/>
              <p:cNvGrpSpPr/>
              <p:nvPr/>
            </p:nvGrpSpPr>
            <p:grpSpPr>
              <a:xfrm>
                <a:off x="4752528" y="0"/>
                <a:ext cx="1528602" cy="360040"/>
                <a:chOff x="0" y="0"/>
                <a:chExt cx="6408712" cy="2520280"/>
              </a:xfrm>
            </p:grpSpPr>
            <p:sp>
              <p:nvSpPr>
                <p:cNvPr id="38936" name="矩形 19"/>
                <p:cNvSpPr>
                  <a:spLocks noChangeArrowheads="1"/>
                </p:cNvSpPr>
                <p:nvPr/>
              </p:nvSpPr>
              <p:spPr bwMode="auto">
                <a:xfrm>
                  <a:off x="2270" y="0"/>
                  <a:ext cx="6408175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3818" name="矩形 20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8938" name="等腰三角形 6"/>
                <p:cNvSpPr/>
                <p:nvPr/>
              </p:nvSpPr>
              <p:spPr bwMode="auto">
                <a:xfrm rot="16200000" flipH="1">
                  <a:off x="2314482" y="-1792333"/>
                  <a:ext cx="1813659" cy="603429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33809" name="组合 50"/>
              <p:cNvGrpSpPr/>
              <p:nvPr/>
            </p:nvGrpSpPr>
            <p:grpSpPr>
              <a:xfrm>
                <a:off x="6336704" y="0"/>
                <a:ext cx="1528602" cy="360040"/>
                <a:chOff x="0" y="0"/>
                <a:chExt cx="6408712" cy="2520280"/>
              </a:xfrm>
            </p:grpSpPr>
            <p:sp>
              <p:nvSpPr>
                <p:cNvPr id="38933" name="矩形 16"/>
                <p:cNvSpPr>
                  <a:spLocks noChangeArrowheads="1"/>
                </p:cNvSpPr>
                <p:nvPr/>
              </p:nvSpPr>
              <p:spPr bwMode="auto">
                <a:xfrm>
                  <a:off x="537" y="0"/>
                  <a:ext cx="6408175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3815" name="矩形 17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8935" name="等腰三角形 6"/>
                <p:cNvSpPr/>
                <p:nvPr/>
              </p:nvSpPr>
              <p:spPr bwMode="auto">
                <a:xfrm rot="16200000" flipH="1">
                  <a:off x="2312748" y="-1792333"/>
                  <a:ext cx="1813659" cy="603429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33810" name="组合 54"/>
              <p:cNvGrpSpPr/>
              <p:nvPr/>
            </p:nvGrpSpPr>
            <p:grpSpPr>
              <a:xfrm>
                <a:off x="0" y="0"/>
                <a:ext cx="1528602" cy="360040"/>
                <a:chOff x="0" y="0"/>
                <a:chExt cx="6408712" cy="2520280"/>
              </a:xfrm>
            </p:grpSpPr>
            <p:sp>
              <p:nvSpPr>
                <p:cNvPr id="38930" name="矩形 1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640817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3812" name="矩形 14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8932" name="等腰三角形 6"/>
                <p:cNvSpPr/>
                <p:nvPr/>
              </p:nvSpPr>
              <p:spPr bwMode="auto">
                <a:xfrm rot="16200000" flipH="1">
                  <a:off x="2312210" y="-1792339"/>
                  <a:ext cx="1813659" cy="6034303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33801" name="TextBox 3"/>
            <p:cNvSpPr txBox="1"/>
            <p:nvPr/>
          </p:nvSpPr>
          <p:spPr>
            <a:xfrm>
              <a:off x="144016" y="0"/>
              <a:ext cx="1152128" cy="26119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课程进度表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02" name="TextBox 4"/>
            <p:cNvSpPr txBox="1"/>
            <p:nvPr/>
          </p:nvSpPr>
          <p:spPr>
            <a:xfrm>
              <a:off x="1656184" y="0"/>
              <a:ext cx="1224136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单元信息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03" name="TextBox 5"/>
            <p:cNvSpPr txBox="1"/>
            <p:nvPr/>
          </p:nvSpPr>
          <p:spPr>
            <a:xfrm>
              <a:off x="3024336" y="0"/>
              <a:ext cx="1080120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单元目标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04" name="TextBox 6"/>
            <p:cNvSpPr txBox="1"/>
            <p:nvPr/>
          </p:nvSpPr>
          <p:spPr>
            <a:xfrm>
              <a:off x="4392488" y="0"/>
              <a:ext cx="1152128" cy="27540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实施计划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05" name="TextBox 7"/>
            <p:cNvSpPr txBox="1"/>
            <p:nvPr/>
          </p:nvSpPr>
          <p:spPr>
            <a:xfrm>
              <a:off x="5760640" y="1"/>
              <a:ext cx="1080120" cy="276999"/>
            </a:xfrm>
            <a:prstGeom prst="rect">
              <a:avLst/>
            </a:prstGeom>
            <a:solidFill>
              <a:srgbClr val="FFC000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实施过程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3795" name="TextBox 29"/>
          <p:cNvSpPr txBox="1"/>
          <p:nvPr/>
        </p:nvSpPr>
        <p:spPr>
          <a:xfrm>
            <a:off x="-174625" y="123825"/>
            <a:ext cx="639763" cy="51435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r>
              <a:rPr lang="zh-CN" altLang="en-US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实施过程</a:t>
            </a:r>
            <a:r>
              <a:rPr lang="en-US" altLang="zh-CN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‖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任务告知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子任务一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子任务二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子任务三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总结评价</a:t>
            </a:r>
            <a:endParaRPr lang="en-US" altLang="zh-CN" sz="12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3799" name="灯片编号占位符 36"/>
          <p:cNvSpPr txBox="1"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7187"/>
          </a:xfrm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  <p:sp>
        <p:nvSpPr>
          <p:cNvPr id="12" name="文本框 11"/>
          <p:cNvSpPr txBox="1"/>
          <p:nvPr/>
        </p:nvSpPr>
        <p:spPr>
          <a:xfrm>
            <a:off x="1116330" y="735330"/>
            <a:ext cx="344932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200" b="1" dirty="0">
                <a:sym typeface="+mn-ea"/>
              </a:rPr>
              <a:t>三、三层焊接操作</a:t>
            </a:r>
            <a:endParaRPr lang="zh-CN" altLang="en-US" sz="3200" b="1" dirty="0"/>
          </a:p>
        </p:txBody>
      </p:sp>
      <p:pic>
        <p:nvPicPr>
          <p:cNvPr id="13" name="图片 12" descr="10}TL]25ZMH~I3]`~OYM1R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230" y="1248410"/>
            <a:ext cx="6188075" cy="343662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组合 28"/>
          <p:cNvGrpSpPr/>
          <p:nvPr/>
        </p:nvGrpSpPr>
        <p:grpSpPr>
          <a:xfrm>
            <a:off x="1116013" y="0"/>
            <a:ext cx="7000875" cy="339725"/>
            <a:chOff x="0" y="0"/>
            <a:chExt cx="7001210" cy="339502"/>
          </a:xfrm>
        </p:grpSpPr>
        <p:grpSp>
          <p:nvGrpSpPr>
            <p:cNvPr id="34824" name="组合 58"/>
            <p:cNvGrpSpPr/>
            <p:nvPr/>
          </p:nvGrpSpPr>
          <p:grpSpPr>
            <a:xfrm>
              <a:off x="0" y="0"/>
              <a:ext cx="7001210" cy="339502"/>
              <a:chOff x="0" y="0"/>
              <a:chExt cx="7865306" cy="360040"/>
            </a:xfrm>
          </p:grpSpPr>
          <p:grpSp>
            <p:nvGrpSpPr>
              <p:cNvPr id="34830" name="组合 38"/>
              <p:cNvGrpSpPr/>
              <p:nvPr/>
            </p:nvGrpSpPr>
            <p:grpSpPr>
              <a:xfrm>
                <a:off x="1584176" y="0"/>
                <a:ext cx="1528602" cy="360040"/>
                <a:chOff x="0" y="0"/>
                <a:chExt cx="6408712" cy="2520280"/>
              </a:xfrm>
            </p:grpSpPr>
            <p:sp>
              <p:nvSpPr>
                <p:cNvPr id="40991" name="矩形 25"/>
                <p:cNvSpPr>
                  <a:spLocks noChangeArrowheads="1"/>
                </p:cNvSpPr>
                <p:nvPr/>
              </p:nvSpPr>
              <p:spPr bwMode="auto">
                <a:xfrm>
                  <a:off x="-1733" y="0"/>
                  <a:ext cx="640817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4848" name="矩形 26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0993" name="等腰三角形 6"/>
                <p:cNvSpPr/>
                <p:nvPr/>
              </p:nvSpPr>
              <p:spPr bwMode="auto">
                <a:xfrm rot="16200000" flipH="1">
                  <a:off x="2310477" y="-1792339"/>
                  <a:ext cx="1813659" cy="6034303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34831" name="组合 42"/>
              <p:cNvGrpSpPr/>
              <p:nvPr/>
            </p:nvGrpSpPr>
            <p:grpSpPr>
              <a:xfrm>
                <a:off x="3168352" y="0"/>
                <a:ext cx="1528602" cy="360040"/>
                <a:chOff x="0" y="0"/>
                <a:chExt cx="6408712" cy="2520280"/>
              </a:xfrm>
            </p:grpSpPr>
            <p:sp>
              <p:nvSpPr>
                <p:cNvPr id="40988" name="矩形 22"/>
                <p:cNvSpPr>
                  <a:spLocks noChangeArrowheads="1"/>
                </p:cNvSpPr>
                <p:nvPr/>
              </p:nvSpPr>
              <p:spPr bwMode="auto">
                <a:xfrm>
                  <a:off x="-3467" y="0"/>
                  <a:ext cx="641565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4845" name="矩形 23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0990" name="等腰三角形 6"/>
                <p:cNvSpPr/>
                <p:nvPr/>
              </p:nvSpPr>
              <p:spPr bwMode="auto">
                <a:xfrm rot="16200000" flipH="1">
                  <a:off x="2312480" y="-1796072"/>
                  <a:ext cx="1813659" cy="604177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34832" name="组合 46"/>
              <p:cNvGrpSpPr/>
              <p:nvPr/>
            </p:nvGrpSpPr>
            <p:grpSpPr>
              <a:xfrm>
                <a:off x="4752528" y="0"/>
                <a:ext cx="1528602" cy="360040"/>
                <a:chOff x="0" y="0"/>
                <a:chExt cx="6408712" cy="2520280"/>
              </a:xfrm>
            </p:grpSpPr>
            <p:sp>
              <p:nvSpPr>
                <p:cNvPr id="40985" name="矩形 19"/>
                <p:cNvSpPr>
                  <a:spLocks noChangeArrowheads="1"/>
                </p:cNvSpPr>
                <p:nvPr/>
              </p:nvSpPr>
              <p:spPr bwMode="auto">
                <a:xfrm>
                  <a:off x="2270" y="0"/>
                  <a:ext cx="6408175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4842" name="矩形 20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0987" name="等腰三角形 6"/>
                <p:cNvSpPr/>
                <p:nvPr/>
              </p:nvSpPr>
              <p:spPr bwMode="auto">
                <a:xfrm rot="16200000" flipH="1">
                  <a:off x="2314482" y="-1792333"/>
                  <a:ext cx="1813659" cy="603429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34833" name="组合 50"/>
              <p:cNvGrpSpPr/>
              <p:nvPr/>
            </p:nvGrpSpPr>
            <p:grpSpPr>
              <a:xfrm>
                <a:off x="6336704" y="0"/>
                <a:ext cx="1528602" cy="360040"/>
                <a:chOff x="0" y="0"/>
                <a:chExt cx="6408712" cy="2520280"/>
              </a:xfrm>
            </p:grpSpPr>
            <p:sp>
              <p:nvSpPr>
                <p:cNvPr id="40982" name="矩形 16"/>
                <p:cNvSpPr>
                  <a:spLocks noChangeArrowheads="1"/>
                </p:cNvSpPr>
                <p:nvPr/>
              </p:nvSpPr>
              <p:spPr bwMode="auto">
                <a:xfrm>
                  <a:off x="537" y="0"/>
                  <a:ext cx="6408175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4839" name="矩形 17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0984" name="等腰三角形 6"/>
                <p:cNvSpPr/>
                <p:nvPr/>
              </p:nvSpPr>
              <p:spPr bwMode="auto">
                <a:xfrm rot="16200000" flipH="1">
                  <a:off x="2312748" y="-1792333"/>
                  <a:ext cx="1813659" cy="603429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34834" name="组合 54"/>
              <p:cNvGrpSpPr/>
              <p:nvPr/>
            </p:nvGrpSpPr>
            <p:grpSpPr>
              <a:xfrm>
                <a:off x="0" y="0"/>
                <a:ext cx="1528602" cy="360040"/>
                <a:chOff x="0" y="0"/>
                <a:chExt cx="6408712" cy="2520280"/>
              </a:xfrm>
            </p:grpSpPr>
            <p:sp>
              <p:nvSpPr>
                <p:cNvPr id="40979" name="矩形 1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640817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4836" name="矩形 14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0981" name="等腰三角形 6"/>
                <p:cNvSpPr/>
                <p:nvPr/>
              </p:nvSpPr>
              <p:spPr bwMode="auto">
                <a:xfrm rot="16200000" flipH="1">
                  <a:off x="2312210" y="-1792339"/>
                  <a:ext cx="1813659" cy="6034303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34825" name="TextBox 3"/>
            <p:cNvSpPr txBox="1"/>
            <p:nvPr/>
          </p:nvSpPr>
          <p:spPr>
            <a:xfrm>
              <a:off x="144016" y="0"/>
              <a:ext cx="1152128" cy="26119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课程进度表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826" name="TextBox 4"/>
            <p:cNvSpPr txBox="1"/>
            <p:nvPr/>
          </p:nvSpPr>
          <p:spPr>
            <a:xfrm>
              <a:off x="1656184" y="0"/>
              <a:ext cx="1224136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单元信息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827" name="TextBox 5"/>
            <p:cNvSpPr txBox="1"/>
            <p:nvPr/>
          </p:nvSpPr>
          <p:spPr>
            <a:xfrm>
              <a:off x="3024336" y="0"/>
              <a:ext cx="1080120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单元目标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828" name="TextBox 6"/>
            <p:cNvSpPr txBox="1"/>
            <p:nvPr/>
          </p:nvSpPr>
          <p:spPr>
            <a:xfrm>
              <a:off x="4392488" y="0"/>
              <a:ext cx="1152128" cy="27540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实施计划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829" name="TextBox 7"/>
            <p:cNvSpPr txBox="1"/>
            <p:nvPr/>
          </p:nvSpPr>
          <p:spPr>
            <a:xfrm>
              <a:off x="5760640" y="1"/>
              <a:ext cx="1080120" cy="276999"/>
            </a:xfrm>
            <a:prstGeom prst="rect">
              <a:avLst/>
            </a:prstGeom>
            <a:solidFill>
              <a:srgbClr val="FFC000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实施过程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4819" name="TextBox 29"/>
          <p:cNvSpPr txBox="1"/>
          <p:nvPr/>
        </p:nvSpPr>
        <p:spPr>
          <a:xfrm>
            <a:off x="-174625" y="123825"/>
            <a:ext cx="639763" cy="51435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r>
              <a:rPr lang="zh-CN" altLang="en-US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实施过程</a:t>
            </a:r>
            <a:r>
              <a:rPr lang="en-US" altLang="zh-CN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‖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任务告知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子任务一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子任务二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子任务三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总结评价</a:t>
            </a:r>
            <a:endParaRPr lang="en-US" altLang="zh-CN" sz="12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4823" name="灯片编号占位符 36"/>
          <p:cNvSpPr txBox="1"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7187"/>
          </a:xfrm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  <p:pic>
        <p:nvPicPr>
          <p:cNvPr id="2" name="图片 1" descr="D1F~SH05SJBCP_C{OAOXK_Q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8275" y="1062355"/>
            <a:ext cx="6266815" cy="301879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组合 28"/>
          <p:cNvGrpSpPr/>
          <p:nvPr/>
        </p:nvGrpSpPr>
        <p:grpSpPr>
          <a:xfrm>
            <a:off x="1116013" y="0"/>
            <a:ext cx="7000875" cy="339725"/>
            <a:chOff x="0" y="0"/>
            <a:chExt cx="7001210" cy="339502"/>
          </a:xfrm>
        </p:grpSpPr>
        <p:grpSp>
          <p:nvGrpSpPr>
            <p:cNvPr id="35850" name="组合 58"/>
            <p:cNvGrpSpPr/>
            <p:nvPr/>
          </p:nvGrpSpPr>
          <p:grpSpPr>
            <a:xfrm>
              <a:off x="0" y="0"/>
              <a:ext cx="7001210" cy="339502"/>
              <a:chOff x="0" y="0"/>
              <a:chExt cx="7865306" cy="360040"/>
            </a:xfrm>
          </p:grpSpPr>
          <p:grpSp>
            <p:nvGrpSpPr>
              <p:cNvPr id="35856" name="组合 38"/>
              <p:cNvGrpSpPr/>
              <p:nvPr/>
            </p:nvGrpSpPr>
            <p:grpSpPr>
              <a:xfrm>
                <a:off x="1584176" y="0"/>
                <a:ext cx="1528602" cy="360040"/>
                <a:chOff x="0" y="0"/>
                <a:chExt cx="6408712" cy="2520280"/>
              </a:xfrm>
            </p:grpSpPr>
            <p:sp>
              <p:nvSpPr>
                <p:cNvPr id="42016" name="矩形 25"/>
                <p:cNvSpPr>
                  <a:spLocks noChangeArrowheads="1"/>
                </p:cNvSpPr>
                <p:nvPr/>
              </p:nvSpPr>
              <p:spPr bwMode="auto">
                <a:xfrm>
                  <a:off x="-1733" y="0"/>
                  <a:ext cx="640817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5874" name="矩形 26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2018" name="等腰三角形 6"/>
                <p:cNvSpPr/>
                <p:nvPr/>
              </p:nvSpPr>
              <p:spPr bwMode="auto">
                <a:xfrm rot="16200000" flipH="1">
                  <a:off x="2310477" y="-1792339"/>
                  <a:ext cx="1813659" cy="6034303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35857" name="组合 42"/>
              <p:cNvGrpSpPr/>
              <p:nvPr/>
            </p:nvGrpSpPr>
            <p:grpSpPr>
              <a:xfrm>
                <a:off x="3168352" y="0"/>
                <a:ext cx="1528602" cy="360040"/>
                <a:chOff x="0" y="0"/>
                <a:chExt cx="6408712" cy="2520280"/>
              </a:xfrm>
            </p:grpSpPr>
            <p:sp>
              <p:nvSpPr>
                <p:cNvPr id="42013" name="矩形 22"/>
                <p:cNvSpPr>
                  <a:spLocks noChangeArrowheads="1"/>
                </p:cNvSpPr>
                <p:nvPr/>
              </p:nvSpPr>
              <p:spPr bwMode="auto">
                <a:xfrm>
                  <a:off x="-3467" y="0"/>
                  <a:ext cx="641565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5871" name="矩形 23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2015" name="等腰三角形 6"/>
                <p:cNvSpPr/>
                <p:nvPr/>
              </p:nvSpPr>
              <p:spPr bwMode="auto">
                <a:xfrm rot="16200000" flipH="1">
                  <a:off x="2312480" y="-1796072"/>
                  <a:ext cx="1813659" cy="604177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35858" name="组合 46"/>
              <p:cNvGrpSpPr/>
              <p:nvPr/>
            </p:nvGrpSpPr>
            <p:grpSpPr>
              <a:xfrm>
                <a:off x="4752528" y="0"/>
                <a:ext cx="1528602" cy="360040"/>
                <a:chOff x="0" y="0"/>
                <a:chExt cx="6408712" cy="2520280"/>
              </a:xfrm>
            </p:grpSpPr>
            <p:sp>
              <p:nvSpPr>
                <p:cNvPr id="42010" name="矩形 19"/>
                <p:cNvSpPr>
                  <a:spLocks noChangeArrowheads="1"/>
                </p:cNvSpPr>
                <p:nvPr/>
              </p:nvSpPr>
              <p:spPr bwMode="auto">
                <a:xfrm>
                  <a:off x="2270" y="0"/>
                  <a:ext cx="6408175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5868" name="矩形 20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2012" name="等腰三角形 6"/>
                <p:cNvSpPr/>
                <p:nvPr/>
              </p:nvSpPr>
              <p:spPr bwMode="auto">
                <a:xfrm rot="16200000" flipH="1">
                  <a:off x="2314482" y="-1792333"/>
                  <a:ext cx="1813659" cy="603429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35859" name="组合 50"/>
              <p:cNvGrpSpPr/>
              <p:nvPr/>
            </p:nvGrpSpPr>
            <p:grpSpPr>
              <a:xfrm>
                <a:off x="6336704" y="0"/>
                <a:ext cx="1528602" cy="360040"/>
                <a:chOff x="0" y="0"/>
                <a:chExt cx="6408712" cy="2520280"/>
              </a:xfrm>
            </p:grpSpPr>
            <p:sp>
              <p:nvSpPr>
                <p:cNvPr id="42007" name="矩形 16"/>
                <p:cNvSpPr>
                  <a:spLocks noChangeArrowheads="1"/>
                </p:cNvSpPr>
                <p:nvPr/>
              </p:nvSpPr>
              <p:spPr bwMode="auto">
                <a:xfrm>
                  <a:off x="537" y="0"/>
                  <a:ext cx="6408175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5865" name="矩形 17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2009" name="等腰三角形 6"/>
                <p:cNvSpPr/>
                <p:nvPr/>
              </p:nvSpPr>
              <p:spPr bwMode="auto">
                <a:xfrm rot="16200000" flipH="1">
                  <a:off x="2312748" y="-1792333"/>
                  <a:ext cx="1813659" cy="603429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35860" name="组合 54"/>
              <p:cNvGrpSpPr/>
              <p:nvPr/>
            </p:nvGrpSpPr>
            <p:grpSpPr>
              <a:xfrm>
                <a:off x="0" y="0"/>
                <a:ext cx="1528602" cy="360040"/>
                <a:chOff x="0" y="0"/>
                <a:chExt cx="6408712" cy="2520280"/>
              </a:xfrm>
            </p:grpSpPr>
            <p:sp>
              <p:nvSpPr>
                <p:cNvPr id="42004" name="矩形 1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640817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5862" name="矩形 14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2006" name="等腰三角形 6"/>
                <p:cNvSpPr/>
                <p:nvPr/>
              </p:nvSpPr>
              <p:spPr bwMode="auto">
                <a:xfrm rot="16200000" flipH="1">
                  <a:off x="2312210" y="-1792339"/>
                  <a:ext cx="1813659" cy="6034303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35851" name="TextBox 3"/>
            <p:cNvSpPr txBox="1"/>
            <p:nvPr/>
          </p:nvSpPr>
          <p:spPr>
            <a:xfrm>
              <a:off x="144016" y="0"/>
              <a:ext cx="1152128" cy="26119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课程进度表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852" name="TextBox 4"/>
            <p:cNvSpPr txBox="1"/>
            <p:nvPr/>
          </p:nvSpPr>
          <p:spPr>
            <a:xfrm>
              <a:off x="1656184" y="0"/>
              <a:ext cx="1224136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单元信息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853" name="TextBox 5"/>
            <p:cNvSpPr txBox="1"/>
            <p:nvPr/>
          </p:nvSpPr>
          <p:spPr>
            <a:xfrm>
              <a:off x="3024336" y="0"/>
              <a:ext cx="1080120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单元目标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854" name="TextBox 6"/>
            <p:cNvSpPr txBox="1"/>
            <p:nvPr/>
          </p:nvSpPr>
          <p:spPr>
            <a:xfrm>
              <a:off x="4392488" y="0"/>
              <a:ext cx="1152128" cy="27540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实施计划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855" name="TextBox 7"/>
            <p:cNvSpPr txBox="1"/>
            <p:nvPr/>
          </p:nvSpPr>
          <p:spPr>
            <a:xfrm>
              <a:off x="5760640" y="1"/>
              <a:ext cx="1080120" cy="276999"/>
            </a:xfrm>
            <a:prstGeom prst="rect">
              <a:avLst/>
            </a:prstGeom>
            <a:solidFill>
              <a:srgbClr val="FFC000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实施过程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5843" name="TextBox 29"/>
          <p:cNvSpPr txBox="1"/>
          <p:nvPr/>
        </p:nvSpPr>
        <p:spPr>
          <a:xfrm>
            <a:off x="-174625" y="123825"/>
            <a:ext cx="639763" cy="51435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r>
              <a:rPr lang="zh-CN" altLang="en-US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实施过程</a:t>
            </a:r>
            <a:r>
              <a:rPr lang="en-US" altLang="zh-CN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‖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任务告知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子任务一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子任务二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子任务三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总结评价</a:t>
            </a:r>
            <a:endParaRPr lang="en-US" altLang="zh-CN" sz="12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5849" name="灯片编号占位符 36"/>
          <p:cNvSpPr txBox="1"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7187"/>
          </a:xfrm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  <p:pic>
        <p:nvPicPr>
          <p:cNvPr id="2" name="图片 1" descr="$Z_P`)STN65L@GX`PH6}83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1930" y="1066800"/>
            <a:ext cx="6200140" cy="300926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组合 28"/>
          <p:cNvGrpSpPr/>
          <p:nvPr/>
        </p:nvGrpSpPr>
        <p:grpSpPr>
          <a:xfrm>
            <a:off x="1116013" y="0"/>
            <a:ext cx="7000875" cy="339725"/>
            <a:chOff x="0" y="0"/>
            <a:chExt cx="7001210" cy="339502"/>
          </a:xfrm>
        </p:grpSpPr>
        <p:grpSp>
          <p:nvGrpSpPr>
            <p:cNvPr id="36873" name="组合 58"/>
            <p:cNvGrpSpPr/>
            <p:nvPr/>
          </p:nvGrpSpPr>
          <p:grpSpPr>
            <a:xfrm>
              <a:off x="0" y="0"/>
              <a:ext cx="7001210" cy="339502"/>
              <a:chOff x="0" y="0"/>
              <a:chExt cx="7865306" cy="360040"/>
            </a:xfrm>
          </p:grpSpPr>
          <p:grpSp>
            <p:nvGrpSpPr>
              <p:cNvPr id="36879" name="组合 38"/>
              <p:cNvGrpSpPr/>
              <p:nvPr/>
            </p:nvGrpSpPr>
            <p:grpSpPr>
              <a:xfrm>
                <a:off x="1584176" y="0"/>
                <a:ext cx="1528602" cy="360040"/>
                <a:chOff x="0" y="0"/>
                <a:chExt cx="6408712" cy="2520280"/>
              </a:xfrm>
            </p:grpSpPr>
            <p:sp>
              <p:nvSpPr>
                <p:cNvPr id="39967" name="矩形 25"/>
                <p:cNvSpPr>
                  <a:spLocks noChangeArrowheads="1"/>
                </p:cNvSpPr>
                <p:nvPr/>
              </p:nvSpPr>
              <p:spPr bwMode="auto">
                <a:xfrm>
                  <a:off x="-1733" y="0"/>
                  <a:ext cx="640817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6897" name="矩形 26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9969" name="等腰三角形 6"/>
                <p:cNvSpPr/>
                <p:nvPr/>
              </p:nvSpPr>
              <p:spPr bwMode="auto">
                <a:xfrm rot="16200000" flipH="1">
                  <a:off x="2310477" y="-1792339"/>
                  <a:ext cx="1813659" cy="6034303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36880" name="组合 42"/>
              <p:cNvGrpSpPr/>
              <p:nvPr/>
            </p:nvGrpSpPr>
            <p:grpSpPr>
              <a:xfrm>
                <a:off x="3168352" y="0"/>
                <a:ext cx="1528602" cy="360040"/>
                <a:chOff x="0" y="0"/>
                <a:chExt cx="6408712" cy="2520280"/>
              </a:xfrm>
            </p:grpSpPr>
            <p:sp>
              <p:nvSpPr>
                <p:cNvPr id="39964" name="矩形 22"/>
                <p:cNvSpPr>
                  <a:spLocks noChangeArrowheads="1"/>
                </p:cNvSpPr>
                <p:nvPr/>
              </p:nvSpPr>
              <p:spPr bwMode="auto">
                <a:xfrm>
                  <a:off x="-3467" y="0"/>
                  <a:ext cx="641565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6894" name="矩形 23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9966" name="等腰三角形 6"/>
                <p:cNvSpPr/>
                <p:nvPr/>
              </p:nvSpPr>
              <p:spPr bwMode="auto">
                <a:xfrm rot="16200000" flipH="1">
                  <a:off x="2312480" y="-1796072"/>
                  <a:ext cx="1813659" cy="604177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36881" name="组合 46"/>
              <p:cNvGrpSpPr/>
              <p:nvPr/>
            </p:nvGrpSpPr>
            <p:grpSpPr>
              <a:xfrm>
                <a:off x="4752528" y="0"/>
                <a:ext cx="1528602" cy="360040"/>
                <a:chOff x="0" y="0"/>
                <a:chExt cx="6408712" cy="2520280"/>
              </a:xfrm>
            </p:grpSpPr>
            <p:sp>
              <p:nvSpPr>
                <p:cNvPr id="39961" name="矩形 19"/>
                <p:cNvSpPr>
                  <a:spLocks noChangeArrowheads="1"/>
                </p:cNvSpPr>
                <p:nvPr/>
              </p:nvSpPr>
              <p:spPr bwMode="auto">
                <a:xfrm>
                  <a:off x="2270" y="0"/>
                  <a:ext cx="6408175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6891" name="矩形 20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9963" name="等腰三角形 6"/>
                <p:cNvSpPr/>
                <p:nvPr/>
              </p:nvSpPr>
              <p:spPr bwMode="auto">
                <a:xfrm rot="16200000" flipH="1">
                  <a:off x="2314482" y="-1792333"/>
                  <a:ext cx="1813659" cy="603429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36882" name="组合 50"/>
              <p:cNvGrpSpPr/>
              <p:nvPr/>
            </p:nvGrpSpPr>
            <p:grpSpPr>
              <a:xfrm>
                <a:off x="6336704" y="0"/>
                <a:ext cx="1528602" cy="360040"/>
                <a:chOff x="0" y="0"/>
                <a:chExt cx="6408712" cy="2520280"/>
              </a:xfrm>
            </p:grpSpPr>
            <p:sp>
              <p:nvSpPr>
                <p:cNvPr id="39958" name="矩形 16"/>
                <p:cNvSpPr>
                  <a:spLocks noChangeArrowheads="1"/>
                </p:cNvSpPr>
                <p:nvPr/>
              </p:nvSpPr>
              <p:spPr bwMode="auto">
                <a:xfrm>
                  <a:off x="537" y="0"/>
                  <a:ext cx="6408175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6888" name="矩形 17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9960" name="等腰三角形 6"/>
                <p:cNvSpPr/>
                <p:nvPr/>
              </p:nvSpPr>
              <p:spPr bwMode="auto">
                <a:xfrm rot="16200000" flipH="1">
                  <a:off x="2312748" y="-1792333"/>
                  <a:ext cx="1813659" cy="603429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36883" name="组合 54"/>
              <p:cNvGrpSpPr/>
              <p:nvPr/>
            </p:nvGrpSpPr>
            <p:grpSpPr>
              <a:xfrm>
                <a:off x="0" y="0"/>
                <a:ext cx="1528602" cy="360040"/>
                <a:chOff x="0" y="0"/>
                <a:chExt cx="6408712" cy="2520280"/>
              </a:xfrm>
            </p:grpSpPr>
            <p:sp>
              <p:nvSpPr>
                <p:cNvPr id="39955" name="矩形 1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640817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6885" name="矩形 14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9957" name="等腰三角形 6"/>
                <p:cNvSpPr/>
                <p:nvPr/>
              </p:nvSpPr>
              <p:spPr bwMode="auto">
                <a:xfrm rot="16200000" flipH="1">
                  <a:off x="2312210" y="-1792339"/>
                  <a:ext cx="1813659" cy="6034303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36874" name="TextBox 3"/>
            <p:cNvSpPr txBox="1"/>
            <p:nvPr/>
          </p:nvSpPr>
          <p:spPr>
            <a:xfrm>
              <a:off x="144016" y="0"/>
              <a:ext cx="1152128" cy="26119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课程进度表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875" name="TextBox 4"/>
            <p:cNvSpPr txBox="1"/>
            <p:nvPr/>
          </p:nvSpPr>
          <p:spPr>
            <a:xfrm>
              <a:off x="1656184" y="0"/>
              <a:ext cx="1224136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单元信息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876" name="TextBox 5"/>
            <p:cNvSpPr txBox="1"/>
            <p:nvPr/>
          </p:nvSpPr>
          <p:spPr>
            <a:xfrm>
              <a:off x="3024336" y="0"/>
              <a:ext cx="1080120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单元目标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877" name="TextBox 6"/>
            <p:cNvSpPr txBox="1"/>
            <p:nvPr/>
          </p:nvSpPr>
          <p:spPr>
            <a:xfrm>
              <a:off x="4392488" y="0"/>
              <a:ext cx="1152128" cy="27540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实施计划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878" name="TextBox 7"/>
            <p:cNvSpPr txBox="1"/>
            <p:nvPr/>
          </p:nvSpPr>
          <p:spPr>
            <a:xfrm>
              <a:off x="5760640" y="1"/>
              <a:ext cx="1080120" cy="276999"/>
            </a:xfrm>
            <a:prstGeom prst="rect">
              <a:avLst/>
            </a:prstGeom>
            <a:solidFill>
              <a:srgbClr val="FFC000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实施过程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6867" name="TextBox 29"/>
          <p:cNvSpPr txBox="1"/>
          <p:nvPr/>
        </p:nvSpPr>
        <p:spPr>
          <a:xfrm>
            <a:off x="-180975" y="123825"/>
            <a:ext cx="646113" cy="51435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r>
              <a:rPr lang="zh-CN" altLang="en-US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实施过程</a:t>
            </a:r>
            <a:r>
              <a:rPr lang="en-US" altLang="zh-CN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‖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任务告知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子任务一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子任务二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子任务三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总结评价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871" name="灯片编号占位符 35"/>
          <p:cNvSpPr txBox="1"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7187"/>
          </a:xfrm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400" smtClean="0"/>
            </a:fld>
            <a:endParaRPr lang="zh-CN" altLang="en-US" sz="1400" dirty="0"/>
          </a:p>
        </p:txBody>
      </p:sp>
      <p:pic>
        <p:nvPicPr>
          <p:cNvPr id="2" name="图片 1" descr="6~{0@AZ4ZI`PG0J7J~WTCC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90675" y="614680"/>
            <a:ext cx="5962015" cy="391414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组合 28"/>
          <p:cNvGrpSpPr/>
          <p:nvPr/>
        </p:nvGrpSpPr>
        <p:grpSpPr>
          <a:xfrm>
            <a:off x="1116013" y="0"/>
            <a:ext cx="7000875" cy="339725"/>
            <a:chOff x="0" y="0"/>
            <a:chExt cx="7001210" cy="339502"/>
          </a:xfrm>
        </p:grpSpPr>
        <p:grpSp>
          <p:nvGrpSpPr>
            <p:cNvPr id="37895" name="组合 58"/>
            <p:cNvGrpSpPr/>
            <p:nvPr/>
          </p:nvGrpSpPr>
          <p:grpSpPr>
            <a:xfrm>
              <a:off x="0" y="0"/>
              <a:ext cx="7001210" cy="339502"/>
              <a:chOff x="0" y="0"/>
              <a:chExt cx="7865306" cy="360040"/>
            </a:xfrm>
          </p:grpSpPr>
          <p:grpSp>
            <p:nvGrpSpPr>
              <p:cNvPr id="37901" name="组合 38"/>
              <p:cNvGrpSpPr/>
              <p:nvPr/>
            </p:nvGrpSpPr>
            <p:grpSpPr>
              <a:xfrm>
                <a:off x="1584176" y="0"/>
                <a:ext cx="1528602" cy="360040"/>
                <a:chOff x="0" y="0"/>
                <a:chExt cx="6408712" cy="2520280"/>
              </a:xfrm>
            </p:grpSpPr>
            <p:sp>
              <p:nvSpPr>
                <p:cNvPr id="39967" name="矩形 25"/>
                <p:cNvSpPr>
                  <a:spLocks noChangeArrowheads="1"/>
                </p:cNvSpPr>
                <p:nvPr/>
              </p:nvSpPr>
              <p:spPr bwMode="auto">
                <a:xfrm>
                  <a:off x="-1733" y="0"/>
                  <a:ext cx="640817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7919" name="矩形 26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9969" name="等腰三角形 6"/>
                <p:cNvSpPr/>
                <p:nvPr/>
              </p:nvSpPr>
              <p:spPr bwMode="auto">
                <a:xfrm rot="16200000" flipH="1">
                  <a:off x="2310477" y="-1792339"/>
                  <a:ext cx="1813659" cy="6034303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37902" name="组合 42"/>
              <p:cNvGrpSpPr/>
              <p:nvPr/>
            </p:nvGrpSpPr>
            <p:grpSpPr>
              <a:xfrm>
                <a:off x="3168352" y="0"/>
                <a:ext cx="1528602" cy="360040"/>
                <a:chOff x="0" y="0"/>
                <a:chExt cx="6408712" cy="2520280"/>
              </a:xfrm>
            </p:grpSpPr>
            <p:sp>
              <p:nvSpPr>
                <p:cNvPr id="39964" name="矩形 22"/>
                <p:cNvSpPr>
                  <a:spLocks noChangeArrowheads="1"/>
                </p:cNvSpPr>
                <p:nvPr/>
              </p:nvSpPr>
              <p:spPr bwMode="auto">
                <a:xfrm>
                  <a:off x="-3467" y="0"/>
                  <a:ext cx="641565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7916" name="矩形 23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9966" name="等腰三角形 6"/>
                <p:cNvSpPr/>
                <p:nvPr/>
              </p:nvSpPr>
              <p:spPr bwMode="auto">
                <a:xfrm rot="16200000" flipH="1">
                  <a:off x="2312480" y="-1796072"/>
                  <a:ext cx="1813659" cy="604177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37903" name="组合 46"/>
              <p:cNvGrpSpPr/>
              <p:nvPr/>
            </p:nvGrpSpPr>
            <p:grpSpPr>
              <a:xfrm>
                <a:off x="4752528" y="0"/>
                <a:ext cx="1528602" cy="360040"/>
                <a:chOff x="0" y="0"/>
                <a:chExt cx="6408712" cy="2520280"/>
              </a:xfrm>
            </p:grpSpPr>
            <p:sp>
              <p:nvSpPr>
                <p:cNvPr id="39961" name="矩形 19"/>
                <p:cNvSpPr>
                  <a:spLocks noChangeArrowheads="1"/>
                </p:cNvSpPr>
                <p:nvPr/>
              </p:nvSpPr>
              <p:spPr bwMode="auto">
                <a:xfrm>
                  <a:off x="2270" y="0"/>
                  <a:ext cx="6408175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7913" name="矩形 20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9963" name="等腰三角形 6"/>
                <p:cNvSpPr/>
                <p:nvPr/>
              </p:nvSpPr>
              <p:spPr bwMode="auto">
                <a:xfrm rot="16200000" flipH="1">
                  <a:off x="2314482" y="-1792333"/>
                  <a:ext cx="1813659" cy="603429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37904" name="组合 50"/>
              <p:cNvGrpSpPr/>
              <p:nvPr/>
            </p:nvGrpSpPr>
            <p:grpSpPr>
              <a:xfrm>
                <a:off x="6336704" y="0"/>
                <a:ext cx="1528602" cy="360040"/>
                <a:chOff x="0" y="0"/>
                <a:chExt cx="6408712" cy="2520280"/>
              </a:xfrm>
            </p:grpSpPr>
            <p:sp>
              <p:nvSpPr>
                <p:cNvPr id="39958" name="矩形 16"/>
                <p:cNvSpPr>
                  <a:spLocks noChangeArrowheads="1"/>
                </p:cNvSpPr>
                <p:nvPr/>
              </p:nvSpPr>
              <p:spPr bwMode="auto">
                <a:xfrm>
                  <a:off x="537" y="0"/>
                  <a:ext cx="6408175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7910" name="矩形 17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9960" name="等腰三角形 6"/>
                <p:cNvSpPr/>
                <p:nvPr/>
              </p:nvSpPr>
              <p:spPr bwMode="auto">
                <a:xfrm rot="16200000" flipH="1">
                  <a:off x="2312748" y="-1792333"/>
                  <a:ext cx="1813659" cy="603429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37905" name="组合 54"/>
              <p:cNvGrpSpPr/>
              <p:nvPr/>
            </p:nvGrpSpPr>
            <p:grpSpPr>
              <a:xfrm>
                <a:off x="0" y="0"/>
                <a:ext cx="1528602" cy="360040"/>
                <a:chOff x="0" y="0"/>
                <a:chExt cx="6408712" cy="2520280"/>
              </a:xfrm>
            </p:grpSpPr>
            <p:sp>
              <p:nvSpPr>
                <p:cNvPr id="39955" name="矩形 1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640817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7907" name="矩形 14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9957" name="等腰三角形 6"/>
                <p:cNvSpPr/>
                <p:nvPr/>
              </p:nvSpPr>
              <p:spPr bwMode="auto">
                <a:xfrm rot="16200000" flipH="1">
                  <a:off x="2312210" y="-1792339"/>
                  <a:ext cx="1813659" cy="6034303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37896" name="TextBox 3"/>
            <p:cNvSpPr txBox="1"/>
            <p:nvPr/>
          </p:nvSpPr>
          <p:spPr>
            <a:xfrm>
              <a:off x="144016" y="0"/>
              <a:ext cx="1152128" cy="26119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课程进度表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897" name="TextBox 4"/>
            <p:cNvSpPr txBox="1"/>
            <p:nvPr/>
          </p:nvSpPr>
          <p:spPr>
            <a:xfrm>
              <a:off x="1656184" y="0"/>
              <a:ext cx="1224136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单元信息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898" name="TextBox 5"/>
            <p:cNvSpPr txBox="1"/>
            <p:nvPr/>
          </p:nvSpPr>
          <p:spPr>
            <a:xfrm>
              <a:off x="3024336" y="0"/>
              <a:ext cx="1080120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单元目标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899" name="TextBox 6"/>
            <p:cNvSpPr txBox="1"/>
            <p:nvPr/>
          </p:nvSpPr>
          <p:spPr>
            <a:xfrm>
              <a:off x="4392488" y="0"/>
              <a:ext cx="1152128" cy="27540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实施计划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900" name="TextBox 7"/>
            <p:cNvSpPr txBox="1"/>
            <p:nvPr/>
          </p:nvSpPr>
          <p:spPr>
            <a:xfrm>
              <a:off x="5760640" y="1"/>
              <a:ext cx="1080120" cy="276999"/>
            </a:xfrm>
            <a:prstGeom prst="rect">
              <a:avLst/>
            </a:prstGeom>
            <a:solidFill>
              <a:srgbClr val="FFC000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实施过程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7891" name="TextBox 29"/>
          <p:cNvSpPr txBox="1"/>
          <p:nvPr/>
        </p:nvSpPr>
        <p:spPr>
          <a:xfrm>
            <a:off x="-180975" y="123825"/>
            <a:ext cx="646113" cy="51435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r>
              <a:rPr lang="zh-CN" altLang="en-US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实施过程</a:t>
            </a:r>
            <a:r>
              <a:rPr lang="en-US" altLang="zh-CN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‖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任务告知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子任务一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子任务二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子任务三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总结评价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892" name="TextBox 32"/>
          <p:cNvSpPr txBox="1"/>
          <p:nvPr/>
        </p:nvSpPr>
        <p:spPr>
          <a:xfrm>
            <a:off x="1483360" y="3628390"/>
            <a:ext cx="204533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焊后质量检测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893" name="灯片编号占位符 35"/>
          <p:cNvSpPr txBox="1"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7187"/>
          </a:xfrm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  <p:pic>
        <p:nvPicPr>
          <p:cNvPr id="29" name="图片 -2147482618" descr="QQ截图201811051409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8210" y="718185"/>
            <a:ext cx="3388995" cy="39668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 descr="9R5ZC}(J07XZ`S6X%6U4Z]X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960" y="975995"/>
            <a:ext cx="2858770" cy="2061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组合 28"/>
          <p:cNvGrpSpPr/>
          <p:nvPr/>
        </p:nvGrpSpPr>
        <p:grpSpPr>
          <a:xfrm>
            <a:off x="1116013" y="0"/>
            <a:ext cx="7000875" cy="339725"/>
            <a:chOff x="0" y="0"/>
            <a:chExt cx="7001210" cy="339502"/>
          </a:xfrm>
        </p:grpSpPr>
        <p:grpSp>
          <p:nvGrpSpPr>
            <p:cNvPr id="41055" name="组合 58"/>
            <p:cNvGrpSpPr/>
            <p:nvPr/>
          </p:nvGrpSpPr>
          <p:grpSpPr>
            <a:xfrm>
              <a:off x="0" y="0"/>
              <a:ext cx="7001210" cy="339502"/>
              <a:chOff x="0" y="0"/>
              <a:chExt cx="7865306" cy="360040"/>
            </a:xfrm>
          </p:grpSpPr>
          <p:grpSp>
            <p:nvGrpSpPr>
              <p:cNvPr id="41061" name="组合 38"/>
              <p:cNvGrpSpPr/>
              <p:nvPr/>
            </p:nvGrpSpPr>
            <p:grpSpPr>
              <a:xfrm>
                <a:off x="1584176" y="0"/>
                <a:ext cx="1528602" cy="360040"/>
                <a:chOff x="0" y="0"/>
                <a:chExt cx="6408712" cy="2520280"/>
              </a:xfrm>
            </p:grpSpPr>
            <p:sp>
              <p:nvSpPr>
                <p:cNvPr id="46197" name="矩形 25"/>
                <p:cNvSpPr>
                  <a:spLocks noChangeArrowheads="1"/>
                </p:cNvSpPr>
                <p:nvPr/>
              </p:nvSpPr>
              <p:spPr bwMode="auto">
                <a:xfrm>
                  <a:off x="-1733" y="0"/>
                  <a:ext cx="640817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1079" name="矩形 26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6199" name="等腰三角形 6"/>
                <p:cNvSpPr/>
                <p:nvPr/>
              </p:nvSpPr>
              <p:spPr bwMode="auto">
                <a:xfrm rot="16200000" flipH="1">
                  <a:off x="2310477" y="-1792339"/>
                  <a:ext cx="1813659" cy="6034303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41062" name="组合 42"/>
              <p:cNvGrpSpPr/>
              <p:nvPr/>
            </p:nvGrpSpPr>
            <p:grpSpPr>
              <a:xfrm>
                <a:off x="3168352" y="0"/>
                <a:ext cx="1528602" cy="360040"/>
                <a:chOff x="0" y="0"/>
                <a:chExt cx="6408712" cy="2520280"/>
              </a:xfrm>
            </p:grpSpPr>
            <p:sp>
              <p:nvSpPr>
                <p:cNvPr id="46194" name="矩形 22"/>
                <p:cNvSpPr>
                  <a:spLocks noChangeArrowheads="1"/>
                </p:cNvSpPr>
                <p:nvPr/>
              </p:nvSpPr>
              <p:spPr bwMode="auto">
                <a:xfrm>
                  <a:off x="-3467" y="0"/>
                  <a:ext cx="641565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1076" name="矩形 23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6196" name="等腰三角形 6"/>
                <p:cNvSpPr/>
                <p:nvPr/>
              </p:nvSpPr>
              <p:spPr bwMode="auto">
                <a:xfrm rot="16200000" flipH="1">
                  <a:off x="2312480" y="-1796072"/>
                  <a:ext cx="1813659" cy="604177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41063" name="组合 46"/>
              <p:cNvGrpSpPr/>
              <p:nvPr/>
            </p:nvGrpSpPr>
            <p:grpSpPr>
              <a:xfrm>
                <a:off x="4752528" y="0"/>
                <a:ext cx="1528602" cy="360040"/>
                <a:chOff x="0" y="0"/>
                <a:chExt cx="6408712" cy="2520280"/>
              </a:xfrm>
            </p:grpSpPr>
            <p:sp>
              <p:nvSpPr>
                <p:cNvPr id="46191" name="矩形 19"/>
                <p:cNvSpPr>
                  <a:spLocks noChangeArrowheads="1"/>
                </p:cNvSpPr>
                <p:nvPr/>
              </p:nvSpPr>
              <p:spPr bwMode="auto">
                <a:xfrm>
                  <a:off x="2270" y="0"/>
                  <a:ext cx="6408175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1073" name="矩形 20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6193" name="等腰三角形 6"/>
                <p:cNvSpPr/>
                <p:nvPr/>
              </p:nvSpPr>
              <p:spPr bwMode="auto">
                <a:xfrm rot="16200000" flipH="1">
                  <a:off x="2314482" y="-1792333"/>
                  <a:ext cx="1813659" cy="603429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41064" name="组合 50"/>
              <p:cNvGrpSpPr/>
              <p:nvPr/>
            </p:nvGrpSpPr>
            <p:grpSpPr>
              <a:xfrm>
                <a:off x="6336704" y="0"/>
                <a:ext cx="1528602" cy="360040"/>
                <a:chOff x="0" y="0"/>
                <a:chExt cx="6408712" cy="2520280"/>
              </a:xfrm>
            </p:grpSpPr>
            <p:sp>
              <p:nvSpPr>
                <p:cNvPr id="46188" name="矩形 16"/>
                <p:cNvSpPr>
                  <a:spLocks noChangeArrowheads="1"/>
                </p:cNvSpPr>
                <p:nvPr/>
              </p:nvSpPr>
              <p:spPr bwMode="auto">
                <a:xfrm>
                  <a:off x="537" y="0"/>
                  <a:ext cx="6408175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1070" name="矩形 17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6190" name="等腰三角形 6"/>
                <p:cNvSpPr/>
                <p:nvPr/>
              </p:nvSpPr>
              <p:spPr bwMode="auto">
                <a:xfrm rot="16200000" flipH="1">
                  <a:off x="2312748" y="-1792333"/>
                  <a:ext cx="1813659" cy="603429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41065" name="组合 54"/>
              <p:cNvGrpSpPr/>
              <p:nvPr/>
            </p:nvGrpSpPr>
            <p:grpSpPr>
              <a:xfrm>
                <a:off x="0" y="0"/>
                <a:ext cx="1528602" cy="360040"/>
                <a:chOff x="0" y="0"/>
                <a:chExt cx="6408712" cy="2520280"/>
              </a:xfrm>
            </p:grpSpPr>
            <p:sp>
              <p:nvSpPr>
                <p:cNvPr id="46185" name="矩形 1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640817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1067" name="矩形 14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6187" name="等腰三角形 6"/>
                <p:cNvSpPr/>
                <p:nvPr/>
              </p:nvSpPr>
              <p:spPr bwMode="auto">
                <a:xfrm rot="16200000" flipH="1">
                  <a:off x="2312210" y="-1792339"/>
                  <a:ext cx="1813659" cy="6034303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41056" name="TextBox 3"/>
            <p:cNvSpPr txBox="1"/>
            <p:nvPr/>
          </p:nvSpPr>
          <p:spPr>
            <a:xfrm>
              <a:off x="144016" y="0"/>
              <a:ext cx="1152128" cy="26119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课程进度表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057" name="TextBox 4"/>
            <p:cNvSpPr txBox="1"/>
            <p:nvPr/>
          </p:nvSpPr>
          <p:spPr>
            <a:xfrm>
              <a:off x="1656184" y="0"/>
              <a:ext cx="1224136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单元信息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058" name="TextBox 5"/>
            <p:cNvSpPr txBox="1"/>
            <p:nvPr/>
          </p:nvSpPr>
          <p:spPr>
            <a:xfrm>
              <a:off x="3024336" y="0"/>
              <a:ext cx="1080120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单元目标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059" name="TextBox 6"/>
            <p:cNvSpPr txBox="1"/>
            <p:nvPr/>
          </p:nvSpPr>
          <p:spPr>
            <a:xfrm>
              <a:off x="4392488" y="0"/>
              <a:ext cx="1152128" cy="27540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实施计划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060" name="TextBox 7"/>
            <p:cNvSpPr txBox="1"/>
            <p:nvPr/>
          </p:nvSpPr>
          <p:spPr>
            <a:xfrm>
              <a:off x="5760640" y="1"/>
              <a:ext cx="1080120" cy="276999"/>
            </a:xfrm>
            <a:prstGeom prst="rect">
              <a:avLst/>
            </a:prstGeom>
            <a:solidFill>
              <a:srgbClr val="FFC000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实施过程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0963" name="TextBox 29"/>
          <p:cNvSpPr txBox="1"/>
          <p:nvPr/>
        </p:nvSpPr>
        <p:spPr>
          <a:xfrm>
            <a:off x="-180975" y="123825"/>
            <a:ext cx="646113" cy="51435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r>
              <a:rPr lang="zh-CN" altLang="en-US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实施过程</a:t>
            </a:r>
            <a:r>
              <a:rPr lang="en-US" altLang="zh-CN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‖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任务告知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子任务一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子任务二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子任务三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总结评价</a:t>
            </a:r>
            <a:endParaRPr lang="en-US" altLang="zh-CN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087036" y="866775"/>
          <a:ext cx="7049770" cy="4088130"/>
        </p:xfrm>
        <a:graphic>
          <a:graphicData uri="http://schemas.openxmlformats.org/drawingml/2006/table">
            <a:tbl>
              <a:tblPr/>
              <a:tblGrid>
                <a:gridCol w="1263650"/>
                <a:gridCol w="1971004"/>
                <a:gridCol w="675890"/>
                <a:gridCol w="882099"/>
                <a:gridCol w="756082"/>
                <a:gridCol w="756082"/>
                <a:gridCol w="744855"/>
              </a:tblGrid>
              <a:tr h="548640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考核项目</a:t>
                      </a:r>
                      <a:endParaRPr lang="zh-CN" sz="12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考核内容</a:t>
                      </a:r>
                      <a:endParaRPr lang="zh-CN" sz="12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存在的</a:t>
                      </a:r>
                      <a:endParaRPr lang="zh-CN" sz="12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问题</a:t>
                      </a:r>
                      <a:endParaRPr lang="zh-CN" sz="12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自我</a:t>
                      </a:r>
                      <a:endParaRPr lang="zh-CN" sz="12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评价（</a:t>
                      </a:r>
                      <a:r>
                        <a:rPr lang="en-US" sz="12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10%</a:t>
                      </a:r>
                      <a:r>
                        <a:rPr lang="zh-CN" sz="12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）</a:t>
                      </a:r>
                      <a:endParaRPr lang="zh-CN" sz="12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小组</a:t>
                      </a:r>
                      <a:endParaRPr lang="zh-CN" sz="12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评价</a:t>
                      </a:r>
                      <a:endParaRPr lang="zh-CN" sz="12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（</a:t>
                      </a:r>
                      <a:r>
                        <a:rPr lang="en-US" sz="12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30%</a:t>
                      </a:r>
                      <a:r>
                        <a:rPr lang="zh-CN" sz="12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）</a:t>
                      </a:r>
                      <a:endParaRPr lang="zh-CN" sz="12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教师</a:t>
                      </a:r>
                      <a:endParaRPr lang="zh-CN" sz="12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评价</a:t>
                      </a:r>
                      <a:endParaRPr lang="zh-CN" sz="12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（</a:t>
                      </a:r>
                      <a:r>
                        <a:rPr lang="en-US" altLang="zh-CN" sz="12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6</a:t>
                      </a:r>
                      <a:r>
                        <a:rPr lang="en-US" sz="12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0%</a:t>
                      </a:r>
                      <a:r>
                        <a:rPr lang="zh-CN" sz="12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）</a:t>
                      </a:r>
                      <a:endParaRPr lang="zh-CN" sz="12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得分</a:t>
                      </a:r>
                      <a:endParaRPr lang="zh-CN" sz="12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420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2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工艺分析</a:t>
                      </a:r>
                      <a:endParaRPr lang="zh-CN" sz="12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正确</a:t>
                      </a:r>
                      <a:endParaRPr lang="zh-CN" sz="12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en-US" sz="1200" b="1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en-US" sz="1200" b="1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 sz="1200" b="1"/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en-US" sz="1200" b="1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en-US" sz="1200" b="1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088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2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参数选择</a:t>
                      </a:r>
                      <a:endParaRPr lang="zh-CN" sz="12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正确</a:t>
                      </a:r>
                      <a:endParaRPr lang="zh-CN" sz="12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en-US" sz="1200" b="1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en-US" sz="1200" b="1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 sz="1200" b="1" dirty="0"/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088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1" kern="100" dirty="0">
                          <a:latin typeface="Times New Roman" panose="02020603050405020304"/>
                          <a:ea typeface="+mn-ea"/>
                          <a:cs typeface="Times New Roman" panose="02020603050405020304"/>
                        </a:rPr>
                        <a:t>要领练习</a:t>
                      </a:r>
                      <a:endParaRPr lang="zh-CN" sz="12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正确．熟练</a:t>
                      </a:r>
                      <a:endParaRPr lang="zh-CN" sz="12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en-US" sz="1200" b="1" kern="10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en-US" sz="1200" b="1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 sz="1200" b="1" dirty="0"/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420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1" kern="100" dirty="0">
                          <a:latin typeface="Times New Roman" panose="02020603050405020304"/>
                          <a:ea typeface="+mn-ea"/>
                          <a:cs typeface="Times New Roman" panose="02020603050405020304"/>
                        </a:rPr>
                        <a:t>焊前准备</a:t>
                      </a:r>
                      <a:endParaRPr lang="zh-CN" sz="12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2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彻底</a:t>
                      </a:r>
                      <a:r>
                        <a:rPr lang="zh-CN" sz="12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．熟练</a:t>
                      </a:r>
                      <a:endParaRPr lang="zh-CN" sz="12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en-US" sz="1200" b="1" kern="10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en-US" sz="1200" b="1" kern="10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 sz="1200" b="1" dirty="0"/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088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0" algn="ctr" defTabSz="9137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1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+mn-ea"/>
                          <a:cs typeface="Times New Roman" panose="02020603050405020304"/>
                        </a:rPr>
                        <a:t>施焊过程</a:t>
                      </a:r>
                      <a:endParaRPr lang="zh-CN" sz="1200" b="1" kern="100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正确</a:t>
                      </a:r>
                      <a:r>
                        <a:rPr lang="zh-CN" altLang="en-US" sz="12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、熟练</a:t>
                      </a:r>
                      <a:endParaRPr lang="zh-CN" sz="12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en-US" sz="1200" b="1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en-US" sz="1200" b="1" kern="10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 sz="1200" b="1" dirty="0"/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089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纪律</a:t>
                      </a:r>
                      <a:endParaRPr lang="zh-CN" sz="12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不迟到，不早退，不打闹，不玩手机，服从组长、老师安排</a:t>
                      </a:r>
                      <a:endParaRPr lang="zh-CN" sz="12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en-US" sz="1200" b="1" kern="10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en-US" sz="1200" b="1" kern="10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 sz="1200" b="1" dirty="0"/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en-US" sz="1200" b="1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en-US" sz="1200" b="1" kern="10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226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安全文明</a:t>
                      </a:r>
                      <a:endParaRPr lang="zh-CN" sz="12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生产</a:t>
                      </a:r>
                      <a:endParaRPr lang="zh-CN" sz="12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安全着装，按实训要求进行操作</a:t>
                      </a:r>
                      <a:endParaRPr lang="zh-CN" sz="12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en-US" sz="1200" b="1" kern="10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en-US" sz="1200" b="1" kern="10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 sz="1200" b="1"/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en-US" sz="1200" b="1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en-US" sz="1200" b="1" kern="10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257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职业规范</a:t>
                      </a:r>
                      <a:endParaRPr lang="zh-CN" sz="12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爱护设备</a:t>
                      </a:r>
                      <a:r>
                        <a:rPr lang="zh-CN" altLang="en-US" sz="12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、</a:t>
                      </a:r>
                      <a:r>
                        <a:rPr lang="zh-CN" sz="12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工具，摆放整齐，按</a:t>
                      </a:r>
                      <a:r>
                        <a:rPr lang="en-US" altLang="zh-CN" sz="12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6S</a:t>
                      </a:r>
                      <a:r>
                        <a:rPr lang="zh-CN" sz="12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标准清理设备及现场</a:t>
                      </a:r>
                      <a:endParaRPr lang="zh-CN" sz="12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en-US" sz="1200" b="1" kern="10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en-US" sz="1200" b="1" kern="10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 sz="1200" b="1" dirty="0"/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en-US" sz="1200" b="1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en-US" sz="1200" b="1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110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200" b="1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上台展示</a:t>
                      </a:r>
                      <a:endParaRPr lang="zh-CN" sz="1200" b="1" kern="100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1200" b="1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积极思考、答题</a:t>
                      </a:r>
                      <a:endParaRPr lang="zh-CN" sz="1200" b="1" kern="100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en-US" sz="1200" b="1" kern="100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en-US" sz="1200" b="1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499">
                <a:tc gridSpan="2"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总分</a:t>
                      </a:r>
                      <a:endParaRPr lang="zh-CN" sz="12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gridSpan="5"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endParaRPr lang="en-US" sz="1200" b="1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57420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学生签字</a:t>
                      </a:r>
                      <a:endParaRPr lang="zh-CN" sz="12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en-US" sz="1200" b="1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285750" algn="just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教师签字</a:t>
                      </a:r>
                      <a:endParaRPr lang="zh-CN" sz="12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gridSpan="3"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 sz="1200" b="1" dirty="0"/>
                    </a:p>
                  </a:txBody>
                  <a:tcPr marL="64765" marR="64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41054" name="灯片编号占位符 33"/>
          <p:cNvSpPr txBox="1"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7187"/>
          </a:xfrm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  <p:sp>
        <p:nvSpPr>
          <p:cNvPr id="3" name="文本框 2"/>
          <p:cNvSpPr txBox="1"/>
          <p:nvPr/>
        </p:nvSpPr>
        <p:spPr>
          <a:xfrm>
            <a:off x="3766820" y="498475"/>
            <a:ext cx="24479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课堂评价</a:t>
            </a:r>
            <a:endParaRPr lang="zh-CN" altLang="en-US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25" name="组合 28"/>
          <p:cNvGrpSpPr/>
          <p:nvPr/>
        </p:nvGrpSpPr>
        <p:grpSpPr>
          <a:xfrm>
            <a:off x="1116013" y="0"/>
            <a:ext cx="7000875" cy="339725"/>
            <a:chOff x="0" y="0"/>
            <a:chExt cx="7001210" cy="339502"/>
          </a:xfrm>
        </p:grpSpPr>
        <p:grpSp>
          <p:nvGrpSpPr>
            <p:cNvPr id="38929" name="组合 58"/>
            <p:cNvGrpSpPr/>
            <p:nvPr/>
          </p:nvGrpSpPr>
          <p:grpSpPr>
            <a:xfrm>
              <a:off x="0" y="0"/>
              <a:ext cx="7001210" cy="339502"/>
              <a:chOff x="0" y="0"/>
              <a:chExt cx="7865306" cy="360040"/>
            </a:xfrm>
          </p:grpSpPr>
          <p:grpSp>
            <p:nvGrpSpPr>
              <p:cNvPr id="38935" name="组合 38"/>
              <p:cNvGrpSpPr/>
              <p:nvPr/>
            </p:nvGrpSpPr>
            <p:grpSpPr>
              <a:xfrm>
                <a:off x="1584176" y="0"/>
                <a:ext cx="1528602" cy="360040"/>
                <a:chOff x="0" y="0"/>
                <a:chExt cx="6408712" cy="2520280"/>
              </a:xfrm>
            </p:grpSpPr>
            <p:sp>
              <p:nvSpPr>
                <p:cNvPr id="43047" name="矩形 25"/>
                <p:cNvSpPr>
                  <a:spLocks noChangeArrowheads="1"/>
                </p:cNvSpPr>
                <p:nvPr/>
              </p:nvSpPr>
              <p:spPr bwMode="auto">
                <a:xfrm>
                  <a:off x="-1733" y="0"/>
                  <a:ext cx="640817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8953" name="矩形 26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3049" name="等腰三角形 6"/>
                <p:cNvSpPr/>
                <p:nvPr/>
              </p:nvSpPr>
              <p:spPr bwMode="auto">
                <a:xfrm rot="16200000" flipH="1">
                  <a:off x="2310477" y="-1792339"/>
                  <a:ext cx="1813659" cy="6034303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38936" name="组合 42"/>
              <p:cNvGrpSpPr/>
              <p:nvPr/>
            </p:nvGrpSpPr>
            <p:grpSpPr>
              <a:xfrm>
                <a:off x="3168352" y="0"/>
                <a:ext cx="1528602" cy="360040"/>
                <a:chOff x="0" y="0"/>
                <a:chExt cx="6408712" cy="2520280"/>
              </a:xfrm>
            </p:grpSpPr>
            <p:sp>
              <p:nvSpPr>
                <p:cNvPr id="43044" name="矩形 22"/>
                <p:cNvSpPr>
                  <a:spLocks noChangeArrowheads="1"/>
                </p:cNvSpPr>
                <p:nvPr/>
              </p:nvSpPr>
              <p:spPr bwMode="auto">
                <a:xfrm>
                  <a:off x="-3467" y="0"/>
                  <a:ext cx="641565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8950" name="矩形 23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3046" name="等腰三角形 6"/>
                <p:cNvSpPr/>
                <p:nvPr/>
              </p:nvSpPr>
              <p:spPr bwMode="auto">
                <a:xfrm rot="16200000" flipH="1">
                  <a:off x="2312480" y="-1796072"/>
                  <a:ext cx="1813659" cy="604177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38937" name="组合 46"/>
              <p:cNvGrpSpPr/>
              <p:nvPr/>
            </p:nvGrpSpPr>
            <p:grpSpPr>
              <a:xfrm>
                <a:off x="4752528" y="0"/>
                <a:ext cx="1528602" cy="360040"/>
                <a:chOff x="0" y="0"/>
                <a:chExt cx="6408712" cy="2520280"/>
              </a:xfrm>
            </p:grpSpPr>
            <p:sp>
              <p:nvSpPr>
                <p:cNvPr id="43041" name="矩形 19"/>
                <p:cNvSpPr>
                  <a:spLocks noChangeArrowheads="1"/>
                </p:cNvSpPr>
                <p:nvPr/>
              </p:nvSpPr>
              <p:spPr bwMode="auto">
                <a:xfrm>
                  <a:off x="2270" y="0"/>
                  <a:ext cx="6408175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8947" name="矩形 20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3043" name="等腰三角形 6"/>
                <p:cNvSpPr/>
                <p:nvPr/>
              </p:nvSpPr>
              <p:spPr bwMode="auto">
                <a:xfrm rot="16200000" flipH="1">
                  <a:off x="2314482" y="-1792333"/>
                  <a:ext cx="1813659" cy="603429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38938" name="组合 50"/>
              <p:cNvGrpSpPr/>
              <p:nvPr/>
            </p:nvGrpSpPr>
            <p:grpSpPr>
              <a:xfrm>
                <a:off x="6336704" y="0"/>
                <a:ext cx="1528602" cy="360040"/>
                <a:chOff x="0" y="0"/>
                <a:chExt cx="6408712" cy="2520280"/>
              </a:xfrm>
            </p:grpSpPr>
            <p:sp>
              <p:nvSpPr>
                <p:cNvPr id="43038" name="矩形 16"/>
                <p:cNvSpPr>
                  <a:spLocks noChangeArrowheads="1"/>
                </p:cNvSpPr>
                <p:nvPr/>
              </p:nvSpPr>
              <p:spPr bwMode="auto">
                <a:xfrm>
                  <a:off x="537" y="0"/>
                  <a:ext cx="6408175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8944" name="矩形 17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3040" name="等腰三角形 6"/>
                <p:cNvSpPr/>
                <p:nvPr/>
              </p:nvSpPr>
              <p:spPr bwMode="auto">
                <a:xfrm rot="16200000" flipH="1">
                  <a:off x="2312748" y="-1792333"/>
                  <a:ext cx="1813659" cy="603429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38939" name="组合 54"/>
              <p:cNvGrpSpPr/>
              <p:nvPr/>
            </p:nvGrpSpPr>
            <p:grpSpPr>
              <a:xfrm>
                <a:off x="0" y="0"/>
                <a:ext cx="1528602" cy="360040"/>
                <a:chOff x="0" y="0"/>
                <a:chExt cx="6408712" cy="2520280"/>
              </a:xfrm>
            </p:grpSpPr>
            <p:sp>
              <p:nvSpPr>
                <p:cNvPr id="43035" name="矩形 1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640817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8941" name="矩形 14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3037" name="等腰三角形 6"/>
                <p:cNvSpPr/>
                <p:nvPr/>
              </p:nvSpPr>
              <p:spPr bwMode="auto">
                <a:xfrm rot="16200000" flipH="1">
                  <a:off x="2312210" y="-1792339"/>
                  <a:ext cx="1813659" cy="6034303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38930" name="TextBox 3"/>
            <p:cNvSpPr txBox="1"/>
            <p:nvPr/>
          </p:nvSpPr>
          <p:spPr>
            <a:xfrm>
              <a:off x="144016" y="0"/>
              <a:ext cx="1152128" cy="26119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课程进度表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931" name="TextBox 4"/>
            <p:cNvSpPr txBox="1"/>
            <p:nvPr/>
          </p:nvSpPr>
          <p:spPr>
            <a:xfrm>
              <a:off x="1656184" y="0"/>
              <a:ext cx="1224136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单元信息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932" name="TextBox 5"/>
            <p:cNvSpPr txBox="1"/>
            <p:nvPr/>
          </p:nvSpPr>
          <p:spPr>
            <a:xfrm>
              <a:off x="3024336" y="0"/>
              <a:ext cx="1080120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单元目标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933" name="TextBox 6"/>
            <p:cNvSpPr txBox="1"/>
            <p:nvPr/>
          </p:nvSpPr>
          <p:spPr>
            <a:xfrm>
              <a:off x="4392488" y="0"/>
              <a:ext cx="1152128" cy="27540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实施计划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934" name="TextBox 7"/>
            <p:cNvSpPr txBox="1"/>
            <p:nvPr/>
          </p:nvSpPr>
          <p:spPr>
            <a:xfrm>
              <a:off x="5760640" y="1"/>
              <a:ext cx="1080120" cy="276999"/>
            </a:xfrm>
            <a:prstGeom prst="rect">
              <a:avLst/>
            </a:prstGeom>
            <a:solidFill>
              <a:srgbClr val="FFC000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实施过程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8926" name="TextBox 29"/>
          <p:cNvSpPr txBox="1"/>
          <p:nvPr/>
        </p:nvSpPr>
        <p:spPr>
          <a:xfrm>
            <a:off x="-309562" y="257175"/>
            <a:ext cx="646112" cy="51435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r>
              <a:rPr lang="zh-CN" altLang="en-US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实施过程</a:t>
            </a:r>
            <a:r>
              <a:rPr lang="en-US" altLang="zh-CN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‖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任务告知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子任务一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子任务二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子任务三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总结评价</a:t>
            </a:r>
            <a:endParaRPr lang="en-US" altLang="zh-CN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8928" name="灯片编号占位符 64"/>
          <p:cNvSpPr txBox="1"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noFill/>
          <a:ln>
            <a:noFill/>
          </a:ln>
        </p:spPr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  <p:pic>
        <p:nvPicPr>
          <p:cNvPr id="2" name="图片 1" descr="]VUAMUQYA3GB6ID`2]Q%IG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1695" y="734060"/>
            <a:ext cx="7218045" cy="363918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椭圆 57"/>
          <p:cNvSpPr/>
          <p:nvPr/>
        </p:nvSpPr>
        <p:spPr>
          <a:xfrm flipH="1">
            <a:off x="7016750" y="2297113"/>
            <a:ext cx="663575" cy="392113"/>
          </a:xfrm>
          <a:prstGeom prst="ellips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3500000" scaled="1"/>
            <a:tileRect/>
          </a:gradFill>
          <a:ln w="25400" cap="flat" cmpd="sng" algn="ctr">
            <a:solidFill>
              <a:srgbClr val="C8E43C"/>
            </a:solidFill>
            <a:prstDash val="solid"/>
          </a:ln>
          <a:effectLst/>
        </p:spPr>
        <p:txBody>
          <a:bodyPr lIns="68591" tIns="34295" rIns="68591" bIns="34295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1219200" y="1993900"/>
            <a:ext cx="663575" cy="392113"/>
          </a:xfrm>
          <a:prstGeom prst="ellips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3500000" scaled="1"/>
            <a:tileRect/>
          </a:gradFill>
          <a:ln w="25400" cap="flat" cmpd="sng" algn="ctr">
            <a:solidFill>
              <a:srgbClr val="C8E43C"/>
            </a:solidFill>
            <a:prstDash val="solid"/>
          </a:ln>
          <a:effectLst/>
        </p:spPr>
        <p:txBody>
          <a:bodyPr lIns="68591" tIns="34295" rIns="68591" bIns="34295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0" name="矩形 1"/>
          <p:cNvSpPr/>
          <p:nvPr/>
        </p:nvSpPr>
        <p:spPr>
          <a:xfrm>
            <a:off x="2141538" y="1816100"/>
            <a:ext cx="4564063" cy="1060450"/>
          </a:xfrm>
          <a:custGeom>
            <a:avLst/>
            <a:gdLst>
              <a:gd name="connsiteX0" fmla="*/ 0 w 6840760"/>
              <a:gd name="connsiteY0" fmla="*/ 0 h 1589338"/>
              <a:gd name="connsiteX1" fmla="*/ 6840760 w 6840760"/>
              <a:gd name="connsiteY1" fmla="*/ 0 h 1589338"/>
              <a:gd name="connsiteX2" fmla="*/ 6840760 w 6840760"/>
              <a:gd name="connsiteY2" fmla="*/ 1589338 h 1589338"/>
              <a:gd name="connsiteX3" fmla="*/ 0 w 6840760"/>
              <a:gd name="connsiteY3" fmla="*/ 1589338 h 1589338"/>
              <a:gd name="connsiteX4" fmla="*/ 0 w 6840760"/>
              <a:gd name="connsiteY4" fmla="*/ 0 h 1589338"/>
              <a:gd name="connsiteX0-1" fmla="*/ 0 w 6840760"/>
              <a:gd name="connsiteY0-2" fmla="*/ 0 h 1589338"/>
              <a:gd name="connsiteX1-3" fmla="*/ 5776731 w 6840760"/>
              <a:gd name="connsiteY1-4" fmla="*/ 99753 h 1589338"/>
              <a:gd name="connsiteX2-5" fmla="*/ 6840760 w 6840760"/>
              <a:gd name="connsiteY2-6" fmla="*/ 1589338 h 1589338"/>
              <a:gd name="connsiteX3-7" fmla="*/ 0 w 6840760"/>
              <a:gd name="connsiteY3-8" fmla="*/ 1589338 h 1589338"/>
              <a:gd name="connsiteX4-9" fmla="*/ 0 w 6840760"/>
              <a:gd name="connsiteY4-10" fmla="*/ 0 h 1589338"/>
              <a:gd name="connsiteX0-11" fmla="*/ 0 w 6840760"/>
              <a:gd name="connsiteY0-12" fmla="*/ 0 h 1589338"/>
              <a:gd name="connsiteX1-13" fmla="*/ 5776731 w 6840760"/>
              <a:gd name="connsiteY1-14" fmla="*/ 99753 h 1589338"/>
              <a:gd name="connsiteX2-15" fmla="*/ 6840760 w 6840760"/>
              <a:gd name="connsiteY2-16" fmla="*/ 1589338 h 1589338"/>
              <a:gd name="connsiteX3-17" fmla="*/ 1346662 w 6840760"/>
              <a:gd name="connsiteY3-18" fmla="*/ 1589338 h 1589338"/>
              <a:gd name="connsiteX4-19" fmla="*/ 0 w 6840760"/>
              <a:gd name="connsiteY4-20" fmla="*/ 0 h 158933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840760" h="1589338">
                <a:moveTo>
                  <a:pt x="0" y="0"/>
                </a:moveTo>
                <a:lnTo>
                  <a:pt x="5776731" y="99753"/>
                </a:lnTo>
                <a:lnTo>
                  <a:pt x="6840760" y="1589338"/>
                </a:lnTo>
                <a:lnTo>
                  <a:pt x="1346662" y="158933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95000">
                <a:srgbClr val="B2EA4C"/>
              </a:gs>
              <a:gs pos="99000">
                <a:srgbClr val="9EDA42"/>
              </a:gs>
              <a:gs pos="0">
                <a:srgbClr val="ABE14B"/>
              </a:gs>
              <a:gs pos="4000">
                <a:srgbClr val="73C323"/>
              </a:gs>
              <a:gs pos="19000">
                <a:srgbClr val="89D327"/>
              </a:gs>
              <a:gs pos="78000">
                <a:srgbClr val="88D937">
                  <a:shade val="100000"/>
                  <a:satMod val="115000"/>
                </a:srgbClr>
              </a:gs>
            </a:gsLst>
            <a:lin ang="5400000" scaled="1"/>
            <a:tileRect/>
          </a:gradFill>
          <a:ln w="25400" cap="flat" cmpd="sng" algn="ctr">
            <a:solidFill>
              <a:srgbClr val="ABE14B"/>
            </a:solidFill>
            <a:prstDash val="solid"/>
          </a:ln>
          <a:effectLst>
            <a:outerShdw blurRad="342900" dist="76200" dir="5400000" algn="t" rotWithShape="0">
              <a:prstClr val="black">
                <a:alpha val="37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45061" name="Picture 3"/>
          <p:cNvPicPr>
            <a:picLocks noChangeAspect="1"/>
          </p:cNvPicPr>
          <p:nvPr/>
        </p:nvPicPr>
        <p:blipFill>
          <a:blip r:embed="rId1" cstate="print"/>
          <a:srcRect l="2766" r="7205" b="57680"/>
          <a:stretch>
            <a:fillRect/>
          </a:stretch>
        </p:blipFill>
        <p:spPr>
          <a:xfrm rot="-8340056" flipH="1">
            <a:off x="6350" y="3370263"/>
            <a:ext cx="5876925" cy="17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62" name="Picture 3"/>
          <p:cNvPicPr>
            <a:picLocks noChangeAspect="1"/>
          </p:cNvPicPr>
          <p:nvPr/>
        </p:nvPicPr>
        <p:blipFill>
          <a:blip r:embed="rId1" cstate="print"/>
          <a:srcRect l="2766" r="7205" b="57680"/>
          <a:stretch>
            <a:fillRect/>
          </a:stretch>
        </p:blipFill>
        <p:spPr>
          <a:xfrm rot="-8340056" flipH="1" flipV="1">
            <a:off x="642938" y="2857500"/>
            <a:ext cx="5876925" cy="115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63" name="Picture 3"/>
          <p:cNvPicPr>
            <a:picLocks noChangeAspect="1"/>
          </p:cNvPicPr>
          <p:nvPr/>
        </p:nvPicPr>
        <p:blipFill>
          <a:blip r:embed="rId1" cstate="print"/>
          <a:srcRect l="2766" r="7205" b="57680"/>
          <a:stretch>
            <a:fillRect/>
          </a:stretch>
        </p:blipFill>
        <p:spPr>
          <a:xfrm rot="-8340056" flipH="1">
            <a:off x="2235200" y="1681163"/>
            <a:ext cx="5876925" cy="17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64" name="Picture 3"/>
          <p:cNvPicPr>
            <a:picLocks noChangeAspect="1"/>
          </p:cNvPicPr>
          <p:nvPr/>
        </p:nvPicPr>
        <p:blipFill>
          <a:blip r:embed="rId1" cstate="print"/>
          <a:srcRect l="2766" r="7205" b="57680"/>
          <a:stretch>
            <a:fillRect/>
          </a:stretch>
        </p:blipFill>
        <p:spPr>
          <a:xfrm rot="-8340056" flipH="1" flipV="1">
            <a:off x="3835400" y="1519238"/>
            <a:ext cx="4814888" cy="968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5" name="矩形 8"/>
          <p:cNvSpPr/>
          <p:nvPr/>
        </p:nvSpPr>
        <p:spPr>
          <a:xfrm rot="13260000">
            <a:off x="511175" y="2700338"/>
            <a:ext cx="5284788" cy="727075"/>
          </a:xfrm>
          <a:custGeom>
            <a:avLst/>
            <a:gdLst/>
            <a:ahLst/>
            <a:cxnLst/>
            <a:rect l="l" t="t" r="r" b="b"/>
            <a:pathLst>
              <a:path w="7046109" h="969588">
                <a:moveTo>
                  <a:pt x="7046109" y="969588"/>
                </a:moveTo>
                <a:lnTo>
                  <a:pt x="0" y="969588"/>
                </a:lnTo>
                <a:lnTo>
                  <a:pt x="0" y="0"/>
                </a:lnTo>
                <a:lnTo>
                  <a:pt x="6653916" y="0"/>
                </a:lnTo>
                <a:lnTo>
                  <a:pt x="7046109" y="451166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68591" tIns="34295" rIns="68591" bIns="34295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6" name="右箭头 7"/>
          <p:cNvSpPr/>
          <p:nvPr/>
        </p:nvSpPr>
        <p:spPr>
          <a:xfrm>
            <a:off x="1276350" y="1993900"/>
            <a:ext cx="2274888" cy="1320800"/>
          </a:xfrm>
          <a:custGeom>
            <a:avLst/>
            <a:gdLst>
              <a:gd name="connsiteX0" fmla="*/ 0 w 2160240"/>
              <a:gd name="connsiteY0" fmla="*/ 328488 h 1978965"/>
              <a:gd name="connsiteX1" fmla="*/ 1170758 w 2160240"/>
              <a:gd name="connsiteY1" fmla="*/ 328488 h 1978965"/>
              <a:gd name="connsiteX2" fmla="*/ 1170758 w 2160240"/>
              <a:gd name="connsiteY2" fmla="*/ 0 h 1978965"/>
              <a:gd name="connsiteX3" fmla="*/ 2160240 w 2160240"/>
              <a:gd name="connsiteY3" fmla="*/ 989483 h 1978965"/>
              <a:gd name="connsiteX4" fmla="*/ 1170758 w 2160240"/>
              <a:gd name="connsiteY4" fmla="*/ 1978965 h 1978965"/>
              <a:gd name="connsiteX5" fmla="*/ 1170758 w 2160240"/>
              <a:gd name="connsiteY5" fmla="*/ 1650477 h 1978965"/>
              <a:gd name="connsiteX6" fmla="*/ 0 w 2160240"/>
              <a:gd name="connsiteY6" fmla="*/ 1650477 h 1978965"/>
              <a:gd name="connsiteX7" fmla="*/ 0 w 2160240"/>
              <a:gd name="connsiteY7" fmla="*/ 328488 h 1978965"/>
              <a:gd name="connsiteX0-1" fmla="*/ 0 w 3407150"/>
              <a:gd name="connsiteY0-2" fmla="*/ 461492 h 1978965"/>
              <a:gd name="connsiteX1-3" fmla="*/ 2417668 w 3407150"/>
              <a:gd name="connsiteY1-4" fmla="*/ 328488 h 1978965"/>
              <a:gd name="connsiteX2-5" fmla="*/ 2417668 w 3407150"/>
              <a:gd name="connsiteY2-6" fmla="*/ 0 h 1978965"/>
              <a:gd name="connsiteX3-7" fmla="*/ 3407150 w 3407150"/>
              <a:gd name="connsiteY3-8" fmla="*/ 989483 h 1978965"/>
              <a:gd name="connsiteX4-9" fmla="*/ 2417668 w 3407150"/>
              <a:gd name="connsiteY4-10" fmla="*/ 1978965 h 1978965"/>
              <a:gd name="connsiteX5-11" fmla="*/ 2417668 w 3407150"/>
              <a:gd name="connsiteY5-12" fmla="*/ 1650477 h 1978965"/>
              <a:gd name="connsiteX6-13" fmla="*/ 1246910 w 3407150"/>
              <a:gd name="connsiteY6-14" fmla="*/ 1650477 h 1978965"/>
              <a:gd name="connsiteX7-15" fmla="*/ 0 w 3407150"/>
              <a:gd name="connsiteY7-16" fmla="*/ 461492 h 19789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3407150" h="1978965">
                <a:moveTo>
                  <a:pt x="0" y="461492"/>
                </a:moveTo>
                <a:lnTo>
                  <a:pt x="2417668" y="328488"/>
                </a:lnTo>
                <a:lnTo>
                  <a:pt x="2417668" y="0"/>
                </a:lnTo>
                <a:lnTo>
                  <a:pt x="3407150" y="989483"/>
                </a:lnTo>
                <a:lnTo>
                  <a:pt x="2417668" y="1978965"/>
                </a:lnTo>
                <a:lnTo>
                  <a:pt x="2417668" y="1650477"/>
                </a:lnTo>
                <a:lnTo>
                  <a:pt x="1246910" y="1650477"/>
                </a:lnTo>
                <a:lnTo>
                  <a:pt x="0" y="461492"/>
                </a:lnTo>
                <a:close/>
              </a:path>
            </a:pathLst>
          </a:custGeom>
          <a:gradFill flip="none" rotWithShape="1">
            <a:gsLst>
              <a:gs pos="62000">
                <a:srgbClr val="B2EA4C"/>
              </a:gs>
              <a:gs pos="99000">
                <a:srgbClr val="9EDA42"/>
              </a:gs>
              <a:gs pos="0">
                <a:srgbClr val="ABE14B"/>
              </a:gs>
              <a:gs pos="34000">
                <a:srgbClr val="60A31D"/>
              </a:gs>
              <a:gs pos="13000">
                <a:srgbClr val="89D327"/>
              </a:gs>
              <a:gs pos="80000">
                <a:srgbClr val="C6FB05"/>
              </a:gs>
            </a:gsLst>
            <a:lin ang="17400000" scaled="0"/>
            <a:tileRect/>
          </a:gradFill>
          <a:ln w="25400" cap="flat" cmpd="sng" algn="ctr">
            <a:solidFill>
              <a:srgbClr val="ABE14B"/>
            </a:solidFill>
            <a:prstDash val="solid"/>
          </a:ln>
          <a:effectLst>
            <a:outerShdw blurRad="165100" dist="50800" algn="l" rotWithShape="0">
              <a:prstClr val="black">
                <a:alpha val="52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7" name="矩形 6"/>
          <p:cNvSpPr/>
          <p:nvPr/>
        </p:nvSpPr>
        <p:spPr>
          <a:xfrm rot="13260000">
            <a:off x="3127375" y="1235075"/>
            <a:ext cx="5286375" cy="728663"/>
          </a:xfrm>
          <a:custGeom>
            <a:avLst/>
            <a:gdLst>
              <a:gd name="connsiteX0" fmla="*/ 7046109 w 7046109"/>
              <a:gd name="connsiteY0" fmla="*/ 470499 h 969588"/>
              <a:gd name="connsiteX1" fmla="*/ 6471973 w 7046109"/>
              <a:gd name="connsiteY1" fmla="*/ 969588 h 969588"/>
              <a:gd name="connsiteX2" fmla="*/ 165823 w 7046109"/>
              <a:gd name="connsiteY2" fmla="*/ 957613 h 969588"/>
              <a:gd name="connsiteX3" fmla="*/ 0 w 7046109"/>
              <a:gd name="connsiteY3" fmla="*/ 0 h 969588"/>
              <a:gd name="connsiteX4" fmla="*/ 7046109 w 7046109"/>
              <a:gd name="connsiteY4" fmla="*/ 0 h 969588"/>
              <a:gd name="connsiteX5" fmla="*/ 7046109 w 7046109"/>
              <a:gd name="connsiteY5" fmla="*/ 470499 h 96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46109" h="969588">
                <a:moveTo>
                  <a:pt x="7046109" y="470499"/>
                </a:moveTo>
                <a:lnTo>
                  <a:pt x="6471973" y="969588"/>
                </a:lnTo>
                <a:lnTo>
                  <a:pt x="165823" y="957613"/>
                </a:lnTo>
                <a:lnTo>
                  <a:pt x="0" y="0"/>
                </a:lnTo>
                <a:lnTo>
                  <a:pt x="7046109" y="0"/>
                </a:lnTo>
                <a:lnTo>
                  <a:pt x="7046109" y="470499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68591" tIns="34295" rIns="68591" bIns="34295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8" name="右箭头 7"/>
          <p:cNvSpPr/>
          <p:nvPr/>
        </p:nvSpPr>
        <p:spPr>
          <a:xfrm flipH="1" flipV="1">
            <a:off x="5384800" y="1414463"/>
            <a:ext cx="2273300" cy="1319213"/>
          </a:xfrm>
          <a:custGeom>
            <a:avLst/>
            <a:gdLst>
              <a:gd name="connsiteX0" fmla="*/ 0 w 2160240"/>
              <a:gd name="connsiteY0" fmla="*/ 328488 h 1978965"/>
              <a:gd name="connsiteX1" fmla="*/ 1170758 w 2160240"/>
              <a:gd name="connsiteY1" fmla="*/ 328488 h 1978965"/>
              <a:gd name="connsiteX2" fmla="*/ 1170758 w 2160240"/>
              <a:gd name="connsiteY2" fmla="*/ 0 h 1978965"/>
              <a:gd name="connsiteX3" fmla="*/ 2160240 w 2160240"/>
              <a:gd name="connsiteY3" fmla="*/ 989483 h 1978965"/>
              <a:gd name="connsiteX4" fmla="*/ 1170758 w 2160240"/>
              <a:gd name="connsiteY4" fmla="*/ 1978965 h 1978965"/>
              <a:gd name="connsiteX5" fmla="*/ 1170758 w 2160240"/>
              <a:gd name="connsiteY5" fmla="*/ 1650477 h 1978965"/>
              <a:gd name="connsiteX6" fmla="*/ 0 w 2160240"/>
              <a:gd name="connsiteY6" fmla="*/ 1650477 h 1978965"/>
              <a:gd name="connsiteX7" fmla="*/ 0 w 2160240"/>
              <a:gd name="connsiteY7" fmla="*/ 328488 h 1978965"/>
              <a:gd name="connsiteX0-1" fmla="*/ 0 w 3407150"/>
              <a:gd name="connsiteY0-2" fmla="*/ 461492 h 1978965"/>
              <a:gd name="connsiteX1-3" fmla="*/ 2417668 w 3407150"/>
              <a:gd name="connsiteY1-4" fmla="*/ 328488 h 1978965"/>
              <a:gd name="connsiteX2-5" fmla="*/ 2417668 w 3407150"/>
              <a:gd name="connsiteY2-6" fmla="*/ 0 h 1978965"/>
              <a:gd name="connsiteX3-7" fmla="*/ 3407150 w 3407150"/>
              <a:gd name="connsiteY3-8" fmla="*/ 989483 h 1978965"/>
              <a:gd name="connsiteX4-9" fmla="*/ 2417668 w 3407150"/>
              <a:gd name="connsiteY4-10" fmla="*/ 1978965 h 1978965"/>
              <a:gd name="connsiteX5-11" fmla="*/ 2417668 w 3407150"/>
              <a:gd name="connsiteY5-12" fmla="*/ 1650477 h 1978965"/>
              <a:gd name="connsiteX6-13" fmla="*/ 1246910 w 3407150"/>
              <a:gd name="connsiteY6-14" fmla="*/ 1650477 h 1978965"/>
              <a:gd name="connsiteX7-15" fmla="*/ 0 w 3407150"/>
              <a:gd name="connsiteY7-16" fmla="*/ 461492 h 19789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3407150" h="1978965">
                <a:moveTo>
                  <a:pt x="0" y="461492"/>
                </a:moveTo>
                <a:lnTo>
                  <a:pt x="2417668" y="328488"/>
                </a:lnTo>
                <a:lnTo>
                  <a:pt x="2417668" y="0"/>
                </a:lnTo>
                <a:lnTo>
                  <a:pt x="3407150" y="989483"/>
                </a:lnTo>
                <a:lnTo>
                  <a:pt x="2417668" y="1978965"/>
                </a:lnTo>
                <a:lnTo>
                  <a:pt x="2417668" y="1650477"/>
                </a:lnTo>
                <a:lnTo>
                  <a:pt x="1246910" y="1650477"/>
                </a:lnTo>
                <a:lnTo>
                  <a:pt x="0" y="461492"/>
                </a:lnTo>
                <a:close/>
              </a:path>
            </a:pathLst>
          </a:custGeom>
          <a:gradFill flip="none" rotWithShape="1">
            <a:gsLst>
              <a:gs pos="62000">
                <a:srgbClr val="B2EA4C"/>
              </a:gs>
              <a:gs pos="99000">
                <a:srgbClr val="9EDA42"/>
              </a:gs>
              <a:gs pos="0">
                <a:srgbClr val="ABE14B"/>
              </a:gs>
              <a:gs pos="34000">
                <a:srgbClr val="60A31D"/>
              </a:gs>
              <a:gs pos="13000">
                <a:srgbClr val="89D327"/>
              </a:gs>
              <a:gs pos="80000">
                <a:srgbClr val="C6FB05"/>
              </a:gs>
            </a:gsLst>
            <a:lin ang="18600000" scaled="0"/>
            <a:tileRect/>
          </a:gradFill>
          <a:ln w="25400" cap="flat" cmpd="sng" algn="ctr">
            <a:solidFill>
              <a:srgbClr val="ABE14B"/>
            </a:solidFill>
            <a:prstDash val="solid"/>
          </a:ln>
          <a:effectLst>
            <a:outerShdw blurRad="190500" dist="76200" dir="10800000" algn="r" rotWithShape="0">
              <a:prstClr val="black">
                <a:alpha val="43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216275" y="2100263"/>
            <a:ext cx="2676525" cy="4127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2" charset="0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50800" dist="50800" dir="5400000" algn="t" rotWithShape="0">
                    <a:srgbClr val="60A31D"/>
                  </a:outerShdw>
                </a:effectLst>
                <a:uLnTx/>
                <a:uFillTx/>
                <a:latin typeface="Agency FB" panose="020B0503020202020204" pitchFamily="2" charset="0"/>
                <a:ea typeface="微软雅黑" panose="020B0503020204020204" pitchFamily="34" charset="-122"/>
                <a:cs typeface="+mn-cs"/>
                <a:sym typeface="+mn-ea"/>
              </a:rPr>
              <a:t>敬请批评指正！</a:t>
            </a:r>
            <a:endParaRPr kumimoji="0" lang="zh-CN" altLang="en-US" sz="2100" b="1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50800" dist="50800" dir="5400000" algn="t" rotWithShape="0">
                  <a:srgbClr val="60A31D"/>
                </a:outerShdw>
              </a:effectLst>
              <a:uLnTx/>
              <a:uFillTx/>
              <a:latin typeface="Agency FB" panose="020B0503020202020204" pitchFamily="2" charset="0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45070" name="灯片编号占位符 15"/>
          <p:cNvSpPr txBox="1"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7187"/>
          </a:xfrm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1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273300" y="788988"/>
            <a:ext cx="4645025" cy="24844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TextBox 13"/>
          <p:cNvSpPr txBox="1"/>
          <p:nvPr/>
        </p:nvSpPr>
        <p:spPr>
          <a:xfrm>
            <a:off x="3348038" y="1978025"/>
            <a:ext cx="2263775" cy="485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3200" b="1" dirty="0">
                <a:latin typeface="Agency FB" panose="020B0503020202020204" pitchFamily="2" charset="0"/>
                <a:ea typeface="微软雅黑" panose="020B0503020204020204" pitchFamily="34" charset="-122"/>
              </a:rPr>
              <a:t>课程进度表</a:t>
            </a:r>
            <a:endParaRPr lang="zh-CN" altLang="en-US" sz="3200" b="1" dirty="0">
              <a:latin typeface="Agency FB" panose="020B0503020202020204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6148" name="矩形 14"/>
          <p:cNvGrpSpPr/>
          <p:nvPr/>
        </p:nvGrpSpPr>
        <p:grpSpPr>
          <a:xfrm>
            <a:off x="2584450" y="1779588"/>
            <a:ext cx="195263" cy="823912"/>
            <a:chOff x="0" y="0"/>
            <a:chExt cx="123" cy="519"/>
          </a:xfrm>
        </p:grpSpPr>
        <p:pic>
          <p:nvPicPr>
            <p:cNvPr id="6163" name="矩形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3" cy="51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164" name="Text Box 6"/>
            <p:cNvSpPr txBox="1"/>
            <p:nvPr/>
          </p:nvSpPr>
          <p:spPr>
            <a:xfrm>
              <a:off x="6" y="3"/>
              <a:ext cx="113" cy="51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/>
              <a:endParaRPr lang="en-US" altLang="zh-CN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6149" name="矩形 15"/>
          <p:cNvGrpSpPr/>
          <p:nvPr/>
        </p:nvGrpSpPr>
        <p:grpSpPr>
          <a:xfrm>
            <a:off x="6419850" y="1779588"/>
            <a:ext cx="188913" cy="823912"/>
            <a:chOff x="0" y="0"/>
            <a:chExt cx="119" cy="519"/>
          </a:xfrm>
        </p:grpSpPr>
        <p:pic>
          <p:nvPicPr>
            <p:cNvPr id="6161" name="矩形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19" cy="51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162" name="Text Box 9"/>
            <p:cNvSpPr txBox="1"/>
            <p:nvPr/>
          </p:nvSpPr>
          <p:spPr>
            <a:xfrm>
              <a:off x="2" y="3"/>
              <a:ext cx="113" cy="51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/>
              <a:endParaRPr lang="en-US" altLang="zh-CN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6150" name="矩形 16"/>
          <p:cNvGrpSpPr/>
          <p:nvPr/>
        </p:nvGrpSpPr>
        <p:grpSpPr>
          <a:xfrm>
            <a:off x="6407150" y="1828800"/>
            <a:ext cx="2749550" cy="712788"/>
            <a:chOff x="0" y="0"/>
            <a:chExt cx="1732" cy="449"/>
          </a:xfrm>
        </p:grpSpPr>
        <p:pic>
          <p:nvPicPr>
            <p:cNvPr id="6159" name="矩形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732" cy="44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160" name="Text Box 12"/>
            <p:cNvSpPr txBox="1"/>
            <p:nvPr/>
          </p:nvSpPr>
          <p:spPr>
            <a:xfrm>
              <a:off x="10" y="13"/>
              <a:ext cx="1714" cy="4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/>
              <a:endParaRPr lang="en-US" altLang="zh-CN" dirty="0">
                <a:solidFill>
                  <a:srgbClr val="DBD9BA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6151" name="矩形 17"/>
          <p:cNvGrpSpPr/>
          <p:nvPr/>
        </p:nvGrpSpPr>
        <p:grpSpPr>
          <a:xfrm>
            <a:off x="-19050" y="1828800"/>
            <a:ext cx="2781300" cy="712788"/>
            <a:chOff x="0" y="0"/>
            <a:chExt cx="1752" cy="449"/>
          </a:xfrm>
        </p:grpSpPr>
        <p:pic>
          <p:nvPicPr>
            <p:cNvPr id="6157" name="矩形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1752" cy="44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158" name="Text Box 15"/>
            <p:cNvSpPr txBox="1"/>
            <p:nvPr/>
          </p:nvSpPr>
          <p:spPr>
            <a:xfrm>
              <a:off x="12" y="13"/>
              <a:ext cx="1732" cy="4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/>
              <a:endParaRPr lang="en-US" altLang="zh-CN" dirty="0">
                <a:solidFill>
                  <a:srgbClr val="DBD9BA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" name="TextBox 18"/>
          <p:cNvSpPr txBox="1">
            <a:spLocks noChangeArrowheads="1"/>
          </p:cNvSpPr>
          <p:nvPr/>
        </p:nvSpPr>
        <p:spPr bwMode="auto">
          <a:xfrm>
            <a:off x="412750" y="2016125"/>
            <a:ext cx="1674813" cy="485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algn="ctr" defTabSz="914400">
              <a:lnSpc>
                <a:spcPct val="8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1</a:t>
            </a:r>
            <a:endParaRPr kumimoji="0" lang="en-US" altLang="en-US" sz="3200" b="1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3" name="TextBox 19"/>
          <p:cNvSpPr txBox="1">
            <a:spLocks noChangeArrowheads="1"/>
          </p:cNvSpPr>
          <p:nvPr/>
        </p:nvSpPr>
        <p:spPr bwMode="auto">
          <a:xfrm>
            <a:off x="7145338" y="2016125"/>
            <a:ext cx="1674813" cy="485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algn="ctr" defTabSz="914400">
              <a:lnSpc>
                <a:spcPct val="8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1</a:t>
            </a:r>
            <a:endParaRPr kumimoji="0" lang="en-US" altLang="en-US" sz="3200" b="1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4" name="等腰三角形 21"/>
          <p:cNvSpPr>
            <a:spLocks noChangeArrowheads="1"/>
          </p:cNvSpPr>
          <p:nvPr/>
        </p:nvSpPr>
        <p:spPr bwMode="auto">
          <a:xfrm rot="5400000">
            <a:off x="2094706" y="2101056"/>
            <a:ext cx="158750" cy="182563"/>
          </a:xfrm>
          <a:prstGeom prst="triangle">
            <a:avLst>
              <a:gd name="adj" fmla="val 50000"/>
            </a:avLst>
          </a:prstGeom>
          <a:solidFill>
            <a:srgbClr val="404040"/>
          </a:solidFill>
          <a:ln w="9525">
            <a:noFill/>
            <a:miter lim="800000"/>
          </a:ln>
          <a:effectLst>
            <a:outerShdw dist="38100" dir="5400000" algn="ctr" rotWithShape="0">
              <a:srgbClr val="FFFFFF">
                <a:alpha val="37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等腰三角形 22"/>
          <p:cNvSpPr>
            <a:spLocks noChangeArrowheads="1"/>
          </p:cNvSpPr>
          <p:nvPr/>
        </p:nvSpPr>
        <p:spPr bwMode="auto">
          <a:xfrm rot="16200000" flipH="1">
            <a:off x="6961981" y="2097881"/>
            <a:ext cx="157163" cy="180975"/>
          </a:xfrm>
          <a:prstGeom prst="triangle">
            <a:avLst>
              <a:gd name="adj" fmla="val 50000"/>
            </a:avLst>
          </a:prstGeom>
          <a:solidFill>
            <a:srgbClr val="404040"/>
          </a:solidFill>
          <a:ln w="9525">
            <a:noFill/>
            <a:miter lim="800000"/>
          </a:ln>
          <a:effectLst>
            <a:outerShdw dist="38100" dir="5400000" algn="ctr" rotWithShape="0">
              <a:srgbClr val="FFFFFF">
                <a:alpha val="37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56" name="灯片编号占位符 21"/>
          <p:cNvSpPr txBox="1"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7187"/>
          </a:xfrm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400" smtClean="0"/>
            </a:fld>
            <a:endParaRPr lang="zh-CN" altLang="en-US" sz="1400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0" y="398780"/>
          <a:ext cx="9144000" cy="4733925"/>
        </p:xfrm>
        <a:graphic>
          <a:graphicData uri="http://schemas.openxmlformats.org/drawingml/2006/table">
            <a:tbl>
              <a:tblPr/>
              <a:tblGrid>
                <a:gridCol w="403225"/>
                <a:gridCol w="570230"/>
                <a:gridCol w="472440"/>
                <a:gridCol w="471805"/>
                <a:gridCol w="416560"/>
                <a:gridCol w="471805"/>
                <a:gridCol w="444500"/>
                <a:gridCol w="416560"/>
                <a:gridCol w="443865"/>
                <a:gridCol w="444500"/>
                <a:gridCol w="416560"/>
                <a:gridCol w="443865"/>
                <a:gridCol w="444500"/>
                <a:gridCol w="451485"/>
                <a:gridCol w="444500"/>
                <a:gridCol w="443865"/>
                <a:gridCol w="446405"/>
                <a:gridCol w="443865"/>
                <a:gridCol w="498475"/>
                <a:gridCol w="554990"/>
              </a:tblGrid>
              <a:tr h="2527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周</a:t>
                      </a:r>
                      <a:r>
                        <a:rPr lang="zh-CN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次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3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4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5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6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7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8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9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10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11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A9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12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A9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13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A9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14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2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15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2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16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2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17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A7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18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A7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4</a:t>
                      </a:r>
                      <a:r>
                        <a:rPr lang="zh-CN" altLang="en-US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课时</a:t>
                      </a:r>
                      <a:r>
                        <a:rPr lang="en-US" altLang="zh-CN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/</a:t>
                      </a:r>
                      <a:r>
                        <a:rPr lang="zh-CN" altLang="en-US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周</a:t>
                      </a:r>
                      <a:endParaRPr lang="en-US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项</a:t>
                      </a: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目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第一次课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51000"/>
                      </a:schemeClr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CN" sz="900" b="1" kern="100" dirty="0" smtClean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项目</a:t>
                      </a:r>
                      <a:r>
                        <a:rPr lang="en-US" sz="1200" b="1" kern="1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1:</a:t>
                      </a:r>
                      <a:r>
                        <a:rPr lang="zh-CN" altLang="en-US" sz="1200" b="1" kern="1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中通</a:t>
                      </a:r>
                      <a:r>
                        <a:rPr lang="en-US" altLang="zh-CN" sz="1200" b="1" kern="1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6809</a:t>
                      </a:r>
                      <a:r>
                        <a:rPr lang="zh-CN" altLang="en-US" sz="1200" b="1" kern="1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型客车</a:t>
                      </a:r>
                      <a:r>
                        <a:rPr lang="zh-CN" sz="1200" b="1" kern="1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的焊接</a:t>
                      </a:r>
                      <a:endParaRPr lang="zh-CN" sz="1200" b="1" kern="100" dirty="0" smtClean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CN" sz="900" b="1" kern="1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3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项</a:t>
                      </a:r>
                      <a:r>
                        <a:rPr lang="zh-CN" sz="12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目</a:t>
                      </a:r>
                      <a:r>
                        <a:rPr lang="en-US" sz="12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</a:t>
                      </a:r>
                      <a:r>
                        <a:rPr lang="en-US" sz="1200" b="1" kern="1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:</a:t>
                      </a:r>
                      <a:r>
                        <a:rPr lang="zh-CN" altLang="en-US" sz="1200" b="1" kern="1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小型压力罐</a:t>
                      </a:r>
                      <a:r>
                        <a:rPr lang="zh-CN" sz="1200" b="1" kern="1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的</a:t>
                      </a:r>
                      <a:r>
                        <a:rPr lang="zh-CN" sz="12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焊接</a:t>
                      </a:r>
                      <a:endParaRPr lang="zh-CN" sz="1200" b="1" kern="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  <a:alpha val="72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最后一次课</a:t>
                      </a:r>
                      <a:endParaRPr lang="zh-CN" altLang="zh-CN" sz="900" kern="1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子项目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zh-CN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专业认知</a:t>
                      </a:r>
                      <a:endParaRPr lang="zh-CN" altLang="zh-CN" sz="900" kern="1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zh-CN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安全防护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51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1-1:</a:t>
                      </a:r>
                      <a:r>
                        <a:rPr lang="zh-CN" altLang="en-US" sz="1000" b="1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车身</a:t>
                      </a:r>
                      <a:r>
                        <a:rPr lang="zh-CN" sz="1000" b="1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的</a:t>
                      </a:r>
                      <a:r>
                        <a:rPr lang="zh-CN" sz="1000" b="1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平焊</a:t>
                      </a:r>
                      <a:endParaRPr lang="zh-CN" sz="10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1-2:</a:t>
                      </a:r>
                      <a:r>
                        <a:rPr lang="zh-CN" altLang="en-US" sz="1000" b="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车身</a:t>
                      </a:r>
                      <a:r>
                        <a:rPr lang="zh-CN" sz="1000" b="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的横焊</a:t>
                      </a:r>
                      <a:endParaRPr lang="zh-CN" sz="1000" b="0" kern="1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EE256"/>
                        </a:gs>
                        <a:gs pos="100000">
                          <a:srgbClr val="52762D"/>
                        </a:gs>
                      </a:gsLst>
                      <a:lin ang="5400000" scaled="0"/>
                    </a:gradFill>
                  </a:tcPr>
                </a:tc>
                <a:tc hMerge="1">
                  <a:tcPr/>
                </a:tc>
                <a:tc hMerge="1"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1-3:</a:t>
                      </a:r>
                      <a:r>
                        <a:rPr lang="zh-CN" altLang="en-US" sz="10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车身</a:t>
                      </a:r>
                      <a:r>
                        <a:rPr lang="zh-CN" sz="10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的</a:t>
                      </a:r>
                      <a:r>
                        <a:rPr lang="zh-CN" sz="10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立焊</a:t>
                      </a:r>
                      <a:endParaRPr lang="zh-CN" sz="10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FB11">
                            <a:alpha val="48000"/>
                          </a:srgbClr>
                        </a:gs>
                        <a:gs pos="100000">
                          <a:srgbClr val="838309"/>
                        </a:gs>
                      </a:gsLst>
                      <a:lin ang="5400000" scaled="0"/>
                    </a:gradFill>
                  </a:tcPr>
                </a:tc>
                <a:tc hMerge="1">
                  <a:tcPr/>
                </a:tc>
                <a:tc hMerge="1"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1-4:</a:t>
                      </a:r>
                      <a:r>
                        <a:rPr lang="zh-CN" altLang="en-US" sz="10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车身</a:t>
                      </a:r>
                      <a:r>
                        <a:rPr lang="zh-CN" sz="10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的</a:t>
                      </a:r>
                      <a:r>
                        <a:rPr lang="zh-CN" sz="10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仰焊</a:t>
                      </a:r>
                      <a:endParaRPr lang="zh-CN" sz="10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07BD3">
                            <a:alpha val="26000"/>
                          </a:srgbClr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 hMerge="1">
                  <a:tcPr/>
                </a:tc>
                <a:tc hMerge="1"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2-1</a:t>
                      </a:r>
                      <a:r>
                        <a:rPr lang="zh-CN" altLang="en-US" sz="10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罐身的</a:t>
                      </a:r>
                      <a:r>
                        <a:rPr lang="zh-CN" sz="10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对</a:t>
                      </a:r>
                      <a:r>
                        <a:rPr lang="zh-CN" sz="10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接</a:t>
                      </a:r>
                      <a:endParaRPr lang="zh-CN" sz="10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7B32B2">
                            <a:alpha val="28000"/>
                            <a:lumMod val="98000"/>
                          </a:srgbClr>
                        </a:gs>
                        <a:gs pos="100000">
                          <a:srgbClr val="401A5D"/>
                        </a:gs>
                      </a:gsLst>
                      <a:lin ang="5400000" scaled="0"/>
                    </a:gradFill>
                  </a:tcPr>
                </a:tc>
                <a:tc hMerge="1">
                  <a:tcPr/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2-2</a:t>
                      </a:r>
                      <a:r>
                        <a:rPr lang="zh-CN" altLang="en-US" sz="10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底座的</a:t>
                      </a:r>
                      <a:r>
                        <a:rPr lang="zh-CN" sz="10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对</a:t>
                      </a:r>
                      <a:r>
                        <a:rPr lang="zh-CN" sz="10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接</a:t>
                      </a:r>
                      <a:endParaRPr lang="zh-CN" sz="10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schemeClr val="bg1">
                            <a:lumMod val="47000"/>
                            <a:alpha val="72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总结评价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考核绩效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任务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认识常用设备</a:t>
                      </a:r>
                      <a:endParaRPr lang="zh-CN" altLang="zh-CN" sz="900" kern="1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="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1-1-1</a:t>
                      </a:r>
                      <a:r>
                        <a:rPr lang="en-US" sz="900" b="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:</a:t>
                      </a:r>
                      <a:r>
                        <a:rPr lang="zh-CN" sz="900" b="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试板的平敷焊</a:t>
                      </a:r>
                      <a:endParaRPr lang="zh-CN" sz="900" b="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EC824">
                            <a:lumMod val="91000"/>
                            <a:alpha val="24000"/>
                          </a:srgbClr>
                        </a:gs>
                        <a:gs pos="100000">
                          <a:srgbClr val="846C2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1-1-2</a:t>
                      </a:r>
                      <a:r>
                        <a:rPr lang="en-US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: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T</a:t>
                      </a: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型接头的平角焊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ECF40">
                            <a:alpha val="24000"/>
                            <a:lumMod val="91000"/>
                          </a:srgbClr>
                        </a:gs>
                        <a:gs pos="100000">
                          <a:srgbClr val="846C2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1-1-3:</a:t>
                      </a:r>
                      <a:endParaRPr lang="zh-CN" sz="900" b="1" kern="1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V</a:t>
                      </a:r>
                      <a:r>
                        <a:rPr lang="zh-CN" sz="900" b="1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型坡口板对接的平焊</a:t>
                      </a:r>
                      <a:endParaRPr lang="zh-CN" sz="9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1-2-1:</a:t>
                      </a:r>
                      <a:r>
                        <a:rPr lang="zh-CN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试板的平敷焊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EE256"/>
                        </a:gs>
                        <a:gs pos="100000">
                          <a:srgbClr val="52762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1-2-2 </a:t>
                      </a:r>
                      <a:endParaRPr lang="zh-CN" sz="900" kern="10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T</a:t>
                      </a:r>
                      <a:r>
                        <a:rPr lang="zh-CN" sz="900" kern="1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型接头的横角焊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EE256"/>
                        </a:gs>
                        <a:gs pos="100000">
                          <a:srgbClr val="52762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defRPr/>
                      </a:pPr>
                      <a:r>
                        <a:rPr lang="zh-CN" altLang="zh-CN" sz="900" kern="1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1-2-3</a:t>
                      </a:r>
                      <a:endParaRPr lang="zh-CN" altLang="zh-CN" sz="900" kern="10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defRPr/>
                      </a:pPr>
                      <a:r>
                        <a:rPr lang="zh-CN" altLang="zh-CN" sz="900" kern="1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V型坡口板对接的横焊</a:t>
                      </a:r>
                      <a:endParaRPr lang="zh-CN" altLang="zh-CN" sz="900" kern="10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EE256"/>
                        </a:gs>
                        <a:gs pos="100000">
                          <a:srgbClr val="52762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1-3-1</a:t>
                      </a: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试板的平敷焊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FB11">
                            <a:alpha val="48000"/>
                          </a:srgbClr>
                        </a:gs>
                        <a:gs pos="100000">
                          <a:srgbClr val="838309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1-3-2 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T</a:t>
                      </a: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型接头的平角焊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FB11">
                            <a:alpha val="48000"/>
                          </a:srgbClr>
                        </a:gs>
                        <a:gs pos="100000">
                          <a:srgbClr val="838309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1-3-3 </a:t>
                      </a:r>
                      <a:r>
                        <a:rPr lang="en-US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V</a:t>
                      </a: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型坡口板对接的平焊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FB11">
                            <a:alpha val="48000"/>
                          </a:srgbClr>
                        </a:gs>
                        <a:gs pos="100000">
                          <a:srgbClr val="838309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1-4-1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试板的平敷焊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07BD3">
                            <a:alpha val="26000"/>
                          </a:srgbClr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1-4-2 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T</a:t>
                      </a: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型接头的平角焊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07BD3">
                            <a:alpha val="26000"/>
                          </a:srgbClr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1-4-3 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V</a:t>
                      </a: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型坡口板对接的平焊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07BD3">
                            <a:alpha val="26000"/>
                          </a:srgbClr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2-1-1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管材对接水平固定焊接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7B32B2">
                            <a:alpha val="28000"/>
                            <a:lumMod val="98000"/>
                          </a:srgbClr>
                        </a:gs>
                        <a:gs pos="100000">
                          <a:srgbClr val="401A5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2-1-1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管材对接水平固定焊接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7B32B2">
                            <a:alpha val="28000"/>
                            <a:lumMod val="98000"/>
                          </a:srgbClr>
                        </a:gs>
                        <a:gs pos="100000">
                          <a:srgbClr val="401A5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2-1-1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管材对接</a:t>
                      </a:r>
                      <a:r>
                        <a:rPr lang="en-US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45</a:t>
                      </a: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度固定焊接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7B32B2">
                            <a:alpha val="28000"/>
                            <a:lumMod val="98000"/>
                          </a:srgbClr>
                        </a:gs>
                        <a:gs pos="100000">
                          <a:srgbClr val="401A5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2-2-1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管板垂直固定平焊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schemeClr val="bg1">
                            <a:lumMod val="47000"/>
                            <a:alpha val="72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2-2-2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管板水平固定全位置焊接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schemeClr val="bg1">
                            <a:lumMod val="47000"/>
                            <a:alpha val="72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960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知识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目标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掌握常用设备的使用方法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b="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掌握平敷焊的工艺分析方法</a:t>
                      </a:r>
                      <a:endParaRPr lang="zh-CN" sz="900" b="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EC824">
                            <a:lumMod val="91000"/>
                            <a:alpha val="24000"/>
                          </a:srgbClr>
                        </a:gs>
                        <a:gs pos="100000">
                          <a:srgbClr val="846C2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掌握平角焊的工艺分析方法</a:t>
                      </a:r>
                      <a:endParaRPr lang="zh-CN" sz="9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ECF40">
                            <a:alpha val="24000"/>
                            <a:lumMod val="91000"/>
                          </a:srgbClr>
                        </a:gs>
                        <a:gs pos="100000">
                          <a:srgbClr val="846C2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b="1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掌握板对接平焊的工艺分析方法</a:t>
                      </a:r>
                      <a:endParaRPr lang="zh-CN" sz="9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掌握横敷焊的工艺分析方法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EE256"/>
                        </a:gs>
                        <a:gs pos="100000">
                          <a:srgbClr val="52762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掌握横角焊的工艺分析方法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EE256"/>
                        </a:gs>
                        <a:gs pos="100000">
                          <a:srgbClr val="52762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defRPr/>
                      </a:pPr>
                      <a:r>
                        <a:rPr lang="zh-CN" altLang="zh-CN" sz="900" kern="1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掌握板对接横焊的工艺分析方法</a:t>
                      </a:r>
                      <a:endParaRPr lang="zh-CN" altLang="zh-CN" sz="900" kern="10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EE256"/>
                        </a:gs>
                        <a:gs pos="100000">
                          <a:srgbClr val="52762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掌握立敷焊的工艺分析方法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FB11">
                            <a:alpha val="48000"/>
                          </a:srgbClr>
                        </a:gs>
                        <a:gs pos="100000">
                          <a:srgbClr val="838309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掌握立角焊的工艺分析方法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FB11">
                            <a:alpha val="48000"/>
                          </a:srgbClr>
                        </a:gs>
                        <a:gs pos="100000">
                          <a:srgbClr val="838309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掌握板对接立焊的工艺分析方法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FB11">
                            <a:alpha val="48000"/>
                          </a:srgbClr>
                        </a:gs>
                        <a:gs pos="100000">
                          <a:srgbClr val="838309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掌握仰敷焊的工艺分析方法</a:t>
                      </a:r>
                      <a:endParaRPr lang="zh-CN" sz="9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07BD3">
                            <a:alpha val="26000"/>
                          </a:srgbClr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掌握仰角焊的工艺分析方法</a:t>
                      </a:r>
                      <a:endParaRPr lang="zh-CN" sz="9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07BD3">
                            <a:alpha val="26000"/>
                          </a:srgbClr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掌握板对接仰焊的工艺分析方法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07BD3">
                            <a:alpha val="26000"/>
                          </a:srgbClr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掌握管对接水平固定的工艺分析方法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7B32B2">
                            <a:alpha val="28000"/>
                            <a:lumMod val="98000"/>
                          </a:srgbClr>
                        </a:gs>
                        <a:gs pos="100000">
                          <a:srgbClr val="401A5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掌握管对接垂直固定的工艺分析方法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7B32B2">
                            <a:alpha val="28000"/>
                            <a:lumMod val="98000"/>
                          </a:srgbClr>
                        </a:gs>
                        <a:gs pos="100000">
                          <a:srgbClr val="401A5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掌握管对接</a:t>
                      </a:r>
                      <a:r>
                        <a:rPr lang="en-US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45</a:t>
                      </a: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度焊的工艺分析方法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7B32B2">
                            <a:alpha val="28000"/>
                            <a:lumMod val="98000"/>
                          </a:srgbClr>
                        </a:gs>
                        <a:gs pos="100000">
                          <a:srgbClr val="401A5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掌握管板垂直固定的工艺分析方法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schemeClr val="bg1">
                            <a:lumMod val="47000"/>
                            <a:alpha val="72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掌握管板对接水平全位置焊的工艺分析方法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schemeClr val="bg1">
                            <a:lumMod val="47000"/>
                            <a:alpha val="72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做出思维导图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能力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目标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能够做好个人防护措施及设备安全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b="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熟练进行平敷焊操作</a:t>
                      </a:r>
                      <a:endParaRPr lang="zh-CN" sz="900" b="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EC824">
                            <a:lumMod val="91000"/>
                            <a:alpha val="24000"/>
                          </a:srgbClr>
                        </a:gs>
                        <a:gs pos="100000">
                          <a:srgbClr val="846C2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熟练进行平角焊操作</a:t>
                      </a:r>
                      <a:endParaRPr lang="zh-CN" sz="9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ECF40">
                            <a:alpha val="24000"/>
                            <a:lumMod val="91000"/>
                          </a:srgbClr>
                        </a:gs>
                        <a:gs pos="100000">
                          <a:srgbClr val="846C2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b="1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熟练进行板对接平焊操作</a:t>
                      </a:r>
                      <a:endParaRPr lang="zh-CN" sz="9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900" kern="10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熟练进行横敷焊操作</a:t>
                      </a:r>
                      <a:endParaRPr lang="zh-CN" altLang="zh-CN" sz="900" kern="10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dirty="0"/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EE256"/>
                        </a:gs>
                        <a:gs pos="100000">
                          <a:srgbClr val="52762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900" kern="10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熟练进行横角焊操作</a:t>
                      </a:r>
                      <a:endParaRPr lang="zh-CN" altLang="zh-CN" sz="900" kern="10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dirty="0"/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EE256"/>
                        </a:gs>
                        <a:gs pos="100000">
                          <a:srgbClr val="52762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defRPr/>
                      </a:pPr>
                      <a:r>
                        <a:rPr lang="zh-CN" altLang="zh-CN" sz="900" kern="1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熟练进行板对接横焊的操作</a:t>
                      </a:r>
                      <a:endParaRPr lang="zh-CN" altLang="zh-CN" sz="900" kern="10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EE256"/>
                        </a:gs>
                        <a:gs pos="100000">
                          <a:srgbClr val="52762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熟练进行立敷焊的操作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FB11">
                            <a:alpha val="48000"/>
                          </a:srgbClr>
                        </a:gs>
                        <a:gs pos="100000">
                          <a:srgbClr val="838309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熟练进行立角焊操作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FB11">
                            <a:alpha val="48000"/>
                          </a:srgbClr>
                        </a:gs>
                        <a:gs pos="100000">
                          <a:srgbClr val="838309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熟练进行板对接立焊操作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FB11">
                            <a:alpha val="48000"/>
                          </a:srgbClr>
                        </a:gs>
                        <a:gs pos="100000">
                          <a:srgbClr val="838309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熟练进行仰敷操作</a:t>
                      </a:r>
                      <a:endParaRPr lang="zh-CN" sz="9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07BD3">
                            <a:alpha val="26000"/>
                          </a:srgbClr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熟练进行仰角焊操作</a:t>
                      </a:r>
                      <a:endParaRPr lang="zh-CN" sz="9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07BD3">
                            <a:alpha val="26000"/>
                          </a:srgbClr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熟练进行板对接仰焊焊操作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07BD3">
                            <a:alpha val="26000"/>
                          </a:srgbClr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熟练进行管对接水平固定焊操作</a:t>
                      </a:r>
                      <a:endParaRPr lang="zh-CN" sz="9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7B32B2">
                            <a:alpha val="28000"/>
                            <a:lumMod val="98000"/>
                          </a:srgbClr>
                        </a:gs>
                        <a:gs pos="100000">
                          <a:srgbClr val="401A5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熟练进行管对接垂直固定焊操作</a:t>
                      </a:r>
                      <a:endParaRPr lang="zh-CN" sz="9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7B32B2">
                            <a:alpha val="28000"/>
                            <a:lumMod val="98000"/>
                          </a:srgbClr>
                        </a:gs>
                        <a:gs pos="100000">
                          <a:srgbClr val="401A5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熟练进行管对接</a:t>
                      </a:r>
                      <a:r>
                        <a:rPr lang="en-US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45</a:t>
                      </a: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度固定焊操作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7B32B2">
                            <a:alpha val="28000"/>
                            <a:lumMod val="98000"/>
                          </a:srgbClr>
                        </a:gs>
                        <a:gs pos="100000">
                          <a:srgbClr val="401A5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熟练进行管板对接垂直固定焊操作</a:t>
                      </a:r>
                      <a:endParaRPr lang="zh-CN" sz="9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schemeClr val="bg1">
                            <a:lumMod val="47000"/>
                            <a:alpha val="72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熟练进行管板对接水平全位置焊操作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schemeClr val="bg1">
                            <a:lumMod val="47000"/>
                            <a:alpha val="72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能自行根据图纸进行工艺分析并进行焊接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效果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展示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正确穿戴防护用具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b="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焊接试件</a:t>
                      </a:r>
                      <a:endParaRPr lang="zh-CN" sz="900" b="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b="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工艺报告</a:t>
                      </a:r>
                      <a:endParaRPr lang="zh-CN" sz="900" b="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EC824">
                            <a:lumMod val="91000"/>
                            <a:alpha val="24000"/>
                          </a:srgbClr>
                        </a:gs>
                        <a:gs pos="100000">
                          <a:srgbClr val="846C2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焊接试件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工艺报告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ECF40">
                            <a:alpha val="24000"/>
                            <a:lumMod val="91000"/>
                          </a:srgbClr>
                        </a:gs>
                        <a:gs pos="100000">
                          <a:srgbClr val="846C2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b="1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焊接试件</a:t>
                      </a:r>
                      <a:endParaRPr lang="zh-CN" sz="9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b="1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工艺报告</a:t>
                      </a:r>
                      <a:endParaRPr lang="zh-CN" sz="9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焊接试件</a:t>
                      </a:r>
                      <a:endParaRPr lang="zh-CN" sz="900" kern="1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工艺报告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EE256"/>
                        </a:gs>
                        <a:gs pos="100000">
                          <a:srgbClr val="52762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焊接试件</a:t>
                      </a:r>
                      <a:endParaRPr lang="zh-CN" sz="900" kern="1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工艺报告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EE256"/>
                        </a:gs>
                        <a:gs pos="100000">
                          <a:srgbClr val="52762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defRPr/>
                      </a:pPr>
                      <a:r>
                        <a:rPr lang="zh-CN" altLang="zh-CN" sz="900" kern="1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焊接试件</a:t>
                      </a:r>
                      <a:endParaRPr lang="zh-CN" altLang="zh-CN" sz="900" kern="10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 defTabSz="685800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defRPr/>
                      </a:pPr>
                      <a:r>
                        <a:rPr lang="zh-CN" altLang="zh-CN" sz="900" kern="1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工艺报告</a:t>
                      </a:r>
                      <a:endParaRPr lang="zh-CN" altLang="zh-CN" sz="900" kern="10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EE256"/>
                        </a:gs>
                        <a:gs pos="100000">
                          <a:srgbClr val="52762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焊接试件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工艺报告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FB11">
                            <a:alpha val="48000"/>
                          </a:srgbClr>
                        </a:gs>
                        <a:gs pos="100000">
                          <a:srgbClr val="838309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焊接试件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工艺报告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FB11">
                            <a:alpha val="48000"/>
                          </a:srgbClr>
                        </a:gs>
                        <a:gs pos="100000">
                          <a:srgbClr val="838309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焊接试件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工艺报告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FB11">
                            <a:alpha val="48000"/>
                          </a:srgbClr>
                        </a:gs>
                        <a:gs pos="100000">
                          <a:srgbClr val="838309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焊接试件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工艺报告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07BD3">
                            <a:alpha val="26000"/>
                          </a:srgbClr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焊接试件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工艺报告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07BD3">
                            <a:alpha val="26000"/>
                          </a:srgbClr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焊接试件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工艺报告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07BD3">
                            <a:alpha val="26000"/>
                          </a:srgbClr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焊接试件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工艺报告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7B32B2">
                            <a:alpha val="28000"/>
                            <a:lumMod val="98000"/>
                          </a:srgbClr>
                        </a:gs>
                        <a:gs pos="100000">
                          <a:srgbClr val="401A5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焊接试件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工艺报告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7B32B2">
                            <a:alpha val="28000"/>
                            <a:lumMod val="98000"/>
                          </a:srgbClr>
                        </a:gs>
                        <a:gs pos="100000">
                          <a:srgbClr val="401A5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焊接试件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工艺报告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7B32B2">
                            <a:alpha val="28000"/>
                            <a:lumMod val="98000"/>
                          </a:srgbClr>
                        </a:gs>
                        <a:gs pos="100000">
                          <a:srgbClr val="401A5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焊接试件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工艺报告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schemeClr val="bg1">
                            <a:lumMod val="47000"/>
                            <a:alpha val="72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焊接试件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工艺报告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schemeClr val="bg1">
                            <a:lumMod val="47000"/>
                            <a:alpha val="72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思维导图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压力容器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28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考核</a:t>
                      </a:r>
                      <a:endParaRPr lang="en-US" altLang="zh-CN" sz="900" kern="1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时间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900" b="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EC824">
                            <a:lumMod val="91000"/>
                            <a:alpha val="24000"/>
                          </a:srgbClr>
                        </a:gs>
                        <a:gs pos="100000">
                          <a:srgbClr val="846C2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ECF40">
                            <a:alpha val="24000"/>
                            <a:lumMod val="91000"/>
                          </a:srgbClr>
                        </a:gs>
                        <a:gs pos="100000">
                          <a:srgbClr val="846C2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900" b="1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√</a:t>
                      </a:r>
                      <a:endParaRPr lang="zh-CN" altLang="en-US" sz="900" b="1" kern="1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EE256">
                            <a:alpha val="29000"/>
                            <a:lumMod val="85000"/>
                            <a:lumOff val="15000"/>
                          </a:srgbClr>
                        </a:gs>
                        <a:gs pos="100000">
                          <a:srgbClr val="52762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EE256">
                            <a:alpha val="29000"/>
                            <a:lumMod val="85000"/>
                            <a:lumOff val="15000"/>
                          </a:srgbClr>
                        </a:gs>
                        <a:gs pos="100000">
                          <a:srgbClr val="52762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900" kern="1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√</a:t>
                      </a:r>
                      <a:endParaRPr lang="zh-CN" altLang="zh-CN" sz="900" kern="10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 defTabSz="685800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defRPr/>
                      </a:pPr>
                      <a:endParaRPr lang="zh-CN" altLang="zh-CN" sz="900" kern="10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EE256"/>
                        </a:gs>
                        <a:gs pos="100000">
                          <a:srgbClr val="52762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FB11">
                            <a:alpha val="48000"/>
                          </a:srgbClr>
                        </a:gs>
                        <a:gs pos="100000">
                          <a:srgbClr val="838309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FB11">
                            <a:alpha val="48000"/>
                          </a:srgbClr>
                        </a:gs>
                        <a:gs pos="100000">
                          <a:srgbClr val="838309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√</a:t>
                      </a:r>
                      <a:endParaRPr lang="zh-CN" altLang="zh-CN" sz="900" kern="1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FB11">
                            <a:alpha val="48000"/>
                          </a:srgbClr>
                        </a:gs>
                        <a:gs pos="100000">
                          <a:srgbClr val="838309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07BD3">
                            <a:alpha val="26000"/>
                          </a:srgbClr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07BD3">
                            <a:alpha val="26000"/>
                          </a:srgbClr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√</a:t>
                      </a:r>
                      <a:endParaRPr lang="zh-CN" altLang="zh-CN" sz="900" kern="1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07BD3">
                            <a:alpha val="26000"/>
                          </a:srgbClr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7B32B2">
                            <a:alpha val="14000"/>
                            <a:lumMod val="51000"/>
                            <a:lumOff val="49000"/>
                          </a:srgbClr>
                        </a:gs>
                        <a:gs pos="100000">
                          <a:srgbClr val="401A5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7B32B2">
                            <a:alpha val="14000"/>
                            <a:lumMod val="51000"/>
                            <a:lumOff val="49000"/>
                          </a:srgbClr>
                        </a:gs>
                        <a:gs pos="100000">
                          <a:srgbClr val="401A5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√</a:t>
                      </a:r>
                      <a:endParaRPr lang="zh-CN" altLang="zh-CN" sz="900" kern="1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7B32B2">
                            <a:alpha val="14000"/>
                            <a:lumMod val="51000"/>
                            <a:lumOff val="49000"/>
                          </a:srgbClr>
                        </a:gs>
                        <a:gs pos="100000">
                          <a:srgbClr val="401A5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schemeClr val="bg1">
                            <a:lumMod val="47000"/>
                            <a:alpha val="72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√</a:t>
                      </a:r>
                      <a:endParaRPr lang="zh-CN" altLang="zh-CN" sz="900" kern="1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schemeClr val="bg1">
                            <a:lumMod val="47000"/>
                            <a:alpha val="72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√</a:t>
                      </a:r>
                      <a:endParaRPr lang="zh-CN" altLang="zh-CN" sz="900" kern="1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78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课外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项目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44000"/>
                      </a:schemeClr>
                    </a:solidFill>
                  </a:tcPr>
                </a:tc>
                <a:tc gridSpan="1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用所学知识</a:t>
                      </a:r>
                      <a:r>
                        <a:rPr lang="en-US" sz="1200" b="1" kern="1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,</a:t>
                      </a:r>
                      <a:r>
                        <a:rPr lang="zh-CN" sz="1200" b="1" kern="1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自主设计一件成型产品</a:t>
                      </a:r>
                      <a:r>
                        <a:rPr lang="en-US" sz="1200" b="1" kern="1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,</a:t>
                      </a:r>
                      <a:r>
                        <a:rPr lang="zh-CN" sz="1200" b="1" kern="1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如飞机模型、蝴蝶、桥梁模型等，每</a:t>
                      </a:r>
                      <a:r>
                        <a:rPr lang="zh-CN" sz="1200" b="1" kern="100" dirty="0" smtClean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人至</a:t>
                      </a:r>
                      <a:r>
                        <a:rPr lang="zh-CN" sz="1200" b="1" kern="1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少完成一件。</a:t>
                      </a:r>
                      <a:endParaRPr lang="zh-CN" sz="1200" b="1" kern="100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71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grpSp>
        <p:nvGrpSpPr>
          <p:cNvPr id="7171" name="组合 13"/>
          <p:cNvGrpSpPr/>
          <p:nvPr/>
        </p:nvGrpSpPr>
        <p:grpSpPr>
          <a:xfrm>
            <a:off x="1222693" y="27305"/>
            <a:ext cx="7000875" cy="339725"/>
            <a:chOff x="0" y="0"/>
            <a:chExt cx="7001210" cy="360040"/>
          </a:xfrm>
        </p:grpSpPr>
        <p:grpSp>
          <p:nvGrpSpPr>
            <p:cNvPr id="7341" name="组合 58"/>
            <p:cNvGrpSpPr/>
            <p:nvPr/>
          </p:nvGrpSpPr>
          <p:grpSpPr>
            <a:xfrm>
              <a:off x="0" y="0"/>
              <a:ext cx="7001210" cy="360040"/>
              <a:chOff x="0" y="0"/>
              <a:chExt cx="7865306" cy="360040"/>
            </a:xfrm>
          </p:grpSpPr>
          <p:grpSp>
            <p:nvGrpSpPr>
              <p:cNvPr id="7347" name="组合 38"/>
              <p:cNvGrpSpPr/>
              <p:nvPr/>
            </p:nvGrpSpPr>
            <p:grpSpPr>
              <a:xfrm>
                <a:off x="1584176" y="0"/>
                <a:ext cx="1528602" cy="360040"/>
                <a:chOff x="0" y="0"/>
                <a:chExt cx="6408712" cy="2520280"/>
              </a:xfrm>
            </p:grpSpPr>
            <p:sp>
              <p:nvSpPr>
                <p:cNvPr id="10395" name="矩形 37"/>
                <p:cNvSpPr>
                  <a:spLocks noChangeArrowheads="1"/>
                </p:cNvSpPr>
                <p:nvPr/>
              </p:nvSpPr>
              <p:spPr bwMode="auto">
                <a:xfrm>
                  <a:off x="-1733" y="0"/>
                  <a:ext cx="640817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7365" name="矩形 38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397" name="等腰三角形 6"/>
                <p:cNvSpPr/>
                <p:nvPr/>
              </p:nvSpPr>
              <p:spPr bwMode="auto">
                <a:xfrm rot="16200000" flipH="1">
                  <a:off x="2310477" y="-1792339"/>
                  <a:ext cx="1813659" cy="6034303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7348" name="组合 42"/>
              <p:cNvGrpSpPr/>
              <p:nvPr/>
            </p:nvGrpSpPr>
            <p:grpSpPr>
              <a:xfrm>
                <a:off x="3168352" y="0"/>
                <a:ext cx="1528602" cy="360040"/>
                <a:chOff x="0" y="0"/>
                <a:chExt cx="6408712" cy="2520280"/>
              </a:xfrm>
            </p:grpSpPr>
            <p:sp>
              <p:nvSpPr>
                <p:cNvPr id="10392" name="矩形 34"/>
                <p:cNvSpPr>
                  <a:spLocks noChangeArrowheads="1"/>
                </p:cNvSpPr>
                <p:nvPr/>
              </p:nvSpPr>
              <p:spPr bwMode="auto">
                <a:xfrm>
                  <a:off x="-3467" y="0"/>
                  <a:ext cx="641565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7362" name="矩形 35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394" name="等腰三角形 6"/>
                <p:cNvSpPr/>
                <p:nvPr/>
              </p:nvSpPr>
              <p:spPr bwMode="auto">
                <a:xfrm rot="16200000" flipH="1">
                  <a:off x="2312480" y="-1796072"/>
                  <a:ext cx="1813659" cy="604177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7349" name="组合 46"/>
              <p:cNvGrpSpPr/>
              <p:nvPr/>
            </p:nvGrpSpPr>
            <p:grpSpPr>
              <a:xfrm>
                <a:off x="4752528" y="0"/>
                <a:ext cx="1528602" cy="360040"/>
                <a:chOff x="0" y="0"/>
                <a:chExt cx="6408712" cy="2520280"/>
              </a:xfrm>
            </p:grpSpPr>
            <p:sp>
              <p:nvSpPr>
                <p:cNvPr id="10389" name="矩形 31"/>
                <p:cNvSpPr>
                  <a:spLocks noChangeArrowheads="1"/>
                </p:cNvSpPr>
                <p:nvPr/>
              </p:nvSpPr>
              <p:spPr bwMode="auto">
                <a:xfrm>
                  <a:off x="2270" y="0"/>
                  <a:ext cx="6408175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7359" name="矩形 32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391" name="等腰三角形 6"/>
                <p:cNvSpPr/>
                <p:nvPr/>
              </p:nvSpPr>
              <p:spPr bwMode="auto">
                <a:xfrm rot="16200000" flipH="1">
                  <a:off x="2314482" y="-1792333"/>
                  <a:ext cx="1813659" cy="603429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7350" name="组合 50"/>
              <p:cNvGrpSpPr/>
              <p:nvPr/>
            </p:nvGrpSpPr>
            <p:grpSpPr>
              <a:xfrm>
                <a:off x="6336704" y="0"/>
                <a:ext cx="1528602" cy="360040"/>
                <a:chOff x="0" y="0"/>
                <a:chExt cx="6408712" cy="2520280"/>
              </a:xfrm>
            </p:grpSpPr>
            <p:sp>
              <p:nvSpPr>
                <p:cNvPr id="10386" name="矩形 28"/>
                <p:cNvSpPr>
                  <a:spLocks noChangeArrowheads="1"/>
                </p:cNvSpPr>
                <p:nvPr/>
              </p:nvSpPr>
              <p:spPr bwMode="auto">
                <a:xfrm>
                  <a:off x="537" y="0"/>
                  <a:ext cx="6408175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7356" name="矩形 29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388" name="等腰三角形 6"/>
                <p:cNvSpPr/>
                <p:nvPr/>
              </p:nvSpPr>
              <p:spPr bwMode="auto">
                <a:xfrm rot="16200000" flipH="1">
                  <a:off x="2312748" y="-1792333"/>
                  <a:ext cx="1813659" cy="603429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7351" name="组合 54"/>
              <p:cNvGrpSpPr/>
              <p:nvPr/>
            </p:nvGrpSpPr>
            <p:grpSpPr>
              <a:xfrm>
                <a:off x="0" y="0"/>
                <a:ext cx="1528602" cy="360040"/>
                <a:chOff x="0" y="0"/>
                <a:chExt cx="6408712" cy="2520280"/>
              </a:xfrm>
            </p:grpSpPr>
            <p:sp>
              <p:nvSpPr>
                <p:cNvPr id="10383" name="矩形 2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640817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7353" name="矩形 26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385" name="等腰三角形 6"/>
                <p:cNvSpPr/>
                <p:nvPr/>
              </p:nvSpPr>
              <p:spPr bwMode="auto">
                <a:xfrm rot="16200000" flipH="1">
                  <a:off x="2312210" y="-1792339"/>
                  <a:ext cx="1813659" cy="6034303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7342" name="TextBox 15"/>
            <p:cNvSpPr txBox="1"/>
            <p:nvPr/>
          </p:nvSpPr>
          <p:spPr>
            <a:xfrm>
              <a:off x="144016" y="0"/>
              <a:ext cx="1080120" cy="293756"/>
            </a:xfrm>
            <a:prstGeom prst="rect">
              <a:avLst/>
            </a:prstGeom>
            <a:solidFill>
              <a:srgbClr val="FFC000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课程进度表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43" name="TextBox 16"/>
            <p:cNvSpPr txBox="1"/>
            <p:nvPr/>
          </p:nvSpPr>
          <p:spPr>
            <a:xfrm>
              <a:off x="1584176" y="0"/>
              <a:ext cx="1008112" cy="293756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单元信息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44" name="TextBox 17"/>
            <p:cNvSpPr txBox="1"/>
            <p:nvPr/>
          </p:nvSpPr>
          <p:spPr>
            <a:xfrm>
              <a:off x="3024336" y="0"/>
              <a:ext cx="1080120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单元目标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45" name="TextBox 18"/>
            <p:cNvSpPr txBox="1"/>
            <p:nvPr/>
          </p:nvSpPr>
          <p:spPr>
            <a:xfrm>
              <a:off x="4464263" y="0"/>
              <a:ext cx="1000808" cy="2920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实施计划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46" name="TextBox 19"/>
            <p:cNvSpPr txBox="1"/>
            <p:nvPr/>
          </p:nvSpPr>
          <p:spPr>
            <a:xfrm>
              <a:off x="5832648" y="0"/>
              <a:ext cx="1152128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实施过程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273300" y="788988"/>
            <a:ext cx="4645025" cy="24844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TextBox 13"/>
          <p:cNvSpPr txBox="1"/>
          <p:nvPr/>
        </p:nvSpPr>
        <p:spPr>
          <a:xfrm>
            <a:off x="3348038" y="1978025"/>
            <a:ext cx="2263775" cy="485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3200" b="1" dirty="0">
                <a:latin typeface="Agency FB" panose="020B0503020202020204" pitchFamily="2" charset="0"/>
                <a:ea typeface="微软雅黑" panose="020B0503020204020204" pitchFamily="34" charset="-122"/>
              </a:rPr>
              <a:t>单元信息</a:t>
            </a:r>
            <a:endParaRPr lang="zh-CN" altLang="en-US" sz="3200" b="1" dirty="0">
              <a:latin typeface="Agency FB" panose="020B0503020202020204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8196" name="矩形 14"/>
          <p:cNvGrpSpPr/>
          <p:nvPr/>
        </p:nvGrpSpPr>
        <p:grpSpPr>
          <a:xfrm>
            <a:off x="2584450" y="1779588"/>
            <a:ext cx="195263" cy="823912"/>
            <a:chOff x="0" y="0"/>
            <a:chExt cx="123" cy="519"/>
          </a:xfrm>
        </p:grpSpPr>
        <p:pic>
          <p:nvPicPr>
            <p:cNvPr id="8211" name="矩形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3" cy="51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212" name="Text Box 6"/>
            <p:cNvSpPr txBox="1"/>
            <p:nvPr/>
          </p:nvSpPr>
          <p:spPr>
            <a:xfrm>
              <a:off x="6" y="3"/>
              <a:ext cx="113" cy="51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/>
              <a:endParaRPr lang="en-US" altLang="zh-CN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8197" name="矩形 15"/>
          <p:cNvGrpSpPr/>
          <p:nvPr/>
        </p:nvGrpSpPr>
        <p:grpSpPr>
          <a:xfrm>
            <a:off x="6419850" y="1779588"/>
            <a:ext cx="188913" cy="823912"/>
            <a:chOff x="0" y="0"/>
            <a:chExt cx="119" cy="519"/>
          </a:xfrm>
        </p:grpSpPr>
        <p:pic>
          <p:nvPicPr>
            <p:cNvPr id="8209" name="矩形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19" cy="51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210" name="Text Box 9"/>
            <p:cNvSpPr txBox="1"/>
            <p:nvPr/>
          </p:nvSpPr>
          <p:spPr>
            <a:xfrm>
              <a:off x="2" y="3"/>
              <a:ext cx="113" cy="51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/>
              <a:endParaRPr lang="en-US" altLang="zh-CN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8198" name="矩形 16"/>
          <p:cNvGrpSpPr/>
          <p:nvPr/>
        </p:nvGrpSpPr>
        <p:grpSpPr>
          <a:xfrm>
            <a:off x="6407150" y="1828800"/>
            <a:ext cx="2749550" cy="712788"/>
            <a:chOff x="0" y="0"/>
            <a:chExt cx="1732" cy="449"/>
          </a:xfrm>
        </p:grpSpPr>
        <p:pic>
          <p:nvPicPr>
            <p:cNvPr id="8207" name="矩形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732" cy="44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208" name="Text Box 12"/>
            <p:cNvSpPr txBox="1"/>
            <p:nvPr/>
          </p:nvSpPr>
          <p:spPr>
            <a:xfrm>
              <a:off x="10" y="13"/>
              <a:ext cx="1714" cy="4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/>
              <a:endParaRPr lang="en-US" altLang="zh-CN" dirty="0">
                <a:solidFill>
                  <a:srgbClr val="DBD9BA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8199" name="矩形 17"/>
          <p:cNvGrpSpPr/>
          <p:nvPr/>
        </p:nvGrpSpPr>
        <p:grpSpPr>
          <a:xfrm>
            <a:off x="-19050" y="1828800"/>
            <a:ext cx="2781300" cy="712788"/>
            <a:chOff x="0" y="0"/>
            <a:chExt cx="1752" cy="449"/>
          </a:xfrm>
        </p:grpSpPr>
        <p:pic>
          <p:nvPicPr>
            <p:cNvPr id="8205" name="矩形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1752" cy="44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206" name="Text Box 15"/>
            <p:cNvSpPr txBox="1"/>
            <p:nvPr/>
          </p:nvSpPr>
          <p:spPr>
            <a:xfrm>
              <a:off x="12" y="13"/>
              <a:ext cx="1732" cy="4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/>
              <a:endParaRPr lang="en-US" altLang="zh-CN" dirty="0">
                <a:solidFill>
                  <a:srgbClr val="DBD9BA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9232" name="TextBox 19"/>
          <p:cNvSpPr txBox="1">
            <a:spLocks noChangeArrowheads="1"/>
          </p:cNvSpPr>
          <p:nvPr/>
        </p:nvSpPr>
        <p:spPr bwMode="auto">
          <a:xfrm>
            <a:off x="7145338" y="2016125"/>
            <a:ext cx="1674813" cy="487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algn="ctr" defTabSz="914400">
              <a:lnSpc>
                <a:spcPct val="8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2</a:t>
            </a:r>
            <a:endParaRPr kumimoji="0" lang="zh-CN" altLang="en-US" sz="3200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2" name="等腰三角形 21"/>
          <p:cNvSpPr>
            <a:spLocks noChangeArrowheads="1"/>
          </p:cNvSpPr>
          <p:nvPr/>
        </p:nvSpPr>
        <p:spPr bwMode="auto">
          <a:xfrm rot="5400000">
            <a:off x="2094706" y="2101056"/>
            <a:ext cx="158750" cy="182563"/>
          </a:xfrm>
          <a:prstGeom prst="triangle">
            <a:avLst>
              <a:gd name="adj" fmla="val 50000"/>
            </a:avLst>
          </a:prstGeom>
          <a:solidFill>
            <a:srgbClr val="404040"/>
          </a:solidFill>
          <a:ln w="9525">
            <a:noFill/>
            <a:miter lim="800000"/>
          </a:ln>
          <a:effectLst>
            <a:outerShdw dist="38100" dir="5400000" algn="ctr" rotWithShape="0">
              <a:srgbClr val="FFFFFF">
                <a:alpha val="37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等腰三角形 22"/>
          <p:cNvSpPr>
            <a:spLocks noChangeArrowheads="1"/>
          </p:cNvSpPr>
          <p:nvPr/>
        </p:nvSpPr>
        <p:spPr bwMode="auto">
          <a:xfrm rot="16200000" flipH="1">
            <a:off x="6961981" y="2097881"/>
            <a:ext cx="157163" cy="180975"/>
          </a:xfrm>
          <a:prstGeom prst="triangle">
            <a:avLst>
              <a:gd name="adj" fmla="val 50000"/>
            </a:avLst>
          </a:prstGeom>
          <a:solidFill>
            <a:srgbClr val="404040"/>
          </a:solidFill>
          <a:ln w="9525">
            <a:noFill/>
            <a:miter lim="800000"/>
          </a:ln>
          <a:effectLst>
            <a:outerShdw dist="38100" dir="5400000" algn="ctr" rotWithShape="0">
              <a:srgbClr val="FFFFFF">
                <a:alpha val="37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203" name="TextBox 11"/>
          <p:cNvSpPr txBox="1"/>
          <p:nvPr/>
        </p:nvSpPr>
        <p:spPr>
          <a:xfrm>
            <a:off x="971550" y="1978025"/>
            <a:ext cx="8636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04" name="灯片编号占位符 21"/>
          <p:cNvSpPr txBox="1"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7187"/>
          </a:xfrm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圆角矩形 6"/>
          <p:cNvSpPr/>
          <p:nvPr/>
        </p:nvSpPr>
        <p:spPr bwMode="auto">
          <a:xfrm>
            <a:off x="2274888" y="476250"/>
            <a:ext cx="5610225" cy="1319213"/>
          </a:xfrm>
          <a:custGeom>
            <a:avLst/>
            <a:gdLst>
              <a:gd name="T0" fmla="*/ 1289248 w 5969768"/>
              <a:gd name="T1" fmla="*/ 0 h 1872208"/>
              <a:gd name="T2" fmla="*/ 5346173 w 5969768"/>
              <a:gd name="T3" fmla="*/ 0 h 1872208"/>
              <a:gd name="T4" fmla="*/ 5969768 w 5969768"/>
              <a:gd name="T5" fmla="*/ 623595 h 1872208"/>
              <a:gd name="T6" fmla="*/ 5969768 w 5969768"/>
              <a:gd name="T7" fmla="*/ 1248613 h 1872208"/>
              <a:gd name="T8" fmla="*/ 5346173 w 5969768"/>
              <a:gd name="T9" fmla="*/ 1872208 h 1872208"/>
              <a:gd name="T10" fmla="*/ 1368152 w 5969768"/>
              <a:gd name="T11" fmla="*/ 1872208 h 1872208"/>
              <a:gd name="T12" fmla="*/ 1289248 w 5969768"/>
              <a:gd name="T13" fmla="*/ 1872208 h 1872208"/>
              <a:gd name="T14" fmla="*/ 407735 w 5969768"/>
              <a:gd name="T15" fmla="*/ 1872208 h 1872208"/>
              <a:gd name="T16" fmla="*/ 0 w 5969768"/>
              <a:gd name="T17" fmla="*/ 1464473 h 1872208"/>
              <a:gd name="T18" fmla="*/ 0 w 5969768"/>
              <a:gd name="T19" fmla="*/ 1055807 h 1872208"/>
              <a:gd name="T20" fmla="*/ 407735 w 5969768"/>
              <a:gd name="T21" fmla="*/ 648072 h 1872208"/>
              <a:gd name="T22" fmla="*/ 1368152 w 5969768"/>
              <a:gd name="T23" fmla="*/ 648072 h 1872208"/>
              <a:gd name="T24" fmla="*/ 1368152 w 5969768"/>
              <a:gd name="T25" fmla="*/ 850487 h 1872208"/>
              <a:gd name="T26" fmla="*/ 488918 w 5969768"/>
              <a:gd name="T27" fmla="*/ 850487 h 1872208"/>
              <a:gd name="T28" fmla="*/ 216024 w 5969768"/>
              <a:gd name="T29" fmla="*/ 1123381 h 1872208"/>
              <a:gd name="T30" fmla="*/ 216024 w 5969768"/>
              <a:gd name="T31" fmla="*/ 1396898 h 1872208"/>
              <a:gd name="T32" fmla="*/ 488918 w 5969768"/>
              <a:gd name="T33" fmla="*/ 1669792 h 1872208"/>
              <a:gd name="T34" fmla="*/ 1368152 w 5969768"/>
              <a:gd name="T35" fmla="*/ 1669792 h 1872208"/>
              <a:gd name="T36" fmla="*/ 1368152 w 5969768"/>
              <a:gd name="T37" fmla="*/ 1670095 h 1872208"/>
              <a:gd name="T38" fmla="*/ 5264789 w 5969768"/>
              <a:gd name="T39" fmla="*/ 1670095 h 1872208"/>
              <a:gd name="T40" fmla="*/ 5753744 w 5969768"/>
              <a:gd name="T41" fmla="*/ 1181140 h 1872208"/>
              <a:gd name="T42" fmla="*/ 5753744 w 5969768"/>
              <a:gd name="T43" fmla="*/ 691068 h 1872208"/>
              <a:gd name="T44" fmla="*/ 5264789 w 5969768"/>
              <a:gd name="T45" fmla="*/ 202113 h 1872208"/>
              <a:gd name="T46" fmla="*/ 1289248 w 5969768"/>
              <a:gd name="T47" fmla="*/ 202113 h 1872208"/>
              <a:gd name="T48" fmla="*/ 1421432 w 5969768"/>
              <a:gd name="T49" fmla="*/ 109314 h 1872208"/>
              <a:gd name="T50" fmla="*/ 1289248 w 5969768"/>
              <a:gd name="T51" fmla="*/ 0 h 187220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5969768" h="1872208">
                <a:moveTo>
                  <a:pt x="1289248" y="0"/>
                </a:moveTo>
                <a:lnTo>
                  <a:pt x="5346173" y="0"/>
                </a:lnTo>
                <a:cubicBezTo>
                  <a:pt x="5690575" y="0"/>
                  <a:pt x="5969768" y="279193"/>
                  <a:pt x="5969768" y="623595"/>
                </a:cubicBezTo>
                <a:lnTo>
                  <a:pt x="5969768" y="1248613"/>
                </a:lnTo>
                <a:cubicBezTo>
                  <a:pt x="5969768" y="1593015"/>
                  <a:pt x="5690575" y="1872208"/>
                  <a:pt x="5346173" y="1872208"/>
                </a:cubicBezTo>
                <a:lnTo>
                  <a:pt x="1368152" y="1872208"/>
                </a:lnTo>
                <a:lnTo>
                  <a:pt x="1289248" y="1872208"/>
                </a:lnTo>
                <a:lnTo>
                  <a:pt x="407735" y="1872208"/>
                </a:lnTo>
                <a:cubicBezTo>
                  <a:pt x="182549" y="1872208"/>
                  <a:pt x="0" y="1689659"/>
                  <a:pt x="0" y="1464473"/>
                </a:cubicBezTo>
                <a:lnTo>
                  <a:pt x="0" y="1055807"/>
                </a:lnTo>
                <a:cubicBezTo>
                  <a:pt x="0" y="830621"/>
                  <a:pt x="182549" y="648072"/>
                  <a:pt x="407735" y="648072"/>
                </a:cubicBezTo>
                <a:lnTo>
                  <a:pt x="1368152" y="648072"/>
                </a:lnTo>
                <a:lnTo>
                  <a:pt x="1368152" y="850487"/>
                </a:lnTo>
                <a:lnTo>
                  <a:pt x="488918" y="850487"/>
                </a:lnTo>
                <a:cubicBezTo>
                  <a:pt x="338203" y="850487"/>
                  <a:pt x="216024" y="972666"/>
                  <a:pt x="216024" y="1123381"/>
                </a:cubicBezTo>
                <a:lnTo>
                  <a:pt x="216024" y="1396898"/>
                </a:lnTo>
                <a:cubicBezTo>
                  <a:pt x="216024" y="1547613"/>
                  <a:pt x="338203" y="1669792"/>
                  <a:pt x="488918" y="1669792"/>
                </a:cubicBezTo>
                <a:lnTo>
                  <a:pt x="1368152" y="1669792"/>
                </a:lnTo>
                <a:lnTo>
                  <a:pt x="1368152" y="1670095"/>
                </a:lnTo>
                <a:lnTo>
                  <a:pt x="5264789" y="1670095"/>
                </a:lnTo>
                <a:cubicBezTo>
                  <a:pt x="5534831" y="1670095"/>
                  <a:pt x="5753744" y="1451182"/>
                  <a:pt x="5753744" y="1181140"/>
                </a:cubicBezTo>
                <a:lnTo>
                  <a:pt x="5753744" y="691068"/>
                </a:lnTo>
                <a:cubicBezTo>
                  <a:pt x="5753744" y="421026"/>
                  <a:pt x="5534831" y="202113"/>
                  <a:pt x="5264789" y="202113"/>
                </a:cubicBezTo>
                <a:lnTo>
                  <a:pt x="1289248" y="202113"/>
                </a:lnTo>
                <a:cubicBezTo>
                  <a:pt x="1288859" y="161655"/>
                  <a:pt x="1421821" y="149772"/>
                  <a:pt x="1421432" y="109314"/>
                </a:cubicBezTo>
                <a:cubicBezTo>
                  <a:pt x="1421821" y="82401"/>
                  <a:pt x="1288859" y="26913"/>
                  <a:pt x="1289248" y="0"/>
                </a:cubicBezTo>
                <a:close/>
              </a:path>
            </a:pathLst>
          </a:custGeom>
          <a:solidFill>
            <a:srgbClr val="B7E020"/>
          </a:solidFill>
          <a:ln w="28575" cap="flat" cmpd="sng">
            <a:solidFill>
              <a:srgbClr val="FFFFFF"/>
            </a:solidFill>
            <a:round/>
          </a:ln>
          <a:effectLst>
            <a:outerShdw dist="38100" dir="2700000" algn="ctr" rotWithShape="0">
              <a:srgbClr val="000000">
                <a:alpha val="17998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315" name="燕尾形 20"/>
          <p:cNvSpPr>
            <a:spLocks noChangeArrowheads="1"/>
          </p:cNvSpPr>
          <p:nvPr/>
        </p:nvSpPr>
        <p:spPr bwMode="auto">
          <a:xfrm>
            <a:off x="3397250" y="877888"/>
            <a:ext cx="323850" cy="244475"/>
          </a:xfrm>
          <a:prstGeom prst="chevron">
            <a:avLst>
              <a:gd name="adj" fmla="val 49675"/>
            </a:avLst>
          </a:prstGeom>
          <a:solidFill>
            <a:srgbClr val="E46C0A"/>
          </a:solidFill>
          <a:ln w="28575">
            <a:solidFill>
              <a:srgbClr val="FFFFFF"/>
            </a:solidFill>
            <a:miter lim="800000"/>
          </a:ln>
          <a:effectLst>
            <a:outerShdw dist="38100" dir="2700000" algn="ctr" rotWithShape="0">
              <a:srgbClr val="000000">
                <a:alpha val="17998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316" name="燕尾形 21"/>
          <p:cNvSpPr>
            <a:spLocks noChangeArrowheads="1"/>
          </p:cNvSpPr>
          <p:nvPr/>
        </p:nvSpPr>
        <p:spPr bwMode="auto">
          <a:xfrm>
            <a:off x="3643313" y="877888"/>
            <a:ext cx="323850" cy="244475"/>
          </a:xfrm>
          <a:prstGeom prst="chevron">
            <a:avLst>
              <a:gd name="adj" fmla="val 49675"/>
            </a:avLst>
          </a:prstGeom>
          <a:solidFill>
            <a:srgbClr val="00B0F0"/>
          </a:solidFill>
          <a:ln w="28575">
            <a:solidFill>
              <a:srgbClr val="FFFFFF"/>
            </a:solidFill>
            <a:miter lim="800000"/>
          </a:ln>
          <a:effectLst>
            <a:outerShdw dist="38100" dir="2700000" algn="ctr" rotWithShape="0">
              <a:srgbClr val="000000">
                <a:alpha val="17998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317" name="圆角矩形 6"/>
          <p:cNvSpPr/>
          <p:nvPr/>
        </p:nvSpPr>
        <p:spPr bwMode="auto">
          <a:xfrm>
            <a:off x="2274888" y="1998663"/>
            <a:ext cx="5610225" cy="1319213"/>
          </a:xfrm>
          <a:custGeom>
            <a:avLst/>
            <a:gdLst>
              <a:gd name="T0" fmla="*/ 1289248 w 5969768"/>
              <a:gd name="T1" fmla="*/ 0 h 1872208"/>
              <a:gd name="T2" fmla="*/ 5346173 w 5969768"/>
              <a:gd name="T3" fmla="*/ 0 h 1872208"/>
              <a:gd name="T4" fmla="*/ 5969768 w 5969768"/>
              <a:gd name="T5" fmla="*/ 623595 h 1872208"/>
              <a:gd name="T6" fmla="*/ 5969768 w 5969768"/>
              <a:gd name="T7" fmla="*/ 1248613 h 1872208"/>
              <a:gd name="T8" fmla="*/ 5346173 w 5969768"/>
              <a:gd name="T9" fmla="*/ 1872208 h 1872208"/>
              <a:gd name="T10" fmla="*/ 1368152 w 5969768"/>
              <a:gd name="T11" fmla="*/ 1872208 h 1872208"/>
              <a:gd name="T12" fmla="*/ 1289248 w 5969768"/>
              <a:gd name="T13" fmla="*/ 1872208 h 1872208"/>
              <a:gd name="T14" fmla="*/ 407735 w 5969768"/>
              <a:gd name="T15" fmla="*/ 1872208 h 1872208"/>
              <a:gd name="T16" fmla="*/ 0 w 5969768"/>
              <a:gd name="T17" fmla="*/ 1464473 h 1872208"/>
              <a:gd name="T18" fmla="*/ 0 w 5969768"/>
              <a:gd name="T19" fmla="*/ 1055807 h 1872208"/>
              <a:gd name="T20" fmla="*/ 407735 w 5969768"/>
              <a:gd name="T21" fmla="*/ 648072 h 1872208"/>
              <a:gd name="T22" fmla="*/ 1368152 w 5969768"/>
              <a:gd name="T23" fmla="*/ 648072 h 1872208"/>
              <a:gd name="T24" fmla="*/ 1368152 w 5969768"/>
              <a:gd name="T25" fmla="*/ 850487 h 1872208"/>
              <a:gd name="T26" fmla="*/ 488918 w 5969768"/>
              <a:gd name="T27" fmla="*/ 850487 h 1872208"/>
              <a:gd name="T28" fmla="*/ 216024 w 5969768"/>
              <a:gd name="T29" fmla="*/ 1123381 h 1872208"/>
              <a:gd name="T30" fmla="*/ 216024 w 5969768"/>
              <a:gd name="T31" fmla="*/ 1396898 h 1872208"/>
              <a:gd name="T32" fmla="*/ 488918 w 5969768"/>
              <a:gd name="T33" fmla="*/ 1669792 h 1872208"/>
              <a:gd name="T34" fmla="*/ 1368152 w 5969768"/>
              <a:gd name="T35" fmla="*/ 1669792 h 1872208"/>
              <a:gd name="T36" fmla="*/ 1368152 w 5969768"/>
              <a:gd name="T37" fmla="*/ 1670095 h 1872208"/>
              <a:gd name="T38" fmla="*/ 5264789 w 5969768"/>
              <a:gd name="T39" fmla="*/ 1670095 h 1872208"/>
              <a:gd name="T40" fmla="*/ 5753744 w 5969768"/>
              <a:gd name="T41" fmla="*/ 1181140 h 1872208"/>
              <a:gd name="T42" fmla="*/ 5753744 w 5969768"/>
              <a:gd name="T43" fmla="*/ 691068 h 1872208"/>
              <a:gd name="T44" fmla="*/ 5264789 w 5969768"/>
              <a:gd name="T45" fmla="*/ 202113 h 1872208"/>
              <a:gd name="T46" fmla="*/ 1289248 w 5969768"/>
              <a:gd name="T47" fmla="*/ 202113 h 1872208"/>
              <a:gd name="T48" fmla="*/ 1421432 w 5969768"/>
              <a:gd name="T49" fmla="*/ 109314 h 1872208"/>
              <a:gd name="T50" fmla="*/ 1289248 w 5969768"/>
              <a:gd name="T51" fmla="*/ 0 h 187220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5969768" h="1872208">
                <a:moveTo>
                  <a:pt x="1289248" y="0"/>
                </a:moveTo>
                <a:lnTo>
                  <a:pt x="5346173" y="0"/>
                </a:lnTo>
                <a:cubicBezTo>
                  <a:pt x="5690575" y="0"/>
                  <a:pt x="5969768" y="279193"/>
                  <a:pt x="5969768" y="623595"/>
                </a:cubicBezTo>
                <a:lnTo>
                  <a:pt x="5969768" y="1248613"/>
                </a:lnTo>
                <a:cubicBezTo>
                  <a:pt x="5969768" y="1593015"/>
                  <a:pt x="5690575" y="1872208"/>
                  <a:pt x="5346173" y="1872208"/>
                </a:cubicBezTo>
                <a:lnTo>
                  <a:pt x="1368152" y="1872208"/>
                </a:lnTo>
                <a:lnTo>
                  <a:pt x="1289248" y="1872208"/>
                </a:lnTo>
                <a:lnTo>
                  <a:pt x="407735" y="1872208"/>
                </a:lnTo>
                <a:cubicBezTo>
                  <a:pt x="182549" y="1872208"/>
                  <a:pt x="0" y="1689659"/>
                  <a:pt x="0" y="1464473"/>
                </a:cubicBezTo>
                <a:lnTo>
                  <a:pt x="0" y="1055807"/>
                </a:lnTo>
                <a:cubicBezTo>
                  <a:pt x="0" y="830621"/>
                  <a:pt x="182549" y="648072"/>
                  <a:pt x="407735" y="648072"/>
                </a:cubicBezTo>
                <a:lnTo>
                  <a:pt x="1368152" y="648072"/>
                </a:lnTo>
                <a:lnTo>
                  <a:pt x="1368152" y="850487"/>
                </a:lnTo>
                <a:lnTo>
                  <a:pt x="488918" y="850487"/>
                </a:lnTo>
                <a:cubicBezTo>
                  <a:pt x="338203" y="850487"/>
                  <a:pt x="216024" y="972666"/>
                  <a:pt x="216024" y="1123381"/>
                </a:cubicBezTo>
                <a:lnTo>
                  <a:pt x="216024" y="1396898"/>
                </a:lnTo>
                <a:cubicBezTo>
                  <a:pt x="216024" y="1547613"/>
                  <a:pt x="338203" y="1669792"/>
                  <a:pt x="488918" y="1669792"/>
                </a:cubicBezTo>
                <a:lnTo>
                  <a:pt x="1368152" y="1669792"/>
                </a:lnTo>
                <a:lnTo>
                  <a:pt x="1368152" y="1670095"/>
                </a:lnTo>
                <a:lnTo>
                  <a:pt x="5264789" y="1670095"/>
                </a:lnTo>
                <a:cubicBezTo>
                  <a:pt x="5534831" y="1670095"/>
                  <a:pt x="5753744" y="1451182"/>
                  <a:pt x="5753744" y="1181140"/>
                </a:cubicBezTo>
                <a:lnTo>
                  <a:pt x="5753744" y="691068"/>
                </a:lnTo>
                <a:cubicBezTo>
                  <a:pt x="5753744" y="421026"/>
                  <a:pt x="5534831" y="202113"/>
                  <a:pt x="5264789" y="202113"/>
                </a:cubicBezTo>
                <a:lnTo>
                  <a:pt x="1289248" y="202113"/>
                </a:lnTo>
                <a:cubicBezTo>
                  <a:pt x="1288859" y="161655"/>
                  <a:pt x="1421821" y="149772"/>
                  <a:pt x="1421432" y="109314"/>
                </a:cubicBezTo>
                <a:cubicBezTo>
                  <a:pt x="1421821" y="82401"/>
                  <a:pt x="1288859" y="26913"/>
                  <a:pt x="1289248" y="0"/>
                </a:cubicBezTo>
                <a:close/>
              </a:path>
            </a:pathLst>
          </a:custGeom>
          <a:solidFill>
            <a:srgbClr val="E46C0A"/>
          </a:solidFill>
          <a:ln w="28575" cap="flat" cmpd="sng">
            <a:solidFill>
              <a:srgbClr val="FFFFFF"/>
            </a:solidFill>
            <a:round/>
          </a:ln>
          <a:effectLst>
            <a:outerShdw dist="38100" dir="2700000" algn="ctr" rotWithShape="0">
              <a:srgbClr val="000000">
                <a:alpha val="17998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318" name="燕尾形 23"/>
          <p:cNvSpPr>
            <a:spLocks noChangeArrowheads="1"/>
          </p:cNvSpPr>
          <p:nvPr/>
        </p:nvSpPr>
        <p:spPr bwMode="auto">
          <a:xfrm>
            <a:off x="3397250" y="2401888"/>
            <a:ext cx="323850" cy="242888"/>
          </a:xfrm>
          <a:prstGeom prst="chevron">
            <a:avLst>
              <a:gd name="adj" fmla="val 50000"/>
            </a:avLst>
          </a:prstGeom>
          <a:solidFill>
            <a:srgbClr val="B7E020"/>
          </a:solidFill>
          <a:ln w="28575">
            <a:solidFill>
              <a:srgbClr val="FFFFFF"/>
            </a:solidFill>
            <a:miter lim="800000"/>
          </a:ln>
          <a:effectLst>
            <a:outerShdw dist="38100" dir="2700000" algn="ctr" rotWithShape="0">
              <a:srgbClr val="000000">
                <a:alpha val="17998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319" name="燕尾形 24"/>
          <p:cNvSpPr>
            <a:spLocks noChangeArrowheads="1"/>
          </p:cNvSpPr>
          <p:nvPr/>
        </p:nvSpPr>
        <p:spPr bwMode="auto">
          <a:xfrm>
            <a:off x="3643313" y="2401888"/>
            <a:ext cx="323850" cy="242888"/>
          </a:xfrm>
          <a:prstGeom prst="chevron">
            <a:avLst>
              <a:gd name="adj" fmla="val 50000"/>
            </a:avLst>
          </a:prstGeom>
          <a:solidFill>
            <a:srgbClr val="00B0F0"/>
          </a:solidFill>
          <a:ln w="28575">
            <a:solidFill>
              <a:srgbClr val="FFFFFF"/>
            </a:solidFill>
            <a:miter lim="800000"/>
          </a:ln>
          <a:effectLst>
            <a:outerShdw dist="38100" dir="2700000" algn="ctr" rotWithShape="0">
              <a:srgbClr val="000000">
                <a:alpha val="17998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320" name="圆角矩形 6"/>
          <p:cNvSpPr/>
          <p:nvPr/>
        </p:nvSpPr>
        <p:spPr bwMode="auto">
          <a:xfrm>
            <a:off x="2274888" y="3521075"/>
            <a:ext cx="5610225" cy="1319213"/>
          </a:xfrm>
          <a:custGeom>
            <a:avLst/>
            <a:gdLst>
              <a:gd name="T0" fmla="*/ 1289248 w 5969768"/>
              <a:gd name="T1" fmla="*/ 0 h 1872208"/>
              <a:gd name="T2" fmla="*/ 5346173 w 5969768"/>
              <a:gd name="T3" fmla="*/ 0 h 1872208"/>
              <a:gd name="T4" fmla="*/ 5969768 w 5969768"/>
              <a:gd name="T5" fmla="*/ 623595 h 1872208"/>
              <a:gd name="T6" fmla="*/ 5969768 w 5969768"/>
              <a:gd name="T7" fmla="*/ 1248613 h 1872208"/>
              <a:gd name="T8" fmla="*/ 5346173 w 5969768"/>
              <a:gd name="T9" fmla="*/ 1872208 h 1872208"/>
              <a:gd name="T10" fmla="*/ 1368152 w 5969768"/>
              <a:gd name="T11" fmla="*/ 1872208 h 1872208"/>
              <a:gd name="T12" fmla="*/ 1289248 w 5969768"/>
              <a:gd name="T13" fmla="*/ 1872208 h 1872208"/>
              <a:gd name="T14" fmla="*/ 407735 w 5969768"/>
              <a:gd name="T15" fmla="*/ 1872208 h 1872208"/>
              <a:gd name="T16" fmla="*/ 0 w 5969768"/>
              <a:gd name="T17" fmla="*/ 1464473 h 1872208"/>
              <a:gd name="T18" fmla="*/ 0 w 5969768"/>
              <a:gd name="T19" fmla="*/ 1055807 h 1872208"/>
              <a:gd name="T20" fmla="*/ 407735 w 5969768"/>
              <a:gd name="T21" fmla="*/ 648072 h 1872208"/>
              <a:gd name="T22" fmla="*/ 1368152 w 5969768"/>
              <a:gd name="T23" fmla="*/ 648072 h 1872208"/>
              <a:gd name="T24" fmla="*/ 1368152 w 5969768"/>
              <a:gd name="T25" fmla="*/ 850487 h 1872208"/>
              <a:gd name="T26" fmla="*/ 488918 w 5969768"/>
              <a:gd name="T27" fmla="*/ 850487 h 1872208"/>
              <a:gd name="T28" fmla="*/ 216024 w 5969768"/>
              <a:gd name="T29" fmla="*/ 1123381 h 1872208"/>
              <a:gd name="T30" fmla="*/ 216024 w 5969768"/>
              <a:gd name="T31" fmla="*/ 1396898 h 1872208"/>
              <a:gd name="T32" fmla="*/ 488918 w 5969768"/>
              <a:gd name="T33" fmla="*/ 1669792 h 1872208"/>
              <a:gd name="T34" fmla="*/ 1368152 w 5969768"/>
              <a:gd name="T35" fmla="*/ 1669792 h 1872208"/>
              <a:gd name="T36" fmla="*/ 1368152 w 5969768"/>
              <a:gd name="T37" fmla="*/ 1670095 h 1872208"/>
              <a:gd name="T38" fmla="*/ 5264789 w 5969768"/>
              <a:gd name="T39" fmla="*/ 1670095 h 1872208"/>
              <a:gd name="T40" fmla="*/ 5753744 w 5969768"/>
              <a:gd name="T41" fmla="*/ 1181140 h 1872208"/>
              <a:gd name="T42" fmla="*/ 5753744 w 5969768"/>
              <a:gd name="T43" fmla="*/ 691068 h 1872208"/>
              <a:gd name="T44" fmla="*/ 5264789 w 5969768"/>
              <a:gd name="T45" fmla="*/ 202113 h 1872208"/>
              <a:gd name="T46" fmla="*/ 1289248 w 5969768"/>
              <a:gd name="T47" fmla="*/ 202113 h 1872208"/>
              <a:gd name="T48" fmla="*/ 1421432 w 5969768"/>
              <a:gd name="T49" fmla="*/ 109314 h 1872208"/>
              <a:gd name="T50" fmla="*/ 1289248 w 5969768"/>
              <a:gd name="T51" fmla="*/ 0 h 187220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5969768" h="1872208">
                <a:moveTo>
                  <a:pt x="1289248" y="0"/>
                </a:moveTo>
                <a:lnTo>
                  <a:pt x="5346173" y="0"/>
                </a:lnTo>
                <a:cubicBezTo>
                  <a:pt x="5690575" y="0"/>
                  <a:pt x="5969768" y="279193"/>
                  <a:pt x="5969768" y="623595"/>
                </a:cubicBezTo>
                <a:lnTo>
                  <a:pt x="5969768" y="1248613"/>
                </a:lnTo>
                <a:cubicBezTo>
                  <a:pt x="5969768" y="1593015"/>
                  <a:pt x="5690575" y="1872208"/>
                  <a:pt x="5346173" y="1872208"/>
                </a:cubicBezTo>
                <a:lnTo>
                  <a:pt x="1368152" y="1872208"/>
                </a:lnTo>
                <a:lnTo>
                  <a:pt x="1289248" y="1872208"/>
                </a:lnTo>
                <a:lnTo>
                  <a:pt x="407735" y="1872208"/>
                </a:lnTo>
                <a:cubicBezTo>
                  <a:pt x="182549" y="1872208"/>
                  <a:pt x="0" y="1689659"/>
                  <a:pt x="0" y="1464473"/>
                </a:cubicBezTo>
                <a:lnTo>
                  <a:pt x="0" y="1055807"/>
                </a:lnTo>
                <a:cubicBezTo>
                  <a:pt x="0" y="830621"/>
                  <a:pt x="182549" y="648072"/>
                  <a:pt x="407735" y="648072"/>
                </a:cubicBezTo>
                <a:lnTo>
                  <a:pt x="1368152" y="648072"/>
                </a:lnTo>
                <a:lnTo>
                  <a:pt x="1368152" y="850487"/>
                </a:lnTo>
                <a:lnTo>
                  <a:pt x="488918" y="850487"/>
                </a:lnTo>
                <a:cubicBezTo>
                  <a:pt x="338203" y="850487"/>
                  <a:pt x="216024" y="972666"/>
                  <a:pt x="216024" y="1123381"/>
                </a:cubicBezTo>
                <a:lnTo>
                  <a:pt x="216024" y="1396898"/>
                </a:lnTo>
                <a:cubicBezTo>
                  <a:pt x="216024" y="1547613"/>
                  <a:pt x="338203" y="1669792"/>
                  <a:pt x="488918" y="1669792"/>
                </a:cubicBezTo>
                <a:lnTo>
                  <a:pt x="1368152" y="1669792"/>
                </a:lnTo>
                <a:lnTo>
                  <a:pt x="1368152" y="1670095"/>
                </a:lnTo>
                <a:lnTo>
                  <a:pt x="5264789" y="1670095"/>
                </a:lnTo>
                <a:cubicBezTo>
                  <a:pt x="5534831" y="1670095"/>
                  <a:pt x="5753744" y="1451182"/>
                  <a:pt x="5753744" y="1181140"/>
                </a:cubicBezTo>
                <a:lnTo>
                  <a:pt x="5753744" y="691068"/>
                </a:lnTo>
                <a:cubicBezTo>
                  <a:pt x="5753744" y="421026"/>
                  <a:pt x="5534831" y="202113"/>
                  <a:pt x="5264789" y="202113"/>
                </a:cubicBezTo>
                <a:lnTo>
                  <a:pt x="1289248" y="202113"/>
                </a:lnTo>
                <a:cubicBezTo>
                  <a:pt x="1288859" y="161655"/>
                  <a:pt x="1421821" y="149772"/>
                  <a:pt x="1421432" y="109314"/>
                </a:cubicBezTo>
                <a:cubicBezTo>
                  <a:pt x="1421821" y="82401"/>
                  <a:pt x="1288859" y="26913"/>
                  <a:pt x="1289248" y="0"/>
                </a:cubicBezTo>
                <a:close/>
              </a:path>
            </a:pathLst>
          </a:custGeom>
          <a:solidFill>
            <a:srgbClr val="00B0F0"/>
          </a:solidFill>
          <a:ln w="28575" cap="flat" cmpd="sng">
            <a:solidFill>
              <a:srgbClr val="FFFFFF"/>
            </a:solidFill>
            <a:round/>
          </a:ln>
          <a:effectLst>
            <a:outerShdw dist="38100" dir="2700000" algn="ctr" rotWithShape="0">
              <a:srgbClr val="000000">
                <a:alpha val="17998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321" name="燕尾形 26"/>
          <p:cNvSpPr>
            <a:spLocks noChangeArrowheads="1"/>
          </p:cNvSpPr>
          <p:nvPr/>
        </p:nvSpPr>
        <p:spPr bwMode="auto">
          <a:xfrm>
            <a:off x="3397250" y="3924300"/>
            <a:ext cx="323850" cy="242888"/>
          </a:xfrm>
          <a:prstGeom prst="chevron">
            <a:avLst>
              <a:gd name="adj" fmla="val 50000"/>
            </a:avLst>
          </a:prstGeom>
          <a:solidFill>
            <a:srgbClr val="B7E020"/>
          </a:solidFill>
          <a:ln w="28575">
            <a:solidFill>
              <a:srgbClr val="FFFFFF"/>
            </a:solidFill>
            <a:miter lim="800000"/>
          </a:ln>
          <a:effectLst>
            <a:outerShdw dist="38100" dir="2700000" algn="ctr" rotWithShape="0">
              <a:srgbClr val="000000">
                <a:alpha val="17998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322" name="燕尾形 27"/>
          <p:cNvSpPr>
            <a:spLocks noChangeArrowheads="1"/>
          </p:cNvSpPr>
          <p:nvPr/>
        </p:nvSpPr>
        <p:spPr bwMode="auto">
          <a:xfrm>
            <a:off x="3643313" y="3924300"/>
            <a:ext cx="323850" cy="242888"/>
          </a:xfrm>
          <a:prstGeom prst="chevron">
            <a:avLst>
              <a:gd name="adj" fmla="val 50000"/>
            </a:avLst>
          </a:prstGeom>
          <a:solidFill>
            <a:srgbClr val="E46C0A"/>
          </a:solidFill>
          <a:ln w="28575">
            <a:solidFill>
              <a:srgbClr val="FFFFFF"/>
            </a:solidFill>
            <a:miter lim="800000"/>
          </a:ln>
          <a:effectLst>
            <a:outerShdw dist="38100" dir="2700000" algn="ctr" rotWithShape="0">
              <a:srgbClr val="000000">
                <a:alpha val="17998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27" name="TextBox 28"/>
          <p:cNvSpPr txBox="1"/>
          <p:nvPr/>
        </p:nvSpPr>
        <p:spPr>
          <a:xfrm>
            <a:off x="2555240" y="1202690"/>
            <a:ext cx="1179195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latin typeface="Candara" panose="020E0502030303020204" pitchFamily="34" charset="0"/>
                <a:ea typeface="微软雅黑" panose="020B0503020204020204" pitchFamily="34" charset="-122"/>
              </a:rPr>
              <a:t>单元信息</a:t>
            </a:r>
            <a:endParaRPr lang="en-US" altLang="zh-CN" sz="1600" b="1" dirty="0">
              <a:latin typeface="Candara" panose="020E0502030303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228" name="TextBox 29"/>
          <p:cNvSpPr txBox="1"/>
          <p:nvPr/>
        </p:nvSpPr>
        <p:spPr>
          <a:xfrm>
            <a:off x="2555875" y="2715260"/>
            <a:ext cx="1222375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zh-CN" altLang="en-US" sz="1600" b="1" dirty="0">
                <a:latin typeface="Candara" panose="020E0502030303020204" pitchFamily="34" charset="0"/>
                <a:ea typeface="微软雅黑" panose="020B0503020204020204" pitchFamily="34" charset="-122"/>
                <a:sym typeface="+mn-ea"/>
              </a:rPr>
              <a:t>授课信息</a:t>
            </a:r>
            <a:endParaRPr lang="zh-CN" altLang="en-US" sz="1600" b="1" dirty="0">
              <a:latin typeface="Candara" panose="020E0502030303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9229" name="TextBox 30"/>
          <p:cNvSpPr txBox="1"/>
          <p:nvPr/>
        </p:nvSpPr>
        <p:spPr>
          <a:xfrm>
            <a:off x="2555875" y="4228465"/>
            <a:ext cx="1257935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zh-CN" altLang="en-US" sz="1600" b="1" dirty="0">
                <a:latin typeface="Candara" panose="020E0502030303020204" pitchFamily="34" charset="0"/>
                <a:ea typeface="微软雅黑" panose="020B0503020204020204" pitchFamily="34" charset="-122"/>
                <a:sym typeface="+mn-ea"/>
              </a:rPr>
              <a:t>单元位置</a:t>
            </a:r>
            <a:endParaRPr lang="zh-CN" altLang="en-US" sz="1600" b="1" dirty="0">
              <a:latin typeface="Candara" panose="020E0502030303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9230" name="TextBox 31"/>
          <p:cNvSpPr txBox="1"/>
          <p:nvPr/>
        </p:nvSpPr>
        <p:spPr>
          <a:xfrm>
            <a:off x="3995738" y="700088"/>
            <a:ext cx="3597275" cy="1000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911225">
              <a:lnSpc>
                <a:spcPct val="110000"/>
              </a:lnSpc>
              <a:spcBef>
                <a:spcPct val="20000"/>
              </a:spcBef>
              <a:buSzPct val="75000"/>
              <a:buFont typeface="Wingdings" panose="05000000000000000000" pitchFamily="2" charset="2"/>
              <a:buChar char="Ø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课程总单元数：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18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个单元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911225">
              <a:lnSpc>
                <a:spcPct val="110000"/>
              </a:lnSpc>
              <a:spcBef>
                <a:spcPct val="20000"/>
              </a:spcBef>
              <a:buSzPct val="75000"/>
              <a:buFont typeface="Wingdings" panose="05000000000000000000" pitchFamily="2" charset="2"/>
              <a:buChar char="Ø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课程总学时数：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144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学时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911225">
              <a:lnSpc>
                <a:spcPct val="110000"/>
              </a:lnSpc>
              <a:spcBef>
                <a:spcPct val="20000"/>
              </a:spcBef>
              <a:buSzPct val="75000"/>
              <a:buFont typeface="Wingdings" panose="05000000000000000000" pitchFamily="2" charset="2"/>
              <a:buChar char="Ø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本单元学时数：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8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学时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31" name="TextBox 32"/>
          <p:cNvSpPr txBox="1"/>
          <p:nvPr/>
        </p:nvSpPr>
        <p:spPr>
          <a:xfrm>
            <a:off x="3995738" y="2309495"/>
            <a:ext cx="3597275" cy="78752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SzPct val="75000"/>
              <a:buFont typeface="Wingdings" panose="05000000000000000000" pitchFamily="2" charset="2"/>
              <a:buChar char="Ø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授课班级：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17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级高级焊接班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SzPct val="75000"/>
              <a:buFont typeface="Wingdings" panose="05000000000000000000" pitchFamily="2" charset="2"/>
              <a:buChar char="Ø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授课地点：焊接一体化教室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32" name="TextBox 33"/>
          <p:cNvSpPr txBox="1"/>
          <p:nvPr/>
        </p:nvSpPr>
        <p:spPr>
          <a:xfrm>
            <a:off x="4067493" y="3867468"/>
            <a:ext cx="3597275" cy="779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911225">
              <a:lnSpc>
                <a:spcPct val="130000"/>
              </a:lnSpc>
              <a:spcBef>
                <a:spcPct val="20000"/>
              </a:spcBef>
              <a:buSzPct val="75000"/>
              <a:buFont typeface="Wingdings" panose="05000000000000000000" pitchFamily="2" charset="2"/>
              <a:buChar char="Ø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课内项目中子项目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911225">
              <a:lnSpc>
                <a:spcPct val="130000"/>
              </a:lnSpc>
              <a:spcBef>
                <a:spcPct val="20000"/>
              </a:spcBef>
              <a:buSzPct val="75000"/>
              <a:buFont typeface="Arial" panose="020B0604020202020204" pitchFamily="34" charset="0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1-1-1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单元：</a:t>
            </a: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V型坡口板对接平焊</a:t>
            </a:r>
            <a:endParaRPr 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233" name="圆角矩形 17"/>
          <p:cNvSpPr/>
          <p:nvPr/>
        </p:nvSpPr>
        <p:spPr>
          <a:xfrm>
            <a:off x="0" y="627063"/>
            <a:ext cx="1042988" cy="3835400"/>
          </a:xfrm>
          <a:custGeom>
            <a:avLst/>
            <a:gdLst>
              <a:gd name="txL" fmla="*/ 0 w 1043608"/>
              <a:gd name="txT" fmla="*/ 0 h 5112568"/>
              <a:gd name="txR" fmla="*/ 1043608 w 1043608"/>
              <a:gd name="txB" fmla="*/ 5112568 h 5112568"/>
            </a:gdLst>
            <a:ahLst/>
            <a:cxnLst>
              <a:cxn ang="0">
                <a:pos x="0" y="0"/>
              </a:cxn>
              <a:cxn ang="0">
                <a:pos x="462172" y="0"/>
              </a:cxn>
              <a:cxn ang="0">
                <a:pos x="1042368" y="326914"/>
              </a:cxn>
              <a:cxn ang="0">
                <a:pos x="1042368" y="2550365"/>
              </a:cxn>
              <a:cxn ang="0">
                <a:pos x="462172" y="2877280"/>
              </a:cxn>
              <a:cxn ang="0">
                <a:pos x="0" y="2877280"/>
              </a:cxn>
              <a:cxn ang="0">
                <a:pos x="0" y="0"/>
              </a:cxn>
            </a:cxnLst>
            <a:rect l="txL" t="txT" r="txR" b="txB"/>
            <a:pathLst>
              <a:path w="1043608" h="5112568">
                <a:moveTo>
                  <a:pt x="0" y="0"/>
                </a:moveTo>
                <a:lnTo>
                  <a:pt x="462722" y="0"/>
                </a:lnTo>
                <a:cubicBezTo>
                  <a:pt x="783536" y="0"/>
                  <a:pt x="1043608" y="260072"/>
                  <a:pt x="1043608" y="580886"/>
                </a:cubicBezTo>
                <a:lnTo>
                  <a:pt x="1043608" y="4531682"/>
                </a:lnTo>
                <a:cubicBezTo>
                  <a:pt x="1043608" y="4852496"/>
                  <a:pt x="783536" y="5112568"/>
                  <a:pt x="462722" y="5112568"/>
                </a:cubicBezTo>
                <a:lnTo>
                  <a:pt x="0" y="5112568"/>
                </a:lnTo>
                <a:lnTo>
                  <a:pt x="0" y="0"/>
                </a:lnTo>
                <a:close/>
              </a:path>
            </a:pathLst>
          </a:custGeom>
          <a:solidFill>
            <a:srgbClr val="A6A6A6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34" name="圆角矩形 17"/>
          <p:cNvSpPr/>
          <p:nvPr/>
        </p:nvSpPr>
        <p:spPr>
          <a:xfrm flipH="1">
            <a:off x="8561388" y="1454150"/>
            <a:ext cx="593725" cy="2181225"/>
          </a:xfrm>
          <a:custGeom>
            <a:avLst/>
            <a:gdLst>
              <a:gd name="txL" fmla="*/ 0 w 1043608"/>
              <a:gd name="txT" fmla="*/ 0 h 5112568"/>
              <a:gd name="txR" fmla="*/ 1043608 w 1043608"/>
              <a:gd name="txB" fmla="*/ 5112568 h 5112568"/>
            </a:gdLst>
            <a:ahLst/>
            <a:cxnLst>
              <a:cxn ang="0">
                <a:pos x="0" y="0"/>
              </a:cxn>
              <a:cxn ang="0">
                <a:pos x="149767" y="0"/>
              </a:cxn>
              <a:cxn ang="0">
                <a:pos x="337780" y="105734"/>
              </a:cxn>
              <a:cxn ang="0">
                <a:pos x="337780" y="824863"/>
              </a:cxn>
              <a:cxn ang="0">
                <a:pos x="149767" y="930597"/>
              </a:cxn>
              <a:cxn ang="0">
                <a:pos x="0" y="930597"/>
              </a:cxn>
              <a:cxn ang="0">
                <a:pos x="0" y="0"/>
              </a:cxn>
            </a:cxnLst>
            <a:rect l="txL" t="txT" r="txR" b="txB"/>
            <a:pathLst>
              <a:path w="1043608" h="5112568">
                <a:moveTo>
                  <a:pt x="0" y="0"/>
                </a:moveTo>
                <a:lnTo>
                  <a:pt x="462722" y="0"/>
                </a:lnTo>
                <a:cubicBezTo>
                  <a:pt x="783536" y="0"/>
                  <a:pt x="1043608" y="260072"/>
                  <a:pt x="1043608" y="580886"/>
                </a:cubicBezTo>
                <a:lnTo>
                  <a:pt x="1043608" y="4531682"/>
                </a:lnTo>
                <a:cubicBezTo>
                  <a:pt x="1043608" y="4852496"/>
                  <a:pt x="783536" y="5112568"/>
                  <a:pt x="462722" y="5112568"/>
                </a:cubicBezTo>
                <a:lnTo>
                  <a:pt x="0" y="5112568"/>
                </a:lnTo>
                <a:lnTo>
                  <a:pt x="0" y="0"/>
                </a:lnTo>
                <a:close/>
              </a:path>
            </a:pathLst>
          </a:custGeom>
          <a:solidFill>
            <a:srgbClr val="A6A6A6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9235" name="组合 65"/>
          <p:cNvGrpSpPr/>
          <p:nvPr/>
        </p:nvGrpSpPr>
        <p:grpSpPr>
          <a:xfrm>
            <a:off x="1116013" y="0"/>
            <a:ext cx="7000875" cy="339725"/>
            <a:chOff x="0" y="0"/>
            <a:chExt cx="7001210" cy="360040"/>
          </a:xfrm>
        </p:grpSpPr>
        <p:grpSp>
          <p:nvGrpSpPr>
            <p:cNvPr id="9237" name="组合 58"/>
            <p:cNvGrpSpPr/>
            <p:nvPr/>
          </p:nvGrpSpPr>
          <p:grpSpPr>
            <a:xfrm>
              <a:off x="0" y="0"/>
              <a:ext cx="7001210" cy="360040"/>
              <a:chOff x="0" y="0"/>
              <a:chExt cx="7865306" cy="360040"/>
            </a:xfrm>
          </p:grpSpPr>
          <p:grpSp>
            <p:nvGrpSpPr>
              <p:cNvPr id="9243" name="组合 38"/>
              <p:cNvGrpSpPr/>
              <p:nvPr/>
            </p:nvGrpSpPr>
            <p:grpSpPr>
              <a:xfrm>
                <a:off x="1584176" y="0"/>
                <a:ext cx="1528602" cy="360040"/>
                <a:chOff x="0" y="0"/>
                <a:chExt cx="6408712" cy="2520280"/>
              </a:xfrm>
            </p:grpSpPr>
            <p:sp>
              <p:nvSpPr>
                <p:cNvPr id="3" name="矩形 39"/>
                <p:cNvSpPr>
                  <a:spLocks noChangeArrowheads="1"/>
                </p:cNvSpPr>
                <p:nvPr/>
              </p:nvSpPr>
              <p:spPr bwMode="auto">
                <a:xfrm>
                  <a:off x="-1733" y="0"/>
                  <a:ext cx="640817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9261" name="矩形 40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357" name="等腰三角形 6"/>
                <p:cNvSpPr/>
                <p:nvPr/>
              </p:nvSpPr>
              <p:spPr bwMode="auto">
                <a:xfrm rot="16200000" flipH="1">
                  <a:off x="2310477" y="-1792339"/>
                  <a:ext cx="1813659" cy="6034303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9244" name="组合 42"/>
              <p:cNvGrpSpPr/>
              <p:nvPr/>
            </p:nvGrpSpPr>
            <p:grpSpPr>
              <a:xfrm>
                <a:off x="3168352" y="0"/>
                <a:ext cx="1528602" cy="360040"/>
                <a:chOff x="0" y="0"/>
                <a:chExt cx="6408712" cy="2520280"/>
              </a:xfrm>
            </p:grpSpPr>
            <p:sp>
              <p:nvSpPr>
                <p:cNvPr id="4" name="矩形 43"/>
                <p:cNvSpPr>
                  <a:spLocks noChangeArrowheads="1"/>
                </p:cNvSpPr>
                <p:nvPr/>
              </p:nvSpPr>
              <p:spPr bwMode="auto">
                <a:xfrm>
                  <a:off x="-3467" y="0"/>
                  <a:ext cx="641565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9258" name="矩形 44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" name="等腰三角形 6"/>
                <p:cNvSpPr/>
                <p:nvPr/>
              </p:nvSpPr>
              <p:spPr bwMode="auto">
                <a:xfrm rot="16200000" flipH="1">
                  <a:off x="2312480" y="-1796072"/>
                  <a:ext cx="1813659" cy="604177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9245" name="组合 46"/>
              <p:cNvGrpSpPr/>
              <p:nvPr/>
            </p:nvGrpSpPr>
            <p:grpSpPr>
              <a:xfrm>
                <a:off x="4752528" y="0"/>
                <a:ext cx="1528602" cy="360040"/>
                <a:chOff x="0" y="0"/>
                <a:chExt cx="6408712" cy="2520280"/>
              </a:xfrm>
            </p:grpSpPr>
            <p:sp>
              <p:nvSpPr>
                <p:cNvPr id="13349" name="矩形 47"/>
                <p:cNvSpPr>
                  <a:spLocks noChangeArrowheads="1"/>
                </p:cNvSpPr>
                <p:nvPr/>
              </p:nvSpPr>
              <p:spPr bwMode="auto">
                <a:xfrm>
                  <a:off x="2270" y="0"/>
                  <a:ext cx="6408175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9255" name="矩形 48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351" name="等腰三角形 6"/>
                <p:cNvSpPr/>
                <p:nvPr/>
              </p:nvSpPr>
              <p:spPr bwMode="auto">
                <a:xfrm rot="16200000" flipH="1">
                  <a:off x="2314482" y="-1792333"/>
                  <a:ext cx="1813659" cy="603429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9246" name="组合 50"/>
              <p:cNvGrpSpPr/>
              <p:nvPr/>
            </p:nvGrpSpPr>
            <p:grpSpPr>
              <a:xfrm>
                <a:off x="6336704" y="0"/>
                <a:ext cx="1528602" cy="360040"/>
                <a:chOff x="0" y="0"/>
                <a:chExt cx="6408712" cy="2520280"/>
              </a:xfrm>
            </p:grpSpPr>
            <p:sp>
              <p:nvSpPr>
                <p:cNvPr id="13346" name="矩形 51"/>
                <p:cNvSpPr>
                  <a:spLocks noChangeArrowheads="1"/>
                </p:cNvSpPr>
                <p:nvPr/>
              </p:nvSpPr>
              <p:spPr bwMode="auto">
                <a:xfrm>
                  <a:off x="537" y="0"/>
                  <a:ext cx="6408175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9252" name="矩形 52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" name="等腰三角形 6"/>
                <p:cNvSpPr/>
                <p:nvPr/>
              </p:nvSpPr>
              <p:spPr bwMode="auto">
                <a:xfrm rot="16200000" flipH="1">
                  <a:off x="2312748" y="-1792333"/>
                  <a:ext cx="1813659" cy="603429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9247" name="组合 54"/>
              <p:cNvGrpSpPr/>
              <p:nvPr/>
            </p:nvGrpSpPr>
            <p:grpSpPr>
              <a:xfrm>
                <a:off x="0" y="0"/>
                <a:ext cx="1528602" cy="360040"/>
                <a:chOff x="0" y="0"/>
                <a:chExt cx="6408712" cy="2520280"/>
              </a:xfrm>
            </p:grpSpPr>
            <p:sp>
              <p:nvSpPr>
                <p:cNvPr id="13343" name="矩形 5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640817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9249" name="矩形 56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345" name="等腰三角形 6"/>
                <p:cNvSpPr/>
                <p:nvPr/>
              </p:nvSpPr>
              <p:spPr bwMode="auto">
                <a:xfrm rot="16200000" flipH="1">
                  <a:off x="2312210" y="-1792339"/>
                  <a:ext cx="1813659" cy="6034303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9238" name="TextBox 60"/>
            <p:cNvSpPr txBox="1"/>
            <p:nvPr/>
          </p:nvSpPr>
          <p:spPr>
            <a:xfrm>
              <a:off x="144016" y="0"/>
              <a:ext cx="1152128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课程进度表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39" name="TextBox 61"/>
            <p:cNvSpPr txBox="1"/>
            <p:nvPr/>
          </p:nvSpPr>
          <p:spPr>
            <a:xfrm>
              <a:off x="1584176" y="0"/>
              <a:ext cx="1008112" cy="293756"/>
            </a:xfrm>
            <a:prstGeom prst="rect">
              <a:avLst/>
            </a:prstGeom>
            <a:solidFill>
              <a:srgbClr val="FFC000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单元信息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40" name="TextBox 62"/>
            <p:cNvSpPr txBox="1"/>
            <p:nvPr/>
          </p:nvSpPr>
          <p:spPr>
            <a:xfrm>
              <a:off x="3024336" y="0"/>
              <a:ext cx="1080120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单元目标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41" name="TextBox 63"/>
            <p:cNvSpPr txBox="1"/>
            <p:nvPr/>
          </p:nvSpPr>
          <p:spPr>
            <a:xfrm>
              <a:off x="4402648" y="0"/>
              <a:ext cx="1152128" cy="29207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实施计划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42" name="TextBox 64"/>
            <p:cNvSpPr txBox="1"/>
            <p:nvPr/>
          </p:nvSpPr>
          <p:spPr>
            <a:xfrm>
              <a:off x="5832648" y="0"/>
              <a:ext cx="1152128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实施过程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236" name="灯片编号占位符 47"/>
          <p:cNvSpPr txBox="1"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7187"/>
          </a:xfrm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1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273300" y="788988"/>
            <a:ext cx="4645025" cy="248443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243" name="矩形 14"/>
          <p:cNvGrpSpPr/>
          <p:nvPr/>
        </p:nvGrpSpPr>
        <p:grpSpPr>
          <a:xfrm>
            <a:off x="2584450" y="1779588"/>
            <a:ext cx="195263" cy="823912"/>
            <a:chOff x="0" y="0"/>
            <a:chExt cx="123" cy="519"/>
          </a:xfrm>
        </p:grpSpPr>
        <p:pic>
          <p:nvPicPr>
            <p:cNvPr id="10259" name="矩形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3" cy="51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260" name="Text Box 5"/>
            <p:cNvSpPr txBox="1"/>
            <p:nvPr/>
          </p:nvSpPr>
          <p:spPr>
            <a:xfrm>
              <a:off x="6" y="3"/>
              <a:ext cx="113" cy="51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/>
              <a:endParaRPr lang="en-US" altLang="zh-CN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0244" name="矩形 15"/>
          <p:cNvGrpSpPr/>
          <p:nvPr/>
        </p:nvGrpSpPr>
        <p:grpSpPr>
          <a:xfrm>
            <a:off x="6419850" y="1779588"/>
            <a:ext cx="188913" cy="823912"/>
            <a:chOff x="0" y="0"/>
            <a:chExt cx="119" cy="519"/>
          </a:xfrm>
        </p:grpSpPr>
        <p:pic>
          <p:nvPicPr>
            <p:cNvPr id="10257" name="矩形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19" cy="51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258" name="Text Box 8"/>
            <p:cNvSpPr txBox="1"/>
            <p:nvPr/>
          </p:nvSpPr>
          <p:spPr>
            <a:xfrm>
              <a:off x="2" y="3"/>
              <a:ext cx="113" cy="51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/>
              <a:endParaRPr lang="en-US" altLang="zh-CN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0245" name="矩形 16"/>
          <p:cNvGrpSpPr/>
          <p:nvPr/>
        </p:nvGrpSpPr>
        <p:grpSpPr>
          <a:xfrm>
            <a:off x="6407150" y="1828800"/>
            <a:ext cx="2749550" cy="712788"/>
            <a:chOff x="0" y="0"/>
            <a:chExt cx="1732" cy="449"/>
          </a:xfrm>
        </p:grpSpPr>
        <p:pic>
          <p:nvPicPr>
            <p:cNvPr id="10255" name="矩形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732" cy="44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256" name="Text Box 11"/>
            <p:cNvSpPr txBox="1"/>
            <p:nvPr/>
          </p:nvSpPr>
          <p:spPr>
            <a:xfrm>
              <a:off x="10" y="13"/>
              <a:ext cx="1714" cy="4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/>
              <a:endParaRPr lang="en-US" altLang="zh-CN" dirty="0">
                <a:solidFill>
                  <a:srgbClr val="DBD9BA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0246" name="矩形 17"/>
          <p:cNvGrpSpPr/>
          <p:nvPr/>
        </p:nvGrpSpPr>
        <p:grpSpPr>
          <a:xfrm>
            <a:off x="-19050" y="1828800"/>
            <a:ext cx="2781300" cy="712788"/>
            <a:chOff x="0" y="0"/>
            <a:chExt cx="1752" cy="449"/>
          </a:xfrm>
        </p:grpSpPr>
        <p:pic>
          <p:nvPicPr>
            <p:cNvPr id="10253" name="矩形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1752" cy="44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254" name="Text Box 14"/>
            <p:cNvSpPr txBox="1"/>
            <p:nvPr/>
          </p:nvSpPr>
          <p:spPr>
            <a:xfrm>
              <a:off x="12" y="13"/>
              <a:ext cx="1732" cy="4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/>
              <a:endParaRPr lang="en-US" altLang="zh-CN" dirty="0">
                <a:solidFill>
                  <a:srgbClr val="DBD9BA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3327" name="TextBox 19"/>
          <p:cNvSpPr txBox="1">
            <a:spLocks noChangeArrowheads="1"/>
          </p:cNvSpPr>
          <p:nvPr/>
        </p:nvSpPr>
        <p:spPr bwMode="auto">
          <a:xfrm>
            <a:off x="7145338" y="2016125"/>
            <a:ext cx="1674813" cy="487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algn="ctr" defTabSz="914400">
              <a:lnSpc>
                <a:spcPct val="8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3</a:t>
            </a:r>
            <a:endParaRPr kumimoji="0" lang="zh-CN" altLang="en-US" sz="3200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2" name="等腰三角形 21"/>
          <p:cNvSpPr>
            <a:spLocks noChangeArrowheads="1"/>
          </p:cNvSpPr>
          <p:nvPr/>
        </p:nvSpPr>
        <p:spPr bwMode="auto">
          <a:xfrm rot="5400000">
            <a:off x="2094706" y="2101056"/>
            <a:ext cx="158750" cy="182563"/>
          </a:xfrm>
          <a:prstGeom prst="triangle">
            <a:avLst>
              <a:gd name="adj" fmla="val 50000"/>
            </a:avLst>
          </a:prstGeom>
          <a:solidFill>
            <a:srgbClr val="404040"/>
          </a:solidFill>
          <a:ln w="9525">
            <a:noFill/>
            <a:miter lim="800000"/>
          </a:ln>
          <a:effectLst>
            <a:outerShdw dist="38100" dir="5400000" algn="ctr" rotWithShape="0">
              <a:srgbClr val="FFFFFF">
                <a:alpha val="37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等腰三角形 22"/>
          <p:cNvSpPr>
            <a:spLocks noChangeArrowheads="1"/>
          </p:cNvSpPr>
          <p:nvPr/>
        </p:nvSpPr>
        <p:spPr bwMode="auto">
          <a:xfrm rot="16200000" flipH="1">
            <a:off x="6961981" y="2097881"/>
            <a:ext cx="157163" cy="180975"/>
          </a:xfrm>
          <a:prstGeom prst="triangle">
            <a:avLst>
              <a:gd name="adj" fmla="val 50000"/>
            </a:avLst>
          </a:prstGeom>
          <a:solidFill>
            <a:srgbClr val="404040"/>
          </a:solidFill>
          <a:ln w="9525">
            <a:noFill/>
            <a:miter lim="800000"/>
          </a:ln>
          <a:effectLst>
            <a:outerShdw dist="38100" dir="5400000" algn="ctr" rotWithShape="0">
              <a:srgbClr val="FFFFFF">
                <a:alpha val="37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50" name="TextBox 11"/>
          <p:cNvSpPr txBox="1"/>
          <p:nvPr/>
        </p:nvSpPr>
        <p:spPr>
          <a:xfrm>
            <a:off x="971550" y="1978025"/>
            <a:ext cx="8636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51" name="TextBox 18"/>
          <p:cNvSpPr txBox="1"/>
          <p:nvPr/>
        </p:nvSpPr>
        <p:spPr>
          <a:xfrm>
            <a:off x="3492500" y="1851025"/>
            <a:ext cx="2592388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单元目标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52" name="灯片编号占位符 21"/>
          <p:cNvSpPr txBox="1"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7187"/>
          </a:xfrm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椭圆 4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857625" y="2538413"/>
            <a:ext cx="1571625" cy="11747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267" name="Group 6"/>
          <p:cNvGrpSpPr/>
          <p:nvPr/>
        </p:nvGrpSpPr>
        <p:grpSpPr>
          <a:xfrm>
            <a:off x="4140200" y="2741613"/>
            <a:ext cx="971550" cy="733425"/>
            <a:chOff x="0" y="0"/>
            <a:chExt cx="1200912" cy="1207008"/>
          </a:xfrm>
        </p:grpSpPr>
        <p:pic>
          <p:nvPicPr>
            <p:cNvPr id="11308" name="椭圆 4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00912" cy="120700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309" name="Text Box 8"/>
            <p:cNvSpPr txBox="1"/>
            <p:nvPr/>
          </p:nvSpPr>
          <p:spPr>
            <a:xfrm>
              <a:off x="187246" y="197533"/>
              <a:ext cx="820832" cy="8208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/>
            <a:lstStyle/>
            <a:p>
              <a:pPr marL="0" lvl="2" indent="0" algn="ctr" eaLnBrk="1" hangingPunct="1">
                <a:buClr>
                  <a:schemeClr val="hlink"/>
                </a:buClr>
                <a:buSzPct val="80000"/>
                <a:buFont typeface="Arial" panose="020B0604020202020204" pitchFamily="34" charset="0"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1269" name="Group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75100" y="963613"/>
            <a:ext cx="1377950" cy="1163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Group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37410" y="3194050"/>
            <a:ext cx="1511300" cy="13541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1" name="Group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63883" y="2910840"/>
            <a:ext cx="1543050" cy="1309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2" name="TextBox 22"/>
          <p:cNvSpPr txBox="1"/>
          <p:nvPr/>
        </p:nvSpPr>
        <p:spPr>
          <a:xfrm>
            <a:off x="287020" y="2212340"/>
            <a:ext cx="2129790" cy="2353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1.能够根据试件图进行工艺分析。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2.能够进行底板V型坡口板对接平焊正确的焊接工艺流程。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3.能够正确并熟练的进行V型坡口板对接平焊操作。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3" name="TextBox 23"/>
          <p:cNvSpPr txBox="1"/>
          <p:nvPr/>
        </p:nvSpPr>
        <p:spPr>
          <a:xfrm>
            <a:off x="250825" y="628015"/>
            <a:ext cx="381698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1.掌握V型坡口板对接平焊焊材选择原则.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2.掌握试件V型坡口板对接平焊工艺参数选择原则。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3.掌握V型坡口板对接平焊工艺分析原则。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4" name="TextBox 24"/>
          <p:cNvSpPr txBox="1"/>
          <p:nvPr/>
        </p:nvSpPr>
        <p:spPr>
          <a:xfrm>
            <a:off x="6655435" y="864553"/>
            <a:ext cx="2028825" cy="23533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严格遵照《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焊接操作工艺规程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》进行工作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职业素养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身着劳保服、绝缘鞋，安全用电，规范操作，做好现场保护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安全意识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5" name="Text Box 17"/>
          <p:cNvSpPr txBox="1"/>
          <p:nvPr/>
        </p:nvSpPr>
        <p:spPr>
          <a:xfrm>
            <a:off x="4291013" y="2870200"/>
            <a:ext cx="650875" cy="4889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单元目标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276" name="组合 26"/>
          <p:cNvGrpSpPr/>
          <p:nvPr/>
        </p:nvGrpSpPr>
        <p:grpSpPr>
          <a:xfrm>
            <a:off x="1116013" y="0"/>
            <a:ext cx="7000875" cy="339725"/>
            <a:chOff x="0" y="0"/>
            <a:chExt cx="7001210" cy="360040"/>
          </a:xfrm>
        </p:grpSpPr>
        <p:grpSp>
          <p:nvGrpSpPr>
            <p:cNvPr id="11278" name="组合 58"/>
            <p:cNvGrpSpPr/>
            <p:nvPr/>
          </p:nvGrpSpPr>
          <p:grpSpPr>
            <a:xfrm>
              <a:off x="0" y="0"/>
              <a:ext cx="7001210" cy="360040"/>
              <a:chOff x="0" y="0"/>
              <a:chExt cx="7865306" cy="360040"/>
            </a:xfrm>
          </p:grpSpPr>
          <p:grpSp>
            <p:nvGrpSpPr>
              <p:cNvPr id="11284" name="组合 38"/>
              <p:cNvGrpSpPr/>
              <p:nvPr/>
            </p:nvGrpSpPr>
            <p:grpSpPr>
              <a:xfrm>
                <a:off x="1584176" y="0"/>
                <a:ext cx="1528602" cy="360040"/>
                <a:chOff x="0" y="0"/>
                <a:chExt cx="6408712" cy="2520280"/>
              </a:xfrm>
            </p:grpSpPr>
            <p:sp>
              <p:nvSpPr>
                <p:cNvPr id="17444" name="矩形 50"/>
                <p:cNvSpPr>
                  <a:spLocks noChangeArrowheads="1"/>
                </p:cNvSpPr>
                <p:nvPr/>
              </p:nvSpPr>
              <p:spPr bwMode="auto">
                <a:xfrm>
                  <a:off x="-1733" y="0"/>
                  <a:ext cx="640817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1302" name="矩形 51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7446" name="等腰三角形 6"/>
                <p:cNvSpPr/>
                <p:nvPr/>
              </p:nvSpPr>
              <p:spPr bwMode="auto">
                <a:xfrm rot="16200000" flipH="1">
                  <a:off x="2310477" y="-1792339"/>
                  <a:ext cx="1813659" cy="6034303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1285" name="组合 42"/>
              <p:cNvGrpSpPr/>
              <p:nvPr/>
            </p:nvGrpSpPr>
            <p:grpSpPr>
              <a:xfrm>
                <a:off x="3168352" y="0"/>
                <a:ext cx="1528602" cy="360040"/>
                <a:chOff x="0" y="0"/>
                <a:chExt cx="6408712" cy="2520280"/>
              </a:xfrm>
            </p:grpSpPr>
            <p:sp>
              <p:nvSpPr>
                <p:cNvPr id="3" name="矩形 47"/>
                <p:cNvSpPr>
                  <a:spLocks noChangeArrowheads="1"/>
                </p:cNvSpPr>
                <p:nvPr/>
              </p:nvSpPr>
              <p:spPr bwMode="auto">
                <a:xfrm>
                  <a:off x="-3467" y="0"/>
                  <a:ext cx="641565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1299" name="矩形 48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" name="等腰三角形 6"/>
                <p:cNvSpPr/>
                <p:nvPr/>
              </p:nvSpPr>
              <p:spPr bwMode="auto">
                <a:xfrm rot="16200000" flipH="1">
                  <a:off x="2312480" y="-1796072"/>
                  <a:ext cx="1813659" cy="604177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1286" name="组合 46"/>
              <p:cNvGrpSpPr/>
              <p:nvPr/>
            </p:nvGrpSpPr>
            <p:grpSpPr>
              <a:xfrm>
                <a:off x="4752528" y="0"/>
                <a:ext cx="1528602" cy="360040"/>
                <a:chOff x="0" y="0"/>
                <a:chExt cx="6408712" cy="2520280"/>
              </a:xfrm>
            </p:grpSpPr>
            <p:sp>
              <p:nvSpPr>
                <p:cNvPr id="17438" name="矩形 44"/>
                <p:cNvSpPr>
                  <a:spLocks noChangeArrowheads="1"/>
                </p:cNvSpPr>
                <p:nvPr/>
              </p:nvSpPr>
              <p:spPr bwMode="auto">
                <a:xfrm>
                  <a:off x="2270" y="0"/>
                  <a:ext cx="6408175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1296" name="矩形 45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7440" name="等腰三角形 6"/>
                <p:cNvSpPr/>
                <p:nvPr/>
              </p:nvSpPr>
              <p:spPr bwMode="auto">
                <a:xfrm rot="16200000" flipH="1">
                  <a:off x="2314482" y="-1792333"/>
                  <a:ext cx="1813659" cy="603429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1287" name="组合 50"/>
              <p:cNvGrpSpPr/>
              <p:nvPr/>
            </p:nvGrpSpPr>
            <p:grpSpPr>
              <a:xfrm>
                <a:off x="6336704" y="0"/>
                <a:ext cx="1528602" cy="360040"/>
                <a:chOff x="0" y="0"/>
                <a:chExt cx="6408712" cy="2520280"/>
              </a:xfrm>
            </p:grpSpPr>
            <p:sp>
              <p:nvSpPr>
                <p:cNvPr id="2" name="矩形 41"/>
                <p:cNvSpPr>
                  <a:spLocks noChangeArrowheads="1"/>
                </p:cNvSpPr>
                <p:nvPr/>
              </p:nvSpPr>
              <p:spPr bwMode="auto">
                <a:xfrm>
                  <a:off x="537" y="0"/>
                  <a:ext cx="6408175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1293" name="矩形 42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" name="等腰三角形 6"/>
                <p:cNvSpPr/>
                <p:nvPr/>
              </p:nvSpPr>
              <p:spPr bwMode="auto">
                <a:xfrm rot="16200000" flipH="1">
                  <a:off x="2312748" y="-1792333"/>
                  <a:ext cx="1813659" cy="603429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1288" name="组合 54"/>
              <p:cNvGrpSpPr/>
              <p:nvPr/>
            </p:nvGrpSpPr>
            <p:grpSpPr>
              <a:xfrm>
                <a:off x="0" y="0"/>
                <a:ext cx="1528602" cy="360040"/>
                <a:chOff x="0" y="0"/>
                <a:chExt cx="6408712" cy="2520280"/>
              </a:xfrm>
            </p:grpSpPr>
            <p:sp>
              <p:nvSpPr>
                <p:cNvPr id="17432" name="矩形 3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640817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1290" name="矩形 39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7434" name="等腰三角形 6"/>
                <p:cNvSpPr/>
                <p:nvPr/>
              </p:nvSpPr>
              <p:spPr bwMode="auto">
                <a:xfrm rot="16200000" flipH="1">
                  <a:off x="2312210" y="-1792339"/>
                  <a:ext cx="1813659" cy="6034303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1279" name="TextBox 28"/>
            <p:cNvSpPr txBox="1"/>
            <p:nvPr/>
          </p:nvSpPr>
          <p:spPr>
            <a:xfrm>
              <a:off x="144016" y="0"/>
              <a:ext cx="1152128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课程进度表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80" name="TextBox 29"/>
            <p:cNvSpPr txBox="1"/>
            <p:nvPr/>
          </p:nvSpPr>
          <p:spPr>
            <a:xfrm>
              <a:off x="1656184" y="0"/>
              <a:ext cx="1224136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单元信息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81" name="TextBox 30"/>
            <p:cNvSpPr txBox="1"/>
            <p:nvPr/>
          </p:nvSpPr>
          <p:spPr>
            <a:xfrm>
              <a:off x="2952328" y="0"/>
              <a:ext cx="1080120" cy="293756"/>
            </a:xfrm>
            <a:prstGeom prst="rect">
              <a:avLst/>
            </a:prstGeom>
            <a:solidFill>
              <a:srgbClr val="FFC000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单元目标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82" name="TextBox 31"/>
            <p:cNvSpPr txBox="1"/>
            <p:nvPr/>
          </p:nvSpPr>
          <p:spPr>
            <a:xfrm>
              <a:off x="4392488" y="0"/>
              <a:ext cx="1152128" cy="29207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实施计划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83" name="TextBox 32"/>
            <p:cNvSpPr txBox="1"/>
            <p:nvPr/>
          </p:nvSpPr>
          <p:spPr>
            <a:xfrm>
              <a:off x="5832648" y="0"/>
              <a:ext cx="1152128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实施过程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277" name="灯片编号占位符 46"/>
          <p:cNvSpPr txBox="1"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7187"/>
          </a:xfrm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  <p:pic>
        <p:nvPicPr>
          <p:cNvPr id="11304" name="Oval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960" y="2071370"/>
            <a:ext cx="2780665" cy="2085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305" name="Freeform 6"/>
          <p:cNvPicPr/>
          <p:nvPr/>
        </p:nvPicPr>
        <p:blipFill>
          <a:blip r:embed="rId7" cstate="print"/>
          <a:stretch>
            <a:fillRect/>
          </a:stretch>
        </p:blipFill>
        <p:spPr>
          <a:xfrm rot="10800000">
            <a:off x="4109720" y="1800225"/>
            <a:ext cx="1066800" cy="11106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306" name="Freeform 6"/>
          <p:cNvPicPr/>
          <p:nvPr/>
        </p:nvPicPr>
        <p:blipFill>
          <a:blip r:embed="rId8" cstate="print"/>
          <a:stretch>
            <a:fillRect/>
          </a:stretch>
        </p:blipFill>
        <p:spPr>
          <a:xfrm rot="9960000">
            <a:off x="3227705" y="3020060"/>
            <a:ext cx="1333500" cy="741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307" name="Freeform 6"/>
          <p:cNvPicPr/>
          <p:nvPr/>
        </p:nvPicPr>
        <p:blipFill>
          <a:blip r:embed="rId9" cstate="print"/>
          <a:stretch>
            <a:fillRect/>
          </a:stretch>
        </p:blipFill>
        <p:spPr>
          <a:xfrm rot="10980000">
            <a:off x="4726305" y="2945130"/>
            <a:ext cx="1328420" cy="7410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1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273300" y="788988"/>
            <a:ext cx="4645025" cy="248443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2291" name="矩形 14"/>
          <p:cNvGrpSpPr/>
          <p:nvPr/>
        </p:nvGrpSpPr>
        <p:grpSpPr>
          <a:xfrm>
            <a:off x="2584450" y="1779588"/>
            <a:ext cx="195263" cy="823912"/>
            <a:chOff x="0" y="0"/>
            <a:chExt cx="123" cy="519"/>
          </a:xfrm>
        </p:grpSpPr>
        <p:pic>
          <p:nvPicPr>
            <p:cNvPr id="12307" name="矩形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3" cy="51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308" name="Text Box 5"/>
            <p:cNvSpPr txBox="1"/>
            <p:nvPr/>
          </p:nvSpPr>
          <p:spPr>
            <a:xfrm>
              <a:off x="6" y="3"/>
              <a:ext cx="113" cy="51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/>
              <a:endParaRPr lang="en-US" altLang="zh-CN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2292" name="矩形 15"/>
          <p:cNvGrpSpPr/>
          <p:nvPr/>
        </p:nvGrpSpPr>
        <p:grpSpPr>
          <a:xfrm>
            <a:off x="6419850" y="1779588"/>
            <a:ext cx="188913" cy="823912"/>
            <a:chOff x="0" y="0"/>
            <a:chExt cx="119" cy="519"/>
          </a:xfrm>
        </p:grpSpPr>
        <p:pic>
          <p:nvPicPr>
            <p:cNvPr id="12305" name="矩形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19" cy="51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306" name="Text Box 8"/>
            <p:cNvSpPr txBox="1"/>
            <p:nvPr/>
          </p:nvSpPr>
          <p:spPr>
            <a:xfrm>
              <a:off x="2" y="3"/>
              <a:ext cx="113" cy="51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/>
              <a:endParaRPr lang="en-US" altLang="zh-CN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2293" name="矩形 16"/>
          <p:cNvGrpSpPr/>
          <p:nvPr/>
        </p:nvGrpSpPr>
        <p:grpSpPr>
          <a:xfrm>
            <a:off x="6407150" y="1835150"/>
            <a:ext cx="2749550" cy="706438"/>
            <a:chOff x="0" y="0"/>
            <a:chExt cx="1732" cy="445"/>
          </a:xfrm>
        </p:grpSpPr>
        <p:pic>
          <p:nvPicPr>
            <p:cNvPr id="12303" name="矩形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732" cy="44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304" name="Text Box 11"/>
            <p:cNvSpPr txBox="1"/>
            <p:nvPr/>
          </p:nvSpPr>
          <p:spPr>
            <a:xfrm>
              <a:off x="10" y="10"/>
              <a:ext cx="1714" cy="42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/>
              <a:endParaRPr lang="en-US" altLang="zh-CN" dirty="0">
                <a:solidFill>
                  <a:srgbClr val="DBD9BA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2294" name="矩形 17"/>
          <p:cNvGrpSpPr/>
          <p:nvPr/>
        </p:nvGrpSpPr>
        <p:grpSpPr>
          <a:xfrm>
            <a:off x="-19050" y="1828800"/>
            <a:ext cx="2781300" cy="712788"/>
            <a:chOff x="0" y="0"/>
            <a:chExt cx="1752" cy="449"/>
          </a:xfrm>
        </p:grpSpPr>
        <p:pic>
          <p:nvPicPr>
            <p:cNvPr id="12301" name="矩形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1752" cy="44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302" name="Text Box 14"/>
            <p:cNvSpPr txBox="1"/>
            <p:nvPr/>
          </p:nvSpPr>
          <p:spPr>
            <a:xfrm>
              <a:off x="12" y="13"/>
              <a:ext cx="1732" cy="4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/>
              <a:endParaRPr lang="en-US" altLang="zh-CN" dirty="0">
                <a:solidFill>
                  <a:srgbClr val="DBD9BA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" name="等腰三角形 21"/>
          <p:cNvSpPr>
            <a:spLocks noChangeArrowheads="1"/>
          </p:cNvSpPr>
          <p:nvPr/>
        </p:nvSpPr>
        <p:spPr bwMode="auto">
          <a:xfrm rot="5400000">
            <a:off x="2094706" y="2101056"/>
            <a:ext cx="158750" cy="182563"/>
          </a:xfrm>
          <a:prstGeom prst="triangle">
            <a:avLst>
              <a:gd name="adj" fmla="val 50000"/>
            </a:avLst>
          </a:prstGeom>
          <a:solidFill>
            <a:srgbClr val="404040"/>
          </a:solidFill>
          <a:ln w="9525">
            <a:noFill/>
            <a:miter lim="800000"/>
          </a:ln>
          <a:effectLst>
            <a:outerShdw dist="38100" dir="5400000" algn="ctr" rotWithShape="0">
              <a:srgbClr val="FFFFFF">
                <a:alpha val="37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等腰三角形 22"/>
          <p:cNvSpPr>
            <a:spLocks noChangeArrowheads="1"/>
          </p:cNvSpPr>
          <p:nvPr/>
        </p:nvSpPr>
        <p:spPr bwMode="auto">
          <a:xfrm rot="16200000" flipH="1">
            <a:off x="6961981" y="2097881"/>
            <a:ext cx="157163" cy="180975"/>
          </a:xfrm>
          <a:prstGeom prst="triangle">
            <a:avLst>
              <a:gd name="adj" fmla="val 50000"/>
            </a:avLst>
          </a:prstGeom>
          <a:solidFill>
            <a:srgbClr val="404040"/>
          </a:solidFill>
          <a:ln w="9525">
            <a:noFill/>
            <a:miter lim="800000"/>
          </a:ln>
          <a:effectLst>
            <a:outerShdw dist="38100" dir="5400000" algn="ctr" rotWithShape="0">
              <a:srgbClr val="FFFFFF">
                <a:alpha val="37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297" name="TextBox 11"/>
          <p:cNvSpPr txBox="1"/>
          <p:nvPr/>
        </p:nvSpPr>
        <p:spPr>
          <a:xfrm>
            <a:off x="1476375" y="1924050"/>
            <a:ext cx="8636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8" name="TextBox 18"/>
          <p:cNvSpPr txBox="1"/>
          <p:nvPr/>
        </p:nvSpPr>
        <p:spPr>
          <a:xfrm>
            <a:off x="3492500" y="1851025"/>
            <a:ext cx="2592388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实施计划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9" name="TextBox 13"/>
          <p:cNvSpPr txBox="1"/>
          <p:nvPr/>
        </p:nvSpPr>
        <p:spPr>
          <a:xfrm>
            <a:off x="7380288" y="1924050"/>
            <a:ext cx="71437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00" name="灯片编号占位符 21"/>
          <p:cNvSpPr txBox="1"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7187"/>
          </a:xfrm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KSO_WPP_MARK_KEY" val="0a63e2b2-cb4e-4e6c-af94-2f9b4e7b5e59"/>
  <p:tag name="COMMONDATA" val="eyJoZGlkIjoiMzVlYjk2MWI0MGFiMWEwOTZhN2Y3M2U1YjU3YzIwNDAifQ==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模板从 www.mysoeasy.com 下载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Arial"/>
        <a:ea typeface="宋体"/>
        <a:cs typeface=""/>
      </a:majorFont>
      <a:minorFont>
        <a:latin typeface="微软雅黑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>
    <a:extraClrScheme>
      <a:clrScheme name="模板从 www.mysoeasy.com 下载 1">
        <a:dk1>
          <a:srgbClr val="8064A2"/>
        </a:dk1>
        <a:lt1>
          <a:srgbClr val="9BBB59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CBDAB5"/>
        </a:accent3>
        <a:accent4>
          <a:srgbClr val="6C548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4437</Words>
  <Application>WPS 演示</Application>
  <PresentationFormat>全屏显示(16:9)</PresentationFormat>
  <Paragraphs>943</Paragraphs>
  <Slides>28</Slides>
  <Notes>13</Notes>
  <HiddenSlides>7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42" baseType="lpstr">
      <vt:lpstr>Arial</vt:lpstr>
      <vt:lpstr>宋体</vt:lpstr>
      <vt:lpstr>Wingdings</vt:lpstr>
      <vt:lpstr>微软雅黑</vt:lpstr>
      <vt:lpstr>Calibri</vt:lpstr>
      <vt:lpstr>Arial Unicode MS</vt:lpstr>
      <vt:lpstr>Arial Rounded MT Bold</vt:lpstr>
      <vt:lpstr>Times New Roman</vt:lpstr>
      <vt:lpstr>Agency FB</vt:lpstr>
      <vt:lpstr>Times New Roman</vt:lpstr>
      <vt:lpstr>Candara</vt:lpstr>
      <vt:lpstr>Calibri</vt:lpstr>
      <vt:lpstr>默认设计模板</vt:lpstr>
      <vt:lpstr>模板从 www.mysoeasy.com 下载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lenovo</dc:creator>
  <cp:lastModifiedBy>Administrator</cp:lastModifiedBy>
  <cp:revision>100</cp:revision>
  <dcterms:created xsi:type="dcterms:W3CDTF">2018-10-30T10:56:00Z</dcterms:created>
  <dcterms:modified xsi:type="dcterms:W3CDTF">2023-06-13T01:26:05Z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69C914C9AACF4AD09293A76D0ECA536A_12</vt:lpwstr>
  </property>
</Properties>
</file>