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无标题节" id="{c9703696-4b13-4460-b3f8-4c37b64b437a}">
          <p14:sldIdLst>
            <p14:sldId id="410"/>
            <p14:sldId id="411"/>
            <p14:sldId id="412"/>
            <p14:sldId id="41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kumimoji="0" lang="zh-CN" altLang="en-US" sz="18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sz="14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zh-CN" altLang="en-US" sz="2000" b="1" i="0" u="none" strike="noStrike" kern="1200" cap="none" spc="2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31621" name="Rectangle 5"/>
          <p:cNvSpPr>
            <a:spLocks noChangeArrowheads="1"/>
          </p:cNvSpPr>
          <p:nvPr/>
        </p:nvSpPr>
        <p:spPr bwMode="blackWhite">
          <a:xfrm>
            <a:off x="1524000" y="2794000"/>
            <a:ext cx="9144000" cy="15582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第</a:t>
            </a:r>
            <a:r>
              <a:rPr lang="en-US" altLang="zh-CN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7</a:t>
            </a:r>
            <a:r>
              <a:rPr lang="zh-CN" altLang="en-US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单元    销售与收款业务</a:t>
            </a:r>
            <a:endParaRPr kumimoji="1" lang="zh-CN" altLang="en-US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zh-CN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blackWhite">
          <a:xfrm>
            <a:off x="1524000" y="1225550"/>
            <a:ext cx="9144000" cy="1568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会计电算化技能</a:t>
            </a:r>
            <a:endParaRPr kumimoji="1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实训教程</a:t>
            </a:r>
            <a:endParaRPr kumimoji="1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3"/>
          <p:cNvSpPr txBox="1"/>
          <p:nvPr/>
        </p:nvSpPr>
        <p:spPr>
          <a:xfrm>
            <a:off x="1919288" y="765175"/>
            <a:ext cx="8137525" cy="10623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4955" indent="-187325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4205" indent="-170180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  <a:defRPr sz="20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98628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marL="254635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marL="3107055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6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marL="342900" lvl="0" indent="-342900" eaLnBrk="1" hangingPunct="1">
              <a:buClr>
                <a:srgbClr val="FF0000"/>
              </a:buClr>
              <a:buSzPct val="120000"/>
              <a:buNone/>
            </a:pPr>
            <a:endParaRPr lang="en-US" altLang="zh-CN" sz="3200" dirty="0"/>
          </a:p>
          <a:p>
            <a:pPr marL="342900" lvl="0" indent="-342900" algn="just" eaLnBrk="1" hangingPunct="1">
              <a:buClr>
                <a:srgbClr val="FF0000"/>
              </a:buClr>
              <a:buSzPct val="120000"/>
              <a:buNone/>
            </a:pPr>
            <a:endParaRPr lang="en-US" altLang="zh-CN" sz="2400" dirty="0">
              <a:latin typeface="楷体_GB2312" pitchFamily="49" charset="-122"/>
            </a:endParaRPr>
          </a:p>
        </p:txBody>
      </p:sp>
      <p:sp>
        <p:nvSpPr>
          <p:cNvPr id="15363" name="Text Box 3"/>
          <p:cNvSpPr txBox="1"/>
          <p:nvPr/>
        </p:nvSpPr>
        <p:spPr>
          <a:xfrm>
            <a:off x="1882775" y="942975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4955" indent="-187325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4205" indent="-170180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  <a:defRPr sz="20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98628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marL="254635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marL="3107055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6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marL="342900" lvl="0" indent="-342900" eaLnBrk="1" hangingPunct="1">
              <a:buClr>
                <a:srgbClr val="FF0000"/>
              </a:buClr>
              <a:buSzPct val="120000"/>
              <a:buNone/>
            </a:pPr>
            <a:r>
              <a:rPr lang="en-US" altLang="zh-CN" sz="3200" dirty="0"/>
              <a:t>7.3  </a:t>
            </a:r>
            <a:r>
              <a:rPr lang="zh-CN" altLang="en-US" sz="3200" dirty="0"/>
              <a:t>收款业务</a:t>
            </a:r>
            <a:endParaRPr lang="zh-CN" altLang="en-US" sz="3200" b="0" dirty="0">
              <a:latin typeface="黑体" panose="02010609060101010101" pitchFamily="49" charset="-122"/>
            </a:endParaRPr>
          </a:p>
        </p:txBody>
      </p:sp>
      <p:sp>
        <p:nvSpPr>
          <p:cNvPr id="15364" name="Rectangle 5"/>
          <p:cNvSpPr/>
          <p:nvPr/>
        </p:nvSpPr>
        <p:spPr>
          <a:xfrm>
            <a:off x="2566988" y="2570163"/>
            <a:ext cx="7200900" cy="147637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任务导入：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    宏信公司已经在软件中根据实际业务录入了销售订单、销售发货单和销售发票。那么应该如何在系统中进行收款的结算呢？接下来要进一步了解到底可以有几种收款方式，应该如何进行相应的收款业务的处理。 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365" name="AutoShape 6">
            <a:hlinkClick r:id="rId3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3"/>
          <p:cNvSpPr txBox="1"/>
          <p:nvPr/>
        </p:nvSpPr>
        <p:spPr>
          <a:xfrm>
            <a:off x="1919288" y="765175"/>
            <a:ext cx="8137525" cy="10623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4955" indent="-187325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4205" indent="-170180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  <a:defRPr sz="20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98628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marL="254635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marL="3107055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6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marL="342900" lvl="0" indent="-342900" eaLnBrk="1" hangingPunct="1">
              <a:buClr>
                <a:srgbClr val="FF0000"/>
              </a:buClr>
              <a:buSzPct val="120000"/>
              <a:buNone/>
            </a:pPr>
            <a:endParaRPr lang="en-US" altLang="zh-CN" sz="3200" dirty="0"/>
          </a:p>
          <a:p>
            <a:pPr marL="342900" lvl="0" indent="-342900" algn="just" eaLnBrk="1" hangingPunct="1">
              <a:buClr>
                <a:srgbClr val="FF0000"/>
              </a:buClr>
              <a:buSzPct val="120000"/>
              <a:buNone/>
            </a:pPr>
            <a:endParaRPr lang="en-US" altLang="zh-CN" sz="2400" dirty="0">
              <a:latin typeface="楷体_GB2312" pitchFamily="49" charset="-122"/>
            </a:endParaRPr>
          </a:p>
        </p:txBody>
      </p:sp>
      <p:sp>
        <p:nvSpPr>
          <p:cNvPr id="16387" name="AutoShape 9"/>
          <p:cNvSpPr/>
          <p:nvPr/>
        </p:nvSpPr>
        <p:spPr>
          <a:xfrm>
            <a:off x="2566988" y="2168525"/>
            <a:ext cx="7092950" cy="1512888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lstStyle>
            <a:lvl1pPr marL="274955" indent="-187325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4205" indent="-170180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  <a:defRPr sz="20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98628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marL="254635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marL="3107055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6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marL="0" lvl="0" indent="0" algn="just" eaLnBrk="1" hangingPunct="1">
              <a:spcAft>
                <a:spcPct val="0"/>
              </a:spcAft>
              <a:buFontTx/>
              <a:buNone/>
            </a:pPr>
            <a:endParaRPr lang="zh-CN" altLang="en-US" sz="24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388" name="Rectangle 5"/>
          <p:cNvSpPr/>
          <p:nvPr/>
        </p:nvSpPr>
        <p:spPr>
          <a:xfrm>
            <a:off x="2243138" y="1556385"/>
            <a:ext cx="145288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</a:endParaRPr>
          </a:p>
        </p:txBody>
      </p:sp>
      <p:sp>
        <p:nvSpPr>
          <p:cNvPr id="16389" name="Rectangle 6"/>
          <p:cNvSpPr/>
          <p:nvPr/>
        </p:nvSpPr>
        <p:spPr>
          <a:xfrm>
            <a:off x="2855913" y="2276475"/>
            <a:ext cx="6805612" cy="132207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：销售收款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    2016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19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日，收到玖邦公司开具的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196630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元的</a:t>
            </a:r>
            <a:r>
              <a:rPr lang="zh-CN" altLang="en-US" sz="20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转账支票</a:t>
            </a:r>
            <a:r>
              <a:rPr lang="zh-CN" altLang="en-US" sz="20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一张，用以支付购买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XYA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产品和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XYB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产品的货税款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196630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元。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390" name="Rectangle 8"/>
          <p:cNvSpPr/>
          <p:nvPr/>
        </p:nvSpPr>
        <p:spPr>
          <a:xfrm>
            <a:off x="3071813" y="4001136"/>
            <a:ext cx="6056312" cy="119888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r>
              <a:rPr lang="zh-CN" altLang="en-US" sz="1800" b="1" dirty="0">
                <a:latin typeface="Times New Roman" panose="02020603050405020304" pitchFamily="18" charset="0"/>
              </a:rPr>
              <a:t>知识要点：</a:t>
            </a:r>
            <a:endParaRPr lang="zh-CN" altLang="en-US" sz="1800" b="1" dirty="0">
              <a:latin typeface="Times New Roman" panose="02020603050405020304" pitchFamily="18" charset="0"/>
            </a:endParaRPr>
          </a:p>
          <a:p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如果在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核算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系统设置了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结算方式对应科目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，此处由可以自动按所选择的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结算方式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生成要相应的结算方式对应的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结算科目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391" name="Text Box 3"/>
          <p:cNvSpPr txBox="1"/>
          <p:nvPr/>
        </p:nvSpPr>
        <p:spPr>
          <a:xfrm>
            <a:off x="1882775" y="942975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4955" indent="-187325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4205" indent="-170180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  <a:defRPr sz="20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98628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marL="254635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marL="3107055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6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marL="342900" lvl="0" indent="-342900" eaLnBrk="1" hangingPunct="1">
              <a:buClr>
                <a:srgbClr val="FF0000"/>
              </a:buClr>
              <a:buSzPct val="120000"/>
              <a:buNone/>
            </a:pPr>
            <a:r>
              <a:rPr lang="en-US" altLang="zh-CN" sz="3200" dirty="0"/>
              <a:t>7.3  </a:t>
            </a:r>
            <a:r>
              <a:rPr lang="zh-CN" altLang="en-US" sz="3200" dirty="0"/>
              <a:t>收款业务</a:t>
            </a:r>
            <a:endParaRPr lang="zh-CN" altLang="en-US" sz="3200" b="0" dirty="0">
              <a:latin typeface="黑体" panose="02010609060101010101" pitchFamily="49" charset="-122"/>
            </a:endParaRPr>
          </a:p>
        </p:txBody>
      </p:sp>
      <p:sp>
        <p:nvSpPr>
          <p:cNvPr id="16392" name="AutoShape 10">
            <a:hlinkClick r:id="rId3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3"/>
          <p:cNvSpPr txBox="1"/>
          <p:nvPr/>
        </p:nvSpPr>
        <p:spPr>
          <a:xfrm>
            <a:off x="1919288" y="765175"/>
            <a:ext cx="8137525" cy="10623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4955" indent="-187325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4205" indent="-170180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  <a:defRPr sz="20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98628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marL="254635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marL="3107055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6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marL="342900" lvl="0" indent="-342900" eaLnBrk="1" hangingPunct="1">
              <a:buClr>
                <a:srgbClr val="FF0000"/>
              </a:buClr>
              <a:buSzPct val="120000"/>
              <a:buNone/>
            </a:pPr>
            <a:endParaRPr lang="en-US" altLang="zh-CN" sz="3200" dirty="0"/>
          </a:p>
          <a:p>
            <a:pPr marL="342900" lvl="0" indent="-342900" algn="just" eaLnBrk="1" hangingPunct="1">
              <a:buClr>
                <a:srgbClr val="FF0000"/>
              </a:buClr>
              <a:buSzPct val="120000"/>
              <a:buNone/>
            </a:pPr>
            <a:endParaRPr lang="en-US" altLang="zh-CN" sz="2400" dirty="0">
              <a:latin typeface="楷体_GB2312" pitchFamily="49" charset="-122"/>
            </a:endParaRPr>
          </a:p>
        </p:txBody>
      </p:sp>
      <p:sp>
        <p:nvSpPr>
          <p:cNvPr id="17411" name="AutoShape 9"/>
          <p:cNvSpPr/>
          <p:nvPr/>
        </p:nvSpPr>
        <p:spPr>
          <a:xfrm>
            <a:off x="2566988" y="2168525"/>
            <a:ext cx="7092950" cy="1512888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lstStyle>
            <a:lvl1pPr marL="274955" indent="-187325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4205" indent="-170180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  <a:defRPr sz="20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98628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marL="254635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marL="3107055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6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marL="0" lvl="0" indent="0" algn="just" eaLnBrk="1" hangingPunct="1">
              <a:spcAft>
                <a:spcPct val="0"/>
              </a:spcAft>
              <a:buFontTx/>
              <a:buNone/>
            </a:pPr>
            <a:endParaRPr lang="zh-CN" altLang="en-US" sz="24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7412" name="Rectangle 5"/>
          <p:cNvSpPr/>
          <p:nvPr/>
        </p:nvSpPr>
        <p:spPr>
          <a:xfrm>
            <a:off x="2243138" y="1556385"/>
            <a:ext cx="145288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</a:endParaRPr>
          </a:p>
        </p:txBody>
      </p:sp>
      <p:sp>
        <p:nvSpPr>
          <p:cNvPr id="17413" name="Rectangle 6"/>
          <p:cNvSpPr/>
          <p:nvPr/>
        </p:nvSpPr>
        <p:spPr>
          <a:xfrm>
            <a:off x="2855913" y="2276475"/>
            <a:ext cx="6805612" cy="132207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：收到销售货款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    2016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20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日，收到英华公司开具的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100000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元的</a:t>
            </a:r>
            <a:r>
              <a:rPr lang="zh-CN" altLang="en-US" sz="20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转账支票</a:t>
            </a:r>
            <a:r>
              <a:rPr lang="zh-CN" altLang="en-US" sz="20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一张，用以支付购买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XYA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产品的货税款</a:t>
            </a:r>
            <a:r>
              <a:rPr lang="zh-CN" altLang="en-US" sz="20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43348.5</a:t>
            </a:r>
            <a:r>
              <a:rPr lang="en-US" altLang="zh-CN" sz="20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元。余款形成预收款。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7414" name="Rectangle 7"/>
          <p:cNvSpPr/>
          <p:nvPr/>
        </p:nvSpPr>
        <p:spPr>
          <a:xfrm>
            <a:off x="3071813" y="3857784"/>
            <a:ext cx="6056312" cy="92202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r>
              <a:rPr lang="zh-CN" altLang="en-US" sz="1800" b="1" dirty="0">
                <a:latin typeface="黑体" panose="02010609060101010101" pitchFamily="49" charset="-122"/>
              </a:rPr>
              <a:t>知识要点：</a:t>
            </a:r>
            <a:endParaRPr lang="zh-CN" altLang="en-US" sz="1800" b="1" dirty="0">
              <a:latin typeface="黑体" panose="02010609060101010101" pitchFamily="49" charset="-122"/>
            </a:endParaRPr>
          </a:p>
          <a:p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  本次收款金额为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100000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元，结算金额为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43348.5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，收款金额大于结算金额，余款形成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预收款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56651.5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元。 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7415" name="Text Box 3"/>
          <p:cNvSpPr txBox="1"/>
          <p:nvPr/>
        </p:nvSpPr>
        <p:spPr>
          <a:xfrm>
            <a:off x="1882775" y="942975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4955" indent="-187325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1"/>
              </a:buBlip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4205" indent="-170180" algn="l" rtl="0" eaLnBrk="0" fontAlgn="base" hangingPunct="0"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Blip>
                <a:blip r:embed="rId2"/>
              </a:buBlip>
              <a:defRPr sz="2000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198628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1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marL="254635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marL="3107055" indent="-381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6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marL="342900" lvl="0" indent="-342900" eaLnBrk="1" hangingPunct="1">
              <a:buClr>
                <a:srgbClr val="FF0000"/>
              </a:buClr>
              <a:buSzPct val="120000"/>
              <a:buNone/>
            </a:pPr>
            <a:r>
              <a:rPr lang="en-US" altLang="zh-CN" sz="3200" dirty="0"/>
              <a:t>7.3  </a:t>
            </a:r>
            <a:r>
              <a:rPr lang="zh-CN" altLang="en-US" sz="3200" dirty="0"/>
              <a:t>收款业务</a:t>
            </a:r>
            <a:endParaRPr lang="zh-CN" altLang="en-US" sz="3200" b="0" dirty="0">
              <a:latin typeface="黑体" panose="02010609060101010101" pitchFamily="49" charset="-122"/>
            </a:endParaRPr>
          </a:p>
        </p:txBody>
      </p:sp>
      <p:sp>
        <p:nvSpPr>
          <p:cNvPr id="17416" name="AutoShape 9">
            <a:hlinkClick r:id="rId3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TEMPLATE_CATEGORY" val="custom"/>
  <p:tag name="KSO_WM_TEMPLATE_INDEX" val="2020442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WPS 演示</Application>
  <PresentationFormat>宽屏</PresentationFormat>
  <Paragraphs>37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Times New Roman</vt:lpstr>
      <vt:lpstr>黑体</vt:lpstr>
      <vt:lpstr>楷体_GB2312</vt:lpstr>
      <vt:lpstr>新宋体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海英</cp:lastModifiedBy>
  <cp:revision>151</cp:revision>
  <dcterms:created xsi:type="dcterms:W3CDTF">2019-06-19T02:08:00Z</dcterms:created>
  <dcterms:modified xsi:type="dcterms:W3CDTF">2021-01-10T07:31:51Z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