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7" r:id="rId2"/>
    <p:sldId id="473" r:id="rId3"/>
    <p:sldId id="528" r:id="rId4"/>
    <p:sldId id="529" r:id="rId5"/>
    <p:sldId id="532" r:id="rId6"/>
    <p:sldId id="531" r:id="rId7"/>
    <p:sldId id="538" r:id="rId8"/>
    <p:sldId id="533" r:id="rId9"/>
    <p:sldId id="584" r:id="rId10"/>
    <p:sldId id="550" r:id="rId11"/>
    <p:sldId id="564" r:id="rId12"/>
    <p:sldId id="585" r:id="rId13"/>
    <p:sldId id="448" r:id="rId14"/>
  </p:sldIdLst>
  <p:sldSz cx="12190413" cy="6858000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 jing" initials="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F"/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-408" y="-108"/>
      </p:cViewPr>
      <p:guideLst>
        <p:guide orient="horz" pos="1131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1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  <a:t>2019/12/9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279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  <a:t>2019/12/9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463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2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7996E4C-4E70-4800-82D4-5C356AEF5C4F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0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  <a:t>2019/12/9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754" y="2062163"/>
            <a:ext cx="443172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/>
          <p:nvPr/>
        </p:nvGrpSpPr>
        <p:grpSpPr bwMode="auto">
          <a:xfrm>
            <a:off x="6383035" y="1557338"/>
            <a:ext cx="4852886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666" y="3911118"/>
              <a:ext cx="4753096" cy="444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03" y="4162478"/>
              <a:ext cx="4248258" cy="46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687" y="4162743"/>
              <a:ext cx="4392724" cy="444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322" y="2205039"/>
            <a:ext cx="838091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08728" y="2071678"/>
            <a:ext cx="6526950" cy="3024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049" y="4122739"/>
            <a:ext cx="1073011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9173" y="4122739"/>
            <a:ext cx="1028566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299" y="2055814"/>
            <a:ext cx="1104756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7354" y="3881438"/>
            <a:ext cx="5513200" cy="268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1"/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322" y="2043114"/>
            <a:ext cx="838091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5616" y="836613"/>
            <a:ext cx="1224046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6"/>
          <p:cNvGrpSpPr/>
          <p:nvPr/>
        </p:nvGrpSpPr>
        <p:grpSpPr bwMode="auto">
          <a:xfrm>
            <a:off x="190475" y="1412875"/>
            <a:ext cx="2016921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6562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方正舒体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635" y="3607635"/>
              <a:ext cx="459099" cy="523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318545" y="2183538"/>
            <a:ext cx="5257116" cy="1619557"/>
            <a:chOff x="1846825" y="2106090"/>
            <a:chExt cx="5256584" cy="1619189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846825" y="2106090"/>
              <a:ext cx="5256584" cy="11986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zh-CN" sz="3600" dirty="0">
                <a:solidFill>
                  <a:schemeClr val="bg1"/>
                </a:solidFill>
                <a:latin typeface="AvantGarde Md BT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36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任务</a:t>
              </a:r>
              <a:r>
                <a:rPr lang="en-US" altLang="zh-CN" sz="3600" dirty="0" smtClean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0601  </a:t>
              </a:r>
              <a:r>
                <a:rPr lang="zh-CN" altLang="en-US" sz="3600" dirty="0" smtClean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基层</a:t>
              </a:r>
              <a:r>
                <a:rPr lang="zh-CN" altLang="en-US" sz="36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处理</a:t>
              </a:r>
              <a:r>
                <a:rPr lang="en-US" altLang="zh-CN" sz="36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                               </a:t>
              </a:r>
              <a:endParaRPr lang="en-US" altLang="zh-CN" sz="3600" dirty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81602" y="3356031"/>
              <a:ext cx="184712" cy="369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68244" y="2032001"/>
            <a:ext cx="46497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建筑装饰工程施工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</p:spTree>
  </p:cSld>
  <p:clrMapOvr>
    <a:masterClrMapping/>
  </p:clrMapOvr>
  <p:transition spd="slow" advClick="0" advTm="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35" grpId="0" animBg="1"/>
      <p:bldP spid="81" grpId="0"/>
      <p:bldP spid="24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9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10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88312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6145"/>
          <p:cNvSpPr txBox="1"/>
          <p:nvPr/>
        </p:nvSpPr>
        <p:spPr>
          <a:xfrm>
            <a:off x="1701165" y="1601470"/>
            <a:ext cx="299656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200" dirty="0">
                <a:latin typeface="黑体" panose="02010600030101010101" charset="-122"/>
                <a:ea typeface="黑体" panose="02010600030101010101" charset="-122"/>
                <a:sym typeface="+mn-ea"/>
              </a:rPr>
              <a:t>石膏板基层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Arial" panose="020B0604020202020204" charset="-116"/>
              <a:sym typeface="+mn-ea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694606" y="2034720"/>
            <a:ext cx="6438354" cy="376424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 marL="812800" indent="-812800" algn="l">
              <a:lnSpc>
                <a:spcPct val="150000"/>
              </a:lnSpc>
            </a:pPr>
            <a:r>
              <a:rPr lang="en-US" altLang="zh-CN" dirty="0">
                <a:latin typeface="+mn-ea"/>
                <a:ea typeface="+mn-ea"/>
                <a:sym typeface="+mn-ea"/>
              </a:rPr>
              <a:t> </a:t>
            </a:r>
            <a:r>
              <a:rPr lang="en-US" altLang="zh-CN" dirty="0" smtClean="0">
                <a:latin typeface="+mn-ea"/>
                <a:ea typeface="+mn-ea"/>
                <a:sym typeface="+mn-ea"/>
              </a:rPr>
              <a:t>          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石膏板</a:t>
            </a:r>
            <a:r>
              <a:rPr lang="zh-CN" altLang="en-US" dirty="0">
                <a:latin typeface="+mn-ea"/>
                <a:ea typeface="+mn-ea"/>
                <a:sym typeface="+mn-ea"/>
              </a:rPr>
              <a:t>接缝用嵌缝腻子处理，并用接缝带贴牢。表面刮腻子。特别注意点:墙面的阴阳角顺直、方正，不能有掉角、墙面应保证平整不能有凸出麻点，以达到基层坚实牢固，无疏松、起皮、掉粉现象。用两米靠尺检查，误差不得超过2mm</a:t>
            </a:r>
            <a:r>
              <a:rPr lang="en-US" altLang="zh-CN" dirty="0">
                <a:latin typeface="+mn-ea"/>
                <a:ea typeface="+mn-ea"/>
                <a:sym typeface="+mn-ea"/>
              </a:rPr>
              <a:t>，</a:t>
            </a:r>
            <a:r>
              <a:rPr lang="zh-CN" altLang="en-US" dirty="0">
                <a:latin typeface="+mn-ea"/>
                <a:ea typeface="+mn-ea"/>
                <a:sym typeface="+mn-ea"/>
              </a:rPr>
              <a:t>同时基层的含水率不能大于8%，表面用砂纸打毛。另开关、插座盒内无垃圾，门套两边的小方洞要修好。</a:t>
            </a:r>
            <a:endParaRPr lang="en-US" altLang="zh-CN" b="1" dirty="0">
              <a:solidFill>
                <a:srgbClr val="282826"/>
              </a:solidFill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220" y="1318895"/>
            <a:ext cx="4762500" cy="2943225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72366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10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10" name="Picture 11" descr="Dre_S_Software_Icons_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88312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951990" y="1662748"/>
            <a:ext cx="3499485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2" charset="0"/>
                <a:sym typeface="+mn-ea"/>
              </a:rPr>
              <a:t>涂刷防潮剂</a:t>
            </a:r>
            <a:r>
              <a:rPr lang="en-US" altLang="zh-CN" sz="2800" b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2" charset="0"/>
                <a:sym typeface="+mn-ea"/>
              </a:rPr>
              <a:t>/</a:t>
            </a:r>
            <a:r>
              <a:rPr lang="zh-CN" altLang="en-US" sz="2800" b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2" charset="0"/>
                <a:sym typeface="+mn-ea"/>
              </a:rPr>
              <a:t>涂刷底胶</a:t>
            </a:r>
            <a:endParaRPr lang="zh-CN" altLang="en-US" sz="2800" b="1" u="sng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2" charset="0"/>
              <a:ea typeface="Arial" panose="020B0604020202020204" charset="-116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1060" y="2539365"/>
            <a:ext cx="5163185" cy="1271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en-US" sz="2400" dirty="0" smtClean="0">
                <a:latin typeface="黑体" panose="02010600030101010101" charset="-122"/>
                <a:ea typeface="黑体" panose="02010600030101010101" charset="-122"/>
                <a:sym typeface="+mn-ea"/>
              </a:rPr>
              <a:t>    贴</a:t>
            </a:r>
            <a:r>
              <a:rPr lang="zh-CN" altLang="en-US" sz="2400" dirty="0">
                <a:latin typeface="黑体" panose="02010600030101010101" charset="-122"/>
                <a:ea typeface="黑体" panose="02010600030101010101" charset="-122"/>
                <a:sym typeface="+mn-ea"/>
              </a:rPr>
              <a:t>壁纸前在墙面基层上刷一遍清油；或者采用专用底漆封刷一道，可以保证墙面基层不返潮</a:t>
            </a:r>
            <a:r>
              <a:rPr lang="en-US" altLang="zh-CN" sz="2400" dirty="0">
                <a:latin typeface="黑体" panose="02010600030101010101" charset="-122"/>
                <a:ea typeface="黑体" panose="02010600030101010101" charset="-122"/>
                <a:sym typeface="+mn-ea"/>
              </a:rPr>
              <a:t>,</a:t>
            </a:r>
            <a:r>
              <a:rPr lang="zh-CN" altLang="en-US" sz="2400" dirty="0">
                <a:latin typeface="黑体" panose="02010600030101010101" charset="-122"/>
                <a:ea typeface="黑体" panose="02010600030101010101" charset="-122"/>
                <a:sym typeface="+mn-ea"/>
              </a:rPr>
              <a:t>或因壁纸吸收胶液中的水分水而产生变形。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10" y="2356485"/>
            <a:ext cx="4295775" cy="2857500"/>
          </a:xfrm>
          <a:prstGeom prst="rect">
            <a:avLst/>
          </a:prstGeom>
        </p:spPr>
      </p:pic>
    </p:spTree>
  </p:cSld>
  <p:clrMapOvr>
    <a:masterClrMapping/>
  </p:clrMapOvr>
  <p:transition advClick="0" advTm="3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82273" y="6270159"/>
            <a:ext cx="578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11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7202" y="114277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10" name="Picture 11" descr="Dre_S_Software_Icons_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88312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941060" y="2539365"/>
            <a:ext cx="5163185" cy="2745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根据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壁纸的规格在墙面上弹出控制线作为壁纸裱糊的依据，并且可以控制壁纸的拼花接茬部位，花纹、图案、线条纵横贯通。要求每一面墙都要进行弹线，在有窗口的墙面弹出中线和在窗台近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5cm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处弹出垂直线以保证窗间墙壁纸的对称，弹线至踢脚线上口边缘处；在墙面的上面以挂镜线为准，无挂镜线时应弹出水平线。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165" y="2523490"/>
            <a:ext cx="3702050" cy="2776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14270" y="18167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基层弹线</a:t>
            </a:r>
          </a:p>
        </p:txBody>
      </p:sp>
    </p:spTree>
  </p:cSld>
  <p:clrMapOvr>
    <a:masterClrMapping/>
  </p:clrMapOvr>
  <p:transition advClick="0" advTm="3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/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itchFamily="2" charset="-122"/>
                  <a:ea typeface="华文隶书" pitchFamily="2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/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anose="020B0503020204020204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2658" y="2933919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教学目标</a:t>
            </a:r>
          </a:p>
        </p:txBody>
      </p:sp>
      <p:sp>
        <p:nvSpPr>
          <p:cNvPr id="55" name="KSO_Shape"/>
          <p:cNvSpPr/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5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622549"/>
              <a:ext cx="3239889" cy="33229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能够做施工前的准备工作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能够熟练使用本单元所用装修工具；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4.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能够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》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，完成壁纸贴面施工的各道工序；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528640"/>
            <a:chOff x="735806" y="1328010"/>
            <a:chExt cx="3877248" cy="4528640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911102" y="1615017"/>
              <a:ext cx="3239889" cy="39382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严格按规程使用装修工机具；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培养安全意识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严格执行</a:t>
              </a:r>
              <a:r>
                <a:rPr lang="zh-CN" altLang="en-US" sz="2000" dirty="0">
                  <a:latin typeface="隶书"/>
                  <a:ea typeface="隶书"/>
                  <a:cs typeface="隶书"/>
                  <a:sym typeface="+mn-ea"/>
                </a:rPr>
                <a:t>壁纸贴面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施工工艺，确保施工质量；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培养责任意识、质量意识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施工现场材料堆放整齐、工具摆放有序；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注重维护公司企业形象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标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939487" y="1698633"/>
              <a:ext cx="3239889" cy="2861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掌握块材</a:t>
              </a:r>
              <a:r>
                <a:rPr lang="zh-CN" altLang="en-US" sz="2000" dirty="0">
                  <a:latin typeface="隶书"/>
                  <a:ea typeface="隶书"/>
                  <a:cs typeface="隶书"/>
                  <a:sym typeface="+mn-ea"/>
                </a:rPr>
                <a:t>壁纸贴面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施工的准备工作内容；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掌握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块材</a:t>
              </a:r>
              <a:r>
                <a:rPr lang="zh-CN" altLang="en-US" sz="2000" dirty="0">
                  <a:latin typeface="隶书"/>
                  <a:ea typeface="隶书"/>
                  <a:cs typeface="隶书"/>
                  <a:sym typeface="+mn-ea"/>
                </a:rPr>
                <a:t>壁纸贴面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的施工程序；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掌握楼</a:t>
              </a:r>
              <a:r>
                <a:rPr lang="zh-CN" altLang="en-US" sz="2000" dirty="0">
                  <a:latin typeface="隶书"/>
                  <a:ea typeface="隶书"/>
                  <a:cs typeface="隶书"/>
                  <a:sym typeface="+mn-ea"/>
                </a:rPr>
                <a:t>壁纸贴面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施工质量控制要点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标</a:t>
              </a:r>
            </a:p>
          </p:txBody>
        </p:sp>
      </p:grp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212850" y="44450"/>
            <a:ext cx="4213225" cy="53282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>
              <a:lnSpc>
                <a:spcPct val="90000"/>
              </a:lnSpc>
            </a:pPr>
            <a:r>
              <a:rPr lang="zh-CN" altLang="en-US" sz="2000" b="1" dirty="0"/>
              <a:t> </a:t>
            </a:r>
            <a:endParaRPr lang="zh-CN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dirty="0">
                <a:latin typeface="黑体" panose="02010600030101010101" charset="-122"/>
                <a:ea typeface="黑体" panose="02010600030101010101" charset="-122"/>
                <a:sym typeface="+mn-ea"/>
              </a:rPr>
              <a:t>（</a:t>
            </a:r>
            <a:r>
              <a:rPr lang="en-US" altLang="zh-CN" sz="2000" dirty="0">
                <a:latin typeface="黑体" panose="02010600030101010101" charset="-122"/>
                <a:ea typeface="黑体" panose="02010600030101010101" charset="-122"/>
                <a:sym typeface="+mn-ea"/>
              </a:rPr>
              <a:t>1</a:t>
            </a:r>
            <a:r>
              <a:rPr lang="zh-CN" altLang="en-US" sz="2000" dirty="0">
                <a:latin typeface="黑体" panose="02010600030101010101" charset="-122"/>
                <a:ea typeface="黑体" panose="02010600030101010101" charset="-122"/>
                <a:sym typeface="+mn-ea"/>
              </a:rPr>
              <a:t>）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壁纸：按照设计要求和业主确定的材料样品备用齐全，并且按照壁纸的存放要求分类进行保管。在壁纸进场前对使用的壁纸进行检查各项指标达到设计要求，并具有环保检测报告。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4678" y="571480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733069" y="1893883"/>
            <a:ext cx="21993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、材料准备</a:t>
            </a:r>
          </a:p>
        </p:txBody>
      </p:sp>
      <p:pic>
        <p:nvPicPr>
          <p:cNvPr id="5123" name="图片 5122" descr="12135884827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643" y="1743075"/>
            <a:ext cx="2447925" cy="3640138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24" name="图片 5123" descr="200911111612205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725" y="1700530"/>
            <a:ext cx="2519363" cy="3671888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448051" y="850243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4111" y="107612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384402" y="850133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8" y="2786058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矩形 6145"/>
          <p:cNvSpPr/>
          <p:nvPr/>
        </p:nvSpPr>
        <p:spPr>
          <a:xfrm>
            <a:off x="539750" y="1908175"/>
            <a:ext cx="65722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2400">
                <a:latin typeface="黑体" panose="02010600030101010101" charset="-122"/>
                <a:ea typeface="黑体" panose="02010600030101010101" charset="-122"/>
              </a:rPr>
              <a:t>2</a:t>
            </a:r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）粘结剂：一般采用与壁纸材料相配套的专用壁纸胶或者在没有指定时采用</a:t>
            </a:r>
            <a:r>
              <a:rPr lang="en-US" altLang="zh-CN" sz="2400">
                <a:latin typeface="黑体" panose="02010600030101010101" charset="-122"/>
                <a:ea typeface="黑体" panose="02010600030101010101" charset="-122"/>
              </a:rPr>
              <a:t>8407</a:t>
            </a:r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建筑胶。要求使用的粘结材料具有合格证和粘结力检验报告</a:t>
            </a:r>
            <a:r>
              <a:rPr lang="zh-CN" altLang="en-US" sz="2000"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6147" name="矩形 6146"/>
          <p:cNvSpPr/>
          <p:nvPr/>
        </p:nvSpPr>
        <p:spPr>
          <a:xfrm>
            <a:off x="539750" y="3631565"/>
            <a:ext cx="63684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2400">
                <a:latin typeface="黑体" panose="02010600030101010101" charset="-122"/>
                <a:ea typeface="黑体" panose="02010600030101010101" charset="-122"/>
              </a:rPr>
              <a:t>3</a:t>
            </a:r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）墙纸胶一般分为：墙纸胶粉（胶浆）、湿胶、桶装胶三类。</a:t>
            </a:r>
          </a:p>
          <a:p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墙纸粉分为两类纤维素和淀粉两类。纤维素类和淀粉类最大的区别在于</a:t>
            </a:r>
            <a:r>
              <a:rPr lang="en-US" altLang="zh-CN" sz="2400">
                <a:latin typeface="黑体" panose="02010600030101010101" charset="-122"/>
                <a:ea typeface="黑体" panose="02010600030101010101" charset="-122"/>
              </a:rPr>
              <a:t>PH</a:t>
            </a:r>
            <a:r>
              <a:rPr lang="zh-CN" altLang="en-US" sz="2400">
                <a:latin typeface="黑体" panose="02010600030101010101" charset="-122"/>
                <a:ea typeface="黑体" panose="02010600030101010101" charset="-122"/>
              </a:rPr>
              <a:t>值纤维素类中性，而淀粉类显为碱性。相比下纤维素类在石灰或混泥土墙面的粘结性更好。</a:t>
            </a:r>
            <a:r>
              <a:rPr lang="zh-CN" altLang="en-US" sz="2000">
                <a:latin typeface="Times New Roman" panose="02020603050405020304" pitchFamily="2" charset="0"/>
              </a:rPr>
              <a:t> </a:t>
            </a:r>
          </a:p>
        </p:txBody>
      </p:sp>
      <p:pic>
        <p:nvPicPr>
          <p:cNvPr id="6148" name="图片 6147" descr="12129971715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660" y="3476308"/>
            <a:ext cx="3487738" cy="261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1205549311788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660" y="707073"/>
            <a:ext cx="3457575" cy="259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矩形 6149"/>
          <p:cNvSpPr/>
          <p:nvPr/>
        </p:nvSpPr>
        <p:spPr>
          <a:xfrm>
            <a:off x="7225348" y="4932045"/>
            <a:ext cx="10429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墙纸粉</a:t>
            </a:r>
          </a:p>
        </p:txBody>
      </p:sp>
      <p:sp>
        <p:nvSpPr>
          <p:cNvPr id="6152" name="矩形 6151"/>
          <p:cNvSpPr/>
          <p:nvPr/>
        </p:nvSpPr>
        <p:spPr>
          <a:xfrm>
            <a:off x="7231698" y="1805940"/>
            <a:ext cx="12239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墙纸胶水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102514" y="1386518"/>
            <a:ext cx="21993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、材料准备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4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350771" y="444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zh-CN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8911" y="104437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644117" y="84695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48" y="1419538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矩形 7169"/>
          <p:cNvSpPr/>
          <p:nvPr/>
        </p:nvSpPr>
        <p:spPr>
          <a:xfrm>
            <a:off x="1455738" y="1926590"/>
            <a:ext cx="7777162" cy="1187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400">
                <a:latin typeface="Times New Roman" panose="02020603050405020304" pitchFamily="2" charset="0"/>
                <a:ea typeface="黑体" panose="02010600030101010101" charset="-122"/>
              </a:rPr>
              <a:t>4.</a:t>
            </a:r>
            <a:r>
              <a:rPr lang="zh-CN" altLang="en-US" sz="2400">
                <a:latin typeface="Times New Roman" panose="02020603050405020304" pitchFamily="2" charset="0"/>
                <a:ea typeface="黑体" panose="02010600030101010101" charset="-122"/>
              </a:rPr>
              <a:t>施工工具：活动裁纸刀、钢板抹子、塑料刮板、毛胶棍、不锈钢长钢尺、裁纸操作平台、钢卷尺、注射器及针头粉线包、软毛巾、板刷、大小塑料桶等。</a:t>
            </a:r>
          </a:p>
        </p:txBody>
      </p:sp>
      <p:pic>
        <p:nvPicPr>
          <p:cNvPr id="7171" name="图片 7170" descr="200907031124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938" y="3663633"/>
            <a:ext cx="2665412" cy="195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171" descr="200976151319135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888" y="3380740"/>
            <a:ext cx="2519362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big_296366_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690" y="3550603"/>
            <a:ext cx="2525713" cy="234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矩形 7173"/>
          <p:cNvSpPr/>
          <p:nvPr/>
        </p:nvSpPr>
        <p:spPr>
          <a:xfrm>
            <a:off x="4413250" y="5482696"/>
            <a:ext cx="719137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0030101010101" charset="-122"/>
              </a:rPr>
              <a:t>毛巾</a:t>
            </a:r>
          </a:p>
        </p:txBody>
      </p:sp>
      <p:sp>
        <p:nvSpPr>
          <p:cNvPr id="7175" name="矩形 7174"/>
          <p:cNvSpPr/>
          <p:nvPr/>
        </p:nvSpPr>
        <p:spPr>
          <a:xfrm>
            <a:off x="7109553" y="5284258"/>
            <a:ext cx="1008062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0030101010101" charset="-122"/>
              </a:rPr>
              <a:t>墙纸刀</a:t>
            </a:r>
          </a:p>
        </p:txBody>
      </p:sp>
      <p:sp>
        <p:nvSpPr>
          <p:cNvPr id="7176" name="矩形 7175"/>
          <p:cNvSpPr/>
          <p:nvPr/>
        </p:nvSpPr>
        <p:spPr>
          <a:xfrm>
            <a:off x="9960315" y="5419407"/>
            <a:ext cx="1008062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黑体" panose="02010600030101010101" charset="-122"/>
              </a:rPr>
              <a:t>毛胶棍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456209" y="1309048"/>
            <a:ext cx="21993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</a:rPr>
              <a:t>、材料准备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5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29511" y="272393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926" y="500042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33" y="2060888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图片 8193" descr="IMG_16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573" y="2565718"/>
            <a:ext cx="3695700" cy="277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8194" descr="IMG_16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070" y="2060575"/>
            <a:ext cx="2559050" cy="341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矩形 8195"/>
          <p:cNvSpPr/>
          <p:nvPr/>
        </p:nvSpPr>
        <p:spPr>
          <a:xfrm>
            <a:off x="3051175" y="5525135"/>
            <a:ext cx="3960813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墙纸裱糊工作台及操作工具</a:t>
            </a:r>
          </a:p>
        </p:txBody>
      </p:sp>
      <p:sp>
        <p:nvSpPr>
          <p:cNvPr id="8197" name="矩形 8196"/>
          <p:cNvSpPr/>
          <p:nvPr/>
        </p:nvSpPr>
        <p:spPr>
          <a:xfrm>
            <a:off x="7515225" y="5598160"/>
            <a:ext cx="36353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红外线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/</a:t>
            </a:r>
            <a:r>
              <a:rPr lang="zh-CN" altLang="en-US" sz="2400"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清水盆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/</a:t>
            </a:r>
            <a:r>
              <a:rPr lang="zh-CN" altLang="en-US" sz="2400"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墙纸胶桶</a:t>
            </a:r>
          </a:p>
        </p:txBody>
      </p:sp>
      <p:sp>
        <p:nvSpPr>
          <p:cNvPr id="8198" name="矩形 8197"/>
          <p:cNvSpPr/>
          <p:nvPr/>
        </p:nvSpPr>
        <p:spPr>
          <a:xfrm>
            <a:off x="1429385" y="1974850"/>
            <a:ext cx="2035175" cy="47561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25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2</a:t>
            </a:r>
            <a:r>
              <a:rPr lang="zh-CN" altLang="en-US" sz="25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、施工工具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6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348593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sp>
        <p:nvSpPr>
          <p:cNvPr id="9218" name="文本框 9217"/>
          <p:cNvSpPr txBox="1"/>
          <p:nvPr/>
        </p:nvSpPr>
        <p:spPr>
          <a:xfrm>
            <a:off x="876935" y="2017395"/>
            <a:ext cx="1527810" cy="1383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n/>
                <a:solidFill>
                  <a:srgbClr val="FFF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2" charset="0"/>
              </a:rPr>
              <a:t>清扫基层、填补缝隙</a:t>
            </a:r>
          </a:p>
        </p:txBody>
      </p:sp>
      <p:sp>
        <p:nvSpPr>
          <p:cNvPr id="9219" name="文本框 9218"/>
          <p:cNvSpPr txBox="1"/>
          <p:nvPr/>
        </p:nvSpPr>
        <p:spPr>
          <a:xfrm>
            <a:off x="4014470" y="1916430"/>
            <a:ext cx="2511425" cy="18148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2" charset="0"/>
              </a:rPr>
              <a:t>石膏板面接缝处贴接缝带、补腻子、磨砂纸</a:t>
            </a:r>
          </a:p>
        </p:txBody>
      </p:sp>
      <p:sp>
        <p:nvSpPr>
          <p:cNvPr id="9220" name="文本框 9219"/>
          <p:cNvSpPr txBox="1"/>
          <p:nvPr/>
        </p:nvSpPr>
        <p:spPr>
          <a:xfrm>
            <a:off x="8112443" y="2023110"/>
            <a:ext cx="1225550" cy="1383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CFF"/>
                </a:solidFill>
                <a:latin typeface="Times New Roman" panose="02020603050405020304" pitchFamily="2" charset="0"/>
              </a:rPr>
              <a:t>满刮腻子、磨平</a:t>
            </a:r>
          </a:p>
        </p:txBody>
      </p:sp>
      <p:sp>
        <p:nvSpPr>
          <p:cNvPr id="9221" name="文本框 9220"/>
          <p:cNvSpPr txBox="1"/>
          <p:nvPr/>
        </p:nvSpPr>
        <p:spPr>
          <a:xfrm>
            <a:off x="10369868" y="2131695"/>
            <a:ext cx="1584325" cy="1383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CFF"/>
                </a:solidFill>
                <a:latin typeface="Times New Roman" panose="02020603050405020304" pitchFamily="2" charset="0"/>
              </a:rPr>
              <a:t>涂刷防潮剂</a:t>
            </a:r>
            <a:r>
              <a:rPr lang="en-US" altLang="zh-CN" sz="2800" b="1">
                <a:solidFill>
                  <a:srgbClr val="FFFCFF"/>
                </a:solidFill>
                <a:latin typeface="Times New Roman" panose="02020603050405020304" pitchFamily="2" charset="0"/>
              </a:rPr>
              <a:t>/</a:t>
            </a:r>
            <a:r>
              <a:rPr lang="zh-CN" altLang="en-US" sz="2800" b="1">
                <a:solidFill>
                  <a:srgbClr val="FFFCFF"/>
                </a:solidFill>
                <a:latin typeface="Times New Roman" panose="02020603050405020304" pitchFamily="2" charset="0"/>
              </a:rPr>
              <a:t>涂刷底胶</a:t>
            </a:r>
          </a:p>
        </p:txBody>
      </p:sp>
      <p:sp>
        <p:nvSpPr>
          <p:cNvPr id="9229" name="燕尾形 9228"/>
          <p:cNvSpPr/>
          <p:nvPr/>
        </p:nvSpPr>
        <p:spPr>
          <a:xfrm>
            <a:off x="3143885" y="2600960"/>
            <a:ext cx="431800" cy="227965"/>
          </a:xfrm>
          <a:prstGeom prst="chevron">
            <a:avLst>
              <a:gd name="adj" fmla="val 50000"/>
            </a:avLst>
          </a:prstGeom>
          <a:solidFill>
            <a:srgbClr val="FF99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0" name="燕尾形 9229"/>
          <p:cNvSpPr/>
          <p:nvPr/>
        </p:nvSpPr>
        <p:spPr>
          <a:xfrm>
            <a:off x="7309485" y="2600960"/>
            <a:ext cx="431800" cy="215900"/>
          </a:xfrm>
          <a:prstGeom prst="chevron">
            <a:avLst>
              <a:gd name="adj" fmla="val 50000"/>
            </a:avLst>
          </a:prstGeom>
          <a:solidFill>
            <a:srgbClr val="FF99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1" name="燕尾形 9230"/>
          <p:cNvSpPr/>
          <p:nvPr/>
        </p:nvSpPr>
        <p:spPr>
          <a:xfrm>
            <a:off x="9620568" y="2613025"/>
            <a:ext cx="431800" cy="215900"/>
          </a:xfrm>
          <a:prstGeom prst="chevron">
            <a:avLst>
              <a:gd name="adj" fmla="val 50000"/>
            </a:avLst>
          </a:prstGeom>
          <a:solidFill>
            <a:srgbClr val="FF99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1422" y="114277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7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0537" y="113007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872741" y="856597"/>
            <a:ext cx="30226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二、施工过程</a:t>
            </a:r>
            <a:endParaRPr lang="en-US" altLang="zh-CN" sz="2400" b="1" dirty="0"/>
          </a:p>
        </p:txBody>
      </p:sp>
      <p:sp>
        <p:nvSpPr>
          <p:cNvPr id="10242" name="矩形 10241"/>
          <p:cNvSpPr/>
          <p:nvPr/>
        </p:nvSpPr>
        <p:spPr>
          <a:xfrm>
            <a:off x="515620" y="2011998"/>
            <a:ext cx="6531610" cy="42767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2800">
                <a:latin typeface="黑体" panose="02010600030101010101" charset="-122"/>
                <a:ea typeface="黑体" panose="02010600030101010101" charset="-122"/>
              </a:rPr>
              <a:t>1.</a:t>
            </a:r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基层处理：壁纸基层是决定壁纸粘结质量的重要因素，对于墙面基层要采用腻子将墙面找平。 基层处理时</a:t>
            </a:r>
            <a:r>
              <a:rPr lang="en-US" altLang="zh-CN" sz="2800">
                <a:latin typeface="黑体" panose="02010600030101010101" charset="-122"/>
                <a:ea typeface="黑体" panose="02010600030101010101" charset="-122"/>
              </a:rPr>
              <a:t>,</a:t>
            </a:r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必须清理干净、平整、光滑</a:t>
            </a:r>
            <a:r>
              <a:rPr lang="en-US" altLang="zh-CN" sz="2800">
                <a:latin typeface="黑体" panose="02010600030101010101" charset="-122"/>
                <a:ea typeface="黑体" panose="02010600030101010101" charset="-122"/>
              </a:rPr>
              <a:t>,</a:t>
            </a:r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防潮涂料应涂刷均匀</a:t>
            </a:r>
            <a:r>
              <a:rPr lang="en-US" altLang="zh-CN" sz="2800">
                <a:latin typeface="黑体" panose="02010600030101010101" charset="-122"/>
                <a:ea typeface="黑体" panose="02010600030101010101" charset="-122"/>
              </a:rPr>
              <a:t>,</a:t>
            </a:r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不宜太厚。</a:t>
            </a:r>
          </a:p>
          <a:p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 （</a:t>
            </a:r>
            <a:r>
              <a:rPr lang="en-US" altLang="zh-CN" sz="2800">
                <a:latin typeface="黑体" panose="02010600030101010101" charset="-122"/>
                <a:ea typeface="黑体" panose="02010600030101010101" charset="-122"/>
              </a:rPr>
              <a:t>1</a:t>
            </a:r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）混凝土和抹灰基层：墙面清扫干净，将表面裂缝、坑洼不平处用腻子找平。再满刮腻子，打磨平。根据需要决定刮腻子遍数。</a:t>
            </a:r>
          </a:p>
          <a:p>
            <a:endParaRPr lang="zh-CN" altLang="en-US" sz="2000">
              <a:latin typeface="Times New Roman" panose="02020603050405020304" pitchFamily="2" charset="0"/>
              <a:ea typeface="黑体" panose="0201060003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655" y="1525270"/>
            <a:ext cx="4762500" cy="3571875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8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0537" y="113007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872741" y="856597"/>
            <a:ext cx="30226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二、施工过程</a:t>
            </a:r>
            <a:endParaRPr lang="en-US" altLang="zh-CN" sz="2400" b="1" dirty="0"/>
          </a:p>
        </p:txBody>
      </p:sp>
      <p:sp>
        <p:nvSpPr>
          <p:cNvPr id="10242" name="矩形 10241"/>
          <p:cNvSpPr/>
          <p:nvPr/>
        </p:nvSpPr>
        <p:spPr>
          <a:xfrm>
            <a:off x="969645" y="2367915"/>
            <a:ext cx="679704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endParaRPr lang="zh-CN" altLang="en-US" sz="2800">
              <a:latin typeface="黑体" panose="02010600030101010101" charset="-122"/>
              <a:ea typeface="黑体" panose="02010600030101010101" charset="-122"/>
            </a:endParaRPr>
          </a:p>
          <a:p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2800">
                <a:latin typeface="黑体" panose="02010600030101010101" charset="-122"/>
                <a:ea typeface="黑体" panose="02010600030101010101" charset="-122"/>
              </a:rPr>
              <a:t>2</a:t>
            </a:r>
            <a:r>
              <a:rPr lang="zh-CN" altLang="en-US" sz="2800">
                <a:latin typeface="黑体" panose="02010600030101010101" charset="-122"/>
                <a:ea typeface="黑体" panose="02010600030101010101" charset="-122"/>
              </a:rPr>
              <a:t>）木基层：木基层应刨平，无毛刺、戗茬，无外露钉头。接缝、钉眼用腻子补平。满刮腻子，打磨平整。</a:t>
            </a:r>
          </a:p>
          <a:p>
            <a:endParaRPr lang="zh-CN" altLang="en-US" sz="2000">
              <a:latin typeface="Times New Roman" panose="02020603050405020304" pitchFamily="2" charset="0"/>
              <a:ea typeface="黑体" panose="02010600030101010101" charset="-122"/>
            </a:endParaRPr>
          </a:p>
        </p:txBody>
      </p:sp>
      <p:pic>
        <p:nvPicPr>
          <p:cNvPr id="12295" name="图片 12294" descr="IMG_16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393" y="2061210"/>
            <a:ext cx="2436812" cy="3249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3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信息化教学设计PPT模版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908</Words>
  <Application>Microsoft Office PowerPoint</Application>
  <PresentationFormat>自定义</PresentationFormat>
  <Paragraphs>150</Paragraphs>
  <Slides>13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weihai</cp:lastModifiedBy>
  <cp:revision>1568</cp:revision>
  <dcterms:created xsi:type="dcterms:W3CDTF">2016-06-02T10:48:00Z</dcterms:created>
  <dcterms:modified xsi:type="dcterms:W3CDTF">2019-12-09T13:46:08Z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