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3"/>
    <p:sldId id="552" r:id="rId4"/>
    <p:sldId id="553" r:id="rId5"/>
    <p:sldId id="548" r:id="rId6"/>
    <p:sldId id="554" r:id="rId7"/>
    <p:sldId id="557" r:id="rId8"/>
    <p:sldId id="556" r:id="rId9"/>
    <p:sldId id="558" r:id="rId10"/>
    <p:sldId id="559" r:id="rId11"/>
    <p:sldId id="539" r:id="rId12"/>
    <p:sldId id="433" r:id="rId13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9A5"/>
    <a:srgbClr val="FFFFFF"/>
    <a:srgbClr val="333389"/>
    <a:srgbClr val="5F8ADF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52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979805" y="2525395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380548" y="2799080"/>
            <a:ext cx="6329680" cy="14452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双代号网络图的绘图规则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eaLnBrk="0" hangingPunct="0"/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这就是双代号网络图的绘图规则，你记住了吗？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下次课，我们将利用这些规则，进行网络图的绘制。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855470" y="1269365"/>
            <a:ext cx="8458200" cy="2743200"/>
            <a:chOff x="2958" y="3444"/>
            <a:chExt cx="13320" cy="4320"/>
          </a:xfrm>
        </p:grpSpPr>
        <p:sp>
          <p:nvSpPr>
            <p:cNvPr id="17410" name="椭圆 17409"/>
            <p:cNvSpPr/>
            <p:nvPr/>
          </p:nvSpPr>
          <p:spPr>
            <a:xfrm>
              <a:off x="295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1" name="直接连接符 17410"/>
            <p:cNvSpPr/>
            <p:nvPr/>
          </p:nvSpPr>
          <p:spPr>
            <a:xfrm>
              <a:off x="3678" y="4044"/>
              <a:ext cx="13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12" name="椭圆 17411"/>
            <p:cNvSpPr/>
            <p:nvPr/>
          </p:nvSpPr>
          <p:spPr>
            <a:xfrm>
              <a:off x="499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3" name="矩形 17412"/>
            <p:cNvSpPr/>
            <p:nvPr/>
          </p:nvSpPr>
          <p:spPr>
            <a:xfrm>
              <a:off x="3796" y="3444"/>
              <a:ext cx="1202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4" name="椭圆 17413"/>
            <p:cNvSpPr/>
            <p:nvPr/>
          </p:nvSpPr>
          <p:spPr>
            <a:xfrm>
              <a:off x="811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5" name="直接连接符 17414"/>
            <p:cNvSpPr/>
            <p:nvPr/>
          </p:nvSpPr>
          <p:spPr>
            <a:xfrm>
              <a:off x="5721" y="4044"/>
              <a:ext cx="227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16" name="矩形 17415"/>
            <p:cNvSpPr/>
            <p:nvPr/>
          </p:nvSpPr>
          <p:spPr>
            <a:xfrm>
              <a:off x="6318" y="34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7" name="矩形 17416"/>
            <p:cNvSpPr/>
            <p:nvPr/>
          </p:nvSpPr>
          <p:spPr>
            <a:xfrm>
              <a:off x="9438" y="34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8" name="矩形 17417"/>
            <p:cNvSpPr/>
            <p:nvPr/>
          </p:nvSpPr>
          <p:spPr>
            <a:xfrm>
              <a:off x="5718" y="512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9" name="椭圆 17418"/>
            <p:cNvSpPr/>
            <p:nvPr/>
          </p:nvSpPr>
          <p:spPr>
            <a:xfrm>
              <a:off x="679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0" name="直接连接符 17419"/>
            <p:cNvSpPr/>
            <p:nvPr/>
          </p:nvSpPr>
          <p:spPr>
            <a:xfrm>
              <a:off x="5358" y="5724"/>
              <a:ext cx="1443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1" name="椭圆 17420"/>
            <p:cNvSpPr/>
            <p:nvPr/>
          </p:nvSpPr>
          <p:spPr>
            <a:xfrm>
              <a:off x="8236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2" name="直接连接符 17421"/>
            <p:cNvSpPr/>
            <p:nvPr/>
          </p:nvSpPr>
          <p:spPr>
            <a:xfrm>
              <a:off x="8956" y="5724"/>
              <a:ext cx="72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3" name="矩形 17422"/>
            <p:cNvSpPr/>
            <p:nvPr/>
          </p:nvSpPr>
          <p:spPr>
            <a:xfrm>
              <a:off x="8838" y="512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4" name="直接连接符 17423"/>
            <p:cNvSpPr/>
            <p:nvPr/>
          </p:nvSpPr>
          <p:spPr>
            <a:xfrm>
              <a:off x="8476" y="4404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5" name="椭圆 17424"/>
            <p:cNvSpPr/>
            <p:nvPr/>
          </p:nvSpPr>
          <p:spPr>
            <a:xfrm>
              <a:off x="967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6" name="矩形 17425"/>
            <p:cNvSpPr/>
            <p:nvPr/>
          </p:nvSpPr>
          <p:spPr>
            <a:xfrm>
              <a:off x="12078" y="52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7" name="直接连接符 17426"/>
            <p:cNvSpPr/>
            <p:nvPr/>
          </p:nvSpPr>
          <p:spPr>
            <a:xfrm>
              <a:off x="11598" y="404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8" name="直接连接符 17427"/>
            <p:cNvSpPr/>
            <p:nvPr/>
          </p:nvSpPr>
          <p:spPr>
            <a:xfrm>
              <a:off x="7158" y="7404"/>
              <a:ext cx="26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9" name="矩形 17428"/>
            <p:cNvSpPr/>
            <p:nvPr/>
          </p:nvSpPr>
          <p:spPr>
            <a:xfrm>
              <a:off x="811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0" name="椭圆 17429"/>
            <p:cNvSpPr/>
            <p:nvPr/>
          </p:nvSpPr>
          <p:spPr>
            <a:xfrm>
              <a:off x="1339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9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1" name="椭圆 17430"/>
            <p:cNvSpPr/>
            <p:nvPr/>
          </p:nvSpPr>
          <p:spPr>
            <a:xfrm>
              <a:off x="1555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2" name="直接连接符 17431"/>
            <p:cNvSpPr/>
            <p:nvPr/>
          </p:nvSpPr>
          <p:spPr>
            <a:xfrm>
              <a:off x="14118" y="7404"/>
              <a:ext cx="14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3" name="矩形 17432"/>
            <p:cNvSpPr/>
            <p:nvPr/>
          </p:nvSpPr>
          <p:spPr>
            <a:xfrm>
              <a:off x="1423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4" name="直接连接符 17433"/>
            <p:cNvSpPr/>
            <p:nvPr/>
          </p:nvSpPr>
          <p:spPr>
            <a:xfrm>
              <a:off x="13638" y="572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5" name="椭圆 17434"/>
            <p:cNvSpPr/>
            <p:nvPr/>
          </p:nvSpPr>
          <p:spPr>
            <a:xfrm>
              <a:off x="979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8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6" name="直接连接符 17435"/>
            <p:cNvSpPr/>
            <p:nvPr/>
          </p:nvSpPr>
          <p:spPr>
            <a:xfrm>
              <a:off x="10518" y="7404"/>
              <a:ext cx="28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7" name="矩形 17436"/>
            <p:cNvSpPr/>
            <p:nvPr/>
          </p:nvSpPr>
          <p:spPr>
            <a:xfrm>
              <a:off x="1123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8" name="直接连接符 17437"/>
            <p:cNvSpPr/>
            <p:nvPr/>
          </p:nvSpPr>
          <p:spPr>
            <a:xfrm>
              <a:off x="10038" y="6084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40" name="直接连接符 17439"/>
            <p:cNvSpPr/>
            <p:nvPr/>
          </p:nvSpPr>
          <p:spPr>
            <a:xfrm>
              <a:off x="7518" y="5724"/>
              <a:ext cx="7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  <p:sp>
          <p:nvSpPr>
            <p:cNvPr id="17441" name="椭圆 17440"/>
            <p:cNvSpPr/>
            <p:nvPr/>
          </p:nvSpPr>
          <p:spPr>
            <a:xfrm>
              <a:off x="1123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7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42" name="直接连接符 17441"/>
            <p:cNvSpPr/>
            <p:nvPr/>
          </p:nvSpPr>
          <p:spPr>
            <a:xfrm>
              <a:off x="10398" y="5724"/>
              <a:ext cx="8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  <p:sp>
          <p:nvSpPr>
            <p:cNvPr id="17443" name="直接连接符 17442"/>
            <p:cNvSpPr/>
            <p:nvPr/>
          </p:nvSpPr>
          <p:spPr>
            <a:xfrm>
              <a:off x="8838" y="4044"/>
              <a:ext cx="27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4" name="直接连接符 17443"/>
            <p:cNvSpPr/>
            <p:nvPr/>
          </p:nvSpPr>
          <p:spPr>
            <a:xfrm>
              <a:off x="11958" y="5724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5" name="直接连接符 17444"/>
            <p:cNvSpPr/>
            <p:nvPr/>
          </p:nvSpPr>
          <p:spPr>
            <a:xfrm>
              <a:off x="5358" y="440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6" name="直接连接符 17445"/>
            <p:cNvSpPr/>
            <p:nvPr/>
          </p:nvSpPr>
          <p:spPr>
            <a:xfrm>
              <a:off x="7158" y="608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805815" y="3928110"/>
            <a:ext cx="10445750" cy="1148715"/>
          </a:xfrm>
        </p:spPr>
        <p:txBody>
          <a:bodyPr/>
          <a:p>
            <a:pPr lvl="0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同学们请看这幅双代号网络图，描述它的绘图效果。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布图整齐 ， 节点大小一致，箭线方向水平或者垂直向后，美观 清楚。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通过看图，我们知道，这幅图的绘制遵循了一定的规则。</a:t>
            </a:r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>
                <a:solidFill>
                  <a:schemeClr val="bg1"/>
                </a:solidFill>
              </a:rPr>
              <a:t>规则意识</a:t>
            </a:r>
            <a:endParaRPr lang="zh-CN" altLang="en-US" b="1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676255" cy="4889500"/>
          </a:xfrm>
        </p:spPr>
        <p:txBody>
          <a:bodyPr/>
          <a:p>
            <a:r>
              <a:rPr lang="zh-CN" altLang="en-US">
                <a:sym typeface="+mn-ea"/>
              </a:rPr>
              <a:t>规则无处不在，</a:t>
            </a:r>
            <a:r>
              <a:rPr lang="zh-CN" altLang="en-US"/>
              <a:t>规则就是我们行动的准绳。比如说我们过马路遵循</a:t>
            </a:r>
            <a:r>
              <a:rPr lang="en-US" altLang="zh-CN"/>
              <a:t>“</a:t>
            </a:r>
            <a:r>
              <a:rPr lang="zh-CN" altLang="en-US"/>
              <a:t>红灯停、绿灯行，黄灯亮了，</a:t>
            </a:r>
            <a:r>
              <a:rPr lang="en-US" altLang="zh-CN" u="sng"/>
              <a:t>           </a:t>
            </a:r>
            <a:r>
              <a:rPr lang="zh-CN" altLang="en-US"/>
              <a:t>。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比如我们应遵守校规、遵守法律、遵守社会公德。</a:t>
            </a:r>
            <a:endParaRPr lang="zh-CN" altLang="en-US"/>
          </a:p>
          <a:p>
            <a:pPr marL="0" lvl="0"/>
            <a:r>
              <a:rPr lang="zh-CN" altLang="en-US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绘制双代号网络图，</a:t>
            </a:r>
            <a:r>
              <a:rPr lang="zh-CN" altLang="en-US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有哪些</a:t>
            </a:r>
            <a:r>
              <a:rPr lang="zh-CN" altLang="en-US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基本规则呢？</a:t>
            </a:r>
            <a:endParaRPr lang="zh-CN" altLang="en-US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绘制双代号网络图的规则来自</a:t>
            </a:r>
            <a:endParaRPr lang="zh-CN" altLang="en-US">
              <a:ea typeface="宋体" panose="02010600030101010101" pitchFamily="2" charset="-122"/>
            </a:endParaRPr>
          </a:p>
          <a:p>
            <a:pPr lvl="1"/>
            <a:r>
              <a:rPr lang="zh-CN" altLang="en-US">
                <a:ea typeface="宋体" panose="02010600030101010101" pitchFamily="2" charset="-122"/>
              </a:rPr>
              <a:t>中人民共和国行业技术标准</a:t>
            </a:r>
            <a:endParaRPr lang="zh-CN" altLang="en-US">
              <a:ea typeface="宋体" panose="02010600030101010101" pitchFamily="2" charset="-122"/>
            </a:endParaRPr>
          </a:p>
          <a:p>
            <a:pPr lvl="1"/>
            <a:r>
              <a:rPr lang="zh-CN" altLang="en-US">
                <a:ea typeface="宋体" panose="02010600030101010101" pitchFamily="2" charset="-122"/>
              </a:rPr>
              <a:t>《工程网络计划技术规程》</a:t>
            </a:r>
            <a:endParaRPr lang="zh-CN" altLang="en-US">
              <a:ea typeface="宋体" panose="02010600030101010101" pitchFamily="2" charset="-122"/>
            </a:endParaRPr>
          </a:p>
          <a:p>
            <a:pPr marL="457200" lvl="1" indent="0">
              <a:buNone/>
            </a:pPr>
            <a:r>
              <a:rPr lang="en-US" altLang="zh-CN">
                <a:ea typeface="宋体" panose="02010600030101010101" pitchFamily="2" charset="-122"/>
              </a:rPr>
              <a:t>     JGJ/T121-2015</a:t>
            </a:r>
            <a:endParaRPr lang="en-US" altLang="zh-CN">
              <a:ea typeface="宋体" panose="02010600030101010101" pitchFamily="2" charset="-122"/>
            </a:endParaRPr>
          </a:p>
          <a:p>
            <a:pPr marL="742950" lvl="1" indent="-285750">
              <a:buFont typeface="Wingdings" panose="05000000000000000000" charset="0"/>
              <a:buChar char="n"/>
            </a:pPr>
            <a:endParaRPr lang="zh-CN" altLang="en-US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7" name="组合 6"/>
          <p:cNvGrpSpPr/>
          <p:nvPr/>
        </p:nvGrpSpPr>
        <p:grpSpPr>
          <a:xfrm>
            <a:off x="8869680" y="1882775"/>
            <a:ext cx="1998980" cy="1821180"/>
            <a:chOff x="13785" y="2948"/>
            <a:chExt cx="3148" cy="2868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785" y="2948"/>
              <a:ext cx="3148" cy="2692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15992" y="4606"/>
              <a:ext cx="941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×</a:t>
              </a:r>
              <a:endParaRPr lang="zh-CN" altLang="en-US" sz="4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910" y="3276600"/>
            <a:ext cx="2202180" cy="293370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908050" y="1286510"/>
            <a:ext cx="10274935" cy="4889500"/>
          </a:xfrm>
        </p:spPr>
        <p:txBody>
          <a:bodyPr/>
          <a:p>
            <a:pPr lvl="0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</a:rPr>
              <a:t>规则1 在一个网络图中，只能有一个起点节点，一个终点节点。否则，不是完整的网络图。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r>
              <a:rPr kumimoji="1" lang="zh-CN" altLang="en-US" b="1" dirty="0">
                <a:solidFill>
                  <a:schemeClr val="tx1">
                    <a:lumMod val="50000"/>
                  </a:schemeClr>
                </a:solidFill>
                <a:cs typeface="+mn-cs"/>
                <a:sym typeface="+mn-ea"/>
              </a:rPr>
              <a:t>起点节点：只有外向箭线，而无内向箭线的节点；</a:t>
            </a:r>
            <a:endParaRPr kumimoji="1" lang="zh-CN" altLang="en-US" b="1" dirty="0">
              <a:solidFill>
                <a:schemeClr val="tx1">
                  <a:lumMod val="50000"/>
                </a:schemeClr>
              </a:solidFill>
              <a:cs typeface="+mn-cs"/>
              <a:sym typeface="+mn-ea"/>
            </a:endParaRPr>
          </a:p>
          <a:p>
            <a:pPr lvl="1"/>
            <a:endParaRPr kumimoji="1" lang="zh-CN" altLang="en-US" b="1" dirty="0">
              <a:solidFill>
                <a:schemeClr val="tx1">
                  <a:lumMod val="50000"/>
                </a:schemeClr>
              </a:solidFill>
              <a:cs typeface="+mn-cs"/>
              <a:sym typeface="+mn-ea"/>
            </a:endParaRPr>
          </a:p>
          <a:p>
            <a:pPr lvl="1"/>
            <a:endParaRPr kumimoji="1" lang="zh-CN" altLang="en-US" b="1" dirty="0">
              <a:solidFill>
                <a:schemeClr val="tx1">
                  <a:lumMod val="50000"/>
                </a:schemeClr>
              </a:solidFill>
              <a:cs typeface="+mn-cs"/>
              <a:sym typeface="+mn-ea"/>
            </a:endParaRPr>
          </a:p>
          <a:p>
            <a:pPr lvl="1"/>
            <a:endParaRPr kumimoji="1" lang="zh-CN" altLang="en-US" b="1" dirty="0">
              <a:solidFill>
                <a:schemeClr val="tx1">
                  <a:lumMod val="50000"/>
                </a:schemeClr>
              </a:solidFill>
              <a:cs typeface="+mn-cs"/>
              <a:sym typeface="+mn-ea"/>
            </a:endParaRPr>
          </a:p>
          <a:p>
            <a:pPr lvl="1"/>
            <a:r>
              <a:rPr kumimoji="1" lang="zh-CN" altLang="en-US" b="1" dirty="0">
                <a:solidFill>
                  <a:schemeClr val="tx1">
                    <a:lumMod val="50000"/>
                  </a:schemeClr>
                </a:solidFill>
                <a:ea typeface="+mn-ea"/>
                <a:sym typeface="+mn-ea"/>
              </a:rPr>
              <a:t>终点节点：只有内向箭线，而无外向箭线的节点</a:t>
            </a:r>
            <a:endParaRPr kumimoji="1" lang="zh-CN" altLang="en-US" b="1" dirty="0">
              <a:solidFill>
                <a:schemeClr val="tx1">
                  <a:lumMod val="50000"/>
                </a:schemeClr>
              </a:solidFill>
              <a:cs typeface="+mn-cs"/>
            </a:endParaRPr>
          </a:p>
          <a:p>
            <a:pPr lvl="1"/>
            <a:endParaRPr lang="zh-CN" altLang="en-US" b="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  <p:grpSp>
        <p:nvGrpSpPr>
          <p:cNvPr id="9" name="Group 4"/>
          <p:cNvGrpSpPr/>
          <p:nvPr/>
        </p:nvGrpSpPr>
        <p:grpSpPr>
          <a:xfrm>
            <a:off x="2523490" y="3561715"/>
            <a:ext cx="1828800" cy="1219200"/>
            <a:chOff x="1776" y="1488"/>
            <a:chExt cx="1152" cy="768"/>
          </a:xfrm>
        </p:grpSpPr>
        <p:sp>
          <p:nvSpPr>
            <p:cNvPr id="9221" name="Oval 5"/>
            <p:cNvSpPr/>
            <p:nvPr/>
          </p:nvSpPr>
          <p:spPr>
            <a:xfrm>
              <a:off x="1776" y="1680"/>
              <a:ext cx="336" cy="336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2" name="Line 6"/>
            <p:cNvSpPr/>
            <p:nvPr/>
          </p:nvSpPr>
          <p:spPr>
            <a:xfrm>
              <a:off x="2112" y="1872"/>
              <a:ext cx="81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9223" name="Line 7"/>
            <p:cNvSpPr/>
            <p:nvPr/>
          </p:nvSpPr>
          <p:spPr>
            <a:xfrm flipV="1">
              <a:off x="2112" y="1488"/>
              <a:ext cx="624" cy="28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9224" name="Line 8"/>
            <p:cNvSpPr/>
            <p:nvPr/>
          </p:nvSpPr>
          <p:spPr>
            <a:xfrm>
              <a:off x="1968" y="2016"/>
              <a:ext cx="0" cy="24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9225" name="Line 9"/>
            <p:cNvSpPr/>
            <p:nvPr/>
          </p:nvSpPr>
          <p:spPr>
            <a:xfrm>
              <a:off x="1968" y="2256"/>
              <a:ext cx="81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3105" y="3439795"/>
            <a:ext cx="1912620" cy="146304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kumimoji="1" lang="zh-CN" altLang="en-US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规则2 网络图中不允许有循环回路 如：</a:t>
            </a:r>
            <a:r>
              <a:rPr kumimoji="1" lang="en-US" altLang="zh-CN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2-3-4-4-2</a:t>
            </a:r>
            <a:endParaRPr kumimoji="1" lang="en-US" altLang="zh-CN" b="0" dirty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10" name="Group 55"/>
          <p:cNvGrpSpPr/>
          <p:nvPr/>
        </p:nvGrpSpPr>
        <p:grpSpPr>
          <a:xfrm>
            <a:off x="3135630" y="2230755"/>
            <a:ext cx="6172835" cy="2816225"/>
            <a:chOff x="1392" y="192"/>
            <a:chExt cx="3744" cy="1680"/>
          </a:xfrm>
        </p:grpSpPr>
        <p:grpSp>
          <p:nvGrpSpPr>
            <p:cNvPr id="10296" name="Group 56"/>
            <p:cNvGrpSpPr/>
            <p:nvPr/>
          </p:nvGrpSpPr>
          <p:grpSpPr>
            <a:xfrm>
              <a:off x="1392" y="192"/>
              <a:ext cx="3744" cy="1680"/>
              <a:chOff x="1392" y="192"/>
              <a:chExt cx="3744" cy="1680"/>
            </a:xfrm>
          </p:grpSpPr>
          <p:sp>
            <p:nvSpPr>
              <p:cNvPr id="10297" name="Text Box 57"/>
              <p:cNvSpPr txBox="1"/>
              <p:nvPr/>
            </p:nvSpPr>
            <p:spPr>
              <a:xfrm>
                <a:off x="2637" y="419"/>
                <a:ext cx="136" cy="1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1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8" name="Line 58"/>
              <p:cNvSpPr/>
              <p:nvPr/>
            </p:nvSpPr>
            <p:spPr>
              <a:xfrm flipV="1">
                <a:off x="1664" y="570"/>
                <a:ext cx="885" cy="47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299" name="Line 59"/>
              <p:cNvSpPr/>
              <p:nvPr/>
            </p:nvSpPr>
            <p:spPr>
              <a:xfrm flipV="1">
                <a:off x="2685" y="621"/>
                <a:ext cx="0" cy="96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lgDash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00" name="Text Box 60"/>
              <p:cNvSpPr txBox="1"/>
              <p:nvPr/>
            </p:nvSpPr>
            <p:spPr>
              <a:xfrm>
                <a:off x="1872" y="576"/>
                <a:ext cx="136" cy="188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1" name="Text Box 61"/>
              <p:cNvSpPr txBox="1"/>
              <p:nvPr/>
            </p:nvSpPr>
            <p:spPr>
              <a:xfrm>
                <a:off x="1968" y="1152"/>
                <a:ext cx="225" cy="250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2" name="Text Box 62"/>
              <p:cNvSpPr txBox="1"/>
              <p:nvPr/>
            </p:nvSpPr>
            <p:spPr>
              <a:xfrm rot="-10568397" flipV="1">
                <a:off x="1869" y="1402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3" name="Text Box 63"/>
              <p:cNvSpPr txBox="1"/>
              <p:nvPr/>
            </p:nvSpPr>
            <p:spPr>
              <a:xfrm>
                <a:off x="3264" y="192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B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4" name="Text Box 64"/>
              <p:cNvSpPr txBox="1"/>
              <p:nvPr/>
            </p:nvSpPr>
            <p:spPr>
              <a:xfrm>
                <a:off x="3264" y="480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5" name="Text Box 65"/>
              <p:cNvSpPr txBox="1"/>
              <p:nvPr/>
            </p:nvSpPr>
            <p:spPr>
              <a:xfrm>
                <a:off x="3264" y="816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D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6" name="Text Box 66"/>
              <p:cNvSpPr txBox="1"/>
              <p:nvPr/>
            </p:nvSpPr>
            <p:spPr>
              <a:xfrm>
                <a:off x="3434" y="1026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7" name="Text Box 67"/>
              <p:cNvSpPr txBox="1"/>
              <p:nvPr/>
            </p:nvSpPr>
            <p:spPr>
              <a:xfrm>
                <a:off x="3216" y="1440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E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8" name="Text Box 68"/>
              <p:cNvSpPr txBox="1"/>
              <p:nvPr/>
            </p:nvSpPr>
            <p:spPr>
              <a:xfrm>
                <a:off x="3230" y="1684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09" name="Text Box 69"/>
              <p:cNvSpPr txBox="1"/>
              <p:nvPr/>
            </p:nvSpPr>
            <p:spPr>
              <a:xfrm>
                <a:off x="4224" y="1152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G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0" name="Text Box 70"/>
              <p:cNvSpPr txBox="1"/>
              <p:nvPr/>
            </p:nvSpPr>
            <p:spPr>
              <a:xfrm>
                <a:off x="4455" y="1402"/>
                <a:ext cx="136" cy="188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1" name="Text Box 71"/>
              <p:cNvSpPr txBox="1"/>
              <p:nvPr/>
            </p:nvSpPr>
            <p:spPr>
              <a:xfrm>
                <a:off x="4416" y="480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i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F</a:t>
                </a:r>
                <a:endParaRPr lang="en-US" altLang="zh-CN" sz="2800" i="1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2" name="Text Box 72"/>
              <p:cNvSpPr txBox="1"/>
              <p:nvPr/>
            </p:nvSpPr>
            <p:spPr>
              <a:xfrm>
                <a:off x="4251" y="744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3" name="Text Box 73"/>
              <p:cNvSpPr txBox="1"/>
              <p:nvPr/>
            </p:nvSpPr>
            <p:spPr>
              <a:xfrm>
                <a:off x="2073" y="852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4" name="Oval 74"/>
              <p:cNvSpPr/>
              <p:nvPr/>
            </p:nvSpPr>
            <p:spPr>
              <a:xfrm>
                <a:off x="1392" y="975"/>
                <a:ext cx="272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5" name="Oval 75"/>
              <p:cNvSpPr/>
              <p:nvPr/>
            </p:nvSpPr>
            <p:spPr>
              <a:xfrm>
                <a:off x="2549" y="382"/>
                <a:ext cx="273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6" name="Oval 76"/>
              <p:cNvSpPr/>
              <p:nvPr/>
            </p:nvSpPr>
            <p:spPr>
              <a:xfrm>
                <a:off x="3775" y="382"/>
                <a:ext cx="272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7" name="Oval 77"/>
              <p:cNvSpPr/>
              <p:nvPr/>
            </p:nvSpPr>
            <p:spPr>
              <a:xfrm>
                <a:off x="2549" y="1590"/>
                <a:ext cx="273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8" name="Oval 78"/>
              <p:cNvSpPr/>
              <p:nvPr/>
            </p:nvSpPr>
            <p:spPr>
              <a:xfrm>
                <a:off x="3775" y="1590"/>
                <a:ext cx="272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19" name="Oval 79"/>
              <p:cNvSpPr/>
              <p:nvPr/>
            </p:nvSpPr>
            <p:spPr>
              <a:xfrm>
                <a:off x="4864" y="932"/>
                <a:ext cx="272" cy="25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20" name="Line 80"/>
              <p:cNvSpPr/>
              <p:nvPr/>
            </p:nvSpPr>
            <p:spPr>
              <a:xfrm>
                <a:off x="2822" y="476"/>
                <a:ext cx="953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1" name="Line 81"/>
              <p:cNvSpPr/>
              <p:nvPr/>
            </p:nvSpPr>
            <p:spPr>
              <a:xfrm>
                <a:off x="1596" y="1214"/>
                <a:ext cx="953" cy="47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2" name="Line 82"/>
              <p:cNvSpPr/>
              <p:nvPr/>
            </p:nvSpPr>
            <p:spPr>
              <a:xfrm>
                <a:off x="2822" y="1684"/>
                <a:ext cx="953" cy="0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3" name="Line 83"/>
              <p:cNvSpPr/>
              <p:nvPr/>
            </p:nvSpPr>
            <p:spPr>
              <a:xfrm flipV="1">
                <a:off x="4047" y="1120"/>
                <a:ext cx="817" cy="564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4" name="Line 84"/>
              <p:cNvSpPr/>
              <p:nvPr/>
            </p:nvSpPr>
            <p:spPr>
              <a:xfrm>
                <a:off x="4047" y="527"/>
                <a:ext cx="817" cy="499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5" name="Line 85"/>
              <p:cNvSpPr/>
              <p:nvPr/>
            </p:nvSpPr>
            <p:spPr>
              <a:xfrm flipH="1">
                <a:off x="2784" y="621"/>
                <a:ext cx="1059" cy="1011"/>
              </a:xfrm>
              <a:prstGeom prst="line">
                <a:avLst/>
              </a:prstGeom>
              <a:ln w="1905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0326" name="Text Box 86"/>
              <p:cNvSpPr txBox="1"/>
              <p:nvPr/>
            </p:nvSpPr>
            <p:spPr>
              <a:xfrm>
                <a:off x="1440" y="1008"/>
                <a:ext cx="15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27" name="Text Box 87"/>
              <p:cNvSpPr txBox="1"/>
              <p:nvPr/>
            </p:nvSpPr>
            <p:spPr>
              <a:xfrm>
                <a:off x="2640" y="1632"/>
                <a:ext cx="136" cy="1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28" name="Text Box 88"/>
              <p:cNvSpPr txBox="1"/>
              <p:nvPr/>
            </p:nvSpPr>
            <p:spPr>
              <a:xfrm>
                <a:off x="2640" y="384"/>
                <a:ext cx="136" cy="1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29" name="Text Box 89"/>
              <p:cNvSpPr txBox="1"/>
              <p:nvPr/>
            </p:nvSpPr>
            <p:spPr>
              <a:xfrm>
                <a:off x="3840" y="336"/>
                <a:ext cx="136" cy="188"/>
              </a:xfrm>
              <a:prstGeom prst="rect">
                <a:avLst/>
              </a:prstGeom>
              <a:solidFill>
                <a:srgbClr val="000000">
                  <a:alpha val="0"/>
                </a:srgbClr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30" name="Text Box 90"/>
              <p:cNvSpPr txBox="1"/>
              <p:nvPr/>
            </p:nvSpPr>
            <p:spPr>
              <a:xfrm>
                <a:off x="3840" y="1632"/>
                <a:ext cx="136" cy="1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31" name="Text Box 91"/>
              <p:cNvSpPr txBox="1"/>
              <p:nvPr/>
            </p:nvSpPr>
            <p:spPr>
              <a:xfrm>
                <a:off x="4944" y="960"/>
                <a:ext cx="136" cy="18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1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332" name="Line 92"/>
            <p:cNvSpPr/>
            <p:nvPr/>
          </p:nvSpPr>
          <p:spPr>
            <a:xfrm flipV="1">
              <a:off x="3936" y="624"/>
              <a:ext cx="0" cy="966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lgDash"/>
              <a:round/>
              <a:headEnd type="triangle" w="lg" len="lg"/>
              <a:tailEnd type="none" w="lg" len="lg"/>
            </a:ln>
          </p:spPr>
        </p:sp>
      </p:grpSp>
      <p:grpSp>
        <p:nvGrpSpPr>
          <p:cNvPr id="5" name="Group 2"/>
          <p:cNvGrpSpPr/>
          <p:nvPr/>
        </p:nvGrpSpPr>
        <p:grpSpPr>
          <a:xfrm>
            <a:off x="5658485" y="3189923"/>
            <a:ext cx="323850" cy="298450"/>
            <a:chOff x="2890" y="807"/>
            <a:chExt cx="204" cy="188"/>
          </a:xfrm>
        </p:grpSpPr>
        <p:sp>
          <p:nvSpPr>
            <p:cNvPr id="10243" name="Line 3"/>
            <p:cNvSpPr/>
            <p:nvPr/>
          </p:nvSpPr>
          <p:spPr>
            <a:xfrm flipH="1">
              <a:off x="2890" y="807"/>
              <a:ext cx="204" cy="18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44" name="Line 4"/>
            <p:cNvSpPr/>
            <p:nvPr/>
          </p:nvSpPr>
          <p:spPr>
            <a:xfrm>
              <a:off x="2890" y="807"/>
              <a:ext cx="204" cy="188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8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kumimoji="1" lang="zh-CN" altLang="en-US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规则3 一对节点只能表达一项工作</a:t>
            </a:r>
            <a:endParaRPr kumimoji="1" lang="zh-CN" altLang="en-US" b="0" dirty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kumimoji="1" lang="zh-CN" altLang="en-US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规则</a:t>
            </a:r>
            <a:r>
              <a:rPr kumimoji="1" lang="en-US" altLang="zh-CN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 </a:t>
            </a:r>
            <a:r>
              <a:rPr kumimoji="1" lang="zh-CN" altLang="en-US" b="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不允许有双箭头的箭线和无箭头的线段</a:t>
            </a:r>
            <a:endParaRPr kumimoji="1" lang="zh-CN" altLang="en-US" b="0" dirty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7"/>
          <p:cNvGrpSpPr/>
          <p:nvPr/>
        </p:nvGrpSpPr>
        <p:grpSpPr>
          <a:xfrm>
            <a:off x="2275205" y="2089785"/>
            <a:ext cx="1795463" cy="1350963"/>
            <a:chOff x="912" y="2400"/>
            <a:chExt cx="1131" cy="851"/>
          </a:xfrm>
        </p:grpSpPr>
        <p:sp>
          <p:nvSpPr>
            <p:cNvPr id="10248" name="Text Box 8"/>
            <p:cNvSpPr txBox="1"/>
            <p:nvPr/>
          </p:nvSpPr>
          <p:spPr>
            <a:xfrm>
              <a:off x="1296" y="2400"/>
              <a:ext cx="564" cy="166"/>
            </a:xfrm>
            <a:prstGeom prst="rect">
              <a:avLst/>
            </a:prstGeom>
            <a:noFill/>
            <a:ln w="952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</a:extLst>
          </p:spPr>
          <p:txBody>
            <a:bodyPr lIns="0" tIns="0" rIns="0" bIns="0" anchor="t"/>
            <a:p>
              <a:pPr algn="just"/>
              <a:r>
                <a: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</a:t>
              </a:r>
              <a:r>
                <a:rPr lang="zh-CN" altLang="en-US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砌墙</a:t>
              </a:r>
              <a:endPara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9" name="Line 9"/>
            <p:cNvSpPr/>
            <p:nvPr/>
          </p:nvSpPr>
          <p:spPr>
            <a:xfrm>
              <a:off x="1930" y="2614"/>
              <a:ext cx="0" cy="41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0250" name="Line 10"/>
            <p:cNvSpPr/>
            <p:nvPr/>
          </p:nvSpPr>
          <p:spPr>
            <a:xfrm>
              <a:off x="1025" y="3111"/>
              <a:ext cx="79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10251" name="Line 11"/>
            <p:cNvSpPr/>
            <p:nvPr/>
          </p:nvSpPr>
          <p:spPr>
            <a:xfrm>
              <a:off x="1025" y="2780"/>
              <a:ext cx="0" cy="33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52" name="Line 12"/>
            <p:cNvSpPr/>
            <p:nvPr/>
          </p:nvSpPr>
          <p:spPr>
            <a:xfrm>
              <a:off x="1138" y="2614"/>
              <a:ext cx="79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53" name="Oval 13"/>
            <p:cNvSpPr/>
            <p:nvPr/>
          </p:nvSpPr>
          <p:spPr>
            <a:xfrm>
              <a:off x="912" y="2531"/>
              <a:ext cx="226" cy="223"/>
            </a:xfrm>
            <a:prstGeom prst="ellipse">
              <a:avLst/>
            </a:prstGeom>
            <a:solidFill>
              <a:schemeClr val="hlink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4" name="Oval 14"/>
            <p:cNvSpPr/>
            <p:nvPr/>
          </p:nvSpPr>
          <p:spPr>
            <a:xfrm>
              <a:off x="1817" y="3028"/>
              <a:ext cx="226" cy="223"/>
            </a:xfrm>
            <a:prstGeom prst="ellipse">
              <a:avLst/>
            </a:prstGeom>
            <a:solidFill>
              <a:schemeClr val="hlink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5" name="Text Box 15"/>
            <p:cNvSpPr txBox="1"/>
            <p:nvPr/>
          </p:nvSpPr>
          <p:spPr>
            <a:xfrm>
              <a:off x="1200" y="2928"/>
              <a:ext cx="564" cy="166"/>
            </a:xfrm>
            <a:prstGeom prst="rect">
              <a:avLst/>
            </a:prstGeom>
            <a:noFill/>
            <a:ln w="9525"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</a:extLst>
          </p:spPr>
          <p:txBody>
            <a:bodyPr lIns="0" tIns="0" rIns="0" bIns="0" anchor="t"/>
            <a:p>
              <a:pPr algn="just"/>
              <a:r>
                <a: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  </a:t>
              </a:r>
              <a:r>
                <a:rPr lang="zh-CN" altLang="en-US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埋电管</a:t>
              </a:r>
              <a:endParaRPr lang="zh-CN" altLang="en-US" sz="1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2938780" y="3516948"/>
            <a:ext cx="290513" cy="284162"/>
            <a:chOff x="1330" y="3299"/>
            <a:chExt cx="183" cy="179"/>
          </a:xfrm>
        </p:grpSpPr>
        <p:sp>
          <p:nvSpPr>
            <p:cNvPr id="10257" name="Line 17"/>
            <p:cNvSpPr/>
            <p:nvPr/>
          </p:nvSpPr>
          <p:spPr>
            <a:xfrm flipH="1">
              <a:off x="1330" y="3299"/>
              <a:ext cx="169" cy="16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58" name="Line 18"/>
            <p:cNvSpPr/>
            <p:nvPr/>
          </p:nvSpPr>
          <p:spPr>
            <a:xfrm>
              <a:off x="1344" y="3312"/>
              <a:ext cx="169" cy="16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7" name="Group 20"/>
          <p:cNvGrpSpPr/>
          <p:nvPr/>
        </p:nvGrpSpPr>
        <p:grpSpPr>
          <a:xfrm>
            <a:off x="2351405" y="2318385"/>
            <a:ext cx="1676400" cy="1130301"/>
            <a:chOff x="960" y="2544"/>
            <a:chExt cx="1056" cy="712"/>
          </a:xfrm>
        </p:grpSpPr>
        <p:sp>
          <p:nvSpPr>
            <p:cNvPr id="10261" name="Text Box 21"/>
            <p:cNvSpPr txBox="1"/>
            <p:nvPr/>
          </p:nvSpPr>
          <p:spPr>
            <a:xfrm>
              <a:off x="960" y="2544"/>
              <a:ext cx="14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just">
                <a:spcBef>
                  <a:spcPct val="50000"/>
                </a:spcBef>
              </a:pPr>
              <a:r>
                <a: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62" name="Text Box 22"/>
            <p:cNvSpPr txBox="1"/>
            <p:nvPr/>
          </p:nvSpPr>
          <p:spPr>
            <a:xfrm>
              <a:off x="1872" y="3024"/>
              <a:ext cx="14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just">
                <a:spcBef>
                  <a:spcPct val="50000"/>
                </a:spcBef>
              </a:pPr>
              <a:r>
                <a: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7</a:t>
              </a:r>
              <a:endPara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" name="Group 23"/>
          <p:cNvGrpSpPr/>
          <p:nvPr/>
        </p:nvGrpSpPr>
        <p:grpSpPr>
          <a:xfrm>
            <a:off x="4637405" y="2089785"/>
            <a:ext cx="1806575" cy="1655763"/>
            <a:chOff x="2400" y="2400"/>
            <a:chExt cx="1138" cy="1043"/>
          </a:xfrm>
        </p:grpSpPr>
        <p:sp>
          <p:nvSpPr>
            <p:cNvPr id="10264" name="Oval 24"/>
            <p:cNvSpPr/>
            <p:nvPr/>
          </p:nvSpPr>
          <p:spPr>
            <a:xfrm>
              <a:off x="3312" y="2544"/>
              <a:ext cx="226" cy="223"/>
            </a:xfrm>
            <a:prstGeom prst="ellipse">
              <a:avLst/>
            </a:prstGeom>
            <a:solidFill>
              <a:schemeClr val="hlink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0265" name="Group 25"/>
            <p:cNvGrpSpPr/>
            <p:nvPr/>
          </p:nvGrpSpPr>
          <p:grpSpPr>
            <a:xfrm>
              <a:off x="2400" y="2400"/>
              <a:ext cx="1131" cy="1043"/>
              <a:chOff x="3031" y="2400"/>
              <a:chExt cx="1131" cy="1043"/>
            </a:xfrm>
          </p:grpSpPr>
          <p:sp>
            <p:nvSpPr>
              <p:cNvPr id="10266" name="Line 26"/>
              <p:cNvSpPr/>
              <p:nvPr/>
            </p:nvSpPr>
            <p:spPr>
              <a:xfrm>
                <a:off x="3448" y="3360"/>
                <a:ext cx="56" cy="83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67" name="Line 27"/>
              <p:cNvSpPr/>
              <p:nvPr/>
            </p:nvSpPr>
            <p:spPr>
              <a:xfrm flipV="1">
                <a:off x="3504" y="3216"/>
                <a:ext cx="240" cy="227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68" name="Line 28"/>
              <p:cNvSpPr/>
              <p:nvPr/>
            </p:nvSpPr>
            <p:spPr>
              <a:xfrm>
                <a:off x="3257" y="2620"/>
                <a:ext cx="679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69" name="Line 29"/>
              <p:cNvSpPr/>
              <p:nvPr/>
            </p:nvSpPr>
            <p:spPr>
              <a:xfrm>
                <a:off x="4049" y="2785"/>
                <a:ext cx="0" cy="24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0" name="Line 30"/>
              <p:cNvSpPr/>
              <p:nvPr/>
            </p:nvSpPr>
            <p:spPr>
              <a:xfrm>
                <a:off x="3158" y="3111"/>
                <a:ext cx="792" cy="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71" name="Oval 31"/>
              <p:cNvSpPr/>
              <p:nvPr/>
            </p:nvSpPr>
            <p:spPr>
              <a:xfrm>
                <a:off x="3031" y="2537"/>
                <a:ext cx="226" cy="22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2" name="Oval 32"/>
              <p:cNvSpPr/>
              <p:nvPr/>
            </p:nvSpPr>
            <p:spPr>
              <a:xfrm>
                <a:off x="3936" y="3024"/>
                <a:ext cx="226" cy="22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3" name="Line 33"/>
              <p:cNvSpPr/>
              <p:nvPr/>
            </p:nvSpPr>
            <p:spPr>
              <a:xfrm>
                <a:off x="3168" y="2736"/>
                <a:ext cx="0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74" name="Text Box 34"/>
              <p:cNvSpPr txBox="1"/>
              <p:nvPr/>
            </p:nvSpPr>
            <p:spPr>
              <a:xfrm>
                <a:off x="3970" y="2544"/>
                <a:ext cx="14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7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5" name="Text Box 35"/>
              <p:cNvSpPr txBox="1"/>
              <p:nvPr/>
            </p:nvSpPr>
            <p:spPr>
              <a:xfrm>
                <a:off x="3984" y="3024"/>
                <a:ext cx="14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8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6" name="Text Box 36"/>
              <p:cNvSpPr txBox="1"/>
              <p:nvPr/>
            </p:nvSpPr>
            <p:spPr>
              <a:xfrm>
                <a:off x="3312" y="2400"/>
                <a:ext cx="564" cy="166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  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砌墙</a:t>
                </a:r>
                <a:endParaRPr lang="zh-CN" altLang="en-US" sz="1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7" name="Text Box 37"/>
              <p:cNvSpPr txBox="1"/>
              <p:nvPr/>
            </p:nvSpPr>
            <p:spPr>
              <a:xfrm>
                <a:off x="3264" y="2928"/>
                <a:ext cx="564" cy="166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  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埋电管</a:t>
                </a:r>
                <a:endParaRPr lang="zh-CN" altLang="en-US" sz="1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78" name="Text Box 38"/>
              <p:cNvSpPr txBox="1"/>
              <p:nvPr/>
            </p:nvSpPr>
            <p:spPr>
              <a:xfrm>
                <a:off x="3072" y="2544"/>
                <a:ext cx="14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9" name="Group 39"/>
          <p:cNvGrpSpPr/>
          <p:nvPr/>
        </p:nvGrpSpPr>
        <p:grpSpPr>
          <a:xfrm>
            <a:off x="7152005" y="2089785"/>
            <a:ext cx="1795463" cy="1655763"/>
            <a:chOff x="3888" y="2400"/>
            <a:chExt cx="1131" cy="1043"/>
          </a:xfrm>
        </p:grpSpPr>
        <p:sp>
          <p:nvSpPr>
            <p:cNvPr id="10280" name="Line 40"/>
            <p:cNvSpPr/>
            <p:nvPr/>
          </p:nvSpPr>
          <p:spPr>
            <a:xfrm>
              <a:off x="4305" y="3360"/>
              <a:ext cx="56" cy="8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281" name="Line 41"/>
            <p:cNvSpPr/>
            <p:nvPr/>
          </p:nvSpPr>
          <p:spPr>
            <a:xfrm flipV="1">
              <a:off x="4361" y="3216"/>
              <a:ext cx="240" cy="227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0282" name="Group 42"/>
            <p:cNvGrpSpPr/>
            <p:nvPr/>
          </p:nvGrpSpPr>
          <p:grpSpPr>
            <a:xfrm>
              <a:off x="3888" y="2400"/>
              <a:ext cx="1131" cy="856"/>
              <a:chOff x="3888" y="2400"/>
              <a:chExt cx="1131" cy="856"/>
            </a:xfrm>
          </p:grpSpPr>
          <p:sp>
            <p:nvSpPr>
              <p:cNvPr id="10283" name="Oval 43"/>
              <p:cNvSpPr/>
              <p:nvPr/>
            </p:nvSpPr>
            <p:spPr>
              <a:xfrm>
                <a:off x="3909" y="3024"/>
                <a:ext cx="226" cy="22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84" name="Line 44"/>
              <p:cNvSpPr/>
              <p:nvPr/>
            </p:nvSpPr>
            <p:spPr>
              <a:xfrm>
                <a:off x="4114" y="2620"/>
                <a:ext cx="782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0285" name="Line 45"/>
              <p:cNvSpPr/>
              <p:nvPr/>
            </p:nvSpPr>
            <p:spPr>
              <a:xfrm>
                <a:off x="4032" y="2785"/>
                <a:ext cx="0" cy="24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86" name="Line 46"/>
              <p:cNvSpPr/>
              <p:nvPr/>
            </p:nvSpPr>
            <p:spPr>
              <a:xfrm>
                <a:off x="4128" y="3112"/>
                <a:ext cx="679" cy="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87" name="Oval 47"/>
              <p:cNvSpPr/>
              <p:nvPr/>
            </p:nvSpPr>
            <p:spPr>
              <a:xfrm>
                <a:off x="3888" y="2537"/>
                <a:ext cx="226" cy="22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88" name="Oval 48"/>
              <p:cNvSpPr/>
              <p:nvPr/>
            </p:nvSpPr>
            <p:spPr>
              <a:xfrm>
                <a:off x="4793" y="3024"/>
                <a:ext cx="226" cy="223"/>
              </a:xfrm>
              <a:prstGeom prst="ellipse">
                <a:avLst/>
              </a:prstGeom>
              <a:solidFill>
                <a:schemeClr val="hlink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/>
              <a:p>
                <a:endParaRPr lang="zh-CN" altLang="en-US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89" name="Line 49"/>
              <p:cNvSpPr/>
              <p:nvPr/>
            </p:nvSpPr>
            <p:spPr>
              <a:xfrm>
                <a:off x="4896" y="2640"/>
                <a:ext cx="0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  <p:sp>
            <p:nvSpPr>
              <p:cNvPr id="10290" name="Text Box 50"/>
              <p:cNvSpPr txBox="1"/>
              <p:nvPr/>
            </p:nvSpPr>
            <p:spPr>
              <a:xfrm>
                <a:off x="4841" y="3024"/>
                <a:ext cx="14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8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1" name="Text Box 51"/>
              <p:cNvSpPr txBox="1"/>
              <p:nvPr/>
            </p:nvSpPr>
            <p:spPr>
              <a:xfrm>
                <a:off x="4169" y="2400"/>
                <a:ext cx="564" cy="166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  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砌墙</a:t>
                </a:r>
                <a:endParaRPr lang="zh-CN" altLang="en-US" sz="1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2" name="Text Box 52"/>
              <p:cNvSpPr txBox="1"/>
              <p:nvPr/>
            </p:nvSpPr>
            <p:spPr>
              <a:xfrm>
                <a:off x="4121" y="2928"/>
                <a:ext cx="564" cy="166"/>
              </a:xfrm>
              <a:prstGeom prst="rect">
                <a:avLst/>
              </a:prstGeom>
              <a:noFill/>
              <a:ln w="9525"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hlink"/>
                    </a:solidFill>
                  </a14:hiddenFill>
                </a:ext>
              </a:extLst>
            </p:spPr>
            <p:txBody>
              <a:bodyPr lIns="0" tIns="0" rIns="0" bIns="0" anchor="t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  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埋电管</a:t>
                </a:r>
                <a:endParaRPr lang="zh-CN" altLang="en-US" sz="1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3" name="Text Box 53"/>
              <p:cNvSpPr txBox="1"/>
              <p:nvPr/>
            </p:nvSpPr>
            <p:spPr>
              <a:xfrm>
                <a:off x="3929" y="2544"/>
                <a:ext cx="144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94" name="Text Box 54"/>
              <p:cNvSpPr txBox="1"/>
              <p:nvPr/>
            </p:nvSpPr>
            <p:spPr>
              <a:xfrm>
                <a:off x="3984" y="3072"/>
                <a:ext cx="114" cy="16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lIns="0" tIns="0" rIns="0" bIns="0" anchor="t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7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3" name="椭圆 12"/>
          <p:cNvSpPr/>
          <p:nvPr/>
        </p:nvSpPr>
        <p:spPr>
          <a:xfrm>
            <a:off x="1713230" y="5142230"/>
            <a:ext cx="695325" cy="696595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9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3950970" y="5224145"/>
            <a:ext cx="491490" cy="518795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950970" y="5142230"/>
            <a:ext cx="791845" cy="695960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10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6" name="直接箭头连接符 15"/>
          <p:cNvCxnSpPr>
            <a:stCxn id="13" idx="6"/>
            <a:endCxn id="15" idx="2"/>
          </p:cNvCxnSpPr>
          <p:nvPr/>
        </p:nvCxnSpPr>
        <p:spPr>
          <a:xfrm flipV="1">
            <a:off x="2408555" y="5490210"/>
            <a:ext cx="1542415" cy="635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5471160" y="5135245"/>
            <a:ext cx="695325" cy="696595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9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7708900" y="5217160"/>
            <a:ext cx="491490" cy="518795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7708900" y="5135245"/>
            <a:ext cx="791845" cy="695960"/>
          </a:xfrm>
          <a:prstGeom prst="ellipse">
            <a:avLst/>
          </a:prstGeom>
          <a:solidFill>
            <a:srgbClr val="5DA9A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10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0" name="直接连接符 19"/>
          <p:cNvCxnSpPr>
            <a:stCxn id="17" idx="6"/>
            <a:endCxn id="19" idx="2"/>
          </p:cNvCxnSpPr>
          <p:nvPr/>
        </p:nvCxnSpPr>
        <p:spPr>
          <a:xfrm flipV="1">
            <a:off x="6166485" y="5483225"/>
            <a:ext cx="1542415" cy="63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7" grpId="0" bldLvl="0" animBg="1"/>
      <p:bldP spid="18" grpId="0" bldLvl="0" animBg="1"/>
      <p:bldP spid="19" grpId="0" bldLvl="0" animBg="1"/>
      <p:bldP spid="13" grpId="1" animBg="1"/>
      <p:bldP spid="14" grpId="1" animBg="1"/>
      <p:bldP spid="15" grpId="1" animBg="1"/>
      <p:bldP spid="17" grpId="1" animBg="1"/>
      <p:bldP spid="18" grpId="1" animBg="1"/>
      <p:bldP spid="1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内容占位符 13"/>
          <p:cNvSpPr>
            <a:spLocks noGrp="1"/>
          </p:cNvSpPr>
          <p:nvPr>
            <p:ph idx="1"/>
          </p:nvPr>
        </p:nvSpPr>
        <p:spPr>
          <a:xfrm>
            <a:off x="668655" y="1968500"/>
            <a:ext cx="10274935" cy="4889500"/>
          </a:xfrm>
        </p:spPr>
        <p:txBody>
          <a:bodyPr/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规则</a:t>
            </a:r>
            <a:r>
              <a:rPr lang="en-US" altLang="zh-CN" b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5 </a:t>
            </a:r>
            <a:r>
              <a:rPr lang="zh-CN" altLang="en-US" b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严禁有无箭尾节点或无箭头节点的箭线</a:t>
            </a:r>
            <a:endParaRPr lang="zh-CN" altLang="en-US" b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2133283" y="995363"/>
            <a:ext cx="3657600" cy="2209800"/>
            <a:chOff x="1152" y="1008"/>
            <a:chExt cx="2304" cy="1392"/>
          </a:xfrm>
        </p:grpSpPr>
        <p:sp>
          <p:nvSpPr>
            <p:cNvPr id="11268" name="Oval 4"/>
            <p:cNvSpPr/>
            <p:nvPr/>
          </p:nvSpPr>
          <p:spPr>
            <a:xfrm>
              <a:off x="1152" y="1200"/>
              <a:ext cx="336" cy="336"/>
            </a:xfrm>
            <a:prstGeom prst="ellipse">
              <a:avLst/>
            </a:prstGeom>
            <a:solidFill>
              <a:srgbClr val="5DA9A5"/>
            </a:solidFill>
            <a:ln w="9525" cap="flat" cmpd="sng">
              <a:solidFill>
                <a:srgbClr val="5F5F5F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0F0"/>
                  </a:solidFill>
                </a14:hiddenFill>
              </a:ext>
            </a:extLst>
          </p:spPr>
          <p:txBody>
            <a:bodyPr wrap="none" anchor="ctr"/>
            <a:p>
              <a:pPr algn="ctr"/>
              <a:endParaRPr lang="zh-CN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69" name="Line 5"/>
            <p:cNvSpPr/>
            <p:nvPr/>
          </p:nvSpPr>
          <p:spPr>
            <a:xfrm>
              <a:off x="1488" y="1344"/>
              <a:ext cx="1296" cy="0"/>
            </a:xfrm>
            <a:prstGeom prst="line">
              <a:avLst/>
            </a:prstGeom>
            <a:ln w="19050" cap="flat" cmpd="sng">
              <a:solidFill>
                <a:srgbClr val="5F5F5F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11270" name="Text Box 6"/>
            <p:cNvSpPr txBox="1"/>
            <p:nvPr/>
          </p:nvSpPr>
          <p:spPr>
            <a:xfrm>
              <a:off x="1248" y="1200"/>
              <a:ext cx="192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just"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1" name="Oval 7"/>
            <p:cNvSpPr/>
            <p:nvPr/>
          </p:nvSpPr>
          <p:spPr>
            <a:xfrm>
              <a:off x="2784" y="1200"/>
              <a:ext cx="336" cy="336"/>
            </a:xfrm>
            <a:prstGeom prst="ellipse">
              <a:avLst/>
            </a:prstGeom>
            <a:solidFill>
              <a:srgbClr val="5DA9A5"/>
            </a:solidFill>
            <a:ln w="9525" cap="flat" cmpd="sng">
              <a:solidFill>
                <a:srgbClr val="5F5F5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2" name="Text Box 8"/>
            <p:cNvSpPr txBox="1"/>
            <p:nvPr/>
          </p:nvSpPr>
          <p:spPr>
            <a:xfrm>
              <a:off x="2880" y="1200"/>
              <a:ext cx="192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just"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3" name="Oval 9"/>
            <p:cNvSpPr/>
            <p:nvPr/>
          </p:nvSpPr>
          <p:spPr>
            <a:xfrm>
              <a:off x="3120" y="2064"/>
              <a:ext cx="336" cy="336"/>
            </a:xfrm>
            <a:prstGeom prst="ellipse">
              <a:avLst/>
            </a:prstGeom>
            <a:solidFill>
              <a:srgbClr val="5DA9A5"/>
            </a:solidFill>
            <a:ln w="9525" cap="flat" cmpd="sng">
              <a:solidFill>
                <a:srgbClr val="5F5F5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4" name="Text Box 10"/>
            <p:cNvSpPr txBox="1"/>
            <p:nvPr/>
          </p:nvSpPr>
          <p:spPr>
            <a:xfrm>
              <a:off x="3216" y="2064"/>
              <a:ext cx="192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just">
                <a:spcBef>
                  <a:spcPct val="50000"/>
                </a:spcBef>
              </a:pPr>
              <a:r>
                <a: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8</a:t>
              </a:r>
              <a:endPara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5" name="Line 11"/>
            <p:cNvSpPr/>
            <p:nvPr/>
          </p:nvSpPr>
          <p:spPr>
            <a:xfrm>
              <a:off x="2160" y="2256"/>
              <a:ext cx="960" cy="0"/>
            </a:xfrm>
            <a:prstGeom prst="line">
              <a:avLst/>
            </a:prstGeom>
            <a:ln w="19050" cap="flat" cmpd="sng">
              <a:solidFill>
                <a:srgbClr val="5F5F5F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11276" name="Line 12"/>
            <p:cNvSpPr/>
            <p:nvPr/>
          </p:nvSpPr>
          <p:spPr>
            <a:xfrm flipV="1">
              <a:off x="2160" y="1344"/>
              <a:ext cx="0" cy="912"/>
            </a:xfrm>
            <a:prstGeom prst="line">
              <a:avLst/>
            </a:prstGeom>
            <a:ln w="19050" cap="flat" cmpd="sng">
              <a:solidFill>
                <a:srgbClr val="5F5F5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77" name="Text Box 13"/>
            <p:cNvSpPr txBox="1"/>
            <p:nvPr/>
          </p:nvSpPr>
          <p:spPr>
            <a:xfrm>
              <a:off x="1824" y="1008"/>
              <a:ext cx="624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砌墙</a:t>
              </a:r>
              <a:endPara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278" name="Text Box 14"/>
            <p:cNvSpPr txBox="1"/>
            <p:nvPr/>
          </p:nvSpPr>
          <p:spPr>
            <a:xfrm>
              <a:off x="2304" y="1968"/>
              <a:ext cx="624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抹灰</a:t>
              </a:r>
              <a:endPara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6309995" y="1066800"/>
            <a:ext cx="3657600" cy="2209800"/>
            <a:chOff x="3072" y="1008"/>
            <a:chExt cx="2304" cy="1392"/>
          </a:xfrm>
        </p:grpSpPr>
        <p:sp>
          <p:nvSpPr>
            <p:cNvPr id="11280" name="Oval 16"/>
            <p:cNvSpPr/>
            <p:nvPr/>
          </p:nvSpPr>
          <p:spPr>
            <a:xfrm>
              <a:off x="4704" y="1200"/>
              <a:ext cx="336" cy="336"/>
            </a:xfrm>
            <a:prstGeom prst="ellipse">
              <a:avLst/>
            </a:prstGeom>
            <a:solidFill>
              <a:srgbClr val="5DA9A5"/>
            </a:solidFill>
            <a:ln w="9525" cap="flat" cmpd="sng">
              <a:solidFill>
                <a:srgbClr val="5F5F5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lang="zh-CN" altLang="zh-CN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1281" name="Group 17"/>
            <p:cNvGrpSpPr/>
            <p:nvPr/>
          </p:nvGrpSpPr>
          <p:grpSpPr>
            <a:xfrm>
              <a:off x="3072" y="1008"/>
              <a:ext cx="2304" cy="1392"/>
              <a:chOff x="3072" y="1008"/>
              <a:chExt cx="2304" cy="1392"/>
            </a:xfrm>
          </p:grpSpPr>
          <p:sp>
            <p:nvSpPr>
              <p:cNvPr id="11282" name="Oval 18"/>
              <p:cNvSpPr/>
              <p:nvPr/>
            </p:nvSpPr>
            <p:spPr>
              <a:xfrm>
                <a:off x="3072" y="120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3" name="Line 19"/>
              <p:cNvSpPr/>
              <p:nvPr/>
            </p:nvSpPr>
            <p:spPr>
              <a:xfrm>
                <a:off x="4224" y="1344"/>
                <a:ext cx="48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284" name="Text Box 20"/>
              <p:cNvSpPr txBox="1"/>
              <p:nvPr/>
            </p:nvSpPr>
            <p:spPr>
              <a:xfrm>
                <a:off x="3168" y="120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5" name="Text Box 21"/>
              <p:cNvSpPr txBox="1"/>
              <p:nvPr/>
            </p:nvSpPr>
            <p:spPr>
              <a:xfrm>
                <a:off x="4800" y="120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6" name="Oval 22"/>
              <p:cNvSpPr/>
              <p:nvPr/>
            </p:nvSpPr>
            <p:spPr>
              <a:xfrm>
                <a:off x="5040" y="2064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7" name="Text Box 23"/>
              <p:cNvSpPr txBox="1"/>
              <p:nvPr/>
            </p:nvSpPr>
            <p:spPr>
              <a:xfrm>
                <a:off x="5136" y="2064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8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88" name="Line 24"/>
              <p:cNvSpPr/>
              <p:nvPr/>
            </p:nvSpPr>
            <p:spPr>
              <a:xfrm>
                <a:off x="4080" y="2256"/>
                <a:ext cx="96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289" name="Line 25"/>
              <p:cNvSpPr/>
              <p:nvPr/>
            </p:nvSpPr>
            <p:spPr>
              <a:xfrm flipV="1">
                <a:off x="4080" y="1488"/>
                <a:ext cx="0" cy="768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290" name="Text Box 26"/>
              <p:cNvSpPr txBox="1"/>
              <p:nvPr/>
            </p:nvSpPr>
            <p:spPr>
              <a:xfrm>
                <a:off x="4128" y="1008"/>
                <a:ext cx="624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砌墙</a:t>
                </a:r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91" name="Text Box 27"/>
              <p:cNvSpPr txBox="1"/>
              <p:nvPr/>
            </p:nvSpPr>
            <p:spPr>
              <a:xfrm>
                <a:off x="4224" y="1968"/>
                <a:ext cx="624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抹灰</a:t>
                </a:r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92" name="Oval 28"/>
              <p:cNvSpPr/>
              <p:nvPr/>
            </p:nvSpPr>
            <p:spPr>
              <a:xfrm>
                <a:off x="3888" y="120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93" name="Text Box 29"/>
              <p:cNvSpPr txBox="1"/>
              <p:nvPr/>
            </p:nvSpPr>
            <p:spPr>
              <a:xfrm>
                <a:off x="3984" y="120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94" name="Line 30"/>
              <p:cNvSpPr/>
              <p:nvPr/>
            </p:nvSpPr>
            <p:spPr>
              <a:xfrm>
                <a:off x="3408" y="1344"/>
                <a:ext cx="48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295" name="Text Box 31"/>
              <p:cNvSpPr txBox="1"/>
              <p:nvPr/>
            </p:nvSpPr>
            <p:spPr>
              <a:xfrm>
                <a:off x="3360" y="1008"/>
                <a:ext cx="624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砌墙</a:t>
                </a:r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7" name="Group 32"/>
          <p:cNvGrpSpPr/>
          <p:nvPr/>
        </p:nvGrpSpPr>
        <p:grpSpPr>
          <a:xfrm>
            <a:off x="2449195" y="3424555"/>
            <a:ext cx="3124200" cy="2184400"/>
            <a:chOff x="528" y="2704"/>
            <a:chExt cx="1968" cy="1376"/>
          </a:xfrm>
        </p:grpSpPr>
        <p:grpSp>
          <p:nvGrpSpPr>
            <p:cNvPr id="11297" name="Group 33"/>
            <p:cNvGrpSpPr/>
            <p:nvPr/>
          </p:nvGrpSpPr>
          <p:grpSpPr>
            <a:xfrm>
              <a:off x="528" y="2704"/>
              <a:ext cx="1968" cy="1376"/>
              <a:chOff x="528" y="2704"/>
              <a:chExt cx="1968" cy="1376"/>
            </a:xfrm>
          </p:grpSpPr>
          <p:sp>
            <p:nvSpPr>
              <p:cNvPr id="11298" name="Oval 34"/>
              <p:cNvSpPr/>
              <p:nvPr/>
            </p:nvSpPr>
            <p:spPr>
              <a:xfrm>
                <a:off x="528" y="288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299" name="Line 35"/>
              <p:cNvSpPr/>
              <p:nvPr/>
            </p:nvSpPr>
            <p:spPr>
              <a:xfrm>
                <a:off x="864" y="3024"/>
                <a:ext cx="1296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300" name="Text Box 36"/>
              <p:cNvSpPr txBox="1"/>
              <p:nvPr/>
            </p:nvSpPr>
            <p:spPr>
              <a:xfrm>
                <a:off x="624" y="288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01" name="Oval 37"/>
              <p:cNvSpPr/>
              <p:nvPr/>
            </p:nvSpPr>
            <p:spPr>
              <a:xfrm>
                <a:off x="2160" y="288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02" name="Text Box 38"/>
              <p:cNvSpPr txBox="1"/>
              <p:nvPr/>
            </p:nvSpPr>
            <p:spPr>
              <a:xfrm>
                <a:off x="2256" y="288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03" name="Oval 39"/>
              <p:cNvSpPr/>
              <p:nvPr/>
            </p:nvSpPr>
            <p:spPr>
              <a:xfrm>
                <a:off x="624" y="3744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04" name="Text Box 40"/>
              <p:cNvSpPr txBox="1"/>
              <p:nvPr/>
            </p:nvSpPr>
            <p:spPr>
              <a:xfrm>
                <a:off x="720" y="3744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05" name="Line 41"/>
              <p:cNvSpPr/>
              <p:nvPr/>
            </p:nvSpPr>
            <p:spPr>
              <a:xfrm rot="-5400000">
                <a:off x="1080" y="3480"/>
                <a:ext cx="912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306" name="Line 42"/>
              <p:cNvSpPr/>
              <p:nvPr/>
            </p:nvSpPr>
            <p:spPr>
              <a:xfrm rot="-5400000" flipV="1">
                <a:off x="1248" y="3648"/>
                <a:ext cx="0" cy="576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307" name="Text Box 43"/>
              <p:cNvSpPr txBox="1"/>
              <p:nvPr/>
            </p:nvSpPr>
            <p:spPr>
              <a:xfrm>
                <a:off x="1200" y="2704"/>
                <a:ext cx="624" cy="5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浇混凝土</a:t>
                </a:r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308" name="Text Box 44"/>
            <p:cNvSpPr txBox="1"/>
            <p:nvPr/>
          </p:nvSpPr>
          <p:spPr>
            <a:xfrm>
              <a:off x="912" y="3648"/>
              <a:ext cx="624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 algn="ctr">
                <a:spcBef>
                  <a:spcPct val="50000"/>
                </a:spcBef>
              </a:pPr>
              <a:r>
                <a: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支模</a:t>
              </a:r>
              <a:endPara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8" name="Group 45"/>
          <p:cNvGrpSpPr/>
          <p:nvPr/>
        </p:nvGrpSpPr>
        <p:grpSpPr>
          <a:xfrm>
            <a:off x="6385878" y="3703955"/>
            <a:ext cx="3124200" cy="2133600"/>
            <a:chOff x="3024" y="2736"/>
            <a:chExt cx="1968" cy="1344"/>
          </a:xfrm>
        </p:grpSpPr>
        <p:grpSp>
          <p:nvGrpSpPr>
            <p:cNvPr id="11310" name="Group 46"/>
            <p:cNvGrpSpPr/>
            <p:nvPr/>
          </p:nvGrpSpPr>
          <p:grpSpPr>
            <a:xfrm>
              <a:off x="3024" y="2736"/>
              <a:ext cx="1968" cy="1344"/>
              <a:chOff x="3024" y="2736"/>
              <a:chExt cx="1968" cy="1344"/>
            </a:xfrm>
          </p:grpSpPr>
          <p:sp>
            <p:nvSpPr>
              <p:cNvPr id="11311" name="Oval 47"/>
              <p:cNvSpPr/>
              <p:nvPr/>
            </p:nvSpPr>
            <p:spPr>
              <a:xfrm>
                <a:off x="3024" y="288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2" name="Line 48"/>
              <p:cNvSpPr/>
              <p:nvPr/>
            </p:nvSpPr>
            <p:spPr>
              <a:xfrm>
                <a:off x="4176" y="3024"/>
                <a:ext cx="48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313" name="Text Box 49"/>
              <p:cNvSpPr txBox="1"/>
              <p:nvPr/>
            </p:nvSpPr>
            <p:spPr>
              <a:xfrm>
                <a:off x="3120" y="288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4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4" name="Oval 50"/>
              <p:cNvSpPr/>
              <p:nvPr/>
            </p:nvSpPr>
            <p:spPr>
              <a:xfrm>
                <a:off x="4656" y="288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5" name="Text Box 51"/>
              <p:cNvSpPr txBox="1"/>
              <p:nvPr/>
            </p:nvSpPr>
            <p:spPr>
              <a:xfrm>
                <a:off x="4752" y="2880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7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6" name="Oval 52"/>
              <p:cNvSpPr/>
              <p:nvPr/>
            </p:nvSpPr>
            <p:spPr>
              <a:xfrm>
                <a:off x="3120" y="3744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7" name="Text Box 53"/>
              <p:cNvSpPr txBox="1"/>
              <p:nvPr/>
            </p:nvSpPr>
            <p:spPr>
              <a:xfrm>
                <a:off x="3216" y="3744"/>
                <a:ext cx="192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5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18" name="Line 54"/>
              <p:cNvSpPr/>
              <p:nvPr/>
            </p:nvSpPr>
            <p:spPr>
              <a:xfrm rot="-5400000">
                <a:off x="3672" y="3576"/>
                <a:ext cx="72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  <p:sp>
            <p:nvSpPr>
              <p:cNvPr id="11319" name="Line 55"/>
              <p:cNvSpPr/>
              <p:nvPr/>
            </p:nvSpPr>
            <p:spPr>
              <a:xfrm rot="-5400000" flipV="1">
                <a:off x="3744" y="3648"/>
                <a:ext cx="0" cy="576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11320" name="Text Box 56"/>
              <p:cNvSpPr txBox="1"/>
              <p:nvPr/>
            </p:nvSpPr>
            <p:spPr>
              <a:xfrm>
                <a:off x="3264" y="2736"/>
                <a:ext cx="624" cy="5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浇混凝土</a:t>
                </a:r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1</a:t>
                </a:r>
                <a:endPara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1321" name="Group 57"/>
            <p:cNvGrpSpPr/>
            <p:nvPr/>
          </p:nvGrpSpPr>
          <p:grpSpPr>
            <a:xfrm>
              <a:off x="3360" y="2736"/>
              <a:ext cx="1344" cy="1183"/>
              <a:chOff x="3360" y="2736"/>
              <a:chExt cx="1344" cy="1183"/>
            </a:xfrm>
          </p:grpSpPr>
          <p:sp>
            <p:nvSpPr>
              <p:cNvPr id="11322" name="Text Box 58"/>
              <p:cNvSpPr txBox="1"/>
              <p:nvPr/>
            </p:nvSpPr>
            <p:spPr>
              <a:xfrm>
                <a:off x="3408" y="3648"/>
                <a:ext cx="624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支模</a:t>
                </a:r>
                <a:endParaRPr lang="zh-CN" altLang="en-US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23" name="Oval 59"/>
              <p:cNvSpPr/>
              <p:nvPr/>
            </p:nvSpPr>
            <p:spPr>
              <a:xfrm>
                <a:off x="3840" y="2880"/>
                <a:ext cx="336" cy="336"/>
              </a:xfrm>
              <a:prstGeom prst="ellipse">
                <a:avLst/>
              </a:prstGeom>
              <a:solidFill>
                <a:srgbClr val="5DA9A5"/>
              </a:solidFill>
              <a:ln w="9525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lang="zh-CN" altLang="zh-CN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24" name="Text Box 60"/>
              <p:cNvSpPr txBox="1"/>
              <p:nvPr/>
            </p:nvSpPr>
            <p:spPr>
              <a:xfrm>
                <a:off x="3936" y="2880"/>
                <a:ext cx="192" cy="3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just">
                  <a:spcBef>
                    <a:spcPct val="50000"/>
                  </a:spcBef>
                </a:pPr>
                <a:r>
                  <a:rPr lang="en-US" altLang="zh-CN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6</a:t>
                </a:r>
                <a:endParaRPr lang="en-US" altLang="zh-CN" sz="32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25" name="Text Box 61"/>
              <p:cNvSpPr txBox="1"/>
              <p:nvPr/>
            </p:nvSpPr>
            <p:spPr>
              <a:xfrm>
                <a:off x="4080" y="2736"/>
                <a:ext cx="624" cy="5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 anchor="t"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zh-CN" altLang="en-US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浇混凝土</a:t>
                </a:r>
                <a:r>
                  <a:rPr lang="en-US" altLang="zh-CN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endPara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326" name="Line 62"/>
              <p:cNvSpPr/>
              <p:nvPr/>
            </p:nvSpPr>
            <p:spPr>
              <a:xfrm>
                <a:off x="3360" y="3024"/>
                <a:ext cx="480" cy="0"/>
              </a:xfrm>
              <a:prstGeom prst="line">
                <a:avLst/>
              </a:prstGeom>
              <a:ln w="19050" cap="flat" cmpd="sng">
                <a:solidFill>
                  <a:srgbClr val="5F5F5F"/>
                </a:solidFill>
                <a:prstDash val="solid"/>
                <a:round/>
                <a:headEnd type="none" w="med" len="med"/>
                <a:tailEnd type="triangle" w="lg" len="lg"/>
              </a:ln>
            </p:spPr>
          </p:sp>
        </p:grpSp>
      </p:grpSp>
      <p:grpSp>
        <p:nvGrpSpPr>
          <p:cNvPr id="10" name="Group 63"/>
          <p:cNvGrpSpPr/>
          <p:nvPr/>
        </p:nvGrpSpPr>
        <p:grpSpPr>
          <a:xfrm>
            <a:off x="4585970" y="2105025"/>
            <a:ext cx="381000" cy="381000"/>
            <a:chOff x="2112" y="1680"/>
            <a:chExt cx="240" cy="240"/>
          </a:xfrm>
        </p:grpSpPr>
        <p:sp>
          <p:nvSpPr>
            <p:cNvPr id="11328" name="Line 64"/>
            <p:cNvSpPr/>
            <p:nvPr/>
          </p:nvSpPr>
          <p:spPr>
            <a:xfrm flipH="1">
              <a:off x="2112" y="1680"/>
              <a:ext cx="240" cy="24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29" name="Line 65"/>
            <p:cNvSpPr/>
            <p:nvPr/>
          </p:nvSpPr>
          <p:spPr>
            <a:xfrm>
              <a:off x="2112" y="1680"/>
              <a:ext cx="240" cy="24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1" name="Group 66"/>
          <p:cNvGrpSpPr/>
          <p:nvPr/>
        </p:nvGrpSpPr>
        <p:grpSpPr>
          <a:xfrm>
            <a:off x="4357370" y="5229225"/>
            <a:ext cx="381000" cy="381000"/>
            <a:chOff x="2112" y="1680"/>
            <a:chExt cx="240" cy="240"/>
          </a:xfrm>
        </p:grpSpPr>
        <p:sp>
          <p:nvSpPr>
            <p:cNvPr id="11331" name="Line 67"/>
            <p:cNvSpPr/>
            <p:nvPr/>
          </p:nvSpPr>
          <p:spPr>
            <a:xfrm flipH="1">
              <a:off x="2112" y="1680"/>
              <a:ext cx="240" cy="24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32" name="Line 68"/>
            <p:cNvSpPr/>
            <p:nvPr/>
          </p:nvSpPr>
          <p:spPr>
            <a:xfrm>
              <a:off x="2112" y="1680"/>
              <a:ext cx="240" cy="24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2" name="Group 69"/>
          <p:cNvGrpSpPr/>
          <p:nvPr/>
        </p:nvGrpSpPr>
        <p:grpSpPr>
          <a:xfrm>
            <a:off x="9157970" y="1800225"/>
            <a:ext cx="609600" cy="685800"/>
            <a:chOff x="4992" y="1488"/>
            <a:chExt cx="384" cy="432"/>
          </a:xfrm>
        </p:grpSpPr>
        <p:sp>
          <p:nvSpPr>
            <p:cNvPr id="11334" name="Line 70"/>
            <p:cNvSpPr/>
            <p:nvPr/>
          </p:nvSpPr>
          <p:spPr>
            <a:xfrm>
              <a:off x="4992" y="1776"/>
              <a:ext cx="144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35" name="Line 71"/>
            <p:cNvSpPr/>
            <p:nvPr/>
          </p:nvSpPr>
          <p:spPr>
            <a:xfrm flipV="1">
              <a:off x="5136" y="1488"/>
              <a:ext cx="24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3" name="Group 72"/>
          <p:cNvGrpSpPr/>
          <p:nvPr/>
        </p:nvGrpSpPr>
        <p:grpSpPr>
          <a:xfrm>
            <a:off x="9157970" y="5000625"/>
            <a:ext cx="609600" cy="685800"/>
            <a:chOff x="4992" y="1488"/>
            <a:chExt cx="384" cy="432"/>
          </a:xfrm>
        </p:grpSpPr>
        <p:sp>
          <p:nvSpPr>
            <p:cNvPr id="11337" name="Line 73"/>
            <p:cNvSpPr/>
            <p:nvPr/>
          </p:nvSpPr>
          <p:spPr>
            <a:xfrm>
              <a:off x="4992" y="1776"/>
              <a:ext cx="144" cy="144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338" name="Line 74"/>
            <p:cNvSpPr/>
            <p:nvPr/>
          </p:nvSpPr>
          <p:spPr>
            <a:xfrm flipV="1">
              <a:off x="5136" y="1488"/>
              <a:ext cx="240" cy="43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1339" name="Line 92"/>
          <p:cNvSpPr/>
          <p:nvPr/>
        </p:nvSpPr>
        <p:spPr>
          <a:xfrm>
            <a:off x="1483995" y="1571625"/>
            <a:ext cx="684213" cy="0"/>
          </a:xfrm>
          <a:prstGeom prst="line">
            <a:avLst/>
          </a:prstGeom>
          <a:ln w="9525" cap="flat" cmpd="sng">
            <a:solidFill>
              <a:srgbClr val="5F5F5F"/>
            </a:solidFill>
            <a:prstDash val="solid"/>
            <a:miter/>
            <a:headEnd type="none" w="med" len="med"/>
            <a:tailEnd type="triangle" w="med" len="med"/>
          </a:ln>
        </p:spPr>
      </p:sp>
      <p:sp>
        <p:nvSpPr>
          <p:cNvPr id="15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9465" y="4572635"/>
            <a:ext cx="10274935" cy="1790065"/>
          </a:xfrm>
        </p:spPr>
        <p:txBody>
          <a:bodyPr/>
          <a:p>
            <a:r>
              <a:rPr lang="zh-CN" altLang="en-US" dirty="0"/>
              <a:t>规则6 当双代号网络图的某些节点有多条外向箭线或多条内向箭线时，可使用母线法绘制。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26636" name="Picture 2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75385" y="1459865"/>
            <a:ext cx="6944995" cy="31127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38" name="文本框 30738"/>
          <p:cNvSpPr txBox="1"/>
          <p:nvPr/>
        </p:nvSpPr>
        <p:spPr>
          <a:xfrm>
            <a:off x="8270240" y="1459865"/>
            <a:ext cx="2508885" cy="2984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提示</a:t>
            </a:r>
            <a:r>
              <a:rPr lang="en-US" altLang="zh-CN" sz="200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endParaRPr lang="en-US" altLang="zh-CN" sz="200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外向箭线：从某节点引出的箭线称为该节点的外向箭线；</a:t>
            </a:r>
            <a:endParaRPr lang="zh-CN" altLang="en-US" sz="2000" dirty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zh-CN" altLang="en-US" sz="2000" dirty="0">
                <a:solidFill>
                  <a:schemeClr val="tx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内向箭线：指向某个节点的箭线称为该节点的内向箭线。</a:t>
            </a:r>
            <a:endParaRPr lang="zh-CN" altLang="en-US" sz="2000" dirty="0">
              <a:solidFill>
                <a:schemeClr val="tx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3730" y="1182370"/>
            <a:ext cx="10274935" cy="4889500"/>
          </a:xfrm>
        </p:spPr>
        <p:txBody>
          <a:bodyPr/>
          <a:p>
            <a:r>
              <a:rPr lang="zh-CN" altLang="en-US" dirty="0">
                <a:sym typeface="+mn-ea"/>
              </a:rPr>
              <a:t>规则</a:t>
            </a:r>
            <a:r>
              <a:rPr lang="en-US" altLang="zh-CN" dirty="0">
                <a:sym typeface="+mn-ea"/>
              </a:rPr>
              <a:t>7 </a:t>
            </a:r>
            <a:r>
              <a:rPr lang="zh-CN" altLang="en-US" dirty="0">
                <a:sym typeface="+mn-ea"/>
              </a:rPr>
              <a:t>绘制网络图时，箭线不宜交叉；当交叉不可避免时，可用过桥法或指向法。</a:t>
            </a:r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                  (a)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过桥法                                  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(b)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指向法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27655" name="Picture 23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5180" y="2831465"/>
            <a:ext cx="7392035" cy="20523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标题 4"/>
          <p:cNvSpPr>
            <a:spLocks noGrp="1"/>
          </p:cNvSpPr>
          <p:nvPr/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双代号网络图的绘图规则</a:t>
            </a:r>
            <a:endParaRPr lang="zh-CN" altLang="en-US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973</Words>
  <Application>WPS 演示</Application>
  <PresentationFormat>全屏显示(4:3)</PresentationFormat>
  <Paragraphs>273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Gulim</vt:lpstr>
      <vt:lpstr>Verdana</vt:lpstr>
      <vt:lpstr>微软雅黑</vt:lpstr>
      <vt:lpstr>黑体</vt:lpstr>
      <vt:lpstr>华文琥珀</vt:lpstr>
      <vt:lpstr>方正姚体</vt:lpstr>
      <vt:lpstr>Wingdings</vt:lpstr>
      <vt:lpstr>Calibri</vt:lpstr>
      <vt:lpstr>Arial Unicode MS</vt:lpstr>
      <vt:lpstr>148TGp_industry_light</vt:lpstr>
      <vt:lpstr>PowerPoint 演示文稿</vt:lpstr>
      <vt:lpstr>双代号网络图的绘图规则</vt:lpstr>
      <vt:lpstr>规则意识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双代号网络图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180</cp:revision>
  <dcterms:created xsi:type="dcterms:W3CDTF">2010-04-09T08:49:00Z</dcterms:created>
  <dcterms:modified xsi:type="dcterms:W3CDTF">2021-10-31T01:44:49Z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539468A6AEC34EA683F8E56C824D024F</vt:lpwstr>
  </property>
</Properties>
</file>