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1462" r:id="rId2"/>
    <p:sldId id="1679" r:id="rId3"/>
    <p:sldId id="1775" r:id="rId4"/>
    <p:sldId id="1675" r:id="rId5"/>
    <p:sldId id="1717" r:id="rId6"/>
    <p:sldId id="1776" r:id="rId7"/>
    <p:sldId id="1680" r:id="rId8"/>
    <p:sldId id="1778" r:id="rId9"/>
    <p:sldId id="1753" r:id="rId10"/>
    <p:sldId id="1777" r:id="rId11"/>
    <p:sldId id="1780" r:id="rId12"/>
    <p:sldId id="1779" r:id="rId13"/>
    <p:sldId id="1755" r:id="rId14"/>
    <p:sldId id="1756" r:id="rId15"/>
    <p:sldId id="1798" r:id="rId16"/>
    <p:sldId id="1758" r:id="rId17"/>
    <p:sldId id="1810"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iaoxuan Zeng" initials="xZ"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7030A0"/>
    <a:srgbClr val="5DAD71"/>
    <a:srgbClr val="ACCBF9"/>
    <a:srgbClr val="EBE9EC"/>
    <a:srgbClr val="F7F7F7"/>
    <a:srgbClr val="FAD0BE"/>
    <a:srgbClr val="D8EBFB"/>
    <a:srgbClr val="CBE4F9"/>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78" d="100"/>
          <a:sy n="78" d="100"/>
        </p:scale>
        <p:origin x="-114" y="-77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CD234-1A59-463F-8B12-F9DAA98A294F}" type="datetimeFigureOut">
              <a:rPr lang="zh-CN" altLang="en-US" smtClean="0"/>
              <a:t>2019/12/8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EBB733-DF6B-4801-AFF9-46967ACB9940}" type="slidenum">
              <a:rPr lang="zh-CN" altLang="en-US" smtClean="0"/>
              <a:t>‹#›</a:t>
            </a:fld>
            <a:endParaRPr lang="zh-CN" altLang="en-US"/>
          </a:p>
        </p:txBody>
      </p:sp>
    </p:spTree>
    <p:extLst>
      <p:ext uri="{BB962C8B-B14F-4D97-AF65-F5344CB8AC3E}">
        <p14:creationId xmlns:p14="http://schemas.microsoft.com/office/powerpoint/2010/main" val="2728688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grpSp>
        <p:nvGrpSpPr>
          <p:cNvPr id="15" name="Group 106"/>
          <p:cNvGrpSpPr>
            <a:grpSpLocks noChangeAspect="1"/>
          </p:cNvGrpSpPr>
          <p:nvPr userDrawn="1"/>
        </p:nvGrpSpPr>
        <p:grpSpPr bwMode="auto">
          <a:xfrm>
            <a:off x="0" y="-275"/>
            <a:ext cx="12192000" cy="4930268"/>
            <a:chOff x="1602" y="283"/>
            <a:chExt cx="5028" cy="2711"/>
          </a:xfrm>
        </p:grpSpPr>
        <p:sp>
          <p:nvSpPr>
            <p:cNvPr id="17" name="Freeform 107"/>
            <p:cNvSpPr/>
            <p:nvPr/>
          </p:nvSpPr>
          <p:spPr bwMode="auto">
            <a:xfrm>
              <a:off x="1602" y="426"/>
              <a:ext cx="5028" cy="2568"/>
            </a:xfrm>
            <a:custGeom>
              <a:avLst/>
              <a:gdLst/>
              <a:ahLst/>
              <a:cxnLst>
                <a:cxn ang="0">
                  <a:pos x="2129" y="670"/>
                </a:cxn>
                <a:cxn ang="0">
                  <a:pos x="2129" y="640"/>
                </a:cxn>
                <a:cxn ang="0">
                  <a:pos x="0" y="0"/>
                </a:cxn>
                <a:cxn ang="0">
                  <a:pos x="0" y="688"/>
                </a:cxn>
                <a:cxn ang="0">
                  <a:pos x="1053" y="1054"/>
                </a:cxn>
                <a:cxn ang="0">
                  <a:pos x="2129" y="670"/>
                </a:cxn>
              </a:cxnLst>
              <a:rect l="0" t="0" r="r" b="b"/>
              <a:pathLst>
                <a:path w="2129" h="1054">
                  <a:moveTo>
                    <a:pt x="2129" y="670"/>
                  </a:moveTo>
                  <a:cubicBezTo>
                    <a:pt x="2129" y="640"/>
                    <a:pt x="2129" y="640"/>
                    <a:pt x="2129" y="640"/>
                  </a:cubicBezTo>
                  <a:cubicBezTo>
                    <a:pt x="1070" y="830"/>
                    <a:pt x="360" y="617"/>
                    <a:pt x="0" y="0"/>
                  </a:cubicBezTo>
                  <a:cubicBezTo>
                    <a:pt x="0" y="688"/>
                    <a:pt x="0" y="688"/>
                    <a:pt x="0" y="688"/>
                  </a:cubicBezTo>
                  <a:cubicBezTo>
                    <a:pt x="310" y="932"/>
                    <a:pt x="661" y="1054"/>
                    <a:pt x="1053" y="1054"/>
                  </a:cubicBezTo>
                  <a:cubicBezTo>
                    <a:pt x="1454" y="1054"/>
                    <a:pt x="1813" y="926"/>
                    <a:pt x="2129" y="670"/>
                  </a:cubicBezTo>
                  <a:close/>
                </a:path>
              </a:pathLst>
            </a:custGeom>
            <a:gradFill flip="none" rotWithShape="1">
              <a:gsLst>
                <a:gs pos="0">
                  <a:srgbClr val="2B9BD3"/>
                </a:gs>
                <a:gs pos="31000">
                  <a:srgbClr val="21D6E0"/>
                </a:gs>
                <a:gs pos="77000">
                  <a:srgbClr val="0087E6"/>
                </a:gs>
              </a:gsLst>
              <a:path path="circle">
                <a:fillToRect l="100000" t="100000"/>
              </a:path>
              <a:tileRect r="-100000" b="-100000"/>
            </a:gradFill>
            <a:ln w="9525">
              <a:noFill/>
              <a:round/>
            </a:ln>
          </p:spPr>
          <p:txBody>
            <a:bodyPr vert="horz" wrap="square" lIns="91440" tIns="45720" rIns="91440" bIns="45720" numCol="1" anchor="t" anchorCtr="0" compatLnSpc="1"/>
            <a:lstStyle/>
            <a:p>
              <a:endParaRPr lang="zh-CN" altLang="en-US">
                <a:solidFill>
                  <a:prstClr val="black"/>
                </a:solidFill>
              </a:endParaRPr>
            </a:p>
          </p:txBody>
        </p:sp>
        <p:sp>
          <p:nvSpPr>
            <p:cNvPr id="18" name="Freeform 108"/>
            <p:cNvSpPr/>
            <p:nvPr/>
          </p:nvSpPr>
          <p:spPr bwMode="auto">
            <a:xfrm>
              <a:off x="1602" y="283"/>
              <a:ext cx="5028" cy="2200"/>
            </a:xfrm>
            <a:custGeom>
              <a:avLst/>
              <a:gdLst/>
              <a:ahLst/>
              <a:cxnLst>
                <a:cxn ang="0">
                  <a:pos x="2129" y="697"/>
                </a:cxn>
                <a:cxn ang="0">
                  <a:pos x="2129" y="623"/>
                </a:cxn>
                <a:cxn ang="0">
                  <a:pos x="1181" y="0"/>
                </a:cxn>
                <a:cxn ang="0">
                  <a:pos x="0" y="0"/>
                </a:cxn>
                <a:cxn ang="0">
                  <a:pos x="0" y="57"/>
                </a:cxn>
                <a:cxn ang="0">
                  <a:pos x="2129" y="697"/>
                </a:cxn>
              </a:cxnLst>
              <a:rect l="0" t="0" r="r" b="b"/>
              <a:pathLst>
                <a:path w="2129" h="887">
                  <a:moveTo>
                    <a:pt x="2129" y="697"/>
                  </a:moveTo>
                  <a:cubicBezTo>
                    <a:pt x="2129" y="623"/>
                    <a:pt x="2129" y="623"/>
                    <a:pt x="2129" y="623"/>
                  </a:cubicBezTo>
                  <a:cubicBezTo>
                    <a:pt x="1448" y="642"/>
                    <a:pt x="1132" y="434"/>
                    <a:pt x="1181" y="0"/>
                  </a:cubicBezTo>
                  <a:cubicBezTo>
                    <a:pt x="0" y="0"/>
                    <a:pt x="0" y="0"/>
                    <a:pt x="0" y="0"/>
                  </a:cubicBezTo>
                  <a:cubicBezTo>
                    <a:pt x="0" y="57"/>
                    <a:pt x="0" y="57"/>
                    <a:pt x="0" y="57"/>
                  </a:cubicBezTo>
                  <a:cubicBezTo>
                    <a:pt x="360" y="674"/>
                    <a:pt x="1070" y="887"/>
                    <a:pt x="2129" y="697"/>
                  </a:cubicBezTo>
                  <a:close/>
                </a:path>
              </a:pathLst>
            </a:custGeom>
            <a:gradFill flip="none" rotWithShape="1">
              <a:gsLst>
                <a:gs pos="27000">
                  <a:srgbClr val="0D7AB9"/>
                </a:gs>
                <a:gs pos="17000">
                  <a:srgbClr val="21D6E0"/>
                </a:gs>
                <a:gs pos="75000">
                  <a:srgbClr val="0087E6"/>
                </a:gs>
              </a:gsLst>
              <a:lin ang="7200000" scaled="0"/>
              <a:tileRect/>
            </a:gradFill>
            <a:ln w="9525">
              <a:noFill/>
              <a:round/>
            </a:ln>
          </p:spPr>
          <p:txBody>
            <a:bodyPr vert="horz" wrap="square" lIns="91440" tIns="45720" rIns="91440" bIns="45720" numCol="1" anchor="t" anchorCtr="0" compatLnSpc="1"/>
            <a:lstStyle/>
            <a:p>
              <a:endParaRPr lang="zh-CN" altLang="en-US">
                <a:solidFill>
                  <a:prstClr val="black"/>
                </a:solidFill>
              </a:endParaRPr>
            </a:p>
          </p:txBody>
        </p:sp>
        <p:sp>
          <p:nvSpPr>
            <p:cNvPr id="19" name="Freeform 109"/>
            <p:cNvSpPr/>
            <p:nvPr/>
          </p:nvSpPr>
          <p:spPr bwMode="auto">
            <a:xfrm>
              <a:off x="4255" y="283"/>
              <a:ext cx="2375" cy="1650"/>
            </a:xfrm>
            <a:custGeom>
              <a:avLst/>
              <a:gdLst/>
              <a:ahLst/>
              <a:cxnLst>
                <a:cxn ang="0">
                  <a:pos x="997" y="623"/>
                </a:cxn>
                <a:cxn ang="0">
                  <a:pos x="997" y="0"/>
                </a:cxn>
                <a:cxn ang="0">
                  <a:pos x="49" y="0"/>
                </a:cxn>
                <a:cxn ang="0">
                  <a:pos x="997" y="623"/>
                </a:cxn>
              </a:cxnLst>
              <a:rect l="0" t="0" r="r" b="b"/>
              <a:pathLst>
                <a:path w="997" h="642">
                  <a:moveTo>
                    <a:pt x="997" y="623"/>
                  </a:moveTo>
                  <a:cubicBezTo>
                    <a:pt x="997" y="0"/>
                    <a:pt x="997" y="0"/>
                    <a:pt x="997" y="0"/>
                  </a:cubicBezTo>
                  <a:cubicBezTo>
                    <a:pt x="49" y="0"/>
                    <a:pt x="49" y="0"/>
                    <a:pt x="49" y="0"/>
                  </a:cubicBezTo>
                  <a:cubicBezTo>
                    <a:pt x="0" y="434"/>
                    <a:pt x="316" y="642"/>
                    <a:pt x="997" y="623"/>
                  </a:cubicBezTo>
                  <a:close/>
                </a:path>
              </a:pathLst>
            </a:custGeom>
            <a:gradFill flip="none" rotWithShape="1">
              <a:gsLst>
                <a:gs pos="18000">
                  <a:srgbClr val="4ABEEE"/>
                </a:gs>
                <a:gs pos="75000">
                  <a:srgbClr val="0D7AB9"/>
                </a:gs>
              </a:gsLst>
              <a:path path="circle">
                <a:fillToRect l="100000" b="100000"/>
              </a:path>
              <a:tileRect t="-100000" r="-100000"/>
            </a:gradFill>
            <a:ln w="9525">
              <a:noFill/>
              <a:round/>
            </a:ln>
          </p:spPr>
          <p:txBody>
            <a:bodyPr vert="horz" wrap="square" lIns="91440" tIns="45720" rIns="91440" bIns="45720" numCol="1" anchor="t" anchorCtr="0" compatLnSpc="1"/>
            <a:lstStyle/>
            <a:p>
              <a:endParaRPr lang="zh-CN" altLang="en-US">
                <a:solidFill>
                  <a:prstClr val="black"/>
                </a:solidFill>
              </a:endParaRPr>
            </a:p>
          </p:txBody>
        </p:sp>
      </p:grpSp>
      <p:sp>
        <p:nvSpPr>
          <p:cNvPr id="22" name="Freeform 26"/>
          <p:cNvSpPr/>
          <p:nvPr userDrawn="1"/>
        </p:nvSpPr>
        <p:spPr bwMode="auto">
          <a:xfrm>
            <a:off x="0" y="3968740"/>
            <a:ext cx="12192000" cy="2889261"/>
          </a:xfrm>
          <a:custGeom>
            <a:avLst/>
            <a:gdLst/>
            <a:ahLst/>
            <a:cxnLst>
              <a:cxn ang="0">
                <a:pos x="2861" y="904"/>
              </a:cxn>
              <a:cxn ang="0">
                <a:pos x="2861" y="0"/>
              </a:cxn>
              <a:cxn ang="0">
                <a:pos x="1382" y="332"/>
              </a:cxn>
              <a:cxn ang="0">
                <a:pos x="0" y="46"/>
              </a:cxn>
              <a:cxn ang="0">
                <a:pos x="0" y="904"/>
              </a:cxn>
              <a:cxn ang="0">
                <a:pos x="2861" y="904"/>
              </a:cxn>
            </a:cxnLst>
            <a:rect l="0" t="0" r="r" b="b"/>
            <a:pathLst>
              <a:path w="2861" h="904">
                <a:moveTo>
                  <a:pt x="2861" y="904"/>
                </a:moveTo>
                <a:cubicBezTo>
                  <a:pt x="2861" y="0"/>
                  <a:pt x="2861" y="0"/>
                  <a:pt x="2861" y="0"/>
                </a:cubicBezTo>
                <a:cubicBezTo>
                  <a:pt x="2414" y="221"/>
                  <a:pt x="1921" y="332"/>
                  <a:pt x="1382" y="332"/>
                </a:cubicBezTo>
                <a:cubicBezTo>
                  <a:pt x="882" y="332"/>
                  <a:pt x="421" y="237"/>
                  <a:pt x="0" y="46"/>
                </a:cubicBezTo>
                <a:cubicBezTo>
                  <a:pt x="0" y="904"/>
                  <a:pt x="0" y="904"/>
                  <a:pt x="0" y="904"/>
                </a:cubicBezTo>
                <a:cubicBezTo>
                  <a:pt x="2861" y="904"/>
                  <a:pt x="2861" y="904"/>
                  <a:pt x="2861" y="904"/>
                </a:cubicBezTo>
                <a:close/>
              </a:path>
            </a:pathLst>
          </a:custGeom>
          <a:gradFill flip="none" rotWithShape="1">
            <a:gsLst>
              <a:gs pos="0">
                <a:schemeClr val="bg1">
                  <a:lumMod val="75000"/>
                </a:schemeClr>
              </a:gs>
              <a:gs pos="59000">
                <a:schemeClr val="bg1">
                  <a:lumMod val="95000"/>
                </a:schemeClr>
              </a:gs>
              <a:gs pos="100000">
                <a:schemeClr val="bg1">
                  <a:lumMod val="75000"/>
                </a:schemeClr>
              </a:gs>
            </a:gsLst>
            <a:path path="circle">
              <a:fillToRect l="100000" t="100000"/>
            </a:path>
            <a:tileRect r="-100000" b="-100000"/>
          </a:gradFill>
          <a:ln w="9525">
            <a:noFill/>
            <a:round/>
          </a:ln>
        </p:spPr>
        <p:txBody>
          <a:bodyPr vert="horz" wrap="square" lIns="91440" tIns="45720" rIns="91440" bIns="45720" numCol="1" anchor="t" anchorCtr="0" compatLnSpc="1"/>
          <a:lstStyle/>
          <a:p>
            <a:endParaRPr lang="zh-CN" altLang="en-US">
              <a:solidFill>
                <a:prstClr val="black"/>
              </a:solidFill>
            </a:endParaRPr>
          </a:p>
        </p:txBody>
      </p:sp>
      <p:sp>
        <p:nvSpPr>
          <p:cNvPr id="23" name="Freeform 27"/>
          <p:cNvSpPr/>
          <p:nvPr/>
        </p:nvSpPr>
        <p:spPr bwMode="auto">
          <a:xfrm>
            <a:off x="0" y="3148980"/>
            <a:ext cx="12192000" cy="1780219"/>
          </a:xfrm>
          <a:custGeom>
            <a:avLst/>
            <a:gdLst/>
            <a:ahLst/>
            <a:cxnLst>
              <a:cxn ang="0">
                <a:pos x="2861" y="225"/>
              </a:cxn>
              <a:cxn ang="0">
                <a:pos x="2861" y="0"/>
              </a:cxn>
              <a:cxn ang="0">
                <a:pos x="1415" y="516"/>
              </a:cxn>
              <a:cxn ang="0">
                <a:pos x="0" y="25"/>
              </a:cxn>
              <a:cxn ang="0">
                <a:pos x="0" y="271"/>
              </a:cxn>
              <a:cxn ang="0">
                <a:pos x="1382" y="557"/>
              </a:cxn>
              <a:cxn ang="0">
                <a:pos x="2861" y="225"/>
              </a:cxn>
            </a:cxnLst>
            <a:rect l="0" t="0" r="r" b="b"/>
            <a:pathLst>
              <a:path w="2861" h="557">
                <a:moveTo>
                  <a:pt x="2861" y="225"/>
                </a:moveTo>
                <a:cubicBezTo>
                  <a:pt x="2861" y="0"/>
                  <a:pt x="2861" y="0"/>
                  <a:pt x="2861" y="0"/>
                </a:cubicBezTo>
                <a:cubicBezTo>
                  <a:pt x="2436" y="344"/>
                  <a:pt x="1954" y="516"/>
                  <a:pt x="1415" y="516"/>
                </a:cubicBezTo>
                <a:cubicBezTo>
                  <a:pt x="889" y="516"/>
                  <a:pt x="417" y="352"/>
                  <a:pt x="0" y="25"/>
                </a:cubicBezTo>
                <a:cubicBezTo>
                  <a:pt x="0" y="271"/>
                  <a:pt x="0" y="271"/>
                  <a:pt x="0" y="271"/>
                </a:cubicBezTo>
                <a:cubicBezTo>
                  <a:pt x="421" y="462"/>
                  <a:pt x="882" y="557"/>
                  <a:pt x="1382" y="557"/>
                </a:cubicBezTo>
                <a:cubicBezTo>
                  <a:pt x="1921" y="557"/>
                  <a:pt x="2414" y="446"/>
                  <a:pt x="2861" y="225"/>
                </a:cubicBezTo>
                <a:close/>
              </a:path>
            </a:pathLst>
          </a:custGeom>
          <a:solidFill>
            <a:srgbClr val="000000"/>
          </a:solidFill>
          <a:ln w="9525">
            <a:noFill/>
            <a:round/>
          </a:ln>
        </p:spPr>
        <p:txBody>
          <a:bodyPr vert="horz" wrap="square" lIns="91440" tIns="45720" rIns="91440" bIns="45720" numCol="1" anchor="t" anchorCtr="0" compatLnSpc="1"/>
          <a:lstStyle/>
          <a:p>
            <a:endParaRPr lang="zh-CN" altLang="en-US">
              <a:solidFill>
                <a:prstClr val="black"/>
              </a:solidFill>
            </a:endParaRPr>
          </a:p>
        </p:txBody>
      </p:sp>
      <p:sp>
        <p:nvSpPr>
          <p:cNvPr id="24" name="Freeform 28"/>
          <p:cNvSpPr/>
          <p:nvPr/>
        </p:nvSpPr>
        <p:spPr bwMode="auto">
          <a:xfrm>
            <a:off x="0" y="3840896"/>
            <a:ext cx="12192000" cy="1188944"/>
          </a:xfrm>
          <a:custGeom>
            <a:avLst/>
            <a:gdLst/>
            <a:ahLst/>
            <a:cxnLst>
              <a:cxn ang="0">
                <a:pos x="2861" y="40"/>
              </a:cxn>
              <a:cxn ang="0">
                <a:pos x="2861" y="0"/>
              </a:cxn>
              <a:cxn ang="0">
                <a:pos x="1382" y="332"/>
              </a:cxn>
              <a:cxn ang="0">
                <a:pos x="0" y="46"/>
              </a:cxn>
              <a:cxn ang="0">
                <a:pos x="0" y="86"/>
              </a:cxn>
              <a:cxn ang="0">
                <a:pos x="1382" y="372"/>
              </a:cxn>
              <a:cxn ang="0">
                <a:pos x="2861" y="40"/>
              </a:cxn>
            </a:cxnLst>
            <a:rect l="0" t="0" r="r" b="b"/>
            <a:pathLst>
              <a:path w="2861" h="372">
                <a:moveTo>
                  <a:pt x="2861" y="40"/>
                </a:moveTo>
                <a:cubicBezTo>
                  <a:pt x="2861" y="0"/>
                  <a:pt x="2861" y="0"/>
                  <a:pt x="2861" y="0"/>
                </a:cubicBezTo>
                <a:cubicBezTo>
                  <a:pt x="2414" y="221"/>
                  <a:pt x="1921" y="332"/>
                  <a:pt x="1382" y="332"/>
                </a:cubicBezTo>
                <a:cubicBezTo>
                  <a:pt x="882" y="332"/>
                  <a:pt x="421" y="237"/>
                  <a:pt x="0" y="46"/>
                </a:cubicBezTo>
                <a:cubicBezTo>
                  <a:pt x="0" y="86"/>
                  <a:pt x="0" y="86"/>
                  <a:pt x="0" y="86"/>
                </a:cubicBezTo>
                <a:cubicBezTo>
                  <a:pt x="421" y="277"/>
                  <a:pt x="882" y="372"/>
                  <a:pt x="1382" y="372"/>
                </a:cubicBezTo>
                <a:cubicBezTo>
                  <a:pt x="1921" y="372"/>
                  <a:pt x="2414" y="261"/>
                  <a:pt x="2861" y="40"/>
                </a:cubicBezTo>
                <a:close/>
              </a:path>
            </a:pathLst>
          </a:custGeom>
          <a:solidFill>
            <a:srgbClr val="97BD4F"/>
          </a:solidFill>
          <a:ln w="9525">
            <a:noFill/>
            <a:round/>
          </a:ln>
        </p:spPr>
        <p:txBody>
          <a:bodyPr vert="horz" wrap="square" lIns="91440" tIns="45720" rIns="91440" bIns="45720" numCol="1" anchor="t" anchorCtr="0" compatLnSpc="1"/>
          <a:lstStyle/>
          <a:p>
            <a:endParaRPr lang="zh-CN" altLang="en-US">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尾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封面">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教学分析（动态）">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1" y="6356353"/>
            <a:ext cx="2743200" cy="365125"/>
          </a:xfrm>
        </p:spPr>
        <p:txBody>
          <a:bodyPr/>
          <a:lstStyle/>
          <a:p>
            <a:fld id="{4E970364-8C18-4747-B562-0D9376530B6F}" type="datetimeFigureOut">
              <a:rPr lang="zh-CN" altLang="en-US" smtClean="0"/>
              <a:t>2019/12/8</a:t>
            </a:fld>
            <a:endParaRPr lang="zh-CN" altLang="en-US"/>
          </a:p>
        </p:txBody>
      </p:sp>
      <p:sp>
        <p:nvSpPr>
          <p:cNvPr id="3" name="Footer Placeholder 2"/>
          <p:cNvSpPr>
            <a:spLocks noGrp="1"/>
          </p:cNvSpPr>
          <p:nvPr>
            <p:ph type="ftr" sz="quarter" idx="11"/>
          </p:nvPr>
        </p:nvSpPr>
        <p:spPr>
          <a:xfrm>
            <a:off x="4038601" y="6356353"/>
            <a:ext cx="4114800" cy="365125"/>
          </a:xfrm>
        </p:spPr>
        <p:txBody>
          <a:bodyPr/>
          <a:lstStyle/>
          <a:p>
            <a:endParaRPr lang="zh-CN" altLang="en-US"/>
          </a:p>
        </p:txBody>
      </p:sp>
      <p:sp>
        <p:nvSpPr>
          <p:cNvPr id="4" name="Slide Number Placeholder 3"/>
          <p:cNvSpPr>
            <a:spLocks noGrp="1"/>
          </p:cNvSpPr>
          <p:nvPr>
            <p:ph type="sldNum" sz="quarter" idx="12"/>
          </p:nvPr>
        </p:nvSpPr>
        <p:spPr>
          <a:xfrm>
            <a:off x="8610600" y="6356353"/>
            <a:ext cx="2743200" cy="365125"/>
          </a:xfrm>
        </p:spPr>
        <p:txBody>
          <a:bodyPr/>
          <a:lstStyle/>
          <a:p>
            <a:fld id="{93B9249D-033E-4043-BE27-F92B2E216FDD}" type="slidenum">
              <a:rPr lang="zh-CN" altLang="en-US" smtClean="0"/>
              <a:t>‹#›</a:t>
            </a:fld>
            <a:endParaRPr lang="zh-CN" altLang="en-US"/>
          </a:p>
        </p:txBody>
      </p:sp>
      <p:grpSp>
        <p:nvGrpSpPr>
          <p:cNvPr id="7" name="组合 6"/>
          <p:cNvGrpSpPr/>
          <p:nvPr userDrawn="1"/>
        </p:nvGrpSpPr>
        <p:grpSpPr>
          <a:xfrm>
            <a:off x="334579" y="123748"/>
            <a:ext cx="835734" cy="732824"/>
            <a:chOff x="304799" y="673099"/>
            <a:chExt cx="4000501" cy="4000500"/>
          </a:xfrm>
          <a:gradFill flip="none" rotWithShape="1">
            <a:gsLst>
              <a:gs pos="0">
                <a:srgbClr val="009288">
                  <a:shade val="30000"/>
                  <a:satMod val="115000"/>
                </a:srgbClr>
              </a:gs>
              <a:gs pos="50000">
                <a:srgbClr val="009288">
                  <a:shade val="67500"/>
                  <a:satMod val="115000"/>
                </a:srgbClr>
              </a:gs>
              <a:gs pos="100000">
                <a:srgbClr val="009288">
                  <a:shade val="100000"/>
                  <a:satMod val="115000"/>
                </a:srgbClr>
              </a:gs>
            </a:gsLst>
            <a:lin ang="5400000" scaled="1"/>
            <a:tileRect/>
          </a:gradFill>
          <a:effectLst>
            <a:outerShdw blurRad="444500" dist="254000" dir="8100000" algn="tr" rotWithShape="0">
              <a:prstClr val="black">
                <a:alpha val="50000"/>
              </a:prstClr>
            </a:outerShdw>
          </a:effectLst>
        </p:grpSpPr>
        <p:sp>
          <p:nvSpPr>
            <p:cNvPr id="8" name="六边形 7"/>
            <p:cNvSpPr/>
            <p:nvPr/>
          </p:nvSpPr>
          <p:spPr>
            <a:xfrm>
              <a:off x="304799" y="673099"/>
              <a:ext cx="4000501" cy="4000500"/>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27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sysClr val="windowText" lastClr="000000"/>
                </a:solidFill>
                <a:effectLst/>
                <a:uLnTx/>
                <a:uFillTx/>
                <a:latin typeface="Agency FB" panose="020B0503020202020204"/>
                <a:cs typeface="+mn-cs"/>
              </a:endParaRPr>
            </a:p>
          </p:txBody>
        </p:sp>
        <p:sp>
          <p:nvSpPr>
            <p:cNvPr id="9" name="六边形 8"/>
            <p:cNvSpPr/>
            <p:nvPr/>
          </p:nvSpPr>
          <p:spPr>
            <a:xfrm>
              <a:off x="538199" y="906497"/>
              <a:ext cx="3533713" cy="3533704"/>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sysClr val="window" lastClr="FFFFFF"/>
                </a:solidFill>
                <a:effectLst/>
                <a:uLnTx/>
                <a:uFillTx/>
                <a:latin typeface="Agency FB" panose="020B0503020202020204"/>
                <a:cs typeface="+mn-cs"/>
              </a:endParaRPr>
            </a:p>
          </p:txBody>
        </p:sp>
      </p:grpSp>
      <p:grpSp>
        <p:nvGrpSpPr>
          <p:cNvPr id="10" name="6"/>
          <p:cNvGrpSpPr/>
          <p:nvPr userDrawn="1"/>
        </p:nvGrpSpPr>
        <p:grpSpPr>
          <a:xfrm>
            <a:off x="701709" y="332757"/>
            <a:ext cx="661240" cy="1200362"/>
            <a:chOff x="7314523" y="1440019"/>
            <a:chExt cx="2081664" cy="4955323"/>
          </a:xfrm>
        </p:grpSpPr>
        <p:grpSp>
          <p:nvGrpSpPr>
            <p:cNvPr id="11" name="组合 10"/>
            <p:cNvGrpSpPr/>
            <p:nvPr/>
          </p:nvGrpSpPr>
          <p:grpSpPr>
            <a:xfrm flipH="1">
              <a:off x="7314523" y="1440019"/>
              <a:ext cx="2081664" cy="2428390"/>
              <a:chOff x="2848130" y="1860030"/>
              <a:chExt cx="3807502" cy="4441689"/>
            </a:xfrm>
          </p:grpSpPr>
          <p:sp>
            <p:nvSpPr>
              <p:cNvPr id="13" name="六边形 12"/>
              <p:cNvSpPr/>
              <p:nvPr/>
            </p:nvSpPr>
            <p:spPr>
              <a:xfrm>
                <a:off x="2848130" y="1860030"/>
                <a:ext cx="3807502" cy="3807503"/>
              </a:xfrm>
              <a:prstGeom prst="hexagon">
                <a:avLst/>
              </a:prstGeom>
              <a:gradFill flip="none" rotWithShape="1">
                <a:gsLst>
                  <a:gs pos="0">
                    <a:sysClr val="window" lastClr="FFFFFF"/>
                  </a:gs>
                  <a:gs pos="100000">
                    <a:srgbClr val="E0E0E0"/>
                  </a:gs>
                </a:gsLst>
                <a:lin ang="5400000" scaled="1"/>
                <a:tileRect/>
              </a:gra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195" b="0" i="0" u="none" strike="noStrike" kern="0" cap="none" spc="0" normalizeH="0" baseline="0" noProof="0">
                  <a:ln>
                    <a:noFill/>
                  </a:ln>
                  <a:solidFill>
                    <a:srgbClr val="E94744"/>
                  </a:solidFill>
                  <a:effectLst/>
                  <a:uLnTx/>
                  <a:uFillTx/>
                  <a:latin typeface="Agency FB" panose="020B0503020202020204"/>
                  <a:cs typeface="+mn-cs"/>
                </a:endParaRPr>
              </a:p>
            </p:txBody>
          </p:sp>
          <p:sp>
            <p:nvSpPr>
              <p:cNvPr id="14" name="六边形 13"/>
              <p:cNvSpPr/>
              <p:nvPr/>
            </p:nvSpPr>
            <p:spPr>
              <a:xfrm>
                <a:off x="2936805" y="1948721"/>
                <a:ext cx="3630124" cy="4352998"/>
              </a:xfrm>
              <a:prstGeom prst="hexagon">
                <a:avLst/>
              </a:prstGeom>
              <a:gradFill flip="none" rotWithShape="1">
                <a:gsLst>
                  <a:gs pos="0">
                    <a:sysClr val="window" lastClr="FFFFFF"/>
                  </a:gs>
                  <a:gs pos="100000">
                    <a:srgbClr val="DDDEDD"/>
                  </a:gs>
                </a:gsLst>
                <a:lin ang="189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195" b="0" i="0" u="none" strike="noStrike" kern="0" cap="none" spc="0" normalizeH="0" baseline="0" noProof="0">
                  <a:ln>
                    <a:noFill/>
                  </a:ln>
                  <a:solidFill>
                    <a:srgbClr val="E94744"/>
                  </a:solidFill>
                  <a:effectLst/>
                  <a:uLnTx/>
                  <a:uFillTx/>
                  <a:latin typeface="Agency FB" panose="020B0503020202020204"/>
                  <a:cs typeface="+mn-cs"/>
                </a:endParaRPr>
              </a:p>
            </p:txBody>
          </p:sp>
        </p:grpSp>
        <p:sp>
          <p:nvSpPr>
            <p:cNvPr id="12" name="文本框 36"/>
            <p:cNvSpPr txBox="1"/>
            <p:nvPr/>
          </p:nvSpPr>
          <p:spPr>
            <a:xfrm>
              <a:off x="7910886" y="1446136"/>
              <a:ext cx="975540" cy="494920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7195" b="1" i="0" u="none" strike="noStrike" kern="0" cap="none" spc="0" normalizeH="0" baseline="0" noProof="0" dirty="0">
                <a:ln>
                  <a:noFill/>
                </a:ln>
                <a:solidFill>
                  <a:srgbClr val="E94744"/>
                </a:solidFill>
                <a:effectLst>
                  <a:innerShdw blurRad="63500" dist="50800" dir="13500000">
                    <a:prstClr val="black">
                      <a:alpha val="50000"/>
                    </a:prstClr>
                  </a:innerShdw>
                </a:effectLst>
                <a:uLnTx/>
                <a:uFillTx/>
              </a:endParaRPr>
            </a:p>
          </p:txBody>
        </p:sp>
      </p:grpSp>
      <p:cxnSp>
        <p:nvCxnSpPr>
          <p:cNvPr id="18" name="直接连接符 17"/>
          <p:cNvCxnSpPr/>
          <p:nvPr userDrawn="1"/>
        </p:nvCxnSpPr>
        <p:spPr>
          <a:xfrm>
            <a:off x="687009" y="898681"/>
            <a:ext cx="1081798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7" name="表格 16"/>
          <p:cNvGraphicFramePr/>
          <p:nvPr userDrawn="1"/>
        </p:nvGraphicFramePr>
        <p:xfrm>
          <a:off x="1337101" y="284081"/>
          <a:ext cx="10760075" cy="419100"/>
        </p:xfrm>
        <a:graphic>
          <a:graphicData uri="http://schemas.openxmlformats.org/drawingml/2006/table">
            <a:tbl>
              <a:tblPr firstRow="1" bandRow="1">
                <a:effectLst>
                  <a:innerShdw blurRad="63500" dist="50800" dir="18900000">
                    <a:schemeClr val="bg2">
                      <a:lumMod val="50000"/>
                      <a:alpha val="50000"/>
                    </a:schemeClr>
                  </a:innerShdw>
                </a:effectLst>
                <a:tableStyleId>{5C22544A-7EE6-4342-B048-85BDC9FD1C3A}</a:tableStyleId>
              </a:tblPr>
              <a:tblGrid>
                <a:gridCol w="1302385">
                  <a:extLst>
                    <a:ext uri="{9D8B030D-6E8A-4147-A177-3AD203B41FA5}">
                      <a16:colId xmlns:a16="http://schemas.microsoft.com/office/drawing/2014/main" xmlns="" val="20000"/>
                    </a:ext>
                  </a:extLst>
                </a:gridCol>
                <a:gridCol w="1496060">
                  <a:extLst>
                    <a:ext uri="{9D8B030D-6E8A-4147-A177-3AD203B41FA5}">
                      <a16:colId xmlns:a16="http://schemas.microsoft.com/office/drawing/2014/main" xmlns="" val="20001"/>
                    </a:ext>
                  </a:extLst>
                </a:gridCol>
                <a:gridCol w="1748155">
                  <a:extLst>
                    <a:ext uri="{9D8B030D-6E8A-4147-A177-3AD203B41FA5}">
                      <a16:colId xmlns:a16="http://schemas.microsoft.com/office/drawing/2014/main" xmlns="" val="20002"/>
                    </a:ext>
                  </a:extLst>
                </a:gridCol>
                <a:gridCol w="1869440">
                  <a:extLst>
                    <a:ext uri="{9D8B030D-6E8A-4147-A177-3AD203B41FA5}">
                      <a16:colId xmlns:a16="http://schemas.microsoft.com/office/drawing/2014/main" xmlns="" val="20003"/>
                    </a:ext>
                  </a:extLst>
                </a:gridCol>
                <a:gridCol w="1208405">
                  <a:extLst>
                    <a:ext uri="{9D8B030D-6E8A-4147-A177-3AD203B41FA5}">
                      <a16:colId xmlns:a16="http://schemas.microsoft.com/office/drawing/2014/main" xmlns="" val="20004"/>
                    </a:ext>
                  </a:extLst>
                </a:gridCol>
                <a:gridCol w="1783715">
                  <a:extLst>
                    <a:ext uri="{9D8B030D-6E8A-4147-A177-3AD203B41FA5}">
                      <a16:colId xmlns:a16="http://schemas.microsoft.com/office/drawing/2014/main" xmlns="" val="20005"/>
                    </a:ext>
                  </a:extLst>
                </a:gridCol>
                <a:gridCol w="1351915">
                  <a:extLst>
                    <a:ext uri="{9D8B030D-6E8A-4147-A177-3AD203B41FA5}">
                      <a16:colId xmlns:a16="http://schemas.microsoft.com/office/drawing/2014/main" xmlns="" val="20006"/>
                    </a:ext>
                  </a:extLst>
                </a:gridCol>
              </a:tblGrid>
              <a:tr h="419100">
                <a:tc>
                  <a:txBody>
                    <a:bodyPr/>
                    <a:lstStyle/>
                    <a:p>
                      <a:pPr algn="ctr">
                        <a:buNone/>
                      </a:pPr>
                      <a:r>
                        <a:rPr lang="zh-CN" altLang="en-US" sz="2000" dirty="0">
                          <a:solidFill>
                            <a:schemeClr val="bg1"/>
                          </a:solidFill>
                        </a:rPr>
                        <a:t>课程简介</a:t>
                      </a:r>
                    </a:p>
                  </a:txBody>
                  <a:tcPr marL="90805" marR="90805" anchor="b">
                    <a:solidFill>
                      <a:schemeClr val="accent4"/>
                    </a:solidFill>
                  </a:tcPr>
                </a:tc>
                <a:tc>
                  <a:txBody>
                    <a:bodyPr/>
                    <a:lstStyle/>
                    <a:p>
                      <a:pPr algn="ctr">
                        <a:buNone/>
                      </a:pPr>
                      <a:r>
                        <a:rPr lang="zh-CN" altLang="en-US" sz="2000" dirty="0">
                          <a:solidFill>
                            <a:schemeClr val="tx1">
                              <a:lumMod val="50000"/>
                              <a:lumOff val="50000"/>
                            </a:schemeClr>
                          </a:solidFill>
                        </a:rPr>
                        <a:t>课改前情况</a:t>
                      </a:r>
                    </a:p>
                  </a:txBody>
                  <a:tcPr marL="90805" marR="90805" anchor="b">
                    <a:noFill/>
                  </a:tcPr>
                </a:tc>
                <a:tc>
                  <a:txBody>
                    <a:bodyPr/>
                    <a:lstStyle/>
                    <a:p>
                      <a:pPr algn="ctr">
                        <a:buNone/>
                      </a:pPr>
                      <a:r>
                        <a:rPr lang="zh-CN" altLang="en-US" sz="2000" dirty="0">
                          <a:solidFill>
                            <a:schemeClr val="tx1">
                              <a:lumMod val="50000"/>
                              <a:lumOff val="50000"/>
                            </a:schemeClr>
                          </a:solidFill>
                        </a:rPr>
                        <a:t>课改简要思路</a:t>
                      </a:r>
                    </a:p>
                  </a:txBody>
                  <a:tcPr marL="90805" marR="90805" anchor="b">
                    <a:noFill/>
                  </a:tcPr>
                </a:tc>
                <a:tc>
                  <a:txBody>
                    <a:bodyPr/>
                    <a:lstStyle/>
                    <a:p>
                      <a:pPr algn="ctr">
                        <a:buNone/>
                      </a:pPr>
                      <a:r>
                        <a:rPr lang="zh-CN" altLang="en-US" sz="2000" dirty="0">
                          <a:solidFill>
                            <a:schemeClr val="tx1">
                              <a:lumMod val="50000"/>
                              <a:lumOff val="50000"/>
                            </a:schemeClr>
                          </a:solidFill>
                        </a:rPr>
                        <a:t>课程实施过程</a:t>
                      </a:r>
                    </a:p>
                  </a:txBody>
                  <a:tcPr marL="90805" marR="90805" anchor="b">
                    <a:noFill/>
                  </a:tcPr>
                </a:tc>
                <a:tc>
                  <a:txBody>
                    <a:bodyPr/>
                    <a:lstStyle/>
                    <a:p>
                      <a:pPr algn="ctr">
                        <a:buNone/>
                      </a:pPr>
                      <a:r>
                        <a:rPr lang="zh-CN" altLang="en-US" sz="2000" dirty="0">
                          <a:solidFill>
                            <a:schemeClr val="tx1">
                              <a:lumMod val="50000"/>
                              <a:lumOff val="50000"/>
                            </a:schemeClr>
                          </a:solidFill>
                        </a:rPr>
                        <a:t>新课效果</a:t>
                      </a:r>
                    </a:p>
                  </a:txBody>
                  <a:tcPr marL="90805" marR="90805" anchor="b">
                    <a:noFill/>
                  </a:tcPr>
                </a:tc>
                <a:tc>
                  <a:txBody>
                    <a:bodyPr/>
                    <a:lstStyle/>
                    <a:p>
                      <a:pPr algn="ctr">
                        <a:buNone/>
                      </a:pPr>
                      <a:r>
                        <a:rPr lang="zh-CN" altLang="en-US" sz="2000" dirty="0">
                          <a:solidFill>
                            <a:schemeClr val="tx1">
                              <a:lumMod val="50000"/>
                              <a:lumOff val="50000"/>
                            </a:schemeClr>
                          </a:solidFill>
                        </a:rPr>
                        <a:t>新旧教法对比</a:t>
                      </a:r>
                    </a:p>
                  </a:txBody>
                  <a:tcPr marL="90805" marR="90805" anchor="b">
                    <a:noFill/>
                  </a:tcPr>
                </a:tc>
                <a:tc>
                  <a:txBody>
                    <a:bodyPr/>
                    <a:lstStyle/>
                    <a:p>
                      <a:pPr algn="ctr">
                        <a:buNone/>
                      </a:pPr>
                      <a:r>
                        <a:rPr lang="zh-CN" altLang="en-US" sz="2000" dirty="0">
                          <a:solidFill>
                            <a:schemeClr val="tx1">
                              <a:lumMod val="50000"/>
                              <a:lumOff val="50000"/>
                            </a:schemeClr>
                          </a:solidFill>
                        </a:rPr>
                        <a:t>个人体会</a:t>
                      </a:r>
                    </a:p>
                  </a:txBody>
                  <a:tcPr marL="90805" marR="90805" anchor="b">
                    <a:noFill/>
                  </a:tcPr>
                </a:tc>
                <a:extLst>
                  <a:ext uri="{0D108BD9-81ED-4DB2-BD59-A6C34878D82A}">
                    <a16:rowId xmlns:a16="http://schemas.microsoft.com/office/drawing/2014/main" xmlns="" val="1000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200" advTm="1000">
        <p:push dir="u"/>
      </p:transition>
    </mc:Choice>
    <mc:Fallback xmlns="">
      <p:transition spd="slow" advTm="1000">
        <p:push dir="u"/>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300"/>
                                            <p:tgtEl>
                                              <p:spTgt spid="18"/>
                                            </p:tgtEl>
                                          </p:cBhvr>
                                        </p:animEffect>
                                      </p:childTnLst>
                                    </p:cTn>
                                  </p:par>
                                </p:childTnLst>
                              </p:cTn>
                            </p:par>
                            <p:par>
                              <p:cTn id="8" fill="hold">
                                <p:stCondLst>
                                  <p:cond delay="500"/>
                                </p:stCondLst>
                                <p:childTnLst>
                                  <p:par>
                                    <p:cTn id="9" presetID="2" presetClass="entr" presetSubtype="9" fill="hold" nodeType="afterEffect" p14:presetBounceEnd="50000">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14:bounceEnd="50000">
                                          <p:cBhvr additive="base">
                                            <p:cTn id="11" dur="1000" fill="hold"/>
                                            <p:tgtEl>
                                              <p:spTgt spid="7"/>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50000">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14:bounceEnd="50000">
                                          <p:cBhvr additive="base">
                                            <p:cTn id="15" dur="1000" fill="hold"/>
                                            <p:tgtEl>
                                              <p:spTgt spid="10"/>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300"/>
                                            <p:tgtEl>
                                              <p:spTgt spid="18"/>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ppt_x"/>
                                              </p:val>
                                            </p:tav>
                                            <p:tav tm="100000">
                                              <p:val>
                                                <p:strVal val="#ppt_x"/>
                                              </p:val>
                                            </p:tav>
                                          </p:tavLst>
                                        </p:anim>
                                        <p:anim calcmode="lin" valueType="num">
                                          <p:cBhvr additive="base">
                                            <p:cTn id="16"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教学分析（静止）">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1" y="6356353"/>
            <a:ext cx="2743200" cy="365125"/>
          </a:xfrm>
        </p:spPr>
        <p:txBody>
          <a:bodyPr/>
          <a:lstStyle/>
          <a:p>
            <a:fld id="{4E970364-8C18-4747-B562-0D9376530B6F}" type="datetimeFigureOut">
              <a:rPr lang="zh-CN" altLang="en-US" smtClean="0"/>
              <a:t>2019/12/8</a:t>
            </a:fld>
            <a:endParaRPr lang="zh-CN" altLang="en-US"/>
          </a:p>
        </p:txBody>
      </p:sp>
      <p:sp>
        <p:nvSpPr>
          <p:cNvPr id="3" name="Footer Placeholder 2"/>
          <p:cNvSpPr>
            <a:spLocks noGrp="1"/>
          </p:cNvSpPr>
          <p:nvPr>
            <p:ph type="ftr" sz="quarter" idx="11"/>
          </p:nvPr>
        </p:nvSpPr>
        <p:spPr>
          <a:xfrm>
            <a:off x="4038601" y="6356353"/>
            <a:ext cx="4114800" cy="365125"/>
          </a:xfrm>
        </p:spPr>
        <p:txBody>
          <a:bodyPr/>
          <a:lstStyle/>
          <a:p>
            <a:endParaRPr lang="zh-CN" altLang="en-US"/>
          </a:p>
        </p:txBody>
      </p:sp>
      <p:sp>
        <p:nvSpPr>
          <p:cNvPr id="4" name="Slide Number Placeholder 3"/>
          <p:cNvSpPr>
            <a:spLocks noGrp="1"/>
          </p:cNvSpPr>
          <p:nvPr>
            <p:ph type="sldNum" sz="quarter" idx="12"/>
          </p:nvPr>
        </p:nvSpPr>
        <p:spPr>
          <a:xfrm>
            <a:off x="8610600" y="6356353"/>
            <a:ext cx="2743200" cy="365125"/>
          </a:xfrm>
        </p:spPr>
        <p:txBody>
          <a:bodyPr/>
          <a:lstStyle/>
          <a:p>
            <a:fld id="{93B9249D-033E-4043-BE27-F92B2E216FDD}" type="slidenum">
              <a:rPr lang="zh-CN" altLang="en-US" smtClean="0"/>
              <a:t>‹#›</a:t>
            </a:fld>
            <a:endParaRPr lang="zh-CN" altLang="en-US"/>
          </a:p>
        </p:txBody>
      </p:sp>
      <p:grpSp>
        <p:nvGrpSpPr>
          <p:cNvPr id="7" name="组合 6"/>
          <p:cNvGrpSpPr/>
          <p:nvPr userDrawn="1"/>
        </p:nvGrpSpPr>
        <p:grpSpPr>
          <a:xfrm>
            <a:off x="334579" y="142505"/>
            <a:ext cx="835734" cy="678830"/>
            <a:chOff x="304799" y="673099"/>
            <a:chExt cx="4000501" cy="4000500"/>
          </a:xfrm>
          <a:gradFill flip="none" rotWithShape="1">
            <a:gsLst>
              <a:gs pos="0">
                <a:srgbClr val="009288">
                  <a:shade val="30000"/>
                  <a:satMod val="115000"/>
                </a:srgbClr>
              </a:gs>
              <a:gs pos="50000">
                <a:srgbClr val="009288">
                  <a:shade val="67500"/>
                  <a:satMod val="115000"/>
                </a:srgbClr>
              </a:gs>
              <a:gs pos="100000">
                <a:srgbClr val="009288">
                  <a:shade val="100000"/>
                  <a:satMod val="115000"/>
                </a:srgbClr>
              </a:gs>
            </a:gsLst>
            <a:lin ang="5400000" scaled="1"/>
            <a:tileRect/>
          </a:gradFill>
          <a:effectLst>
            <a:outerShdw blurRad="444500" dist="254000" dir="8100000" algn="tr" rotWithShape="0">
              <a:prstClr val="black">
                <a:alpha val="50000"/>
              </a:prstClr>
            </a:outerShdw>
          </a:effectLst>
        </p:grpSpPr>
        <p:sp>
          <p:nvSpPr>
            <p:cNvPr id="8" name="六边形 7"/>
            <p:cNvSpPr/>
            <p:nvPr/>
          </p:nvSpPr>
          <p:spPr>
            <a:xfrm>
              <a:off x="304799" y="673099"/>
              <a:ext cx="4000501" cy="4000500"/>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27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sysClr val="windowText" lastClr="000000"/>
                </a:solidFill>
                <a:effectLst/>
                <a:uLnTx/>
                <a:uFillTx/>
                <a:latin typeface="Agency FB" panose="020B0503020202020204"/>
                <a:cs typeface="+mn-cs"/>
              </a:endParaRPr>
            </a:p>
          </p:txBody>
        </p:sp>
        <p:sp>
          <p:nvSpPr>
            <p:cNvPr id="9" name="六边形 8"/>
            <p:cNvSpPr/>
            <p:nvPr/>
          </p:nvSpPr>
          <p:spPr>
            <a:xfrm>
              <a:off x="538200" y="906495"/>
              <a:ext cx="3533713" cy="3533703"/>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sysClr val="window" lastClr="FFFFFF"/>
                </a:solidFill>
                <a:effectLst/>
                <a:uLnTx/>
                <a:uFillTx/>
                <a:latin typeface="Agency FB" panose="020B0503020202020204"/>
                <a:cs typeface="+mn-cs"/>
              </a:endParaRPr>
            </a:p>
          </p:txBody>
        </p:sp>
      </p:grpSp>
      <p:grpSp>
        <p:nvGrpSpPr>
          <p:cNvPr id="10" name="6"/>
          <p:cNvGrpSpPr/>
          <p:nvPr userDrawn="1"/>
        </p:nvGrpSpPr>
        <p:grpSpPr>
          <a:xfrm>
            <a:off x="749384" y="271004"/>
            <a:ext cx="745350" cy="1200726"/>
            <a:chOff x="7314523" y="1440019"/>
            <a:chExt cx="2081664" cy="3978274"/>
          </a:xfrm>
        </p:grpSpPr>
        <p:grpSp>
          <p:nvGrpSpPr>
            <p:cNvPr id="11" name="组合 10"/>
            <p:cNvGrpSpPr/>
            <p:nvPr/>
          </p:nvGrpSpPr>
          <p:grpSpPr>
            <a:xfrm flipH="1">
              <a:off x="7314523" y="1440019"/>
              <a:ext cx="2081664" cy="2081664"/>
              <a:chOff x="2848130" y="1860030"/>
              <a:chExt cx="3807502" cy="3807503"/>
            </a:xfrm>
          </p:grpSpPr>
          <p:sp>
            <p:nvSpPr>
              <p:cNvPr id="13" name="六边形 12"/>
              <p:cNvSpPr/>
              <p:nvPr/>
            </p:nvSpPr>
            <p:spPr>
              <a:xfrm>
                <a:off x="2848130" y="1860030"/>
                <a:ext cx="3807502" cy="3807503"/>
              </a:xfrm>
              <a:prstGeom prst="hexagon">
                <a:avLst/>
              </a:prstGeom>
              <a:gradFill flip="none" rotWithShape="1">
                <a:gsLst>
                  <a:gs pos="0">
                    <a:sysClr val="window" lastClr="FFFFFF"/>
                  </a:gs>
                  <a:gs pos="100000">
                    <a:srgbClr val="E0E0E0"/>
                  </a:gs>
                </a:gsLst>
                <a:lin ang="5400000" scaled="1"/>
                <a:tileRect/>
              </a:gra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195" b="0" i="0" u="none" strike="noStrike" kern="0" cap="none" spc="0" normalizeH="0" baseline="0" noProof="0">
                  <a:ln>
                    <a:noFill/>
                  </a:ln>
                  <a:solidFill>
                    <a:srgbClr val="E94744"/>
                  </a:solidFill>
                  <a:effectLst/>
                  <a:uLnTx/>
                  <a:uFillTx/>
                  <a:latin typeface="Agency FB" panose="020B0503020202020204"/>
                  <a:cs typeface="+mn-cs"/>
                </a:endParaRPr>
              </a:p>
            </p:txBody>
          </p:sp>
          <p:sp>
            <p:nvSpPr>
              <p:cNvPr id="14" name="六边形 13"/>
              <p:cNvSpPr/>
              <p:nvPr/>
            </p:nvSpPr>
            <p:spPr>
              <a:xfrm>
                <a:off x="2936812" y="1948725"/>
                <a:ext cx="3630123" cy="3630122"/>
              </a:xfrm>
              <a:prstGeom prst="hexagon">
                <a:avLst/>
              </a:prstGeom>
              <a:gradFill flip="none" rotWithShape="1">
                <a:gsLst>
                  <a:gs pos="0">
                    <a:sysClr val="window" lastClr="FFFFFF"/>
                  </a:gs>
                  <a:gs pos="100000">
                    <a:srgbClr val="DDDEDD"/>
                  </a:gs>
                </a:gsLst>
                <a:lin ang="189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195" b="0" i="0" u="none" strike="noStrike" kern="0" cap="none" spc="0" normalizeH="0" baseline="0" noProof="0">
                  <a:ln>
                    <a:noFill/>
                  </a:ln>
                  <a:solidFill>
                    <a:srgbClr val="E94744"/>
                  </a:solidFill>
                  <a:effectLst/>
                  <a:uLnTx/>
                  <a:uFillTx/>
                  <a:latin typeface="Agency FB" panose="020B0503020202020204"/>
                  <a:cs typeface="+mn-cs"/>
                </a:endParaRPr>
              </a:p>
            </p:txBody>
          </p:sp>
        </p:grpSp>
        <p:sp>
          <p:nvSpPr>
            <p:cNvPr id="12" name="文本框 36"/>
            <p:cNvSpPr txBox="1"/>
            <p:nvPr/>
          </p:nvSpPr>
          <p:spPr>
            <a:xfrm>
              <a:off x="7910886" y="1446136"/>
              <a:ext cx="865454" cy="397215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7195" b="1" i="0" u="none" strike="noStrike" kern="0" cap="none" spc="0" normalizeH="0" baseline="0" noProof="0" dirty="0">
                <a:ln>
                  <a:noFill/>
                </a:ln>
                <a:solidFill>
                  <a:srgbClr val="E94744"/>
                </a:solidFill>
                <a:effectLst>
                  <a:innerShdw blurRad="63500" dist="50800" dir="13500000">
                    <a:prstClr val="black">
                      <a:alpha val="50000"/>
                    </a:prstClr>
                  </a:innerShdw>
                </a:effectLst>
                <a:uLnTx/>
                <a:uFillTx/>
              </a:endParaRPr>
            </a:p>
          </p:txBody>
        </p:sp>
      </p:grpSp>
      <p:cxnSp>
        <p:nvCxnSpPr>
          <p:cNvPr id="18" name="直接连接符 17"/>
          <p:cNvCxnSpPr/>
          <p:nvPr userDrawn="1"/>
        </p:nvCxnSpPr>
        <p:spPr>
          <a:xfrm>
            <a:off x="687009" y="898681"/>
            <a:ext cx="1081798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内容占位符 5"/>
          <p:cNvSpPr>
            <a:spLocks noGrp="1"/>
          </p:cNvSpPr>
          <p:nvPr>
            <p:ph sz="quarter" idx="13"/>
          </p:nvPr>
        </p:nvSpPr>
        <p:spPr>
          <a:xfrm>
            <a:off x="1122780" y="482600"/>
            <a:ext cx="913448" cy="9144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1200" advTm="1000">
        <p:push dir="u"/>
      </p:transition>
    </mc:Choice>
    <mc:Fallback xmlns="">
      <p:transition spd="slow" advTm="1000">
        <p:push dir="u"/>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教学设计（静态）">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1" y="6356353"/>
            <a:ext cx="2743200" cy="365125"/>
          </a:xfrm>
        </p:spPr>
        <p:txBody>
          <a:bodyPr/>
          <a:lstStyle/>
          <a:p>
            <a:fld id="{4E970364-8C18-4747-B562-0D9376530B6F}" type="datetimeFigureOut">
              <a:rPr lang="zh-CN" altLang="en-US" smtClean="0"/>
              <a:t>2019/12/8</a:t>
            </a:fld>
            <a:endParaRPr lang="zh-CN" altLang="en-US"/>
          </a:p>
        </p:txBody>
      </p:sp>
      <p:sp>
        <p:nvSpPr>
          <p:cNvPr id="3" name="Footer Placeholder 2"/>
          <p:cNvSpPr>
            <a:spLocks noGrp="1"/>
          </p:cNvSpPr>
          <p:nvPr>
            <p:ph type="ftr" sz="quarter" idx="11"/>
          </p:nvPr>
        </p:nvSpPr>
        <p:spPr>
          <a:xfrm>
            <a:off x="4038601" y="6356353"/>
            <a:ext cx="4114800" cy="365125"/>
          </a:xfrm>
        </p:spPr>
        <p:txBody>
          <a:bodyPr/>
          <a:lstStyle/>
          <a:p>
            <a:endParaRPr lang="zh-CN" altLang="en-US"/>
          </a:p>
        </p:txBody>
      </p:sp>
      <p:sp>
        <p:nvSpPr>
          <p:cNvPr id="4" name="Slide Number Placeholder 3"/>
          <p:cNvSpPr>
            <a:spLocks noGrp="1"/>
          </p:cNvSpPr>
          <p:nvPr>
            <p:ph type="sldNum" sz="quarter" idx="12"/>
          </p:nvPr>
        </p:nvSpPr>
        <p:spPr>
          <a:xfrm>
            <a:off x="8610600" y="6356353"/>
            <a:ext cx="2743200" cy="365125"/>
          </a:xfrm>
        </p:spPr>
        <p:txBody>
          <a:bodyPr/>
          <a:lstStyle/>
          <a:p>
            <a:fld id="{93B9249D-033E-4043-BE27-F92B2E216FDD}" type="slidenum">
              <a:rPr lang="zh-CN" altLang="en-US" smtClean="0"/>
              <a:t>‹#›</a:t>
            </a:fld>
            <a:endParaRPr lang="zh-CN" altLang="en-US"/>
          </a:p>
        </p:txBody>
      </p:sp>
      <p:grpSp>
        <p:nvGrpSpPr>
          <p:cNvPr id="7" name="组合 6"/>
          <p:cNvGrpSpPr/>
          <p:nvPr userDrawn="1"/>
        </p:nvGrpSpPr>
        <p:grpSpPr>
          <a:xfrm>
            <a:off x="334579" y="254795"/>
            <a:ext cx="835734" cy="566539"/>
            <a:chOff x="304799" y="673099"/>
            <a:chExt cx="4000501" cy="4000500"/>
          </a:xfrm>
          <a:gradFill flip="none" rotWithShape="1">
            <a:gsLst>
              <a:gs pos="0">
                <a:srgbClr val="009288">
                  <a:shade val="30000"/>
                  <a:satMod val="115000"/>
                </a:srgbClr>
              </a:gs>
              <a:gs pos="50000">
                <a:srgbClr val="009288">
                  <a:shade val="67500"/>
                  <a:satMod val="115000"/>
                </a:srgbClr>
              </a:gs>
              <a:gs pos="100000">
                <a:srgbClr val="009288">
                  <a:shade val="100000"/>
                  <a:satMod val="115000"/>
                </a:srgbClr>
              </a:gs>
            </a:gsLst>
            <a:lin ang="5400000" scaled="1"/>
            <a:tileRect/>
          </a:gradFill>
          <a:effectLst>
            <a:outerShdw blurRad="444500" dist="254000" dir="8100000" algn="tr" rotWithShape="0">
              <a:prstClr val="black">
                <a:alpha val="50000"/>
              </a:prstClr>
            </a:outerShdw>
          </a:effectLst>
        </p:grpSpPr>
        <p:sp>
          <p:nvSpPr>
            <p:cNvPr id="8" name="六边形 7"/>
            <p:cNvSpPr/>
            <p:nvPr/>
          </p:nvSpPr>
          <p:spPr>
            <a:xfrm>
              <a:off x="304799" y="673099"/>
              <a:ext cx="4000501" cy="4000500"/>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27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sysClr val="windowText" lastClr="000000"/>
                </a:solidFill>
                <a:effectLst/>
                <a:uLnTx/>
                <a:uFillTx/>
                <a:latin typeface="Agency FB" panose="020B0503020202020204"/>
                <a:cs typeface="+mn-cs"/>
              </a:endParaRPr>
            </a:p>
          </p:txBody>
        </p:sp>
        <p:sp>
          <p:nvSpPr>
            <p:cNvPr id="9" name="六边形 8"/>
            <p:cNvSpPr/>
            <p:nvPr/>
          </p:nvSpPr>
          <p:spPr>
            <a:xfrm>
              <a:off x="538199" y="906497"/>
              <a:ext cx="3533713" cy="3533704"/>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sysClr val="window" lastClr="FFFFFF"/>
                </a:solidFill>
                <a:effectLst/>
                <a:uLnTx/>
                <a:uFillTx/>
                <a:latin typeface="Agency FB" panose="020B0503020202020204"/>
                <a:cs typeface="+mn-cs"/>
              </a:endParaRPr>
            </a:p>
          </p:txBody>
        </p:sp>
      </p:grpSp>
      <p:grpSp>
        <p:nvGrpSpPr>
          <p:cNvPr id="10" name="6"/>
          <p:cNvGrpSpPr/>
          <p:nvPr userDrawn="1"/>
        </p:nvGrpSpPr>
        <p:grpSpPr>
          <a:xfrm>
            <a:off x="691262" y="386164"/>
            <a:ext cx="661240" cy="1200171"/>
            <a:chOff x="7314523" y="1440019"/>
            <a:chExt cx="2081664" cy="5686620"/>
          </a:xfrm>
        </p:grpSpPr>
        <p:grpSp>
          <p:nvGrpSpPr>
            <p:cNvPr id="11" name="组合 10"/>
            <p:cNvGrpSpPr/>
            <p:nvPr/>
          </p:nvGrpSpPr>
          <p:grpSpPr>
            <a:xfrm flipH="1">
              <a:off x="7314523" y="1440019"/>
              <a:ext cx="2081664" cy="2081664"/>
              <a:chOff x="2848130" y="1860030"/>
              <a:chExt cx="3807502" cy="3807503"/>
            </a:xfrm>
          </p:grpSpPr>
          <p:sp>
            <p:nvSpPr>
              <p:cNvPr id="13" name="六边形 12"/>
              <p:cNvSpPr/>
              <p:nvPr/>
            </p:nvSpPr>
            <p:spPr>
              <a:xfrm>
                <a:off x="2848130" y="1860030"/>
                <a:ext cx="3807502" cy="3807503"/>
              </a:xfrm>
              <a:prstGeom prst="hexagon">
                <a:avLst/>
              </a:prstGeom>
              <a:gradFill flip="none" rotWithShape="1">
                <a:gsLst>
                  <a:gs pos="0">
                    <a:sysClr val="window" lastClr="FFFFFF"/>
                  </a:gs>
                  <a:gs pos="100000">
                    <a:srgbClr val="E0E0E0"/>
                  </a:gs>
                </a:gsLst>
                <a:lin ang="5400000" scaled="1"/>
                <a:tileRect/>
              </a:gra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195" b="0" i="0" u="none" strike="noStrike" kern="0" cap="none" spc="0" normalizeH="0" baseline="0" noProof="0">
                  <a:ln>
                    <a:noFill/>
                  </a:ln>
                  <a:solidFill>
                    <a:srgbClr val="E94744"/>
                  </a:solidFill>
                  <a:effectLst/>
                  <a:uLnTx/>
                  <a:uFillTx/>
                  <a:latin typeface="Agency FB" panose="020B0503020202020204"/>
                  <a:cs typeface="+mn-cs"/>
                </a:endParaRPr>
              </a:p>
            </p:txBody>
          </p:sp>
          <p:sp>
            <p:nvSpPr>
              <p:cNvPr id="14" name="六边形 13"/>
              <p:cNvSpPr/>
              <p:nvPr/>
            </p:nvSpPr>
            <p:spPr>
              <a:xfrm>
                <a:off x="2936812" y="1948725"/>
                <a:ext cx="3630123" cy="3630122"/>
              </a:xfrm>
              <a:prstGeom prst="hexagon">
                <a:avLst/>
              </a:prstGeom>
              <a:gradFill flip="none" rotWithShape="1">
                <a:gsLst>
                  <a:gs pos="0">
                    <a:sysClr val="window" lastClr="FFFFFF"/>
                  </a:gs>
                  <a:gs pos="100000">
                    <a:srgbClr val="DDDEDD"/>
                  </a:gs>
                </a:gsLst>
                <a:lin ang="189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195" b="0" i="0" u="none" strike="noStrike" kern="0" cap="none" spc="0" normalizeH="0" baseline="0" noProof="0">
                  <a:ln>
                    <a:noFill/>
                  </a:ln>
                  <a:solidFill>
                    <a:srgbClr val="E94744"/>
                  </a:solidFill>
                  <a:effectLst/>
                  <a:uLnTx/>
                  <a:uFillTx/>
                  <a:latin typeface="Agency FB" panose="020B0503020202020204"/>
                  <a:cs typeface="+mn-cs"/>
                </a:endParaRPr>
              </a:p>
            </p:txBody>
          </p:sp>
        </p:grpSp>
        <p:sp>
          <p:nvSpPr>
            <p:cNvPr id="12" name="文本框 36"/>
            <p:cNvSpPr txBox="1"/>
            <p:nvPr/>
          </p:nvSpPr>
          <p:spPr>
            <a:xfrm>
              <a:off x="7910886" y="1446136"/>
              <a:ext cx="975540" cy="568050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7195" b="1" i="0" u="none" strike="noStrike" kern="0" cap="none" spc="0" normalizeH="0" baseline="0" noProof="0" dirty="0">
                <a:ln>
                  <a:noFill/>
                </a:ln>
                <a:solidFill>
                  <a:srgbClr val="E94744"/>
                </a:solidFill>
                <a:effectLst>
                  <a:innerShdw blurRad="63500" dist="50800" dir="13500000">
                    <a:prstClr val="black">
                      <a:alpha val="50000"/>
                    </a:prstClr>
                  </a:innerShdw>
                </a:effectLst>
                <a:uLnTx/>
                <a:uFillTx/>
              </a:endParaRPr>
            </a:p>
          </p:txBody>
        </p:sp>
      </p:grpSp>
      <p:cxnSp>
        <p:nvCxnSpPr>
          <p:cNvPr id="18" name="直接连接符 17"/>
          <p:cNvCxnSpPr/>
          <p:nvPr userDrawn="1"/>
        </p:nvCxnSpPr>
        <p:spPr>
          <a:xfrm>
            <a:off x="687009" y="898681"/>
            <a:ext cx="1081798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00" advTm="1000">
        <p:push dir="u"/>
      </p:transition>
    </mc:Choice>
    <mc:Fallback xmlns="">
      <p:transition spd="slow" advTm="1000">
        <p:push dir="u"/>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教学过程">
    <p:spTree>
      <p:nvGrpSpPr>
        <p:cNvPr id="1" name=""/>
        <p:cNvGrpSpPr/>
        <p:nvPr/>
      </p:nvGrpSpPr>
      <p:grpSpPr>
        <a:xfrm>
          <a:off x="0" y="0"/>
          <a:ext cx="0" cy="0"/>
          <a:chOff x="0" y="0"/>
          <a:chExt cx="0" cy="0"/>
        </a:xfrm>
      </p:grpSpPr>
      <p:sp>
        <p:nvSpPr>
          <p:cNvPr id="8" name="矩形 7"/>
          <p:cNvSpPr/>
          <p:nvPr userDrawn="1"/>
        </p:nvSpPr>
        <p:spPr>
          <a:xfrm>
            <a:off x="5472326" y="70341"/>
            <a:ext cx="1645941"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rPr>
              <a:t>教学分析</a:t>
            </a:r>
          </a:p>
        </p:txBody>
      </p:sp>
      <p:cxnSp>
        <p:nvCxnSpPr>
          <p:cNvPr id="12" name="直接连接符 11"/>
          <p:cNvCxnSpPr/>
          <p:nvPr userDrawn="1"/>
        </p:nvCxnSpPr>
        <p:spPr>
          <a:xfrm>
            <a:off x="7118267" y="195069"/>
            <a:ext cx="0" cy="3600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a:off x="8764195" y="195069"/>
            <a:ext cx="0" cy="3600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a:off x="10424234" y="195069"/>
            <a:ext cx="0" cy="3600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矩形 14"/>
          <p:cNvSpPr/>
          <p:nvPr userDrawn="1"/>
        </p:nvSpPr>
        <p:spPr>
          <a:xfrm>
            <a:off x="7118254" y="70341"/>
            <a:ext cx="1645941"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rPr>
              <a:t>教学设计</a:t>
            </a:r>
          </a:p>
        </p:txBody>
      </p:sp>
      <p:sp>
        <p:nvSpPr>
          <p:cNvPr id="16" name="矩形 15"/>
          <p:cNvSpPr/>
          <p:nvPr userDrawn="1"/>
        </p:nvSpPr>
        <p:spPr>
          <a:xfrm>
            <a:off x="8764195" y="70341"/>
            <a:ext cx="1645941"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400" b="1" dirty="0">
                <a:solidFill>
                  <a:srgbClr val="C00000"/>
                </a:solidFill>
                <a:latin typeface="微软雅黑" panose="020B0503020204020204" pitchFamily="34" charset="-122"/>
                <a:ea typeface="微软雅黑" panose="020B0503020204020204" pitchFamily="34" charset="-122"/>
              </a:rPr>
              <a:t>教学过程</a:t>
            </a:r>
          </a:p>
        </p:txBody>
      </p:sp>
      <p:sp>
        <p:nvSpPr>
          <p:cNvPr id="17" name="矩形 16"/>
          <p:cNvSpPr/>
          <p:nvPr userDrawn="1"/>
        </p:nvSpPr>
        <p:spPr>
          <a:xfrm>
            <a:off x="10410136" y="70341"/>
            <a:ext cx="1645941"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rPr>
              <a:t>教学反思</a:t>
            </a:r>
          </a:p>
        </p:txBody>
      </p:sp>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11" name="矩形 24"/>
          <p:cNvSpPr>
            <a:spLocks noChangeArrowheads="1"/>
          </p:cNvSpPr>
          <p:nvPr userDrawn="1"/>
        </p:nvSpPr>
        <p:spPr bwMode="auto">
          <a:xfrm>
            <a:off x="1056752" y="704309"/>
            <a:ext cx="1079839" cy="492443"/>
          </a:xfrm>
          <a:prstGeom prst="rect">
            <a:avLst/>
          </a:prstGeom>
          <a:noFill/>
          <a:ln w="9525">
            <a:noFill/>
            <a:miter lim="800000"/>
          </a:ln>
        </p:spPr>
        <p:txBody>
          <a:bodyPr wrap="square" lIns="0" tIns="0" rIns="0" bIns="0">
            <a:spAutoFit/>
          </a:bodyPr>
          <a:lstStyle/>
          <a:p>
            <a:pPr algn="ctr"/>
            <a:r>
              <a:rPr lang="en-US" altLang="zh-CN" sz="1600" dirty="0">
                <a:solidFill>
                  <a:prstClr val="white"/>
                </a:solidFill>
                <a:ea typeface="微软雅黑" panose="020B0503020204020204" pitchFamily="34" charset="-122"/>
                <a:cs typeface="Arial Unicode MS" panose="020B0604020202020204" pitchFamily="34" charset="-122"/>
              </a:rPr>
              <a:t>CONTENTS</a:t>
            </a:r>
          </a:p>
          <a:p>
            <a:pPr algn="ctr"/>
            <a:r>
              <a:rPr lang="en-US" altLang="zh-CN" sz="1600" dirty="0">
                <a:solidFill>
                  <a:prstClr val="white"/>
                </a:solidFill>
                <a:ea typeface="微软雅黑" panose="020B0503020204020204" pitchFamily="34" charset="-122"/>
                <a:cs typeface="Arial Unicode MS" panose="020B0604020202020204" pitchFamily="34" charset="-122"/>
              </a:rPr>
              <a:t> PAGE</a:t>
            </a:r>
          </a:p>
        </p:txBody>
      </p:sp>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目录页">
    <p:spTree>
      <p:nvGrpSpPr>
        <p:cNvPr id="1" name=""/>
        <p:cNvGrpSpPr/>
        <p:nvPr/>
      </p:nvGrpSpPr>
      <p:grpSpPr>
        <a:xfrm>
          <a:off x="0" y="0"/>
          <a:ext cx="0" cy="0"/>
          <a:chOff x="0" y="0"/>
          <a:chExt cx="0" cy="0"/>
        </a:xfrm>
      </p:grpSpPr>
      <p:sp>
        <p:nvSpPr>
          <p:cNvPr id="10" name="TextBox 3"/>
          <p:cNvSpPr txBox="1"/>
          <p:nvPr userDrawn="1"/>
        </p:nvSpPr>
        <p:spPr>
          <a:xfrm>
            <a:off x="3269264" y="704319"/>
            <a:ext cx="1451474" cy="369332"/>
          </a:xfrm>
          <a:prstGeom prst="rect">
            <a:avLst/>
          </a:prstGeom>
          <a:noFill/>
        </p:spPr>
        <p:txBody>
          <a:bodyPr wrap="square">
            <a:spAutoFit/>
          </a:bodyPr>
          <a:lstStyle/>
          <a:p>
            <a:pPr>
              <a:defRPr/>
            </a:pP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过渡页</a:t>
            </a:r>
          </a:p>
        </p:txBody>
      </p:sp>
      <p:sp>
        <p:nvSpPr>
          <p:cNvPr id="11" name="矩形 24"/>
          <p:cNvSpPr>
            <a:spLocks noChangeArrowheads="1"/>
          </p:cNvSpPr>
          <p:nvPr userDrawn="1"/>
        </p:nvSpPr>
        <p:spPr bwMode="auto">
          <a:xfrm>
            <a:off x="1056752" y="704309"/>
            <a:ext cx="1079839" cy="492443"/>
          </a:xfrm>
          <a:prstGeom prst="rect">
            <a:avLst/>
          </a:prstGeom>
          <a:noFill/>
          <a:ln w="9525">
            <a:noFill/>
            <a:miter lim="800000"/>
          </a:ln>
        </p:spPr>
        <p:txBody>
          <a:bodyPr wrap="square" lIns="0" tIns="0" rIns="0" bIns="0">
            <a:spAutoFit/>
          </a:bodyPr>
          <a:lstStyle/>
          <a:p>
            <a:pPr algn="ctr"/>
            <a:r>
              <a:rPr lang="en-US" altLang="zh-CN" sz="1600" dirty="0">
                <a:solidFill>
                  <a:prstClr val="white"/>
                </a:solidFill>
                <a:ea typeface="微软雅黑" panose="020B0503020204020204" pitchFamily="34" charset="-122"/>
                <a:cs typeface="Arial Unicode MS" panose="020B0604020202020204" pitchFamily="34" charset="-122"/>
              </a:rPr>
              <a:t>TRANSITION PAGE</a:t>
            </a:r>
          </a:p>
        </p:txBody>
      </p:sp>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过渡页1">
    <p:spTree>
      <p:nvGrpSpPr>
        <p:cNvPr id="1" name=""/>
        <p:cNvGrpSpPr/>
        <p:nvPr/>
      </p:nvGrpSpPr>
      <p:grpSpPr>
        <a:xfrm>
          <a:off x="0" y="0"/>
          <a:ext cx="0" cy="0"/>
          <a:chOff x="0" y="0"/>
          <a:chExt cx="0" cy="0"/>
        </a:xfrm>
      </p:grpSpPr>
      <p:sp>
        <p:nvSpPr>
          <p:cNvPr id="5" name="矩形 24"/>
          <p:cNvSpPr>
            <a:spLocks noChangeArrowheads="1"/>
          </p:cNvSpPr>
          <p:nvPr userDrawn="1"/>
        </p:nvSpPr>
        <p:spPr bwMode="auto">
          <a:xfrm>
            <a:off x="1080882" y="161315"/>
            <a:ext cx="1079839" cy="415290"/>
          </a:xfrm>
          <a:prstGeom prst="rect">
            <a:avLst/>
          </a:prstGeom>
          <a:noFill/>
          <a:ln w="9525">
            <a:noFill/>
            <a:miter lim="800000"/>
          </a:ln>
        </p:spPr>
        <p:txBody>
          <a:bodyPr wrap="square" lIns="0" tIns="0" rIns="0" bIns="0">
            <a:spAutoFit/>
          </a:bodyPr>
          <a:lstStyle/>
          <a:p>
            <a:pPr algn="ctr">
              <a:lnSpc>
                <a:spcPct val="150000"/>
              </a:lnSpc>
            </a:pPr>
            <a:r>
              <a:rPr lang="en-US" altLang="zh-CN" b="1" dirty="0">
                <a:solidFill>
                  <a:prstClr val="white"/>
                </a:solidFill>
                <a:ea typeface="微软雅黑" panose="020B0503020204020204" pitchFamily="34" charset="-122"/>
                <a:cs typeface="Arial Unicode MS" panose="020B0604020202020204" pitchFamily="34" charset="-122"/>
              </a:rPr>
              <a:t>01</a:t>
            </a:r>
          </a:p>
        </p:txBody>
      </p:sp>
      <p:sp>
        <p:nvSpPr>
          <p:cNvPr id="2" name="矩形 24"/>
          <p:cNvSpPr>
            <a:spLocks noChangeArrowheads="1"/>
          </p:cNvSpPr>
          <p:nvPr userDrawn="1"/>
        </p:nvSpPr>
        <p:spPr bwMode="auto">
          <a:xfrm>
            <a:off x="1080882" y="576605"/>
            <a:ext cx="1079839" cy="415290"/>
          </a:xfrm>
          <a:prstGeom prst="rect">
            <a:avLst/>
          </a:prstGeom>
          <a:noFill/>
          <a:ln w="9525">
            <a:noFill/>
            <a:miter lim="800000"/>
          </a:ln>
        </p:spPr>
        <p:txBody>
          <a:bodyPr wrap="square" lIns="0" tIns="0" rIns="0" bIns="0">
            <a:spAutoFit/>
          </a:bodyPr>
          <a:lstStyle/>
          <a:p>
            <a:pPr algn="ctr">
              <a:lnSpc>
                <a:spcPct val="150000"/>
              </a:lnSpc>
            </a:pPr>
            <a:r>
              <a:rPr lang="zh-CN" altLang="en-US" b="1" dirty="0">
                <a:solidFill>
                  <a:prstClr val="white"/>
                </a:solidFill>
                <a:ea typeface="微软雅黑" panose="020B0503020204020204" pitchFamily="34" charset="-122"/>
                <a:cs typeface="Arial Unicode MS" panose="020B0604020202020204" pitchFamily="34" charset="-122"/>
              </a:rPr>
              <a:t>课程简介</a:t>
            </a:r>
          </a:p>
        </p:txBody>
      </p:sp>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过渡页1">
    <p:spTree>
      <p:nvGrpSpPr>
        <p:cNvPr id="1" name=""/>
        <p:cNvGrpSpPr/>
        <p:nvPr/>
      </p:nvGrpSpPr>
      <p:grpSpPr>
        <a:xfrm>
          <a:off x="0" y="0"/>
          <a:ext cx="0" cy="0"/>
          <a:chOff x="0" y="0"/>
          <a:chExt cx="0" cy="0"/>
        </a:xfrm>
      </p:grpSpPr>
      <p:sp>
        <p:nvSpPr>
          <p:cNvPr id="3" name="矩形 24"/>
          <p:cNvSpPr>
            <a:spLocks noChangeArrowheads="1"/>
          </p:cNvSpPr>
          <p:nvPr userDrawn="1"/>
        </p:nvSpPr>
        <p:spPr bwMode="auto">
          <a:xfrm>
            <a:off x="1056752" y="565810"/>
            <a:ext cx="1079839" cy="415290"/>
          </a:xfrm>
          <a:prstGeom prst="rect">
            <a:avLst/>
          </a:prstGeom>
          <a:noFill/>
          <a:ln w="9525">
            <a:noFill/>
            <a:miter lim="800000"/>
          </a:ln>
        </p:spPr>
        <p:txBody>
          <a:bodyPr wrap="square" lIns="0" tIns="0" rIns="0" bIns="0">
            <a:spAutoFit/>
          </a:bodyPr>
          <a:lstStyle/>
          <a:p>
            <a:pPr algn="ctr">
              <a:lnSpc>
                <a:spcPct val="150000"/>
              </a:lnSpc>
            </a:pPr>
            <a:r>
              <a:rPr lang="en-US" altLang="zh-CN" b="1" dirty="0">
                <a:solidFill>
                  <a:prstClr val="white"/>
                </a:solidFill>
                <a:ea typeface="微软雅黑" panose="020B0503020204020204" pitchFamily="34" charset="-122"/>
                <a:cs typeface="Arial Unicode MS" panose="020B0604020202020204" pitchFamily="34" charset="-122"/>
              </a:rPr>
              <a:t>02</a:t>
            </a:r>
          </a:p>
        </p:txBody>
      </p:sp>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6" name="TextBox 3"/>
          <p:cNvSpPr txBox="1"/>
          <p:nvPr userDrawn="1"/>
        </p:nvSpPr>
        <p:spPr>
          <a:xfrm>
            <a:off x="2280569" y="692254"/>
            <a:ext cx="3167527" cy="369332"/>
          </a:xfrm>
          <a:prstGeom prst="rect">
            <a:avLst/>
          </a:prstGeom>
          <a:noFill/>
        </p:spPr>
        <p:txBody>
          <a:bodyPr wrap="square">
            <a:spAutoFit/>
          </a:bodyPr>
          <a:lstStyle/>
          <a:p>
            <a:pPr>
              <a:defRPr/>
            </a:pP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人事管理与人力资源管理</a:t>
            </a:r>
          </a:p>
        </p:txBody>
      </p:sp>
      <p:sp>
        <p:nvSpPr>
          <p:cNvPr id="7" name="矩形 24"/>
          <p:cNvSpPr>
            <a:spLocks noChangeArrowheads="1"/>
          </p:cNvSpPr>
          <p:nvPr userDrawn="1"/>
        </p:nvSpPr>
        <p:spPr bwMode="auto">
          <a:xfrm>
            <a:off x="1056752" y="565810"/>
            <a:ext cx="1079839" cy="630555"/>
          </a:xfrm>
          <a:prstGeom prst="rect">
            <a:avLst/>
          </a:prstGeom>
          <a:noFill/>
          <a:ln w="9525">
            <a:noFill/>
            <a:miter lim="800000"/>
          </a:ln>
        </p:spPr>
        <p:txBody>
          <a:bodyPr wrap="square" lIns="0" tIns="0" rIns="0" bIns="0">
            <a:spAutoFit/>
          </a:bodyPr>
          <a:lstStyle/>
          <a:p>
            <a:pPr algn="ctr">
              <a:lnSpc>
                <a:spcPct val="150000"/>
              </a:lnSpc>
            </a:pPr>
            <a:r>
              <a:rPr lang="en-US" altLang="zh-CN" b="1" dirty="0">
                <a:solidFill>
                  <a:prstClr val="white"/>
                </a:solidFill>
                <a:ea typeface="微软雅黑" panose="020B0503020204020204" pitchFamily="34" charset="-122"/>
                <a:cs typeface="Arial Unicode MS" panose="020B0604020202020204" pitchFamily="34" charset="-122"/>
              </a:rPr>
              <a:t>02</a:t>
            </a:r>
          </a:p>
          <a:p>
            <a:pPr algn="ctr"/>
            <a:r>
              <a:rPr lang="zh-CN" altLang="en-US" sz="1400" dirty="0">
                <a:solidFill>
                  <a:prstClr val="white"/>
                </a:solidFill>
                <a:ea typeface="微软雅黑" panose="020B0503020204020204" pitchFamily="34" charset="-122"/>
                <a:cs typeface="Arial Unicode MS" panose="020B0604020202020204" pitchFamily="34" charset="-122"/>
              </a:rPr>
              <a:t>正文</a:t>
            </a:r>
            <a:endParaRPr lang="en-US" altLang="zh-CN" sz="1400" dirty="0">
              <a:solidFill>
                <a:prstClr val="white"/>
              </a:solidFill>
              <a:ea typeface="微软雅黑" panose="020B0503020204020204" pitchFamily="34" charset="-122"/>
              <a:cs typeface="Arial Unicode MS" panose="020B0604020202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两栏内容">
    <p:spTree>
      <p:nvGrpSpPr>
        <p:cNvPr id="1" name=""/>
        <p:cNvGrpSpPr/>
        <p:nvPr/>
      </p:nvGrpSpPr>
      <p:grpSpPr>
        <a:xfrm>
          <a:off x="0" y="0"/>
          <a:ext cx="0" cy="0"/>
          <a:chOff x="0" y="0"/>
          <a:chExt cx="0" cy="0"/>
        </a:xfrm>
      </p:grpSpPr>
      <p:sp>
        <p:nvSpPr>
          <p:cNvPr id="5" name="矩形 24"/>
          <p:cNvSpPr>
            <a:spLocks noChangeArrowheads="1"/>
          </p:cNvSpPr>
          <p:nvPr userDrawn="1"/>
        </p:nvSpPr>
        <p:spPr bwMode="auto">
          <a:xfrm>
            <a:off x="1056752" y="565810"/>
            <a:ext cx="1079839" cy="415290"/>
          </a:xfrm>
          <a:prstGeom prst="rect">
            <a:avLst/>
          </a:prstGeom>
          <a:noFill/>
          <a:ln w="9525">
            <a:noFill/>
            <a:miter lim="800000"/>
          </a:ln>
        </p:spPr>
        <p:txBody>
          <a:bodyPr wrap="square" lIns="0" tIns="0" rIns="0" bIns="0">
            <a:spAutoFit/>
          </a:bodyPr>
          <a:lstStyle/>
          <a:p>
            <a:pPr algn="ctr">
              <a:lnSpc>
                <a:spcPct val="150000"/>
              </a:lnSpc>
            </a:pPr>
            <a:r>
              <a:rPr lang="en-US" altLang="zh-CN" b="1" dirty="0">
                <a:solidFill>
                  <a:prstClr val="white"/>
                </a:solidFill>
                <a:ea typeface="微软雅黑" panose="020B0503020204020204" pitchFamily="34" charset="-122"/>
                <a:cs typeface="Arial Unicode MS" panose="020B0604020202020204" pitchFamily="34" charset="-122"/>
              </a:rPr>
              <a:t>03</a:t>
            </a:r>
          </a:p>
        </p:txBody>
      </p:sp>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两栏内容">
    <p:spTree>
      <p:nvGrpSpPr>
        <p:cNvPr id="1" name=""/>
        <p:cNvGrpSpPr/>
        <p:nvPr/>
      </p:nvGrpSpPr>
      <p:grpSpPr>
        <a:xfrm>
          <a:off x="0" y="0"/>
          <a:ext cx="0" cy="0"/>
          <a:chOff x="0" y="0"/>
          <a:chExt cx="0" cy="0"/>
        </a:xfrm>
      </p:grpSpPr>
      <p:sp>
        <p:nvSpPr>
          <p:cNvPr id="6" name="矩形 24"/>
          <p:cNvSpPr>
            <a:spLocks noChangeArrowheads="1"/>
          </p:cNvSpPr>
          <p:nvPr userDrawn="1"/>
        </p:nvSpPr>
        <p:spPr bwMode="auto">
          <a:xfrm>
            <a:off x="1056752" y="565810"/>
            <a:ext cx="1079839" cy="371255"/>
          </a:xfrm>
          <a:prstGeom prst="rect">
            <a:avLst/>
          </a:prstGeom>
          <a:noFill/>
          <a:ln w="9525">
            <a:noFill/>
            <a:miter lim="800000"/>
          </a:ln>
        </p:spPr>
        <p:txBody>
          <a:bodyPr wrap="square" lIns="0" tIns="0" rIns="0" bIns="0">
            <a:spAutoFit/>
          </a:bodyPr>
          <a:lstStyle/>
          <a:p>
            <a:pPr algn="ctr">
              <a:lnSpc>
                <a:spcPct val="150000"/>
              </a:lnSpc>
            </a:pPr>
            <a:r>
              <a:rPr lang="zh-CN" altLang="en-US" b="1" dirty="0">
                <a:solidFill>
                  <a:prstClr val="white"/>
                </a:solidFill>
                <a:ea typeface="微软雅黑" panose="020B0503020204020204" pitchFamily="34" charset="-122"/>
                <a:cs typeface="Arial Unicode MS" panose="020B0604020202020204" pitchFamily="34" charset="-122"/>
              </a:rPr>
              <a:t>第四章</a:t>
            </a:r>
            <a:endParaRPr lang="en-US" altLang="zh-CN" b="1" dirty="0">
              <a:solidFill>
                <a:prstClr val="white"/>
              </a:solidFill>
              <a:ea typeface="微软雅黑" panose="020B0503020204020204" pitchFamily="34" charset="-122"/>
              <a:cs typeface="Arial Unicode MS" panose="020B0604020202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两栏内容">
    <p:spTree>
      <p:nvGrpSpPr>
        <p:cNvPr id="1" name=""/>
        <p:cNvGrpSpPr/>
        <p:nvPr/>
      </p:nvGrpSpPr>
      <p:grpSpPr>
        <a:xfrm>
          <a:off x="0" y="0"/>
          <a:ext cx="0" cy="0"/>
          <a:chOff x="0" y="0"/>
          <a:chExt cx="0" cy="0"/>
        </a:xfrm>
      </p:grpSpPr>
      <p:sp>
        <p:nvSpPr>
          <p:cNvPr id="6" name="矩形 24"/>
          <p:cNvSpPr>
            <a:spLocks noChangeArrowheads="1"/>
          </p:cNvSpPr>
          <p:nvPr userDrawn="1"/>
        </p:nvSpPr>
        <p:spPr bwMode="auto">
          <a:xfrm>
            <a:off x="1056752" y="565810"/>
            <a:ext cx="1079839" cy="371255"/>
          </a:xfrm>
          <a:prstGeom prst="rect">
            <a:avLst/>
          </a:prstGeom>
          <a:noFill/>
          <a:ln w="9525">
            <a:noFill/>
            <a:miter lim="800000"/>
          </a:ln>
        </p:spPr>
        <p:txBody>
          <a:bodyPr wrap="square" lIns="0" tIns="0" rIns="0" bIns="0">
            <a:spAutoFit/>
          </a:bodyPr>
          <a:lstStyle/>
          <a:p>
            <a:pPr algn="ctr">
              <a:lnSpc>
                <a:spcPct val="150000"/>
              </a:lnSpc>
            </a:pPr>
            <a:r>
              <a:rPr lang="zh-CN" altLang="en-US" b="1" dirty="0">
                <a:solidFill>
                  <a:prstClr val="white"/>
                </a:solidFill>
                <a:ea typeface="微软雅黑" panose="020B0503020204020204" pitchFamily="34" charset="-122"/>
                <a:cs typeface="Arial Unicode MS" panose="020B0604020202020204" pitchFamily="34" charset="-122"/>
              </a:rPr>
              <a:t>第五章</a:t>
            </a:r>
            <a:endParaRPr lang="en-US" altLang="zh-CN" b="1" dirty="0">
              <a:solidFill>
                <a:prstClr val="white"/>
              </a:solidFill>
              <a:ea typeface="微软雅黑" panose="020B0503020204020204" pitchFamily="34" charset="-122"/>
              <a:cs typeface="Arial Unicode MS" panose="020B0604020202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矩形 27"/>
          <p:cNvSpPr/>
          <p:nvPr userDrawn="1"/>
        </p:nvSpPr>
        <p:spPr>
          <a:xfrm>
            <a:off x="11518379" y="6265681"/>
            <a:ext cx="673622" cy="43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TextBox 15"/>
          <p:cNvSpPr txBox="1"/>
          <p:nvPr userDrawn="1"/>
        </p:nvSpPr>
        <p:spPr>
          <a:xfrm>
            <a:off x="11646102" y="6312404"/>
            <a:ext cx="425005" cy="338554"/>
          </a:xfrm>
          <a:prstGeom prst="rect">
            <a:avLst/>
          </a:prstGeom>
          <a:noFill/>
        </p:spPr>
        <p:txBody>
          <a:bodyPr wrap="none" rtlCol="0">
            <a:spAutoFit/>
          </a:bodyPr>
          <a:lstStyle/>
          <a:p>
            <a:fld id="{2EEF1883-7A0E-4F66-9932-E581691AD397}" type="slidenum">
              <a:rPr lang="zh-CN" altLang="en-US" sz="1600">
                <a:solidFill>
                  <a:prstClr val="white"/>
                </a:solidFill>
              </a:rPr>
              <a:t>‹#›</a:t>
            </a:fld>
            <a:endParaRPr lang="zh-CN" altLang="en-US" sz="1600" dirty="0">
              <a:solidFill>
                <a:prstClr val="white"/>
              </a:solidFill>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25307;&#25237;&#26631;&#27861;.doc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756015" y="3145155"/>
            <a:ext cx="3926840" cy="4259580"/>
            <a:chOff x="13789" y="4953"/>
            <a:chExt cx="6184" cy="6708"/>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3789" y="4953"/>
              <a:ext cx="6185" cy="6708"/>
            </a:xfrm>
            <a:prstGeom prst="rect">
              <a:avLst/>
            </a:prstGeom>
          </p:spPr>
        </p:pic>
        <p:pic>
          <p:nvPicPr>
            <p:cNvPr id="8" name="图片 7"/>
            <p:cNvPicPr>
              <a:picLocks noChangeAspect="1"/>
            </p:cNvPicPr>
            <p:nvPr userDrawn="1"/>
          </p:nvPicPr>
          <p:blipFill>
            <a:blip r:embed="rId4"/>
            <a:srcRect l="6428" t="22448"/>
            <a:stretch>
              <a:fillRect/>
            </a:stretch>
          </p:blipFill>
          <p:spPr>
            <a:xfrm rot="21360000">
              <a:off x="14968" y="5733"/>
              <a:ext cx="3788" cy="2804"/>
            </a:xfrm>
            <a:prstGeom prst="rect">
              <a:avLst/>
            </a:prstGeom>
          </p:spPr>
        </p:pic>
      </p:grpSp>
      <p:sp>
        <p:nvSpPr>
          <p:cNvPr id="12" name="TextBox 10"/>
          <p:cNvSpPr txBox="1">
            <a:spLocks noChangeArrowheads="1"/>
          </p:cNvSpPr>
          <p:nvPr/>
        </p:nvSpPr>
        <p:spPr bwMode="auto">
          <a:xfrm>
            <a:off x="1173937" y="1248316"/>
            <a:ext cx="10782567" cy="3323987"/>
          </a:xfrm>
          <a:prstGeom prst="rect">
            <a:avLst/>
          </a:prstGeom>
          <a:noFill/>
          <a:ln w="9525">
            <a:noFill/>
            <a:miter lim="800000"/>
          </a:ln>
        </p:spPr>
        <p:txBody>
          <a:bodyPr wrap="none">
            <a:spAutoFit/>
          </a:bodyPr>
          <a:lstStyle/>
          <a:p>
            <a:pPr algn="l">
              <a:defRPr/>
            </a:pPr>
            <a:r>
              <a:rPr lang="zh-CN" altLang="en-US" sz="7200" b="1" spc="200" dirty="0" smtClean="0">
                <a:solidFill>
                  <a:prstClr val="white"/>
                </a:solidFill>
                <a:latin typeface="微软雅黑" panose="020B0503020204020204" pitchFamily="34" charset="-122"/>
                <a:ea typeface="微软雅黑" panose="020B0503020204020204" pitchFamily="34" charset="-122"/>
              </a:rPr>
              <a:t>  建设</a:t>
            </a:r>
            <a:r>
              <a:rPr lang="zh-CN" altLang="en-US" sz="7200" b="1" spc="200" dirty="0">
                <a:solidFill>
                  <a:prstClr val="white"/>
                </a:solidFill>
                <a:latin typeface="微软雅黑" panose="020B0503020204020204" pitchFamily="34" charset="-122"/>
                <a:ea typeface="微软雅黑" panose="020B0503020204020204" pitchFamily="34" charset="-122"/>
              </a:rPr>
              <a:t>工程</a:t>
            </a:r>
            <a:r>
              <a:rPr lang="zh-CN" altLang="en-US" sz="7200" b="1" spc="200" dirty="0" smtClean="0">
                <a:solidFill>
                  <a:prstClr val="white"/>
                </a:solidFill>
                <a:latin typeface="微软雅黑" panose="020B0503020204020204" pitchFamily="34" charset="-122"/>
                <a:ea typeface="微软雅黑" panose="020B0503020204020204" pitchFamily="34" charset="-122"/>
              </a:rPr>
              <a:t>法规</a:t>
            </a:r>
            <a:endParaRPr lang="zh-CN" altLang="en-US" sz="7200" b="1" spc="200" dirty="0">
              <a:solidFill>
                <a:prstClr val="white"/>
              </a:solidFill>
              <a:latin typeface="微软雅黑" panose="020B0503020204020204" pitchFamily="34" charset="-122"/>
              <a:ea typeface="微软雅黑" panose="020B0503020204020204" pitchFamily="34" charset="-122"/>
            </a:endParaRPr>
          </a:p>
          <a:p>
            <a:pPr algn="l">
              <a:defRPr/>
            </a:pPr>
            <a:r>
              <a:rPr lang="zh-CN" altLang="en-US" sz="7200" b="1" spc="200" dirty="0">
                <a:solidFill>
                  <a:prstClr val="white"/>
                </a:solidFill>
                <a:latin typeface="微软雅黑" panose="020B0503020204020204" pitchFamily="34" charset="-122"/>
                <a:ea typeface="微软雅黑" panose="020B0503020204020204" pitchFamily="34" charset="-122"/>
              </a:rPr>
              <a:t>   </a:t>
            </a:r>
            <a:r>
              <a:rPr lang="zh-CN" altLang="en-US" sz="2400" b="1" spc="200" dirty="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pitchFamily="34" charset="-122"/>
                <a:ea typeface="微软雅黑" panose="020B0503020204020204" pitchFamily="34" charset="-122"/>
                <a:sym typeface="+mn-ea"/>
              </a:rPr>
              <a:t>Construction project regulations</a:t>
            </a:r>
            <a:r>
              <a:rPr lang="zh-CN" altLang="en-US" sz="7200" b="1" spc="200" dirty="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pitchFamily="34" charset="-122"/>
                <a:ea typeface="微软雅黑" panose="020B0503020204020204" pitchFamily="34" charset="-122"/>
                <a:sym typeface="+mn-ea"/>
              </a:rPr>
              <a:t> </a:t>
            </a:r>
            <a:r>
              <a:rPr lang="zh-CN" altLang="en-US" sz="7200" b="1" spc="200" dirty="0">
                <a:solidFill>
                  <a:prstClr val="white"/>
                </a:solidFill>
                <a:latin typeface="微软雅黑" panose="020B0503020204020204" pitchFamily="34" charset="-122"/>
                <a:ea typeface="微软雅黑" panose="020B0503020204020204" pitchFamily="34" charset="-122"/>
              </a:rPr>
              <a:t>         </a:t>
            </a:r>
            <a:r>
              <a:rPr lang="zh-CN" altLang="en-US" sz="6600" b="1" spc="200" dirty="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rPr>
              <a:t>   </a:t>
            </a:r>
          </a:p>
          <a:p>
            <a:pPr algn="l">
              <a:defRPr/>
            </a:pPr>
            <a:r>
              <a:rPr lang="zh-CN" altLang="en-US" sz="6600" b="1" spc="200" dirty="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rPr>
              <a:t>        </a:t>
            </a:r>
            <a:endParaRPr lang="zh-CN" altLang="en-US" sz="6000" b="1" spc="200" dirty="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1781250" y="1164020"/>
            <a:ext cx="573451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781250" y="2499697"/>
            <a:ext cx="573451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2"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fltVal val="0"/>
                                          </p:val>
                                        </p:tav>
                                        <p:tav tm="100000">
                                          <p:val>
                                            <p:strVal val="#ppt_w"/>
                                          </p:val>
                                        </p:tav>
                                      </p:tavLst>
                                    </p:anim>
                                    <p:anim calcmode="lin" valueType="num">
                                      <p:cBhvr>
                                        <p:cTn id="8" dur="2000" fill="hold"/>
                                        <p:tgtEl>
                                          <p:spTgt spid="12"/>
                                        </p:tgtEl>
                                        <p:attrNameLst>
                                          <p:attrName>ppt_h</p:attrName>
                                        </p:attrNameLst>
                                      </p:cBhvr>
                                      <p:tavLst>
                                        <p:tav tm="0">
                                          <p:val>
                                            <p:fltVal val="0"/>
                                          </p:val>
                                        </p:tav>
                                        <p:tav tm="100000">
                                          <p:val>
                                            <p:strVal val="#ppt_h"/>
                                          </p:val>
                                        </p:tav>
                                      </p:tavLst>
                                    </p:anim>
                                    <p:animEffect transition="in" filter="fade">
                                      <p:cBhvr>
                                        <p:cTn id="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4" name="文本框 78"/>
          <p:cNvSpPr txBox="1"/>
          <p:nvPr/>
        </p:nvSpPr>
        <p:spPr>
          <a:xfrm>
            <a:off x="1921693" y="1033877"/>
            <a:ext cx="7139305" cy="1076325"/>
          </a:xfrm>
          <a:prstGeom prst="rect">
            <a:avLst/>
          </a:prstGeom>
          <a:noFill/>
        </p:spPr>
        <p:txBody>
          <a:bodyPr wrap="none" rtlCol="0">
            <a:spAutoFit/>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algn="l"/>
            <a:r>
              <a:rPr lang="en-US" altLang="zh-CN" dirty="0">
                <a:solidFill>
                  <a:schemeClr val="accent1"/>
                </a:solidFill>
              </a:rPr>
              <a:t>3.2  </a:t>
            </a:r>
            <a:r>
              <a:rPr lang="zh-CN" altLang="en-US" dirty="0">
                <a:solidFill>
                  <a:schemeClr val="accent1"/>
                </a:solidFill>
                <a:effectLst>
                  <a:outerShdw blurRad="38100" dist="25400" dir="5400000" algn="ctr" rotWithShape="0">
                    <a:srgbClr val="6E747A">
                      <a:alpha val="43000"/>
                    </a:srgbClr>
                  </a:outerShdw>
                </a:effectLst>
                <a:sym typeface="+mn-ea"/>
              </a:rPr>
              <a:t>工程建设项目招标范围和规模标准</a:t>
            </a:r>
            <a:endParaRPr lang="zh-CN" altLang="en-US" b="1" cap="all" dirty="0">
              <a:latin typeface="微软雅黑" panose="020B0503020204020204" pitchFamily="34" charset="-122"/>
              <a:ea typeface="微软雅黑" panose="020B0503020204020204" pitchFamily="34" charset="-122"/>
              <a:sym typeface="+mn-ea"/>
            </a:endParaRPr>
          </a:p>
          <a:p>
            <a:endParaRPr lang="zh-CN" altLang="en-US" dirty="0">
              <a:solidFill>
                <a:schemeClr val="accent1"/>
              </a:solidFill>
            </a:endParaRPr>
          </a:p>
        </p:txBody>
      </p:sp>
      <p:pic>
        <p:nvPicPr>
          <p:cNvPr id="3" name="图片 2" descr="849E07F0C84DDD610D54C0451554D42D"/>
          <p:cNvPicPr>
            <a:picLocks noChangeAspect="1"/>
          </p:cNvPicPr>
          <p:nvPr/>
        </p:nvPicPr>
        <p:blipFill>
          <a:blip r:embed="rId3"/>
          <a:srcRect l="6421" t="44583" r="5951" b="28518"/>
          <a:stretch>
            <a:fillRect/>
          </a:stretch>
        </p:blipFill>
        <p:spPr>
          <a:xfrm>
            <a:off x="1921510" y="2223135"/>
            <a:ext cx="7442835" cy="4062095"/>
          </a:xfrm>
          <a:prstGeom prst="rect">
            <a:avLst/>
          </a:prstGeom>
        </p:spPr>
      </p:pic>
    </p:spTree>
  </p:cSld>
  <p:clrMapOvr>
    <a:masterClrMapping/>
  </p:clrMapOvr>
  <p:transition spd="med">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4" name="文本框 78"/>
          <p:cNvSpPr txBox="1"/>
          <p:nvPr/>
        </p:nvSpPr>
        <p:spPr>
          <a:xfrm>
            <a:off x="1921693" y="1033877"/>
            <a:ext cx="7139305" cy="1076325"/>
          </a:xfrm>
          <a:prstGeom prst="rect">
            <a:avLst/>
          </a:prstGeom>
          <a:noFill/>
        </p:spPr>
        <p:txBody>
          <a:bodyPr wrap="none" rtlCol="0">
            <a:spAutoFit/>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algn="l"/>
            <a:r>
              <a:rPr lang="en-US" altLang="zh-CN" dirty="0">
                <a:solidFill>
                  <a:schemeClr val="accent1"/>
                </a:solidFill>
              </a:rPr>
              <a:t>3.2  </a:t>
            </a:r>
            <a:r>
              <a:rPr lang="zh-CN" altLang="en-US" dirty="0">
                <a:solidFill>
                  <a:schemeClr val="accent1"/>
                </a:solidFill>
                <a:effectLst>
                  <a:outerShdw blurRad="38100" dist="25400" dir="5400000" algn="ctr" rotWithShape="0">
                    <a:srgbClr val="6E747A">
                      <a:alpha val="43000"/>
                    </a:srgbClr>
                  </a:outerShdw>
                </a:effectLst>
                <a:sym typeface="+mn-ea"/>
              </a:rPr>
              <a:t>工程建设项目招标范围和规模标准</a:t>
            </a:r>
            <a:endParaRPr lang="zh-CN" altLang="en-US" b="1" cap="all" dirty="0">
              <a:latin typeface="微软雅黑" panose="020B0503020204020204" pitchFamily="34" charset="-122"/>
              <a:ea typeface="微软雅黑" panose="020B0503020204020204" pitchFamily="34" charset="-122"/>
              <a:sym typeface="+mn-ea"/>
            </a:endParaRPr>
          </a:p>
          <a:p>
            <a:endParaRPr lang="zh-CN" altLang="en-US" dirty="0">
              <a:solidFill>
                <a:schemeClr val="accent1"/>
              </a:solidFill>
            </a:endParaRPr>
          </a:p>
        </p:txBody>
      </p:sp>
      <p:pic>
        <p:nvPicPr>
          <p:cNvPr id="3" name="图片 2" descr="0A4D2CFC339B1A8FA523C0B79B3C8D80"/>
          <p:cNvPicPr>
            <a:picLocks noChangeAspect="1"/>
          </p:cNvPicPr>
          <p:nvPr/>
        </p:nvPicPr>
        <p:blipFill>
          <a:blip r:embed="rId3"/>
          <a:srcRect l="2852" t="45652" r="3815" b="28254"/>
          <a:stretch>
            <a:fillRect/>
          </a:stretch>
        </p:blipFill>
        <p:spPr>
          <a:xfrm>
            <a:off x="1527175" y="2110105"/>
            <a:ext cx="8615680" cy="4282440"/>
          </a:xfrm>
          <a:prstGeom prst="rect">
            <a:avLst/>
          </a:prstGeom>
        </p:spPr>
      </p:pic>
    </p:spTree>
  </p:cSld>
  <p:clrMapOvr>
    <a:masterClrMapping/>
  </p:clrMapOvr>
  <p:transition spd="med">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4" name="文本框 78"/>
          <p:cNvSpPr txBox="1"/>
          <p:nvPr/>
        </p:nvSpPr>
        <p:spPr>
          <a:xfrm>
            <a:off x="1921693" y="1033877"/>
            <a:ext cx="7139305" cy="1076325"/>
          </a:xfrm>
          <a:prstGeom prst="rect">
            <a:avLst/>
          </a:prstGeom>
          <a:noFill/>
        </p:spPr>
        <p:txBody>
          <a:bodyPr wrap="none" rtlCol="0">
            <a:spAutoFit/>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algn="l"/>
            <a:r>
              <a:rPr lang="en-US" altLang="zh-CN" dirty="0">
                <a:solidFill>
                  <a:schemeClr val="accent1"/>
                </a:solidFill>
              </a:rPr>
              <a:t>3.2  </a:t>
            </a:r>
            <a:r>
              <a:rPr lang="zh-CN" altLang="en-US" dirty="0">
                <a:solidFill>
                  <a:schemeClr val="accent1"/>
                </a:solidFill>
                <a:effectLst>
                  <a:outerShdw blurRad="38100" dist="25400" dir="5400000" algn="ctr" rotWithShape="0">
                    <a:srgbClr val="6E747A">
                      <a:alpha val="43000"/>
                    </a:srgbClr>
                  </a:outerShdw>
                </a:effectLst>
                <a:sym typeface="+mn-ea"/>
              </a:rPr>
              <a:t>工程建设项目招标范围和规模标准</a:t>
            </a:r>
            <a:endParaRPr lang="zh-CN" altLang="en-US" b="1" cap="all" dirty="0">
              <a:latin typeface="微软雅黑" panose="020B0503020204020204" pitchFamily="34" charset="-122"/>
              <a:ea typeface="微软雅黑" panose="020B0503020204020204" pitchFamily="34" charset="-122"/>
              <a:sym typeface="+mn-ea"/>
            </a:endParaRPr>
          </a:p>
          <a:p>
            <a:endParaRPr lang="zh-CN" altLang="en-US" dirty="0">
              <a:solidFill>
                <a:schemeClr val="accent1"/>
              </a:solidFill>
            </a:endParaRPr>
          </a:p>
        </p:txBody>
      </p:sp>
      <p:pic>
        <p:nvPicPr>
          <p:cNvPr id="2" name="图片 1" descr="FEF78B6311B69D31ABB739E2E1259E42"/>
          <p:cNvPicPr>
            <a:picLocks noChangeAspect="1"/>
          </p:cNvPicPr>
          <p:nvPr/>
        </p:nvPicPr>
        <p:blipFill>
          <a:blip r:embed="rId3"/>
          <a:srcRect l="3581" t="45513" r="4038" b="30657"/>
          <a:stretch>
            <a:fillRect/>
          </a:stretch>
        </p:blipFill>
        <p:spPr>
          <a:xfrm>
            <a:off x="1732280" y="2110105"/>
            <a:ext cx="9047480" cy="4149090"/>
          </a:xfrm>
          <a:prstGeom prst="rect">
            <a:avLst/>
          </a:prstGeom>
        </p:spPr>
      </p:pic>
    </p:spTree>
  </p:cSld>
  <p:clrMapOvr>
    <a:masterClrMapping/>
  </p:clrMapOvr>
  <p:transition spd="med">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pic>
        <p:nvPicPr>
          <p:cNvPr id="2" name="图片 1" descr="3B16EF9A05FAA9A39A748A9C3DB3ABEB"/>
          <p:cNvPicPr>
            <a:picLocks noChangeAspect="1"/>
          </p:cNvPicPr>
          <p:nvPr/>
        </p:nvPicPr>
        <p:blipFill>
          <a:blip r:embed="rId3"/>
          <a:srcRect t="43846" b="36406"/>
          <a:stretch>
            <a:fillRect/>
          </a:stretch>
        </p:blipFill>
        <p:spPr>
          <a:xfrm>
            <a:off x="737870" y="2223135"/>
            <a:ext cx="11102975" cy="3898265"/>
          </a:xfrm>
          <a:prstGeom prst="rect">
            <a:avLst/>
          </a:prstGeom>
        </p:spPr>
      </p:pic>
      <p:sp>
        <p:nvSpPr>
          <p:cNvPr id="3" name="文本框 78"/>
          <p:cNvSpPr txBox="1"/>
          <p:nvPr/>
        </p:nvSpPr>
        <p:spPr>
          <a:xfrm>
            <a:off x="1921693" y="1033877"/>
            <a:ext cx="7139305" cy="1076325"/>
          </a:xfrm>
          <a:prstGeom prst="rect">
            <a:avLst/>
          </a:prstGeom>
          <a:noFill/>
        </p:spPr>
        <p:txBody>
          <a:bodyPr wrap="none" rtlCol="0">
            <a:spAutoFit/>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algn="l"/>
            <a:r>
              <a:rPr lang="en-US" altLang="zh-CN" dirty="0">
                <a:solidFill>
                  <a:schemeClr val="accent1"/>
                </a:solidFill>
              </a:rPr>
              <a:t>3.2  </a:t>
            </a:r>
            <a:r>
              <a:rPr lang="zh-CN" altLang="en-US" dirty="0">
                <a:solidFill>
                  <a:schemeClr val="accent1"/>
                </a:solidFill>
                <a:effectLst>
                  <a:outerShdw blurRad="38100" dist="25400" dir="5400000" algn="ctr" rotWithShape="0">
                    <a:srgbClr val="6E747A">
                      <a:alpha val="43000"/>
                    </a:srgbClr>
                  </a:outerShdw>
                </a:effectLst>
                <a:sym typeface="+mn-ea"/>
              </a:rPr>
              <a:t>工程建设项目招标范围和规模标准</a:t>
            </a:r>
            <a:endParaRPr lang="zh-CN" altLang="en-US" b="1" cap="all" dirty="0">
              <a:latin typeface="微软雅黑" panose="020B0503020204020204" pitchFamily="34" charset="-122"/>
              <a:ea typeface="微软雅黑" panose="020B0503020204020204" pitchFamily="34" charset="-122"/>
              <a:sym typeface="+mn-ea"/>
            </a:endParaRPr>
          </a:p>
          <a:p>
            <a:endParaRPr lang="zh-CN" altLang="en-US" dirty="0">
              <a:solidFill>
                <a:schemeClr val="accent1"/>
              </a:solidFill>
            </a:endParaRPr>
          </a:p>
        </p:txBody>
      </p:sp>
    </p:spTree>
  </p:cSld>
  <p:clrMapOvr>
    <a:masterClrMapping/>
  </p:clrMapOvr>
  <p:transition spd="med">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4" name="文本框 78"/>
          <p:cNvSpPr txBox="1"/>
          <p:nvPr/>
        </p:nvSpPr>
        <p:spPr>
          <a:xfrm>
            <a:off x="1921693" y="1033877"/>
            <a:ext cx="5513705" cy="1076325"/>
          </a:xfrm>
          <a:prstGeom prst="rect">
            <a:avLst/>
          </a:prstGeom>
          <a:noFill/>
        </p:spPr>
        <p:txBody>
          <a:bodyPr wrap="none" rtlCol="0">
            <a:spAutoFit/>
            <a:scene3d>
              <a:camera prst="orthographicFront"/>
              <a:lightRig rig="threePt" dir="t"/>
            </a:scene3d>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algn="l"/>
            <a:r>
              <a:rPr lang="en-US" altLang="zh-CN" dirty="0">
                <a:solidFill>
                  <a:schemeClr val="accent1"/>
                </a:solidFill>
                <a:effectLst>
                  <a:outerShdw blurRad="38100" dist="25400" dir="5400000" algn="ctr" rotWithShape="0">
                    <a:srgbClr val="6E747A">
                      <a:alpha val="43000"/>
                    </a:srgbClr>
                  </a:outerShdw>
                </a:effectLst>
              </a:rPr>
              <a:t>3.3  </a:t>
            </a:r>
            <a:r>
              <a:rPr lang="zh-CN" altLang="en-US" dirty="0">
                <a:solidFill>
                  <a:schemeClr val="accent1"/>
                </a:solidFill>
                <a:effectLst>
                  <a:outerShdw blurRad="38100" dist="25400" dir="5400000" algn="ctr" rotWithShape="0">
                    <a:srgbClr val="6E747A">
                      <a:alpha val="43000"/>
                    </a:srgbClr>
                  </a:outerShdw>
                </a:effectLst>
                <a:sym typeface="+mn-ea"/>
              </a:rPr>
              <a:t>工程建设项目招投标程序</a:t>
            </a:r>
            <a:endPar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gn="l"/>
            <a:endParaRPr lang="zh-CN" altLang="en-US" b="1" cap="all"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p:txBody>
      </p:sp>
      <p:grpSp>
        <p:nvGrpSpPr>
          <p:cNvPr id="36" name="组合 35"/>
          <p:cNvGrpSpPr/>
          <p:nvPr/>
        </p:nvGrpSpPr>
        <p:grpSpPr>
          <a:xfrm>
            <a:off x="3404823" y="3078904"/>
            <a:ext cx="1340530" cy="2390632"/>
            <a:chOff x="2210594" y="1810545"/>
            <a:chExt cx="1005703" cy="1981199"/>
          </a:xfrm>
        </p:grpSpPr>
        <p:cxnSp>
          <p:nvCxnSpPr>
            <p:cNvPr id="37" name="直接连接符 36"/>
            <p:cNvCxnSpPr/>
            <p:nvPr/>
          </p:nvCxnSpPr>
          <p:spPr>
            <a:xfrm>
              <a:off x="2210594" y="3160810"/>
              <a:ext cx="1005703" cy="630934"/>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2346670" y="2801144"/>
              <a:ext cx="777103" cy="1"/>
            </a:xfrm>
            <a:prstGeom prst="line">
              <a:avLst/>
            </a:prstGeom>
            <a:ln w="28575">
              <a:solidFill>
                <a:srgbClr val="F69F1E"/>
              </a:solidFill>
              <a:prstDash val="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2210594" y="1810545"/>
              <a:ext cx="943881" cy="581419"/>
            </a:xfrm>
            <a:prstGeom prst="line">
              <a:avLst/>
            </a:prstGeom>
            <a:ln w="28575">
              <a:solidFill>
                <a:srgbClr val="EA5E66"/>
              </a:solidFill>
              <a:prstDash val="dash"/>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1575601" y="3236958"/>
            <a:ext cx="2268761" cy="2053835"/>
            <a:chOff x="304800" y="673100"/>
            <a:chExt cx="4000500" cy="4000500"/>
          </a:xfrm>
          <a:effectLst>
            <a:outerShdw blurRad="444500" dist="254000" dir="8100000" algn="tr" rotWithShape="0">
              <a:prstClr val="black">
                <a:alpha val="50000"/>
              </a:prstClr>
            </a:outerShdw>
          </a:effectLst>
        </p:grpSpPr>
        <p:sp>
          <p:nvSpPr>
            <p:cNvPr id="41" name="同心圆 18"/>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565" fontAlgn="auto">
                <a:spcBef>
                  <a:spcPts val="0"/>
                </a:spcBef>
                <a:spcAft>
                  <a:spcPts val="0"/>
                </a:spcAft>
                <a:defRPr/>
              </a:pPr>
              <a:endParaRPr lang="zh-CN" altLang="en-US" sz="2400" b="0" kern="0">
                <a:latin typeface="Calibri" panose="020F0502020204030204"/>
                <a:ea typeface="宋体" panose="02010600030101010101" pitchFamily="2" charset="-122"/>
              </a:endParaRPr>
            </a:p>
          </p:txBody>
        </p:sp>
        <p:sp>
          <p:nvSpPr>
            <p:cNvPr id="42" name="椭圆 19"/>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565" fontAlgn="auto">
                <a:spcBef>
                  <a:spcPts val="0"/>
                </a:spcBef>
                <a:spcAft>
                  <a:spcPts val="0"/>
                </a:spcAft>
                <a:defRPr/>
              </a:pPr>
              <a:endParaRPr lang="zh-CN" altLang="en-US" sz="2400" b="0" kern="0">
                <a:latin typeface="Calibri" panose="020F0502020204030204"/>
                <a:ea typeface="宋体" panose="02010600030101010101" pitchFamily="2" charset="-122"/>
              </a:endParaRPr>
            </a:p>
          </p:txBody>
        </p:sp>
      </p:grpSp>
      <p:sp>
        <p:nvSpPr>
          <p:cNvPr id="53" name="文本框 37"/>
          <p:cNvSpPr>
            <a:spLocks noChangeArrowheads="1"/>
          </p:cNvSpPr>
          <p:nvPr/>
        </p:nvSpPr>
        <p:spPr bwMode="auto">
          <a:xfrm>
            <a:off x="1717864" y="3935354"/>
            <a:ext cx="1995805" cy="735965"/>
          </a:xfrm>
          <a:prstGeom prst="rect">
            <a:avLst/>
          </a:prstGeom>
          <a:noFill/>
          <a:ln>
            <a:noFill/>
          </a:ln>
          <a:effectLst>
            <a:innerShdw blurRad="63500" dist="50800" dir="16200000">
              <a:prstClr val="black">
                <a:alpha val="50000"/>
              </a:prstClr>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0" tIns="60945" rIns="121890" bIns="6094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r>
              <a:rPr lang="en-US" altLang="zh-CN" sz="2000" b="1" dirty="0">
                <a:solidFill>
                  <a:srgbClr val="EA6103"/>
                </a:solidFill>
                <a:sym typeface="微软雅黑" panose="020B0503020204020204" pitchFamily="34" charset="-122"/>
              </a:rPr>
              <a:t>1.</a:t>
            </a:r>
            <a:r>
              <a:rPr lang="zh-CN" altLang="en-US" sz="2000" b="1" dirty="0">
                <a:solidFill>
                  <a:srgbClr val="EA6103"/>
                </a:solidFill>
                <a:sym typeface="微软雅黑" panose="020B0503020204020204" pitchFamily="34" charset="-122"/>
              </a:rPr>
              <a:t>工程建设项目</a:t>
            </a:r>
          </a:p>
          <a:p>
            <a:pPr algn="ctr" eaLnBrk="1" hangingPunct="1">
              <a:spcBef>
                <a:spcPct val="0"/>
              </a:spcBef>
              <a:buFont typeface="Arial" panose="020B0604020202020204" pitchFamily="34" charset="0"/>
              <a:buNone/>
            </a:pPr>
            <a:r>
              <a:rPr lang="zh-CN" altLang="en-US" sz="2000" b="1" dirty="0">
                <a:solidFill>
                  <a:srgbClr val="EA6103"/>
                </a:solidFill>
                <a:sym typeface="微软雅黑" panose="020B0503020204020204" pitchFamily="34" charset="-122"/>
              </a:rPr>
              <a:t>招投标参与方</a:t>
            </a:r>
          </a:p>
        </p:txBody>
      </p:sp>
      <p:grpSp>
        <p:nvGrpSpPr>
          <p:cNvPr id="14" name="组合 13"/>
          <p:cNvGrpSpPr/>
          <p:nvPr/>
        </p:nvGrpSpPr>
        <p:grpSpPr>
          <a:xfrm>
            <a:off x="5347335" y="2397760"/>
            <a:ext cx="4343400" cy="789940"/>
            <a:chOff x="8334" y="3776"/>
            <a:chExt cx="6840" cy="1244"/>
          </a:xfrm>
        </p:grpSpPr>
        <p:grpSp>
          <p:nvGrpSpPr>
            <p:cNvPr id="33" name="组合 32"/>
            <p:cNvGrpSpPr/>
            <p:nvPr/>
          </p:nvGrpSpPr>
          <p:grpSpPr>
            <a:xfrm>
              <a:off x="8334" y="3776"/>
              <a:ext cx="6840" cy="1245"/>
              <a:chOff x="4304043" y="1286668"/>
              <a:chExt cx="3837944" cy="2757793"/>
            </a:xfrm>
            <a:effectLst>
              <a:outerShdw blurRad="381000" dist="254000" dir="8100000" algn="tr" rotWithShape="0">
                <a:prstClr val="black">
                  <a:alpha val="40000"/>
                </a:prstClr>
              </a:outerShdw>
            </a:effectLst>
          </p:grpSpPr>
          <p:sp>
            <p:nvSpPr>
              <p:cNvPr id="34" name="圆角矩形 3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圆角矩形 34"/>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54" name="文本框 37"/>
            <p:cNvSpPr>
              <a:spLocks noChangeArrowheads="1"/>
            </p:cNvSpPr>
            <p:nvPr/>
          </p:nvSpPr>
          <p:spPr bwMode="auto">
            <a:xfrm>
              <a:off x="9122" y="4086"/>
              <a:ext cx="2902" cy="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0" tIns="60945" rIns="121890" bIns="6094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r>
                <a:rPr lang="zh-CN" sz="1800" b="1" dirty="0">
                  <a:solidFill>
                    <a:srgbClr val="EA5E66"/>
                  </a:solidFill>
                  <a:sym typeface="微软雅黑" panose="020B0503020204020204" pitchFamily="34" charset="-122"/>
                </a:rPr>
                <a:t>工程项目建设方</a:t>
              </a:r>
            </a:p>
          </p:txBody>
        </p:sp>
      </p:grpSp>
      <p:grpSp>
        <p:nvGrpSpPr>
          <p:cNvPr id="15" name="组合 14"/>
          <p:cNvGrpSpPr/>
          <p:nvPr/>
        </p:nvGrpSpPr>
        <p:grpSpPr>
          <a:xfrm>
            <a:off x="5347335" y="3422015"/>
            <a:ext cx="4343400" cy="789940"/>
            <a:chOff x="8335" y="5665"/>
            <a:chExt cx="6840" cy="1244"/>
          </a:xfrm>
        </p:grpSpPr>
        <p:grpSp>
          <p:nvGrpSpPr>
            <p:cNvPr id="58" name="组合 57"/>
            <p:cNvGrpSpPr/>
            <p:nvPr/>
          </p:nvGrpSpPr>
          <p:grpSpPr>
            <a:xfrm>
              <a:off x="8335" y="5665"/>
              <a:ext cx="6840" cy="1245"/>
              <a:chOff x="4304043" y="1286668"/>
              <a:chExt cx="3837944" cy="2757793"/>
            </a:xfrm>
            <a:effectLst>
              <a:outerShdw blurRad="381000" dist="254000" dir="8100000" algn="tr" rotWithShape="0">
                <a:prstClr val="black">
                  <a:alpha val="40000"/>
                </a:prstClr>
              </a:outerShdw>
            </a:effectLst>
          </p:grpSpPr>
          <p:sp>
            <p:nvSpPr>
              <p:cNvPr id="59" name="圆角矩形 5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0" name="圆角矩形 59"/>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55" name="文本框 37"/>
            <p:cNvSpPr>
              <a:spLocks noChangeArrowheads="1"/>
            </p:cNvSpPr>
            <p:nvPr/>
          </p:nvSpPr>
          <p:spPr bwMode="auto">
            <a:xfrm>
              <a:off x="9123" y="5975"/>
              <a:ext cx="2542" cy="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0" tIns="60945" rIns="121890" bIns="6094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r>
                <a:rPr lang="zh-CN" altLang="en-US" sz="1800" b="1" dirty="0">
                  <a:solidFill>
                    <a:srgbClr val="0099A9"/>
                  </a:solidFill>
                  <a:sym typeface="微软雅黑" panose="020B0503020204020204" pitchFamily="34" charset="-122"/>
                </a:rPr>
                <a:t>招标代理机构</a:t>
              </a:r>
            </a:p>
          </p:txBody>
        </p:sp>
      </p:grpSp>
      <p:grpSp>
        <p:nvGrpSpPr>
          <p:cNvPr id="17" name="组合 16"/>
          <p:cNvGrpSpPr/>
          <p:nvPr/>
        </p:nvGrpSpPr>
        <p:grpSpPr>
          <a:xfrm>
            <a:off x="5347335" y="5470525"/>
            <a:ext cx="4343400" cy="790575"/>
            <a:chOff x="8334" y="8616"/>
            <a:chExt cx="6840" cy="1245"/>
          </a:xfrm>
        </p:grpSpPr>
        <p:grpSp>
          <p:nvGrpSpPr>
            <p:cNvPr id="62" name="组合 61"/>
            <p:cNvGrpSpPr/>
            <p:nvPr/>
          </p:nvGrpSpPr>
          <p:grpSpPr>
            <a:xfrm>
              <a:off x="8334" y="8616"/>
              <a:ext cx="6840" cy="1245"/>
              <a:chOff x="4304043" y="1286668"/>
              <a:chExt cx="3837944" cy="2757793"/>
            </a:xfrm>
            <a:effectLst>
              <a:outerShdw blurRad="381000" dist="254000" dir="8100000" algn="tr" rotWithShape="0">
                <a:prstClr val="black">
                  <a:alpha val="40000"/>
                </a:prstClr>
              </a:outerShdw>
            </a:effectLst>
          </p:grpSpPr>
          <p:sp>
            <p:nvSpPr>
              <p:cNvPr id="63" name="圆角矩形 6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圆角矩形 1"/>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56" name="文本框 37"/>
            <p:cNvSpPr>
              <a:spLocks noChangeArrowheads="1"/>
            </p:cNvSpPr>
            <p:nvPr/>
          </p:nvSpPr>
          <p:spPr bwMode="auto">
            <a:xfrm>
              <a:off x="8762" y="8925"/>
              <a:ext cx="3622" cy="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0" tIns="60945" rIns="121890" bIns="6094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r>
                <a:rPr lang="zh-CN" sz="1800" b="1" dirty="0">
                  <a:solidFill>
                    <a:srgbClr val="F69F1E"/>
                  </a:solidFill>
                  <a:sym typeface="微软雅黑" panose="020B0503020204020204" pitchFamily="34" charset="-122"/>
                </a:rPr>
                <a:t>评标委员会</a:t>
              </a:r>
            </a:p>
          </p:txBody>
        </p:sp>
      </p:grpSp>
      <p:grpSp>
        <p:nvGrpSpPr>
          <p:cNvPr id="16" name="组合 15"/>
          <p:cNvGrpSpPr/>
          <p:nvPr/>
        </p:nvGrpSpPr>
        <p:grpSpPr>
          <a:xfrm>
            <a:off x="5347335" y="4446270"/>
            <a:ext cx="4343400" cy="790575"/>
            <a:chOff x="8421" y="7378"/>
            <a:chExt cx="6840" cy="1245"/>
          </a:xfrm>
        </p:grpSpPr>
        <p:grpSp>
          <p:nvGrpSpPr>
            <p:cNvPr id="3" name="组合 2"/>
            <p:cNvGrpSpPr/>
            <p:nvPr/>
          </p:nvGrpSpPr>
          <p:grpSpPr>
            <a:xfrm>
              <a:off x="8421" y="7378"/>
              <a:ext cx="6840" cy="1245"/>
              <a:chOff x="4304043" y="1286668"/>
              <a:chExt cx="3837944" cy="2757793"/>
            </a:xfrm>
            <a:effectLst>
              <a:outerShdw blurRad="381000" dist="254000" dir="8100000" algn="tr" rotWithShape="0">
                <a:prstClr val="black">
                  <a:alpha val="40000"/>
                </a:prstClr>
              </a:outerShdw>
            </a:effectLst>
          </p:grpSpPr>
          <p:sp>
            <p:nvSpPr>
              <p:cNvPr id="4" name="圆角矩形 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圆角矩形 9"/>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3" name="文本框 37"/>
            <p:cNvSpPr>
              <a:spLocks noChangeArrowheads="1"/>
            </p:cNvSpPr>
            <p:nvPr/>
          </p:nvSpPr>
          <p:spPr bwMode="auto">
            <a:xfrm>
              <a:off x="9209" y="7498"/>
              <a:ext cx="2542" cy="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0" tIns="60945" rIns="121890" bIns="6094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r>
                <a:rPr lang="zh-CN" altLang="en-US" sz="1800" b="1" dirty="0">
                  <a:solidFill>
                    <a:schemeClr val="accent3">
                      <a:lumMod val="75000"/>
                    </a:schemeClr>
                  </a:solidFill>
                  <a:sym typeface="微软雅黑" panose="020B0503020204020204" pitchFamily="34" charset="-122"/>
                </a:rPr>
                <a:t>建筑施工单位（投标单位）</a:t>
              </a:r>
            </a:p>
          </p:txBody>
        </p:sp>
      </p:grpSp>
    </p:spTree>
  </p:cSld>
  <p:clrMapOvr>
    <a:masterClrMapping/>
  </p:clrMapOvr>
  <p:transition spd="med">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4" name="文本框 78"/>
          <p:cNvSpPr txBox="1"/>
          <p:nvPr/>
        </p:nvSpPr>
        <p:spPr>
          <a:xfrm>
            <a:off x="1921693" y="1033877"/>
            <a:ext cx="5513705" cy="1076325"/>
          </a:xfrm>
          <a:prstGeom prst="rect">
            <a:avLst/>
          </a:prstGeom>
          <a:noFill/>
        </p:spPr>
        <p:txBody>
          <a:bodyPr wrap="none" rtlCol="0">
            <a:spAutoFit/>
            <a:scene3d>
              <a:camera prst="orthographicFront"/>
              <a:lightRig rig="threePt" dir="t"/>
            </a:scene3d>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algn="l"/>
            <a:r>
              <a:rPr lang="en-US" altLang="zh-CN" dirty="0">
                <a:solidFill>
                  <a:schemeClr val="accent1"/>
                </a:solidFill>
                <a:effectLst>
                  <a:outerShdw blurRad="38100" dist="25400" dir="5400000" algn="ctr" rotWithShape="0">
                    <a:srgbClr val="6E747A">
                      <a:alpha val="43000"/>
                    </a:srgbClr>
                  </a:outerShdw>
                </a:effectLst>
              </a:rPr>
              <a:t>3.3  </a:t>
            </a:r>
            <a:r>
              <a:rPr lang="zh-CN" altLang="en-US" dirty="0">
                <a:solidFill>
                  <a:schemeClr val="accent1"/>
                </a:solidFill>
                <a:effectLst>
                  <a:outerShdw blurRad="38100" dist="25400" dir="5400000" algn="ctr" rotWithShape="0">
                    <a:srgbClr val="6E747A">
                      <a:alpha val="43000"/>
                    </a:srgbClr>
                  </a:outerShdw>
                </a:effectLst>
                <a:sym typeface="+mn-ea"/>
              </a:rPr>
              <a:t>工程建设项目招投标程序</a:t>
            </a:r>
            <a:endPar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gn="l"/>
            <a:endParaRPr lang="zh-CN" altLang="en-US" b="1" cap="all"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p:txBody>
      </p:sp>
      <p:cxnSp>
        <p:nvCxnSpPr>
          <p:cNvPr id="37" name="直接连接符 36"/>
          <p:cNvCxnSpPr/>
          <p:nvPr/>
        </p:nvCxnSpPr>
        <p:spPr>
          <a:xfrm>
            <a:off x="3404870" y="4708525"/>
            <a:ext cx="1340485" cy="761365"/>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3404870" y="3079115"/>
            <a:ext cx="1257935" cy="701675"/>
          </a:xfrm>
          <a:prstGeom prst="line">
            <a:avLst/>
          </a:prstGeom>
          <a:ln w="28575">
            <a:solidFill>
              <a:srgbClr val="EA5E66"/>
            </a:solidFill>
            <a:prstDash val="dash"/>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1575601" y="3236958"/>
            <a:ext cx="2268761" cy="2053835"/>
            <a:chOff x="304800" y="673100"/>
            <a:chExt cx="4000500" cy="4000500"/>
          </a:xfrm>
          <a:effectLst>
            <a:outerShdw blurRad="444500" dist="254000" dir="8100000" algn="tr" rotWithShape="0">
              <a:prstClr val="black">
                <a:alpha val="50000"/>
              </a:prstClr>
            </a:outerShdw>
          </a:effectLst>
        </p:grpSpPr>
        <p:sp>
          <p:nvSpPr>
            <p:cNvPr id="41" name="同心圆 18"/>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565" fontAlgn="auto">
                <a:spcBef>
                  <a:spcPts val="0"/>
                </a:spcBef>
                <a:spcAft>
                  <a:spcPts val="0"/>
                </a:spcAft>
                <a:defRPr/>
              </a:pPr>
              <a:endParaRPr lang="zh-CN" altLang="en-US" sz="2400" b="0" kern="0">
                <a:latin typeface="Calibri" panose="020F0502020204030204"/>
                <a:ea typeface="宋体" panose="02010600030101010101" pitchFamily="2" charset="-122"/>
              </a:endParaRPr>
            </a:p>
          </p:txBody>
        </p:sp>
        <p:sp>
          <p:nvSpPr>
            <p:cNvPr id="42" name="椭圆 19"/>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565" fontAlgn="auto">
                <a:spcBef>
                  <a:spcPts val="0"/>
                </a:spcBef>
                <a:spcAft>
                  <a:spcPts val="0"/>
                </a:spcAft>
                <a:defRPr/>
              </a:pPr>
              <a:endParaRPr lang="zh-CN" altLang="en-US" sz="2400" b="0" kern="0">
                <a:latin typeface="Calibri" panose="020F0502020204030204"/>
                <a:ea typeface="宋体" panose="02010600030101010101" pitchFamily="2" charset="-122"/>
              </a:endParaRPr>
            </a:p>
          </p:txBody>
        </p:sp>
      </p:grpSp>
      <p:sp>
        <p:nvSpPr>
          <p:cNvPr id="53" name="文本框 37"/>
          <p:cNvSpPr>
            <a:spLocks noChangeArrowheads="1"/>
          </p:cNvSpPr>
          <p:nvPr/>
        </p:nvSpPr>
        <p:spPr bwMode="auto">
          <a:xfrm>
            <a:off x="1717864" y="3935354"/>
            <a:ext cx="1995805" cy="735965"/>
          </a:xfrm>
          <a:prstGeom prst="rect">
            <a:avLst/>
          </a:prstGeom>
          <a:noFill/>
          <a:ln>
            <a:noFill/>
          </a:ln>
          <a:effectLst>
            <a:innerShdw blurRad="63500" dist="50800" dir="16200000">
              <a:prstClr val="black">
                <a:alpha val="50000"/>
              </a:prstClr>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0" tIns="60945" rIns="121890" bIns="6094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r>
              <a:rPr lang="en-US" altLang="zh-CN" sz="2000" b="1" dirty="0">
                <a:solidFill>
                  <a:srgbClr val="EA6103"/>
                </a:solidFill>
                <a:sym typeface="微软雅黑" panose="020B0503020204020204" pitchFamily="34" charset="-122"/>
              </a:rPr>
              <a:t>2.</a:t>
            </a:r>
            <a:r>
              <a:rPr lang="zh-CN" altLang="en-US" sz="2000" b="1" dirty="0">
                <a:solidFill>
                  <a:srgbClr val="EA6103"/>
                </a:solidFill>
                <a:sym typeface="微软雅黑" panose="020B0503020204020204" pitchFamily="34" charset="-122"/>
              </a:rPr>
              <a:t>工程建设项目</a:t>
            </a:r>
          </a:p>
          <a:p>
            <a:pPr algn="ctr" eaLnBrk="1" hangingPunct="1">
              <a:spcBef>
                <a:spcPct val="0"/>
              </a:spcBef>
              <a:buFont typeface="Arial" panose="020B0604020202020204" pitchFamily="34" charset="0"/>
              <a:buNone/>
            </a:pPr>
            <a:r>
              <a:rPr lang="zh-CN" altLang="en-US" sz="2000" b="1" dirty="0">
                <a:solidFill>
                  <a:srgbClr val="EA6103"/>
                </a:solidFill>
                <a:sym typeface="微软雅黑" panose="020B0503020204020204" pitchFamily="34" charset="-122"/>
              </a:rPr>
              <a:t>发包方式</a:t>
            </a:r>
          </a:p>
        </p:txBody>
      </p:sp>
      <p:grpSp>
        <p:nvGrpSpPr>
          <p:cNvPr id="14" name="组合 13"/>
          <p:cNvGrpSpPr/>
          <p:nvPr/>
        </p:nvGrpSpPr>
        <p:grpSpPr>
          <a:xfrm>
            <a:off x="4894580" y="2312035"/>
            <a:ext cx="2508885" cy="1084580"/>
            <a:chOff x="8334" y="3776"/>
            <a:chExt cx="6840" cy="1245"/>
          </a:xfrm>
        </p:grpSpPr>
        <p:grpSp>
          <p:nvGrpSpPr>
            <p:cNvPr id="33" name="组合 32"/>
            <p:cNvGrpSpPr/>
            <p:nvPr/>
          </p:nvGrpSpPr>
          <p:grpSpPr>
            <a:xfrm>
              <a:off x="8334" y="3776"/>
              <a:ext cx="6840" cy="1245"/>
              <a:chOff x="4304043" y="1286668"/>
              <a:chExt cx="3837944" cy="2757793"/>
            </a:xfrm>
            <a:effectLst>
              <a:outerShdw blurRad="381000" dist="254000" dir="8100000" algn="tr" rotWithShape="0">
                <a:prstClr val="black">
                  <a:alpha val="40000"/>
                </a:prstClr>
              </a:outerShdw>
            </a:effectLst>
          </p:grpSpPr>
          <p:sp>
            <p:nvSpPr>
              <p:cNvPr id="34" name="圆角矩形 3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endParaRPr>
              </a:p>
            </p:txBody>
          </p:sp>
          <p:sp>
            <p:nvSpPr>
              <p:cNvPr id="35" name="圆角矩形 34"/>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endParaRPr>
              </a:p>
            </p:txBody>
          </p:sp>
        </p:grpSp>
        <p:sp>
          <p:nvSpPr>
            <p:cNvPr id="54" name="文本框 37"/>
            <p:cNvSpPr>
              <a:spLocks noChangeArrowheads="1"/>
            </p:cNvSpPr>
            <p:nvPr/>
          </p:nvSpPr>
          <p:spPr bwMode="auto">
            <a:xfrm>
              <a:off x="9259" y="4153"/>
              <a:ext cx="4702"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0" tIns="60945" rIns="121890" bIns="6094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r>
                <a:rPr lang="zh-CN" sz="2000" b="1" dirty="0">
                  <a:solidFill>
                    <a:srgbClr val="EA5E66"/>
                  </a:solidFill>
                  <a:sym typeface="微软雅黑" panose="020B0503020204020204" pitchFamily="34" charset="-122"/>
                </a:rPr>
                <a:t>招标发包</a:t>
              </a:r>
            </a:p>
          </p:txBody>
        </p:sp>
      </p:grpSp>
      <p:grpSp>
        <p:nvGrpSpPr>
          <p:cNvPr id="17" name="组合 16"/>
          <p:cNvGrpSpPr/>
          <p:nvPr/>
        </p:nvGrpSpPr>
        <p:grpSpPr>
          <a:xfrm>
            <a:off x="4894580" y="4723765"/>
            <a:ext cx="2508885" cy="1084580"/>
            <a:chOff x="8334" y="8616"/>
            <a:chExt cx="6840" cy="1245"/>
          </a:xfrm>
        </p:grpSpPr>
        <p:grpSp>
          <p:nvGrpSpPr>
            <p:cNvPr id="62" name="组合 61"/>
            <p:cNvGrpSpPr/>
            <p:nvPr/>
          </p:nvGrpSpPr>
          <p:grpSpPr>
            <a:xfrm>
              <a:off x="8334" y="8616"/>
              <a:ext cx="6840" cy="1245"/>
              <a:chOff x="4304043" y="1286668"/>
              <a:chExt cx="3837944" cy="2757793"/>
            </a:xfrm>
            <a:effectLst>
              <a:outerShdw blurRad="381000" dist="254000" dir="8100000" algn="tr" rotWithShape="0">
                <a:prstClr val="black">
                  <a:alpha val="40000"/>
                </a:prstClr>
              </a:outerShdw>
            </a:effectLst>
          </p:grpSpPr>
          <p:sp>
            <p:nvSpPr>
              <p:cNvPr id="63" name="圆角矩形 6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endParaRPr>
              </a:p>
            </p:txBody>
          </p:sp>
          <p:sp>
            <p:nvSpPr>
              <p:cNvPr id="2" name="圆角矩形 1"/>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endParaRPr>
              </a:p>
            </p:txBody>
          </p:sp>
        </p:grpSp>
        <p:sp>
          <p:nvSpPr>
            <p:cNvPr id="56" name="文本框 37"/>
            <p:cNvSpPr>
              <a:spLocks noChangeArrowheads="1"/>
            </p:cNvSpPr>
            <p:nvPr/>
          </p:nvSpPr>
          <p:spPr bwMode="auto">
            <a:xfrm>
              <a:off x="9799" y="8993"/>
              <a:ext cx="3622"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0" tIns="60945" rIns="121890" bIns="6094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r>
                <a:rPr lang="zh-CN" sz="2000" b="1" dirty="0">
                  <a:solidFill>
                    <a:srgbClr val="F69F1E"/>
                  </a:solidFill>
                  <a:sym typeface="微软雅黑" panose="020B0503020204020204" pitchFamily="34" charset="-122"/>
                </a:rPr>
                <a:t>直接发包</a:t>
              </a:r>
            </a:p>
          </p:txBody>
        </p:sp>
      </p:grpSp>
      <p:sp>
        <p:nvSpPr>
          <p:cNvPr id="18" name="Freeform 10"/>
          <p:cNvSpPr/>
          <p:nvPr/>
        </p:nvSpPr>
        <p:spPr bwMode="auto">
          <a:xfrm>
            <a:off x="7371832" y="2223056"/>
            <a:ext cx="1320455" cy="472516"/>
          </a:xfrm>
          <a:custGeom>
            <a:avLst/>
            <a:gdLst>
              <a:gd name="T0" fmla="*/ 2 w 408"/>
              <a:gd name="T1" fmla="*/ 146 h 146"/>
              <a:gd name="T2" fmla="*/ 0 w 408"/>
              <a:gd name="T3" fmla="*/ 141 h 146"/>
              <a:gd name="T4" fmla="*/ 309 w 408"/>
              <a:gd name="T5" fmla="*/ 0 h 146"/>
              <a:gd name="T6" fmla="*/ 408 w 408"/>
              <a:gd name="T7" fmla="*/ 0 h 146"/>
              <a:gd name="T8" fmla="*/ 408 w 408"/>
              <a:gd name="T9" fmla="*/ 7 h 146"/>
              <a:gd name="T10" fmla="*/ 309 w 408"/>
              <a:gd name="T11" fmla="*/ 7 h 146"/>
              <a:gd name="T12" fmla="*/ 2 w 408"/>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408" h="146">
                <a:moveTo>
                  <a:pt x="2" y="146"/>
                </a:moveTo>
                <a:lnTo>
                  <a:pt x="0" y="141"/>
                </a:lnTo>
                <a:lnTo>
                  <a:pt x="309" y="0"/>
                </a:lnTo>
                <a:lnTo>
                  <a:pt x="408" y="0"/>
                </a:lnTo>
                <a:lnTo>
                  <a:pt x="408" y="7"/>
                </a:lnTo>
                <a:lnTo>
                  <a:pt x="309" y="7"/>
                </a:lnTo>
                <a:lnTo>
                  <a:pt x="2" y="146"/>
                </a:lnTo>
                <a:close/>
              </a:path>
            </a:pathLst>
          </a:custGeom>
          <a:solidFill>
            <a:schemeClr val="bg1">
              <a:lumMod val="65000"/>
            </a:schemeClr>
          </a:solidFill>
          <a:ln>
            <a:solidFill>
              <a:schemeClr val="bg1">
                <a:lumMod val="50000"/>
              </a:schemeClr>
            </a:solidFill>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22" name="Freeform 10"/>
          <p:cNvSpPr/>
          <p:nvPr/>
        </p:nvSpPr>
        <p:spPr bwMode="auto">
          <a:xfrm flipV="1">
            <a:off x="7371832" y="2924096"/>
            <a:ext cx="1320455" cy="472516"/>
          </a:xfrm>
          <a:custGeom>
            <a:avLst/>
            <a:gdLst>
              <a:gd name="T0" fmla="*/ 2 w 408"/>
              <a:gd name="T1" fmla="*/ 146 h 146"/>
              <a:gd name="T2" fmla="*/ 0 w 408"/>
              <a:gd name="T3" fmla="*/ 141 h 146"/>
              <a:gd name="T4" fmla="*/ 309 w 408"/>
              <a:gd name="T5" fmla="*/ 0 h 146"/>
              <a:gd name="T6" fmla="*/ 408 w 408"/>
              <a:gd name="T7" fmla="*/ 0 h 146"/>
              <a:gd name="T8" fmla="*/ 408 w 408"/>
              <a:gd name="T9" fmla="*/ 7 h 146"/>
              <a:gd name="T10" fmla="*/ 309 w 408"/>
              <a:gd name="T11" fmla="*/ 7 h 146"/>
              <a:gd name="T12" fmla="*/ 2 w 408"/>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408" h="146">
                <a:moveTo>
                  <a:pt x="2" y="146"/>
                </a:moveTo>
                <a:lnTo>
                  <a:pt x="0" y="141"/>
                </a:lnTo>
                <a:lnTo>
                  <a:pt x="309" y="0"/>
                </a:lnTo>
                <a:lnTo>
                  <a:pt x="408" y="0"/>
                </a:lnTo>
                <a:lnTo>
                  <a:pt x="408" y="7"/>
                </a:lnTo>
                <a:lnTo>
                  <a:pt x="309" y="7"/>
                </a:lnTo>
                <a:lnTo>
                  <a:pt x="2" y="146"/>
                </a:lnTo>
                <a:close/>
              </a:path>
            </a:pathLst>
          </a:custGeom>
          <a:solidFill>
            <a:schemeClr val="bg1">
              <a:lumMod val="65000"/>
            </a:schemeClr>
          </a:solidFill>
          <a:ln>
            <a:solidFill>
              <a:schemeClr val="bg1">
                <a:lumMod val="50000"/>
              </a:schemeClr>
            </a:solidFill>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25" name="文本框 24"/>
          <p:cNvSpPr txBox="1"/>
          <p:nvPr/>
        </p:nvSpPr>
        <p:spPr>
          <a:xfrm>
            <a:off x="8812530" y="1978025"/>
            <a:ext cx="1873250" cy="460375"/>
          </a:xfrm>
          <a:prstGeom prst="rect">
            <a:avLst/>
          </a:prstGeom>
          <a:noFill/>
          <a:ln>
            <a:solidFill>
              <a:schemeClr val="bg2">
                <a:lumMod val="75000"/>
              </a:schemeClr>
            </a:solidFill>
          </a:ln>
        </p:spPr>
        <p:txBody>
          <a:bodyPr wrap="square" rtlCol="0">
            <a:spAutoFit/>
          </a:bodyPr>
          <a:lstStyle/>
          <a:p>
            <a:pPr algn="ctr"/>
            <a:r>
              <a:rPr lang="zh-CN" altLang="en-US" sz="2400" dirty="0">
                <a:latin typeface="微软雅黑" panose="020B0503020204020204" pitchFamily="34" charset="-122"/>
                <a:ea typeface="微软雅黑" panose="020B0503020204020204" pitchFamily="34" charset="-122"/>
              </a:rPr>
              <a:t>邀请招标</a:t>
            </a:r>
          </a:p>
        </p:txBody>
      </p:sp>
      <p:sp>
        <p:nvSpPr>
          <p:cNvPr id="26" name="文本框 25"/>
          <p:cNvSpPr txBox="1"/>
          <p:nvPr/>
        </p:nvSpPr>
        <p:spPr>
          <a:xfrm>
            <a:off x="8812530" y="3169285"/>
            <a:ext cx="1873250" cy="460375"/>
          </a:xfrm>
          <a:prstGeom prst="rect">
            <a:avLst/>
          </a:prstGeom>
          <a:noFill/>
          <a:ln>
            <a:solidFill>
              <a:schemeClr val="bg2">
                <a:lumMod val="75000"/>
              </a:schemeClr>
            </a:solidFill>
          </a:ln>
        </p:spPr>
        <p:txBody>
          <a:bodyPr wrap="square" rtlCol="0">
            <a:spAutoFit/>
          </a:bodyPr>
          <a:lstStyle/>
          <a:p>
            <a:pPr algn="ctr"/>
            <a:r>
              <a:rPr lang="zh-CN" altLang="en-US" sz="2400" dirty="0">
                <a:latin typeface="微软雅黑" panose="020B0503020204020204" pitchFamily="34" charset="-122"/>
                <a:ea typeface="微软雅黑" panose="020B0503020204020204" pitchFamily="34" charset="-122"/>
              </a:rPr>
              <a:t>公开招标</a:t>
            </a: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22"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9" name="组合 18"/>
          <p:cNvGrpSpPr/>
          <p:nvPr/>
        </p:nvGrpSpPr>
        <p:grpSpPr>
          <a:xfrm>
            <a:off x="1476659" y="2063480"/>
            <a:ext cx="1093895" cy="955612"/>
            <a:chOff x="882603" y="2302677"/>
            <a:chExt cx="1093895" cy="955612"/>
          </a:xfrm>
          <a:solidFill>
            <a:srgbClr val="0070C0"/>
          </a:solidFill>
        </p:grpSpPr>
        <p:sp>
          <p:nvSpPr>
            <p:cNvPr id="20" name="Freeform 14"/>
            <p:cNvSpPr/>
            <p:nvPr/>
          </p:nvSpPr>
          <p:spPr bwMode="auto">
            <a:xfrm>
              <a:off x="882603" y="2302677"/>
              <a:ext cx="820672" cy="955612"/>
            </a:xfrm>
            <a:custGeom>
              <a:avLst/>
              <a:gdLst>
                <a:gd name="T0" fmla="*/ 908 w 1036"/>
                <a:gd name="T1" fmla="*/ 372 h 1206"/>
                <a:gd name="T2" fmla="*/ 908 w 1036"/>
                <a:gd name="T3" fmla="*/ 296 h 1206"/>
                <a:gd name="T4" fmla="*/ 908 w 1036"/>
                <a:gd name="T5" fmla="*/ 152 h 1206"/>
                <a:gd name="T6" fmla="*/ 883 w 1036"/>
                <a:gd name="T7" fmla="*/ 128 h 1206"/>
                <a:gd name="T8" fmla="*/ 405 w 1036"/>
                <a:gd name="T9" fmla="*/ 128 h 1206"/>
                <a:gd name="T10" fmla="*/ 387 w 1036"/>
                <a:gd name="T11" fmla="*/ 128 h 1206"/>
                <a:gd name="T12" fmla="*/ 387 w 1036"/>
                <a:gd name="T13" fmla="*/ 150 h 1206"/>
                <a:gd name="T14" fmla="*/ 387 w 1036"/>
                <a:gd name="T15" fmla="*/ 296 h 1206"/>
                <a:gd name="T16" fmla="*/ 295 w 1036"/>
                <a:gd name="T17" fmla="*/ 386 h 1206"/>
                <a:gd name="T18" fmla="*/ 145 w 1036"/>
                <a:gd name="T19" fmla="*/ 386 h 1206"/>
                <a:gd name="T20" fmla="*/ 128 w 1036"/>
                <a:gd name="T21" fmla="*/ 386 h 1206"/>
                <a:gd name="T22" fmla="*/ 128 w 1036"/>
                <a:gd name="T23" fmla="*/ 404 h 1206"/>
                <a:gd name="T24" fmla="*/ 128 w 1036"/>
                <a:gd name="T25" fmla="*/ 1052 h 1206"/>
                <a:gd name="T26" fmla="*/ 153 w 1036"/>
                <a:gd name="T27" fmla="*/ 1078 h 1206"/>
                <a:gd name="T28" fmla="*/ 882 w 1036"/>
                <a:gd name="T29" fmla="*/ 1078 h 1206"/>
                <a:gd name="T30" fmla="*/ 908 w 1036"/>
                <a:gd name="T31" fmla="*/ 1052 h 1206"/>
                <a:gd name="T32" fmla="*/ 908 w 1036"/>
                <a:gd name="T33" fmla="*/ 869 h 1206"/>
                <a:gd name="T34" fmla="*/ 914 w 1036"/>
                <a:gd name="T35" fmla="*/ 851 h 1206"/>
                <a:gd name="T36" fmla="*/ 1028 w 1036"/>
                <a:gd name="T37" fmla="*/ 729 h 1206"/>
                <a:gd name="T38" fmla="*/ 1035 w 1036"/>
                <a:gd name="T39" fmla="*/ 724 h 1206"/>
                <a:gd name="T40" fmla="*/ 1036 w 1036"/>
                <a:gd name="T41" fmla="*/ 738 h 1206"/>
                <a:gd name="T42" fmla="*/ 1036 w 1036"/>
                <a:gd name="T43" fmla="*/ 1069 h 1206"/>
                <a:gd name="T44" fmla="*/ 899 w 1036"/>
                <a:gd name="T45" fmla="*/ 1206 h 1206"/>
                <a:gd name="T46" fmla="*/ 133 w 1036"/>
                <a:gd name="T47" fmla="*/ 1206 h 1206"/>
                <a:gd name="T48" fmla="*/ 0 w 1036"/>
                <a:gd name="T49" fmla="*/ 1073 h 1206"/>
                <a:gd name="T50" fmla="*/ 0 w 1036"/>
                <a:gd name="T51" fmla="*/ 316 h 1206"/>
                <a:gd name="T52" fmla="*/ 19 w 1036"/>
                <a:gd name="T53" fmla="*/ 267 h 1206"/>
                <a:gd name="T54" fmla="*/ 265 w 1036"/>
                <a:gd name="T55" fmla="*/ 27 h 1206"/>
                <a:gd name="T56" fmla="*/ 331 w 1036"/>
                <a:gd name="T57" fmla="*/ 0 h 1206"/>
                <a:gd name="T58" fmla="*/ 902 w 1036"/>
                <a:gd name="T59" fmla="*/ 0 h 1206"/>
                <a:gd name="T60" fmla="*/ 1036 w 1036"/>
                <a:gd name="T61" fmla="*/ 129 h 1206"/>
                <a:gd name="T62" fmla="*/ 1035 w 1036"/>
                <a:gd name="T63" fmla="*/ 206 h 1206"/>
                <a:gd name="T64" fmla="*/ 1028 w 1036"/>
                <a:gd name="T65" fmla="*/ 224 h 1206"/>
                <a:gd name="T66" fmla="*/ 942 w 1036"/>
                <a:gd name="T67" fmla="*/ 328 h 1206"/>
                <a:gd name="T68" fmla="*/ 921 w 1036"/>
                <a:gd name="T69" fmla="*/ 358 h 1206"/>
                <a:gd name="T70" fmla="*/ 908 w 1036"/>
                <a:gd name="T71" fmla="*/ 372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6" h="1206">
                  <a:moveTo>
                    <a:pt x="908" y="372"/>
                  </a:moveTo>
                  <a:cubicBezTo>
                    <a:pt x="908" y="344"/>
                    <a:pt x="908" y="320"/>
                    <a:pt x="908" y="296"/>
                  </a:cubicBezTo>
                  <a:cubicBezTo>
                    <a:pt x="908" y="248"/>
                    <a:pt x="908" y="200"/>
                    <a:pt x="908" y="152"/>
                  </a:cubicBezTo>
                  <a:cubicBezTo>
                    <a:pt x="908" y="131"/>
                    <a:pt x="905" y="128"/>
                    <a:pt x="883" y="128"/>
                  </a:cubicBezTo>
                  <a:cubicBezTo>
                    <a:pt x="724" y="128"/>
                    <a:pt x="565" y="128"/>
                    <a:pt x="405" y="128"/>
                  </a:cubicBezTo>
                  <a:cubicBezTo>
                    <a:pt x="400" y="128"/>
                    <a:pt x="394" y="128"/>
                    <a:pt x="387" y="128"/>
                  </a:cubicBezTo>
                  <a:cubicBezTo>
                    <a:pt x="387" y="137"/>
                    <a:pt x="387" y="144"/>
                    <a:pt x="387" y="150"/>
                  </a:cubicBezTo>
                  <a:cubicBezTo>
                    <a:pt x="387" y="199"/>
                    <a:pt x="387" y="247"/>
                    <a:pt x="387" y="296"/>
                  </a:cubicBezTo>
                  <a:cubicBezTo>
                    <a:pt x="386" y="352"/>
                    <a:pt x="351" y="386"/>
                    <a:pt x="295" y="386"/>
                  </a:cubicBezTo>
                  <a:cubicBezTo>
                    <a:pt x="245" y="386"/>
                    <a:pt x="195" y="386"/>
                    <a:pt x="145" y="386"/>
                  </a:cubicBezTo>
                  <a:cubicBezTo>
                    <a:pt x="140" y="386"/>
                    <a:pt x="135" y="386"/>
                    <a:pt x="128" y="386"/>
                  </a:cubicBezTo>
                  <a:cubicBezTo>
                    <a:pt x="128" y="394"/>
                    <a:pt x="128" y="399"/>
                    <a:pt x="128" y="404"/>
                  </a:cubicBezTo>
                  <a:cubicBezTo>
                    <a:pt x="128" y="620"/>
                    <a:pt x="128" y="836"/>
                    <a:pt x="128" y="1052"/>
                  </a:cubicBezTo>
                  <a:cubicBezTo>
                    <a:pt x="128" y="1076"/>
                    <a:pt x="130" y="1078"/>
                    <a:pt x="153" y="1078"/>
                  </a:cubicBezTo>
                  <a:cubicBezTo>
                    <a:pt x="396" y="1078"/>
                    <a:pt x="639" y="1078"/>
                    <a:pt x="882" y="1078"/>
                  </a:cubicBezTo>
                  <a:cubicBezTo>
                    <a:pt x="906" y="1078"/>
                    <a:pt x="908" y="1076"/>
                    <a:pt x="908" y="1052"/>
                  </a:cubicBezTo>
                  <a:cubicBezTo>
                    <a:pt x="908" y="991"/>
                    <a:pt x="908" y="930"/>
                    <a:pt x="908" y="869"/>
                  </a:cubicBezTo>
                  <a:cubicBezTo>
                    <a:pt x="908" y="863"/>
                    <a:pt x="910" y="855"/>
                    <a:pt x="914" y="851"/>
                  </a:cubicBezTo>
                  <a:cubicBezTo>
                    <a:pt x="952" y="810"/>
                    <a:pt x="990" y="770"/>
                    <a:pt x="1028" y="729"/>
                  </a:cubicBezTo>
                  <a:cubicBezTo>
                    <a:pt x="1030" y="728"/>
                    <a:pt x="1031" y="727"/>
                    <a:pt x="1035" y="724"/>
                  </a:cubicBezTo>
                  <a:cubicBezTo>
                    <a:pt x="1035" y="730"/>
                    <a:pt x="1036" y="734"/>
                    <a:pt x="1036" y="738"/>
                  </a:cubicBezTo>
                  <a:cubicBezTo>
                    <a:pt x="1036" y="849"/>
                    <a:pt x="1036" y="959"/>
                    <a:pt x="1036" y="1069"/>
                  </a:cubicBezTo>
                  <a:cubicBezTo>
                    <a:pt x="1035" y="1151"/>
                    <a:pt x="981" y="1206"/>
                    <a:pt x="899" y="1206"/>
                  </a:cubicBezTo>
                  <a:cubicBezTo>
                    <a:pt x="643" y="1206"/>
                    <a:pt x="388" y="1206"/>
                    <a:pt x="133" y="1206"/>
                  </a:cubicBezTo>
                  <a:cubicBezTo>
                    <a:pt x="56" y="1206"/>
                    <a:pt x="0" y="1150"/>
                    <a:pt x="0" y="1073"/>
                  </a:cubicBezTo>
                  <a:cubicBezTo>
                    <a:pt x="0" y="821"/>
                    <a:pt x="0" y="568"/>
                    <a:pt x="0" y="316"/>
                  </a:cubicBezTo>
                  <a:cubicBezTo>
                    <a:pt x="0" y="297"/>
                    <a:pt x="6" y="281"/>
                    <a:pt x="19" y="267"/>
                  </a:cubicBezTo>
                  <a:cubicBezTo>
                    <a:pt x="101" y="187"/>
                    <a:pt x="183" y="107"/>
                    <a:pt x="265" y="27"/>
                  </a:cubicBezTo>
                  <a:cubicBezTo>
                    <a:pt x="283" y="9"/>
                    <a:pt x="305" y="0"/>
                    <a:pt x="331" y="0"/>
                  </a:cubicBezTo>
                  <a:cubicBezTo>
                    <a:pt x="521" y="0"/>
                    <a:pt x="712" y="0"/>
                    <a:pt x="902" y="0"/>
                  </a:cubicBezTo>
                  <a:cubicBezTo>
                    <a:pt x="978" y="1"/>
                    <a:pt x="1033" y="53"/>
                    <a:pt x="1036" y="129"/>
                  </a:cubicBezTo>
                  <a:cubicBezTo>
                    <a:pt x="1036" y="155"/>
                    <a:pt x="1036" y="180"/>
                    <a:pt x="1035" y="206"/>
                  </a:cubicBezTo>
                  <a:cubicBezTo>
                    <a:pt x="1035" y="212"/>
                    <a:pt x="1032" y="219"/>
                    <a:pt x="1028" y="224"/>
                  </a:cubicBezTo>
                  <a:cubicBezTo>
                    <a:pt x="999" y="259"/>
                    <a:pt x="970" y="293"/>
                    <a:pt x="942" y="328"/>
                  </a:cubicBezTo>
                  <a:cubicBezTo>
                    <a:pt x="934" y="337"/>
                    <a:pt x="928" y="348"/>
                    <a:pt x="921" y="358"/>
                  </a:cubicBezTo>
                  <a:cubicBezTo>
                    <a:pt x="918" y="362"/>
                    <a:pt x="914" y="365"/>
                    <a:pt x="908" y="3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21" name="Freeform 15"/>
            <p:cNvSpPr/>
            <p:nvPr/>
          </p:nvSpPr>
          <p:spPr bwMode="auto">
            <a:xfrm>
              <a:off x="1362082" y="2640858"/>
              <a:ext cx="386396" cy="443988"/>
            </a:xfrm>
            <a:custGeom>
              <a:avLst/>
              <a:gdLst>
                <a:gd name="T0" fmla="*/ 351 w 488"/>
                <a:gd name="T1" fmla="*/ 0 h 560"/>
                <a:gd name="T2" fmla="*/ 488 w 488"/>
                <a:gd name="T3" fmla="*/ 114 h 560"/>
                <a:gd name="T4" fmla="*/ 431 w 488"/>
                <a:gd name="T5" fmla="*/ 180 h 560"/>
                <a:gd name="T6" fmla="*/ 127 w 488"/>
                <a:gd name="T7" fmla="*/ 490 h 560"/>
                <a:gd name="T8" fmla="*/ 39 w 488"/>
                <a:gd name="T9" fmla="*/ 554 h 560"/>
                <a:gd name="T10" fmla="*/ 5 w 488"/>
                <a:gd name="T11" fmla="*/ 560 h 560"/>
                <a:gd name="T12" fmla="*/ 4 w 488"/>
                <a:gd name="T13" fmla="*/ 526 h 560"/>
                <a:gd name="T14" fmla="*/ 64 w 488"/>
                <a:gd name="T15" fmla="*/ 404 h 560"/>
                <a:gd name="T16" fmla="*/ 347 w 488"/>
                <a:gd name="T17" fmla="*/ 7 h 560"/>
                <a:gd name="T18" fmla="*/ 351 w 488"/>
                <a:gd name="T19"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8" h="560">
                  <a:moveTo>
                    <a:pt x="351" y="0"/>
                  </a:moveTo>
                  <a:cubicBezTo>
                    <a:pt x="398" y="39"/>
                    <a:pt x="443" y="76"/>
                    <a:pt x="488" y="114"/>
                  </a:cubicBezTo>
                  <a:cubicBezTo>
                    <a:pt x="469" y="137"/>
                    <a:pt x="450" y="159"/>
                    <a:pt x="431" y="180"/>
                  </a:cubicBezTo>
                  <a:cubicBezTo>
                    <a:pt x="336" y="289"/>
                    <a:pt x="238" y="396"/>
                    <a:pt x="127" y="490"/>
                  </a:cubicBezTo>
                  <a:cubicBezTo>
                    <a:pt x="100" y="514"/>
                    <a:pt x="69" y="534"/>
                    <a:pt x="39" y="554"/>
                  </a:cubicBezTo>
                  <a:cubicBezTo>
                    <a:pt x="30" y="560"/>
                    <a:pt x="17" y="558"/>
                    <a:pt x="5" y="560"/>
                  </a:cubicBezTo>
                  <a:cubicBezTo>
                    <a:pt x="5" y="549"/>
                    <a:pt x="0" y="536"/>
                    <a:pt x="4" y="526"/>
                  </a:cubicBezTo>
                  <a:cubicBezTo>
                    <a:pt x="23" y="485"/>
                    <a:pt x="41" y="443"/>
                    <a:pt x="64" y="404"/>
                  </a:cubicBezTo>
                  <a:cubicBezTo>
                    <a:pt x="147" y="264"/>
                    <a:pt x="245" y="134"/>
                    <a:pt x="347" y="7"/>
                  </a:cubicBezTo>
                  <a:cubicBezTo>
                    <a:pt x="348" y="5"/>
                    <a:pt x="349" y="3"/>
                    <a:pt x="35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22" name="Freeform 16"/>
            <p:cNvSpPr/>
            <p:nvPr/>
          </p:nvSpPr>
          <p:spPr bwMode="auto">
            <a:xfrm>
              <a:off x="1667783" y="2400113"/>
              <a:ext cx="273223" cy="299340"/>
            </a:xfrm>
            <a:custGeom>
              <a:avLst/>
              <a:gdLst>
                <a:gd name="T0" fmla="*/ 139 w 345"/>
                <a:gd name="T1" fmla="*/ 378 h 378"/>
                <a:gd name="T2" fmla="*/ 0 w 345"/>
                <a:gd name="T3" fmla="*/ 264 h 378"/>
                <a:gd name="T4" fmla="*/ 19 w 345"/>
                <a:gd name="T5" fmla="*/ 240 h 378"/>
                <a:gd name="T6" fmla="*/ 183 w 345"/>
                <a:gd name="T7" fmla="*/ 54 h 378"/>
                <a:gd name="T8" fmla="*/ 231 w 345"/>
                <a:gd name="T9" fmla="*/ 17 h 378"/>
                <a:gd name="T10" fmla="*/ 308 w 345"/>
                <a:gd name="T11" fmla="*/ 26 h 378"/>
                <a:gd name="T12" fmla="*/ 334 w 345"/>
                <a:gd name="T13" fmla="*/ 103 h 378"/>
                <a:gd name="T14" fmla="*/ 312 w 345"/>
                <a:gd name="T15" fmla="*/ 150 h 378"/>
                <a:gd name="T16" fmla="*/ 139 w 345"/>
                <a:gd name="T17" fmla="*/ 37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5" h="378">
                  <a:moveTo>
                    <a:pt x="139" y="378"/>
                  </a:moveTo>
                  <a:cubicBezTo>
                    <a:pt x="90" y="338"/>
                    <a:pt x="46" y="301"/>
                    <a:pt x="0" y="264"/>
                  </a:cubicBezTo>
                  <a:cubicBezTo>
                    <a:pt x="7" y="255"/>
                    <a:pt x="13" y="247"/>
                    <a:pt x="19" y="240"/>
                  </a:cubicBezTo>
                  <a:cubicBezTo>
                    <a:pt x="74" y="178"/>
                    <a:pt x="128" y="115"/>
                    <a:pt x="183" y="54"/>
                  </a:cubicBezTo>
                  <a:cubicBezTo>
                    <a:pt x="196" y="39"/>
                    <a:pt x="214" y="27"/>
                    <a:pt x="231" y="17"/>
                  </a:cubicBezTo>
                  <a:cubicBezTo>
                    <a:pt x="259" y="0"/>
                    <a:pt x="280" y="4"/>
                    <a:pt x="308" y="26"/>
                  </a:cubicBezTo>
                  <a:cubicBezTo>
                    <a:pt x="336" y="50"/>
                    <a:pt x="345" y="73"/>
                    <a:pt x="334" y="103"/>
                  </a:cubicBezTo>
                  <a:cubicBezTo>
                    <a:pt x="328" y="119"/>
                    <a:pt x="322" y="136"/>
                    <a:pt x="312" y="150"/>
                  </a:cubicBezTo>
                  <a:cubicBezTo>
                    <a:pt x="255" y="226"/>
                    <a:pt x="197" y="301"/>
                    <a:pt x="139" y="3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 name="Freeform 17"/>
            <p:cNvSpPr/>
            <p:nvPr/>
          </p:nvSpPr>
          <p:spPr bwMode="auto">
            <a:xfrm>
              <a:off x="1088524" y="2679029"/>
              <a:ext cx="408829" cy="66632"/>
            </a:xfrm>
            <a:custGeom>
              <a:avLst/>
              <a:gdLst>
                <a:gd name="T0" fmla="*/ 257 w 516"/>
                <a:gd name="T1" fmla="*/ 0 h 84"/>
                <a:gd name="T2" fmla="*/ 496 w 516"/>
                <a:gd name="T3" fmla="*/ 0 h 84"/>
                <a:gd name="T4" fmla="*/ 516 w 516"/>
                <a:gd name="T5" fmla="*/ 19 h 84"/>
                <a:gd name="T6" fmla="*/ 516 w 516"/>
                <a:gd name="T7" fmla="*/ 49 h 84"/>
                <a:gd name="T8" fmla="*/ 481 w 516"/>
                <a:gd name="T9" fmla="*/ 84 h 84"/>
                <a:gd name="T10" fmla="*/ 23 w 516"/>
                <a:gd name="T11" fmla="*/ 84 h 84"/>
                <a:gd name="T12" fmla="*/ 0 w 516"/>
                <a:gd name="T13" fmla="*/ 61 h 84"/>
                <a:gd name="T14" fmla="*/ 0 w 516"/>
                <a:gd name="T15" fmla="*/ 22 h 84"/>
                <a:gd name="T16" fmla="*/ 22 w 516"/>
                <a:gd name="T17" fmla="*/ 0 h 84"/>
                <a:gd name="T18" fmla="*/ 257 w 516"/>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6" h="84">
                  <a:moveTo>
                    <a:pt x="257" y="0"/>
                  </a:moveTo>
                  <a:cubicBezTo>
                    <a:pt x="337" y="0"/>
                    <a:pt x="416" y="0"/>
                    <a:pt x="496" y="0"/>
                  </a:cubicBezTo>
                  <a:cubicBezTo>
                    <a:pt x="515" y="0"/>
                    <a:pt x="516" y="1"/>
                    <a:pt x="516" y="19"/>
                  </a:cubicBezTo>
                  <a:cubicBezTo>
                    <a:pt x="516" y="29"/>
                    <a:pt x="516" y="39"/>
                    <a:pt x="516" y="49"/>
                  </a:cubicBezTo>
                  <a:cubicBezTo>
                    <a:pt x="516" y="71"/>
                    <a:pt x="503" y="84"/>
                    <a:pt x="481" y="84"/>
                  </a:cubicBezTo>
                  <a:cubicBezTo>
                    <a:pt x="329" y="84"/>
                    <a:pt x="176" y="84"/>
                    <a:pt x="23" y="84"/>
                  </a:cubicBezTo>
                  <a:cubicBezTo>
                    <a:pt x="0" y="84"/>
                    <a:pt x="0" y="83"/>
                    <a:pt x="0" y="61"/>
                  </a:cubicBezTo>
                  <a:cubicBezTo>
                    <a:pt x="0" y="48"/>
                    <a:pt x="0" y="35"/>
                    <a:pt x="0" y="22"/>
                  </a:cubicBezTo>
                  <a:cubicBezTo>
                    <a:pt x="0" y="0"/>
                    <a:pt x="0" y="0"/>
                    <a:pt x="22" y="0"/>
                  </a:cubicBezTo>
                  <a:cubicBezTo>
                    <a:pt x="100" y="0"/>
                    <a:pt x="179" y="0"/>
                    <a:pt x="25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4" name="Freeform 18"/>
            <p:cNvSpPr/>
            <p:nvPr/>
          </p:nvSpPr>
          <p:spPr bwMode="auto">
            <a:xfrm>
              <a:off x="1087855" y="2815306"/>
              <a:ext cx="344542" cy="67301"/>
            </a:xfrm>
            <a:custGeom>
              <a:avLst/>
              <a:gdLst>
                <a:gd name="T0" fmla="*/ 435 w 435"/>
                <a:gd name="T1" fmla="*/ 0 h 85"/>
                <a:gd name="T2" fmla="*/ 382 w 435"/>
                <a:gd name="T3" fmla="*/ 80 h 85"/>
                <a:gd name="T4" fmla="*/ 371 w 435"/>
                <a:gd name="T5" fmla="*/ 84 h 85"/>
                <a:gd name="T6" fmla="*/ 15 w 435"/>
                <a:gd name="T7" fmla="*/ 85 h 85"/>
                <a:gd name="T8" fmla="*/ 1 w 435"/>
                <a:gd name="T9" fmla="*/ 69 h 85"/>
                <a:gd name="T10" fmla="*/ 0 w 435"/>
                <a:gd name="T11" fmla="*/ 18 h 85"/>
                <a:gd name="T12" fmla="*/ 19 w 435"/>
                <a:gd name="T13" fmla="*/ 0 h 85"/>
                <a:gd name="T14" fmla="*/ 190 w 435"/>
                <a:gd name="T15" fmla="*/ 0 h 85"/>
                <a:gd name="T16" fmla="*/ 415 w 435"/>
                <a:gd name="T17" fmla="*/ 0 h 85"/>
                <a:gd name="T18" fmla="*/ 435 w 435"/>
                <a:gd name="T1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85">
                  <a:moveTo>
                    <a:pt x="435" y="0"/>
                  </a:moveTo>
                  <a:cubicBezTo>
                    <a:pt x="417" y="29"/>
                    <a:pt x="400" y="55"/>
                    <a:pt x="382" y="80"/>
                  </a:cubicBezTo>
                  <a:cubicBezTo>
                    <a:pt x="380" y="83"/>
                    <a:pt x="375" y="84"/>
                    <a:pt x="371" y="84"/>
                  </a:cubicBezTo>
                  <a:cubicBezTo>
                    <a:pt x="252" y="85"/>
                    <a:pt x="134" y="84"/>
                    <a:pt x="15" y="85"/>
                  </a:cubicBezTo>
                  <a:cubicBezTo>
                    <a:pt x="4" y="85"/>
                    <a:pt x="0" y="80"/>
                    <a:pt x="1" y="69"/>
                  </a:cubicBezTo>
                  <a:cubicBezTo>
                    <a:pt x="1" y="52"/>
                    <a:pt x="1" y="35"/>
                    <a:pt x="0" y="18"/>
                  </a:cubicBezTo>
                  <a:cubicBezTo>
                    <a:pt x="0" y="4"/>
                    <a:pt x="6" y="0"/>
                    <a:pt x="19" y="0"/>
                  </a:cubicBezTo>
                  <a:cubicBezTo>
                    <a:pt x="76" y="0"/>
                    <a:pt x="133" y="0"/>
                    <a:pt x="190" y="0"/>
                  </a:cubicBezTo>
                  <a:cubicBezTo>
                    <a:pt x="265" y="0"/>
                    <a:pt x="340" y="0"/>
                    <a:pt x="415" y="0"/>
                  </a:cubicBezTo>
                  <a:cubicBezTo>
                    <a:pt x="421" y="0"/>
                    <a:pt x="426" y="0"/>
                    <a:pt x="4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25" name="Freeform 19"/>
            <p:cNvSpPr/>
            <p:nvPr/>
          </p:nvSpPr>
          <p:spPr bwMode="auto">
            <a:xfrm>
              <a:off x="1082497" y="2945221"/>
              <a:ext cx="244427" cy="146657"/>
            </a:xfrm>
            <a:custGeom>
              <a:avLst/>
              <a:gdLst>
                <a:gd name="T0" fmla="*/ 286 w 309"/>
                <a:gd name="T1" fmla="*/ 148 h 185"/>
                <a:gd name="T2" fmla="*/ 283 w 309"/>
                <a:gd name="T3" fmla="*/ 148 h 185"/>
                <a:gd name="T4" fmla="*/ 234 w 309"/>
                <a:gd name="T5" fmla="*/ 153 h 185"/>
                <a:gd name="T6" fmla="*/ 214 w 309"/>
                <a:gd name="T7" fmla="*/ 169 h 185"/>
                <a:gd name="T8" fmla="*/ 156 w 309"/>
                <a:gd name="T9" fmla="*/ 164 h 185"/>
                <a:gd name="T10" fmla="*/ 105 w 309"/>
                <a:gd name="T11" fmla="*/ 110 h 185"/>
                <a:gd name="T12" fmla="*/ 80 w 309"/>
                <a:gd name="T13" fmla="*/ 157 h 185"/>
                <a:gd name="T14" fmla="*/ 38 w 309"/>
                <a:gd name="T15" fmla="*/ 178 h 185"/>
                <a:gd name="T16" fmla="*/ 11 w 309"/>
                <a:gd name="T17" fmla="*/ 126 h 185"/>
                <a:gd name="T18" fmla="*/ 64 w 309"/>
                <a:gd name="T19" fmla="*/ 24 h 185"/>
                <a:gd name="T20" fmla="*/ 126 w 309"/>
                <a:gd name="T21" fmla="*/ 21 h 185"/>
                <a:gd name="T22" fmla="*/ 191 w 309"/>
                <a:gd name="T23" fmla="*/ 90 h 185"/>
                <a:gd name="T24" fmla="*/ 230 w 309"/>
                <a:gd name="T25" fmla="*/ 60 h 185"/>
                <a:gd name="T26" fmla="*/ 281 w 309"/>
                <a:gd name="T27" fmla="*/ 58 h 185"/>
                <a:gd name="T28" fmla="*/ 309 w 309"/>
                <a:gd name="T29" fmla="*/ 76 h 185"/>
                <a:gd name="T30" fmla="*/ 286 w 309"/>
                <a:gd name="T31" fmla="*/ 14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9" h="185">
                  <a:moveTo>
                    <a:pt x="286" y="148"/>
                  </a:moveTo>
                  <a:cubicBezTo>
                    <a:pt x="284" y="148"/>
                    <a:pt x="284" y="148"/>
                    <a:pt x="283" y="148"/>
                  </a:cubicBezTo>
                  <a:cubicBezTo>
                    <a:pt x="265" y="131"/>
                    <a:pt x="249" y="137"/>
                    <a:pt x="234" y="153"/>
                  </a:cubicBezTo>
                  <a:cubicBezTo>
                    <a:pt x="228" y="159"/>
                    <a:pt x="221" y="164"/>
                    <a:pt x="214" y="169"/>
                  </a:cubicBezTo>
                  <a:cubicBezTo>
                    <a:pt x="193" y="185"/>
                    <a:pt x="174" y="183"/>
                    <a:pt x="156" y="164"/>
                  </a:cubicBezTo>
                  <a:cubicBezTo>
                    <a:pt x="139" y="147"/>
                    <a:pt x="123" y="129"/>
                    <a:pt x="105" y="110"/>
                  </a:cubicBezTo>
                  <a:cubicBezTo>
                    <a:pt x="96" y="126"/>
                    <a:pt x="88" y="142"/>
                    <a:pt x="80" y="157"/>
                  </a:cubicBezTo>
                  <a:cubicBezTo>
                    <a:pt x="71" y="174"/>
                    <a:pt x="55" y="181"/>
                    <a:pt x="38" y="178"/>
                  </a:cubicBezTo>
                  <a:cubicBezTo>
                    <a:pt x="14" y="174"/>
                    <a:pt x="0" y="149"/>
                    <a:pt x="11" y="126"/>
                  </a:cubicBezTo>
                  <a:cubicBezTo>
                    <a:pt x="28" y="92"/>
                    <a:pt x="45" y="57"/>
                    <a:pt x="64" y="24"/>
                  </a:cubicBezTo>
                  <a:cubicBezTo>
                    <a:pt x="77" y="0"/>
                    <a:pt x="107" y="0"/>
                    <a:pt x="126" y="21"/>
                  </a:cubicBezTo>
                  <a:cubicBezTo>
                    <a:pt x="148" y="43"/>
                    <a:pt x="169" y="66"/>
                    <a:pt x="191" y="90"/>
                  </a:cubicBezTo>
                  <a:cubicBezTo>
                    <a:pt x="204" y="80"/>
                    <a:pt x="217" y="70"/>
                    <a:pt x="230" y="60"/>
                  </a:cubicBezTo>
                  <a:cubicBezTo>
                    <a:pt x="247" y="47"/>
                    <a:pt x="262" y="46"/>
                    <a:pt x="281" y="58"/>
                  </a:cubicBezTo>
                  <a:cubicBezTo>
                    <a:pt x="291" y="64"/>
                    <a:pt x="300" y="70"/>
                    <a:pt x="309" y="76"/>
                  </a:cubicBezTo>
                  <a:cubicBezTo>
                    <a:pt x="301" y="100"/>
                    <a:pt x="294" y="124"/>
                    <a:pt x="286"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26" name="Freeform 20"/>
            <p:cNvSpPr/>
            <p:nvPr/>
          </p:nvSpPr>
          <p:spPr bwMode="auto">
            <a:xfrm>
              <a:off x="1748478" y="2540408"/>
              <a:ext cx="228020" cy="273223"/>
            </a:xfrm>
            <a:custGeom>
              <a:avLst/>
              <a:gdLst>
                <a:gd name="T0" fmla="*/ 288 w 288"/>
                <a:gd name="T1" fmla="*/ 37 h 345"/>
                <a:gd name="T2" fmla="*/ 280 w 288"/>
                <a:gd name="T3" fmla="*/ 52 h 345"/>
                <a:gd name="T4" fmla="*/ 118 w 288"/>
                <a:gd name="T5" fmla="*/ 260 h 345"/>
                <a:gd name="T6" fmla="*/ 57 w 288"/>
                <a:gd name="T7" fmla="*/ 326 h 345"/>
                <a:gd name="T8" fmla="*/ 24 w 288"/>
                <a:gd name="T9" fmla="*/ 343 h 345"/>
                <a:gd name="T10" fmla="*/ 3 w 288"/>
                <a:gd name="T11" fmla="*/ 338 h 345"/>
                <a:gd name="T12" fmla="*/ 3 w 288"/>
                <a:gd name="T13" fmla="*/ 314 h 345"/>
                <a:gd name="T14" fmla="*/ 44 w 288"/>
                <a:gd name="T15" fmla="*/ 262 h 345"/>
                <a:gd name="T16" fmla="*/ 210 w 288"/>
                <a:gd name="T17" fmla="*/ 53 h 345"/>
                <a:gd name="T18" fmla="*/ 236 w 288"/>
                <a:gd name="T19" fmla="*/ 15 h 345"/>
                <a:gd name="T20" fmla="*/ 263 w 288"/>
                <a:gd name="T21" fmla="*/ 4 h 345"/>
                <a:gd name="T22" fmla="*/ 288 w 288"/>
                <a:gd name="T23" fmla="*/ 37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 h="345">
                  <a:moveTo>
                    <a:pt x="288" y="37"/>
                  </a:moveTo>
                  <a:cubicBezTo>
                    <a:pt x="286" y="40"/>
                    <a:pt x="284" y="46"/>
                    <a:pt x="280" y="52"/>
                  </a:cubicBezTo>
                  <a:cubicBezTo>
                    <a:pt x="226" y="121"/>
                    <a:pt x="172" y="191"/>
                    <a:pt x="118" y="260"/>
                  </a:cubicBezTo>
                  <a:cubicBezTo>
                    <a:pt x="99" y="283"/>
                    <a:pt x="78" y="305"/>
                    <a:pt x="57" y="326"/>
                  </a:cubicBezTo>
                  <a:cubicBezTo>
                    <a:pt x="48" y="334"/>
                    <a:pt x="36" y="339"/>
                    <a:pt x="24" y="343"/>
                  </a:cubicBezTo>
                  <a:cubicBezTo>
                    <a:pt x="18" y="345"/>
                    <a:pt x="6" y="343"/>
                    <a:pt x="3" y="338"/>
                  </a:cubicBezTo>
                  <a:cubicBezTo>
                    <a:pt x="0" y="332"/>
                    <a:pt x="0" y="320"/>
                    <a:pt x="3" y="314"/>
                  </a:cubicBezTo>
                  <a:cubicBezTo>
                    <a:pt x="15" y="296"/>
                    <a:pt x="30" y="279"/>
                    <a:pt x="44" y="262"/>
                  </a:cubicBezTo>
                  <a:cubicBezTo>
                    <a:pt x="99" y="192"/>
                    <a:pt x="154" y="123"/>
                    <a:pt x="210" y="53"/>
                  </a:cubicBezTo>
                  <a:cubicBezTo>
                    <a:pt x="219" y="41"/>
                    <a:pt x="228" y="28"/>
                    <a:pt x="236" y="15"/>
                  </a:cubicBezTo>
                  <a:cubicBezTo>
                    <a:pt x="243" y="5"/>
                    <a:pt x="251" y="0"/>
                    <a:pt x="263" y="4"/>
                  </a:cubicBezTo>
                  <a:cubicBezTo>
                    <a:pt x="275" y="7"/>
                    <a:pt x="288" y="23"/>
                    <a:pt x="288"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27" name="Freeform 21"/>
            <p:cNvSpPr/>
            <p:nvPr/>
          </p:nvSpPr>
          <p:spPr bwMode="auto">
            <a:xfrm>
              <a:off x="1293107" y="2473776"/>
              <a:ext cx="204247" cy="66632"/>
            </a:xfrm>
            <a:custGeom>
              <a:avLst/>
              <a:gdLst>
                <a:gd name="T0" fmla="*/ 129 w 258"/>
                <a:gd name="T1" fmla="*/ 84 h 84"/>
                <a:gd name="T2" fmla="*/ 18 w 258"/>
                <a:gd name="T3" fmla="*/ 84 h 84"/>
                <a:gd name="T4" fmla="*/ 0 w 258"/>
                <a:gd name="T5" fmla="*/ 66 h 84"/>
                <a:gd name="T6" fmla="*/ 0 w 258"/>
                <a:gd name="T7" fmla="*/ 16 h 84"/>
                <a:gd name="T8" fmla="*/ 15 w 258"/>
                <a:gd name="T9" fmla="*/ 0 h 84"/>
                <a:gd name="T10" fmla="*/ 243 w 258"/>
                <a:gd name="T11" fmla="*/ 0 h 84"/>
                <a:gd name="T12" fmla="*/ 258 w 258"/>
                <a:gd name="T13" fmla="*/ 15 h 84"/>
                <a:gd name="T14" fmla="*/ 258 w 258"/>
                <a:gd name="T15" fmla="*/ 68 h 84"/>
                <a:gd name="T16" fmla="*/ 241 w 258"/>
                <a:gd name="T17" fmla="*/ 84 h 84"/>
                <a:gd name="T18" fmla="*/ 129 w 258"/>
                <a:gd name="T1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84">
                  <a:moveTo>
                    <a:pt x="129" y="84"/>
                  </a:moveTo>
                  <a:cubicBezTo>
                    <a:pt x="92" y="84"/>
                    <a:pt x="55" y="83"/>
                    <a:pt x="18" y="84"/>
                  </a:cubicBezTo>
                  <a:cubicBezTo>
                    <a:pt x="5" y="84"/>
                    <a:pt x="0" y="79"/>
                    <a:pt x="0" y="66"/>
                  </a:cubicBezTo>
                  <a:cubicBezTo>
                    <a:pt x="1" y="50"/>
                    <a:pt x="1" y="33"/>
                    <a:pt x="0" y="16"/>
                  </a:cubicBezTo>
                  <a:cubicBezTo>
                    <a:pt x="0" y="5"/>
                    <a:pt x="4" y="0"/>
                    <a:pt x="15" y="0"/>
                  </a:cubicBezTo>
                  <a:cubicBezTo>
                    <a:pt x="91" y="0"/>
                    <a:pt x="167" y="0"/>
                    <a:pt x="243" y="0"/>
                  </a:cubicBezTo>
                  <a:cubicBezTo>
                    <a:pt x="254" y="0"/>
                    <a:pt x="258" y="4"/>
                    <a:pt x="258" y="15"/>
                  </a:cubicBezTo>
                  <a:cubicBezTo>
                    <a:pt x="257" y="33"/>
                    <a:pt x="257" y="50"/>
                    <a:pt x="258" y="68"/>
                  </a:cubicBezTo>
                  <a:cubicBezTo>
                    <a:pt x="258" y="80"/>
                    <a:pt x="253" y="84"/>
                    <a:pt x="241" y="84"/>
                  </a:cubicBezTo>
                  <a:cubicBezTo>
                    <a:pt x="203" y="84"/>
                    <a:pt x="166" y="84"/>
                    <a:pt x="1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grpSp>
      <p:sp>
        <p:nvSpPr>
          <p:cNvPr id="29" name="矩形 28"/>
          <p:cNvSpPr/>
          <p:nvPr/>
        </p:nvSpPr>
        <p:spPr>
          <a:xfrm>
            <a:off x="991416" y="3524699"/>
            <a:ext cx="2314069" cy="3969385"/>
          </a:xfrm>
          <a:prstGeom prst="rect">
            <a:avLst/>
          </a:prstGeom>
        </p:spPr>
        <p:txBody>
          <a:bodyPr wrap="square">
            <a:spAutoFit/>
          </a:bodyPr>
          <a:lstStyle/>
          <a:p>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邀请招标</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也称选择性招标，是由采购人根据供应商或承包商的资信和业绩，选择一定数目的法人或其他组织(不能少于3家)，向其发出招标邀请书，邀请他们参加投标竞争，从中选定中标供应商的一种采购方式。</a:t>
            </a:r>
            <a:endParaRPr lang="zh-CN" altLang="en-US"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a:p>
            <a:pPr lvl="0"/>
            <a:endParaRPr lang="zh-HK" altLang="zh-HK" dirty="0">
              <a:latin typeface="微软雅黑" panose="020B0503020204020204" pitchFamily="34" charset="-122"/>
              <a:ea typeface="微软雅黑" panose="020B0503020204020204" pitchFamily="34" charset="-122"/>
            </a:endParaRPr>
          </a:p>
        </p:txBody>
      </p:sp>
      <p:grpSp>
        <p:nvGrpSpPr>
          <p:cNvPr id="30" name="组合 29"/>
          <p:cNvGrpSpPr/>
          <p:nvPr/>
        </p:nvGrpSpPr>
        <p:grpSpPr>
          <a:xfrm>
            <a:off x="5031801" y="2071316"/>
            <a:ext cx="1229112" cy="958730"/>
            <a:chOff x="2855366" y="2301118"/>
            <a:chExt cx="1229112" cy="958730"/>
          </a:xfrm>
          <a:solidFill>
            <a:srgbClr val="00B050"/>
          </a:solidFill>
        </p:grpSpPr>
        <p:sp>
          <p:nvSpPr>
            <p:cNvPr id="31" name="Freeform 26"/>
            <p:cNvSpPr/>
            <p:nvPr/>
          </p:nvSpPr>
          <p:spPr bwMode="auto">
            <a:xfrm>
              <a:off x="2855366" y="2531318"/>
              <a:ext cx="807015" cy="728530"/>
            </a:xfrm>
            <a:custGeom>
              <a:avLst/>
              <a:gdLst>
                <a:gd name="T0" fmla="*/ 129 w 908"/>
                <a:gd name="T1" fmla="*/ 646 h 819"/>
                <a:gd name="T2" fmla="*/ 86 w 908"/>
                <a:gd name="T3" fmla="*/ 646 h 819"/>
                <a:gd name="T4" fmla="*/ 0 w 908"/>
                <a:gd name="T5" fmla="*/ 560 h 819"/>
                <a:gd name="T6" fmla="*/ 0 w 908"/>
                <a:gd name="T7" fmla="*/ 87 h 819"/>
                <a:gd name="T8" fmla="*/ 87 w 908"/>
                <a:gd name="T9" fmla="*/ 0 h 819"/>
                <a:gd name="T10" fmla="*/ 822 w 908"/>
                <a:gd name="T11" fmla="*/ 0 h 819"/>
                <a:gd name="T12" fmla="*/ 908 w 908"/>
                <a:gd name="T13" fmla="*/ 90 h 819"/>
                <a:gd name="T14" fmla="*/ 908 w 908"/>
                <a:gd name="T15" fmla="*/ 470 h 819"/>
                <a:gd name="T16" fmla="*/ 908 w 908"/>
                <a:gd name="T17" fmla="*/ 557 h 819"/>
                <a:gd name="T18" fmla="*/ 818 w 908"/>
                <a:gd name="T19" fmla="*/ 646 h 819"/>
                <a:gd name="T20" fmla="*/ 338 w 908"/>
                <a:gd name="T21" fmla="*/ 646 h 819"/>
                <a:gd name="T22" fmla="*/ 313 w 908"/>
                <a:gd name="T23" fmla="*/ 656 h 819"/>
                <a:gd name="T24" fmla="*/ 166 w 908"/>
                <a:gd name="T25" fmla="*/ 804 h 819"/>
                <a:gd name="T26" fmla="*/ 156 w 908"/>
                <a:gd name="T27" fmla="*/ 813 h 819"/>
                <a:gd name="T28" fmla="*/ 139 w 908"/>
                <a:gd name="T29" fmla="*/ 817 h 819"/>
                <a:gd name="T30" fmla="*/ 130 w 908"/>
                <a:gd name="T31" fmla="*/ 802 h 819"/>
                <a:gd name="T32" fmla="*/ 129 w 908"/>
                <a:gd name="T33" fmla="*/ 770 h 819"/>
                <a:gd name="T34" fmla="*/ 129 w 908"/>
                <a:gd name="T35" fmla="*/ 646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8" h="819">
                  <a:moveTo>
                    <a:pt x="129" y="646"/>
                  </a:moveTo>
                  <a:cubicBezTo>
                    <a:pt x="114" y="646"/>
                    <a:pt x="100" y="646"/>
                    <a:pt x="86" y="646"/>
                  </a:cubicBezTo>
                  <a:cubicBezTo>
                    <a:pt x="38" y="646"/>
                    <a:pt x="0" y="608"/>
                    <a:pt x="0" y="560"/>
                  </a:cubicBezTo>
                  <a:cubicBezTo>
                    <a:pt x="0" y="402"/>
                    <a:pt x="0" y="245"/>
                    <a:pt x="0" y="87"/>
                  </a:cubicBezTo>
                  <a:cubicBezTo>
                    <a:pt x="0" y="38"/>
                    <a:pt x="38" y="0"/>
                    <a:pt x="87" y="0"/>
                  </a:cubicBezTo>
                  <a:cubicBezTo>
                    <a:pt x="332" y="0"/>
                    <a:pt x="577" y="0"/>
                    <a:pt x="822" y="0"/>
                  </a:cubicBezTo>
                  <a:cubicBezTo>
                    <a:pt x="872" y="0"/>
                    <a:pt x="908" y="38"/>
                    <a:pt x="908" y="90"/>
                  </a:cubicBezTo>
                  <a:cubicBezTo>
                    <a:pt x="908" y="217"/>
                    <a:pt x="908" y="343"/>
                    <a:pt x="908" y="470"/>
                  </a:cubicBezTo>
                  <a:cubicBezTo>
                    <a:pt x="908" y="499"/>
                    <a:pt x="908" y="528"/>
                    <a:pt x="908" y="557"/>
                  </a:cubicBezTo>
                  <a:cubicBezTo>
                    <a:pt x="908" y="609"/>
                    <a:pt x="871" y="646"/>
                    <a:pt x="818" y="646"/>
                  </a:cubicBezTo>
                  <a:cubicBezTo>
                    <a:pt x="658" y="646"/>
                    <a:pt x="498" y="646"/>
                    <a:pt x="338" y="646"/>
                  </a:cubicBezTo>
                  <a:cubicBezTo>
                    <a:pt x="328" y="646"/>
                    <a:pt x="321" y="649"/>
                    <a:pt x="313" y="656"/>
                  </a:cubicBezTo>
                  <a:cubicBezTo>
                    <a:pt x="265" y="706"/>
                    <a:pt x="215" y="755"/>
                    <a:pt x="166" y="804"/>
                  </a:cubicBezTo>
                  <a:cubicBezTo>
                    <a:pt x="163" y="807"/>
                    <a:pt x="160" y="811"/>
                    <a:pt x="156" y="813"/>
                  </a:cubicBezTo>
                  <a:cubicBezTo>
                    <a:pt x="151" y="815"/>
                    <a:pt x="143" y="819"/>
                    <a:pt x="139" y="817"/>
                  </a:cubicBezTo>
                  <a:cubicBezTo>
                    <a:pt x="134" y="815"/>
                    <a:pt x="131" y="807"/>
                    <a:pt x="130" y="802"/>
                  </a:cubicBezTo>
                  <a:cubicBezTo>
                    <a:pt x="129" y="791"/>
                    <a:pt x="130" y="781"/>
                    <a:pt x="129" y="770"/>
                  </a:cubicBezTo>
                  <a:cubicBezTo>
                    <a:pt x="129" y="730"/>
                    <a:pt x="129" y="689"/>
                    <a:pt x="129" y="6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2" name="Freeform 27"/>
            <p:cNvSpPr/>
            <p:nvPr/>
          </p:nvSpPr>
          <p:spPr bwMode="auto">
            <a:xfrm>
              <a:off x="3237656" y="2301118"/>
              <a:ext cx="846822" cy="731909"/>
            </a:xfrm>
            <a:custGeom>
              <a:avLst/>
              <a:gdLst>
                <a:gd name="T0" fmla="*/ 824 w 953"/>
                <a:gd name="T1" fmla="*/ 647 h 823"/>
                <a:gd name="T2" fmla="*/ 824 w 953"/>
                <a:gd name="T3" fmla="*/ 785 h 823"/>
                <a:gd name="T4" fmla="*/ 814 w 953"/>
                <a:gd name="T5" fmla="*/ 817 h 823"/>
                <a:gd name="T6" fmla="*/ 785 w 953"/>
                <a:gd name="T7" fmla="*/ 802 h 823"/>
                <a:gd name="T8" fmla="*/ 638 w 953"/>
                <a:gd name="T9" fmla="*/ 656 h 823"/>
                <a:gd name="T10" fmla="*/ 618 w 953"/>
                <a:gd name="T11" fmla="*/ 647 h 823"/>
                <a:gd name="T12" fmla="*/ 542 w 953"/>
                <a:gd name="T13" fmla="*/ 647 h 823"/>
                <a:gd name="T14" fmla="*/ 542 w 953"/>
                <a:gd name="T15" fmla="*/ 630 h 823"/>
                <a:gd name="T16" fmla="*/ 542 w 953"/>
                <a:gd name="T17" fmla="*/ 351 h 823"/>
                <a:gd name="T18" fmla="*/ 385 w 953"/>
                <a:gd name="T19" fmla="*/ 194 h 823"/>
                <a:gd name="T20" fmla="*/ 20 w 953"/>
                <a:gd name="T21" fmla="*/ 194 h 823"/>
                <a:gd name="T22" fmla="*/ 4 w 953"/>
                <a:gd name="T23" fmla="*/ 194 h 823"/>
                <a:gd name="T24" fmla="*/ 5 w 953"/>
                <a:gd name="T25" fmla="*/ 71 h 823"/>
                <a:gd name="T26" fmla="*/ 93 w 953"/>
                <a:gd name="T27" fmla="*/ 0 h 823"/>
                <a:gd name="T28" fmla="*/ 393 w 953"/>
                <a:gd name="T29" fmla="*/ 0 h 823"/>
                <a:gd name="T30" fmla="*/ 857 w 953"/>
                <a:gd name="T31" fmla="*/ 0 h 823"/>
                <a:gd name="T32" fmla="*/ 953 w 953"/>
                <a:gd name="T33" fmla="*/ 97 h 823"/>
                <a:gd name="T34" fmla="*/ 953 w 953"/>
                <a:gd name="T35" fmla="*/ 552 h 823"/>
                <a:gd name="T36" fmla="*/ 859 w 953"/>
                <a:gd name="T37" fmla="*/ 647 h 823"/>
                <a:gd name="T38" fmla="*/ 824 w 953"/>
                <a:gd name="T39" fmla="*/ 647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3" h="823">
                  <a:moveTo>
                    <a:pt x="824" y="647"/>
                  </a:moveTo>
                  <a:cubicBezTo>
                    <a:pt x="824" y="694"/>
                    <a:pt x="824" y="740"/>
                    <a:pt x="824" y="785"/>
                  </a:cubicBezTo>
                  <a:cubicBezTo>
                    <a:pt x="823" y="796"/>
                    <a:pt x="828" y="811"/>
                    <a:pt x="814" y="817"/>
                  </a:cubicBezTo>
                  <a:cubicBezTo>
                    <a:pt x="801" y="823"/>
                    <a:pt x="793" y="810"/>
                    <a:pt x="785" y="802"/>
                  </a:cubicBezTo>
                  <a:cubicBezTo>
                    <a:pt x="736" y="753"/>
                    <a:pt x="687" y="704"/>
                    <a:pt x="638" y="656"/>
                  </a:cubicBezTo>
                  <a:cubicBezTo>
                    <a:pt x="633" y="651"/>
                    <a:pt x="625" y="648"/>
                    <a:pt x="618" y="647"/>
                  </a:cubicBezTo>
                  <a:cubicBezTo>
                    <a:pt x="593" y="646"/>
                    <a:pt x="569" y="647"/>
                    <a:pt x="542" y="647"/>
                  </a:cubicBezTo>
                  <a:cubicBezTo>
                    <a:pt x="542" y="641"/>
                    <a:pt x="542" y="636"/>
                    <a:pt x="542" y="630"/>
                  </a:cubicBezTo>
                  <a:cubicBezTo>
                    <a:pt x="542" y="537"/>
                    <a:pt x="542" y="444"/>
                    <a:pt x="542" y="351"/>
                  </a:cubicBezTo>
                  <a:cubicBezTo>
                    <a:pt x="542" y="258"/>
                    <a:pt x="478" y="194"/>
                    <a:pt x="385" y="194"/>
                  </a:cubicBezTo>
                  <a:cubicBezTo>
                    <a:pt x="263" y="194"/>
                    <a:pt x="142" y="194"/>
                    <a:pt x="20" y="194"/>
                  </a:cubicBezTo>
                  <a:cubicBezTo>
                    <a:pt x="15" y="194"/>
                    <a:pt x="9" y="194"/>
                    <a:pt x="4" y="194"/>
                  </a:cubicBezTo>
                  <a:cubicBezTo>
                    <a:pt x="4" y="152"/>
                    <a:pt x="0" y="111"/>
                    <a:pt x="5" y="71"/>
                  </a:cubicBezTo>
                  <a:cubicBezTo>
                    <a:pt x="9" y="27"/>
                    <a:pt x="47" y="0"/>
                    <a:pt x="93" y="0"/>
                  </a:cubicBezTo>
                  <a:cubicBezTo>
                    <a:pt x="193" y="0"/>
                    <a:pt x="293" y="0"/>
                    <a:pt x="393" y="0"/>
                  </a:cubicBezTo>
                  <a:cubicBezTo>
                    <a:pt x="548" y="0"/>
                    <a:pt x="702" y="0"/>
                    <a:pt x="857" y="0"/>
                  </a:cubicBezTo>
                  <a:cubicBezTo>
                    <a:pt x="918" y="0"/>
                    <a:pt x="953" y="35"/>
                    <a:pt x="953" y="97"/>
                  </a:cubicBezTo>
                  <a:cubicBezTo>
                    <a:pt x="953" y="249"/>
                    <a:pt x="953" y="401"/>
                    <a:pt x="953" y="552"/>
                  </a:cubicBezTo>
                  <a:cubicBezTo>
                    <a:pt x="953" y="611"/>
                    <a:pt x="917" y="647"/>
                    <a:pt x="859" y="647"/>
                  </a:cubicBezTo>
                  <a:cubicBezTo>
                    <a:pt x="848" y="647"/>
                    <a:pt x="837" y="647"/>
                    <a:pt x="824" y="6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grpSp>
      <p:grpSp>
        <p:nvGrpSpPr>
          <p:cNvPr id="13" name="组合 12"/>
          <p:cNvGrpSpPr/>
          <p:nvPr/>
        </p:nvGrpSpPr>
        <p:grpSpPr>
          <a:xfrm>
            <a:off x="9094684" y="2134179"/>
            <a:ext cx="1000370" cy="690765"/>
            <a:chOff x="5174606" y="2435101"/>
            <a:chExt cx="1000370" cy="690765"/>
          </a:xfrm>
          <a:solidFill>
            <a:srgbClr val="00B0F0"/>
          </a:solidFill>
        </p:grpSpPr>
        <p:sp>
          <p:nvSpPr>
            <p:cNvPr id="14" name="Freeform 6"/>
            <p:cNvSpPr/>
            <p:nvPr/>
          </p:nvSpPr>
          <p:spPr bwMode="auto">
            <a:xfrm>
              <a:off x="5221047" y="2435101"/>
              <a:ext cx="915744" cy="405584"/>
            </a:xfrm>
            <a:custGeom>
              <a:avLst/>
              <a:gdLst>
                <a:gd name="T0" fmla="*/ 1125 w 1125"/>
                <a:gd name="T1" fmla="*/ 2 h 498"/>
                <a:gd name="T2" fmla="*/ 1111 w 1125"/>
                <a:gd name="T3" fmla="*/ 19 h 498"/>
                <a:gd name="T4" fmla="*/ 588 w 1125"/>
                <a:gd name="T5" fmla="*/ 486 h 498"/>
                <a:gd name="T6" fmla="*/ 550 w 1125"/>
                <a:gd name="T7" fmla="*/ 484 h 498"/>
                <a:gd name="T8" fmla="*/ 82 w 1125"/>
                <a:gd name="T9" fmla="*/ 83 h 498"/>
                <a:gd name="T10" fmla="*/ 9 w 1125"/>
                <a:gd name="T11" fmla="*/ 20 h 498"/>
                <a:gd name="T12" fmla="*/ 0 w 1125"/>
                <a:gd name="T13" fmla="*/ 6 h 498"/>
                <a:gd name="T14" fmla="*/ 17 w 1125"/>
                <a:gd name="T15" fmla="*/ 0 h 498"/>
                <a:gd name="T16" fmla="*/ 572 w 1125"/>
                <a:gd name="T17" fmla="*/ 0 h 498"/>
                <a:gd name="T18" fmla="*/ 1081 w 1125"/>
                <a:gd name="T19" fmla="*/ 0 h 498"/>
                <a:gd name="T20" fmla="*/ 1125 w 1125"/>
                <a:gd name="T21" fmla="*/ 2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5" h="498">
                  <a:moveTo>
                    <a:pt x="1125" y="2"/>
                  </a:moveTo>
                  <a:cubicBezTo>
                    <a:pt x="1119" y="10"/>
                    <a:pt x="1116" y="15"/>
                    <a:pt x="1111" y="19"/>
                  </a:cubicBezTo>
                  <a:cubicBezTo>
                    <a:pt x="937" y="175"/>
                    <a:pt x="762" y="330"/>
                    <a:pt x="588" y="486"/>
                  </a:cubicBezTo>
                  <a:cubicBezTo>
                    <a:pt x="574" y="498"/>
                    <a:pt x="566" y="497"/>
                    <a:pt x="550" y="484"/>
                  </a:cubicBezTo>
                  <a:cubicBezTo>
                    <a:pt x="394" y="350"/>
                    <a:pt x="238" y="217"/>
                    <a:pt x="82" y="83"/>
                  </a:cubicBezTo>
                  <a:cubicBezTo>
                    <a:pt x="58" y="62"/>
                    <a:pt x="33" y="42"/>
                    <a:pt x="9" y="20"/>
                  </a:cubicBezTo>
                  <a:cubicBezTo>
                    <a:pt x="5" y="17"/>
                    <a:pt x="3" y="11"/>
                    <a:pt x="0" y="6"/>
                  </a:cubicBezTo>
                  <a:cubicBezTo>
                    <a:pt x="6" y="4"/>
                    <a:pt x="11" y="0"/>
                    <a:pt x="17" y="0"/>
                  </a:cubicBezTo>
                  <a:cubicBezTo>
                    <a:pt x="202" y="0"/>
                    <a:pt x="387" y="0"/>
                    <a:pt x="572" y="0"/>
                  </a:cubicBezTo>
                  <a:cubicBezTo>
                    <a:pt x="742" y="0"/>
                    <a:pt x="912" y="0"/>
                    <a:pt x="1081" y="0"/>
                  </a:cubicBezTo>
                  <a:cubicBezTo>
                    <a:pt x="1095" y="0"/>
                    <a:pt x="1108" y="1"/>
                    <a:pt x="112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15" name="Freeform 7"/>
            <p:cNvSpPr/>
            <p:nvPr/>
          </p:nvSpPr>
          <p:spPr bwMode="auto">
            <a:xfrm>
              <a:off x="5216231" y="2790460"/>
              <a:ext cx="919873" cy="335406"/>
            </a:xfrm>
            <a:custGeom>
              <a:avLst/>
              <a:gdLst>
                <a:gd name="T0" fmla="*/ 730 w 1130"/>
                <a:gd name="T1" fmla="*/ 8 h 412"/>
                <a:gd name="T2" fmla="*/ 1130 w 1130"/>
                <a:gd name="T3" fmla="*/ 405 h 412"/>
                <a:gd name="T4" fmla="*/ 0 w 1130"/>
                <a:gd name="T5" fmla="*/ 406 h 412"/>
                <a:gd name="T6" fmla="*/ 409 w 1130"/>
                <a:gd name="T7" fmla="*/ 0 h 412"/>
                <a:gd name="T8" fmla="*/ 528 w 1130"/>
                <a:gd name="T9" fmla="*/ 102 h 412"/>
                <a:gd name="T10" fmla="*/ 558 w 1130"/>
                <a:gd name="T11" fmla="*/ 127 h 412"/>
                <a:gd name="T12" fmla="*/ 597 w 1130"/>
                <a:gd name="T13" fmla="*/ 127 h 412"/>
                <a:gd name="T14" fmla="*/ 730 w 1130"/>
                <a:gd name="T15" fmla="*/ 8 h 4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0" h="412">
                  <a:moveTo>
                    <a:pt x="730" y="8"/>
                  </a:moveTo>
                  <a:cubicBezTo>
                    <a:pt x="865" y="141"/>
                    <a:pt x="997" y="273"/>
                    <a:pt x="1130" y="405"/>
                  </a:cubicBezTo>
                  <a:cubicBezTo>
                    <a:pt x="1116" y="411"/>
                    <a:pt x="19" y="412"/>
                    <a:pt x="0" y="406"/>
                  </a:cubicBezTo>
                  <a:cubicBezTo>
                    <a:pt x="136" y="271"/>
                    <a:pt x="272" y="136"/>
                    <a:pt x="409" y="0"/>
                  </a:cubicBezTo>
                  <a:cubicBezTo>
                    <a:pt x="446" y="32"/>
                    <a:pt x="487" y="67"/>
                    <a:pt x="528" y="102"/>
                  </a:cubicBezTo>
                  <a:cubicBezTo>
                    <a:pt x="538" y="110"/>
                    <a:pt x="548" y="119"/>
                    <a:pt x="558" y="127"/>
                  </a:cubicBezTo>
                  <a:cubicBezTo>
                    <a:pt x="574" y="140"/>
                    <a:pt x="582" y="140"/>
                    <a:pt x="597" y="127"/>
                  </a:cubicBezTo>
                  <a:cubicBezTo>
                    <a:pt x="642" y="86"/>
                    <a:pt x="687" y="46"/>
                    <a:pt x="73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16" name="Freeform 8"/>
            <p:cNvSpPr/>
            <p:nvPr/>
          </p:nvSpPr>
          <p:spPr bwMode="auto">
            <a:xfrm>
              <a:off x="5174606" y="2473630"/>
              <a:ext cx="334718" cy="609923"/>
            </a:xfrm>
            <a:custGeom>
              <a:avLst/>
              <a:gdLst>
                <a:gd name="T0" fmla="*/ 6 w 411"/>
                <a:gd name="T1" fmla="*/ 749 h 749"/>
                <a:gd name="T2" fmla="*/ 7 w 411"/>
                <a:gd name="T3" fmla="*/ 0 h 749"/>
                <a:gd name="T4" fmla="*/ 411 w 411"/>
                <a:gd name="T5" fmla="*/ 347 h 749"/>
                <a:gd name="T6" fmla="*/ 6 w 411"/>
                <a:gd name="T7" fmla="*/ 749 h 749"/>
              </a:gdLst>
              <a:ahLst/>
              <a:cxnLst>
                <a:cxn ang="0">
                  <a:pos x="T0" y="T1"/>
                </a:cxn>
                <a:cxn ang="0">
                  <a:pos x="T2" y="T3"/>
                </a:cxn>
                <a:cxn ang="0">
                  <a:pos x="T4" y="T5"/>
                </a:cxn>
                <a:cxn ang="0">
                  <a:pos x="T6" y="T7"/>
                </a:cxn>
              </a:cxnLst>
              <a:rect l="0" t="0" r="r" b="b"/>
              <a:pathLst>
                <a:path w="411" h="749">
                  <a:moveTo>
                    <a:pt x="6" y="749"/>
                  </a:moveTo>
                  <a:cubicBezTo>
                    <a:pt x="0" y="736"/>
                    <a:pt x="0" y="20"/>
                    <a:pt x="7" y="0"/>
                  </a:cubicBezTo>
                  <a:cubicBezTo>
                    <a:pt x="142" y="116"/>
                    <a:pt x="276" y="231"/>
                    <a:pt x="411" y="347"/>
                  </a:cubicBezTo>
                  <a:cubicBezTo>
                    <a:pt x="275" y="481"/>
                    <a:pt x="140" y="615"/>
                    <a:pt x="6" y="7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17" name="Freeform 9"/>
            <p:cNvSpPr/>
            <p:nvPr/>
          </p:nvSpPr>
          <p:spPr bwMode="auto">
            <a:xfrm>
              <a:off x="5849546" y="2474318"/>
              <a:ext cx="325430" cy="609235"/>
            </a:xfrm>
            <a:custGeom>
              <a:avLst/>
              <a:gdLst>
                <a:gd name="T0" fmla="*/ 0 w 400"/>
                <a:gd name="T1" fmla="*/ 353 h 748"/>
                <a:gd name="T2" fmla="*/ 397 w 400"/>
                <a:gd name="T3" fmla="*/ 0 h 748"/>
                <a:gd name="T4" fmla="*/ 400 w 400"/>
                <a:gd name="T5" fmla="*/ 22 h 748"/>
                <a:gd name="T6" fmla="*/ 400 w 400"/>
                <a:gd name="T7" fmla="*/ 728 h 748"/>
                <a:gd name="T8" fmla="*/ 397 w 400"/>
                <a:gd name="T9" fmla="*/ 748 h 748"/>
                <a:gd name="T10" fmla="*/ 0 w 400"/>
                <a:gd name="T11" fmla="*/ 353 h 748"/>
              </a:gdLst>
              <a:ahLst/>
              <a:cxnLst>
                <a:cxn ang="0">
                  <a:pos x="T0" y="T1"/>
                </a:cxn>
                <a:cxn ang="0">
                  <a:pos x="T2" y="T3"/>
                </a:cxn>
                <a:cxn ang="0">
                  <a:pos x="T4" y="T5"/>
                </a:cxn>
                <a:cxn ang="0">
                  <a:pos x="T6" y="T7"/>
                </a:cxn>
                <a:cxn ang="0">
                  <a:pos x="T8" y="T9"/>
                </a:cxn>
                <a:cxn ang="0">
                  <a:pos x="T10" y="T11"/>
                </a:cxn>
              </a:cxnLst>
              <a:rect l="0" t="0" r="r" b="b"/>
              <a:pathLst>
                <a:path w="400" h="748">
                  <a:moveTo>
                    <a:pt x="0" y="353"/>
                  </a:moveTo>
                  <a:cubicBezTo>
                    <a:pt x="132" y="236"/>
                    <a:pt x="263" y="119"/>
                    <a:pt x="397" y="0"/>
                  </a:cubicBezTo>
                  <a:cubicBezTo>
                    <a:pt x="398" y="9"/>
                    <a:pt x="400" y="15"/>
                    <a:pt x="400" y="22"/>
                  </a:cubicBezTo>
                  <a:cubicBezTo>
                    <a:pt x="400" y="257"/>
                    <a:pt x="400" y="492"/>
                    <a:pt x="400" y="728"/>
                  </a:cubicBezTo>
                  <a:cubicBezTo>
                    <a:pt x="400" y="735"/>
                    <a:pt x="398" y="742"/>
                    <a:pt x="397" y="748"/>
                  </a:cubicBezTo>
                  <a:cubicBezTo>
                    <a:pt x="265" y="617"/>
                    <a:pt x="133" y="486"/>
                    <a:pt x="0" y="3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grpSp>
      <p:sp>
        <p:nvSpPr>
          <p:cNvPr id="66" name="矩形 65"/>
          <p:cNvSpPr/>
          <p:nvPr/>
        </p:nvSpPr>
        <p:spPr>
          <a:xfrm>
            <a:off x="7794625" y="3140075"/>
            <a:ext cx="4258945" cy="4799965"/>
          </a:xfrm>
          <a:prstGeom prst="rect">
            <a:avLst/>
          </a:prstGeom>
        </p:spPr>
        <p:txBody>
          <a:bodyPr wrap="square">
            <a:spAutoFit/>
          </a:bodyPr>
          <a:lstStyle/>
          <a:p>
            <a:r>
              <a:rPr lang="zh-CN" altLang="en-US" b="1" dirty="0">
                <a:latin typeface="微软雅黑" panose="020B0503020204020204" pitchFamily="34" charset="-122"/>
                <a:ea typeface="微软雅黑" panose="020B0503020204020204" pitchFamily="34" charset="-122"/>
              </a:rPr>
              <a:t>注意事项</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国家重点建设项目的邀请招标，应当经国家国务院发展计划部门批准;地方重点建设项目的邀请招标，应当经各省、自治区、直辖市人民政府批准。</a:t>
            </a:r>
          </a:p>
          <a:p>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全部使用国有资金投资或者国有资金投资占控股或者主导地位的并需要审批的工程建设项目的邀请招标，应当经项目审批部门批准，但项目审批部门只审批立项的，由有关行政监督部门审批。</a:t>
            </a:r>
          </a:p>
          <a:p>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邀请招标应当向3个以上具备招标项目资格能力要求的特定的潜在投标人发出投标邀请书。</a:t>
            </a:r>
          </a:p>
          <a:p>
            <a:endParaRPr lang="zh-CN" altLang="en-US"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a:p>
            <a:pPr lvl="0"/>
            <a:endParaRPr lang="zh-HK" altLang="zh-HK" dirty="0">
              <a:latin typeface="微软雅黑" panose="020B0503020204020204" pitchFamily="34" charset="-122"/>
              <a:ea typeface="微软雅黑" panose="020B0503020204020204" pitchFamily="34" charset="-122"/>
            </a:endParaRPr>
          </a:p>
        </p:txBody>
      </p:sp>
      <p:sp>
        <p:nvSpPr>
          <p:cNvPr id="67" name="TextBox 53"/>
          <p:cNvSpPr>
            <a:spLocks noChangeArrowheads="1"/>
          </p:cNvSpPr>
          <p:nvPr/>
        </p:nvSpPr>
        <p:spPr bwMode="auto">
          <a:xfrm>
            <a:off x="3829050" y="694690"/>
            <a:ext cx="5185410" cy="646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296" tIns="46648" rIns="93296" bIns="46648">
            <a:spAutoFit/>
            <a:scene3d>
              <a:camera prst="orthographicFront"/>
              <a:lightRig rig="soft" dir="t">
                <a:rot lat="0" lon="0" rev="15600000"/>
              </a:lightRig>
            </a:scene3d>
            <a:sp3d extrusionH="57150" prstMaterial="softEdge">
              <a:bevelT w="25400" h="38100"/>
            </a:sp3d>
          </a:bodyPr>
          <a:lstStyle/>
          <a:p>
            <a:r>
              <a:rPr lang="en-US" altLang="zh-CN" sz="3600" b="1" dirty="0">
                <a:solidFill>
                  <a:schemeClr val="accent4"/>
                </a:solidFill>
                <a:effectLst/>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3600" b="1" dirty="0">
                <a:solidFill>
                  <a:schemeClr val="accent4"/>
                </a:solidFill>
                <a:effectLst/>
                <a:latin typeface="微软雅黑" panose="020B0503020204020204" pitchFamily="34" charset="-122"/>
                <a:ea typeface="微软雅黑" panose="020B0503020204020204" pitchFamily="34" charset="-122"/>
                <a:sym typeface="微软雅黑" panose="020B0503020204020204" pitchFamily="34" charset="-122"/>
              </a:rPr>
              <a:t>邀请招标</a:t>
            </a:r>
          </a:p>
        </p:txBody>
      </p:sp>
      <p:sp>
        <p:nvSpPr>
          <p:cNvPr id="70" name="矩形 69"/>
          <p:cNvSpPr/>
          <p:nvPr/>
        </p:nvSpPr>
        <p:spPr>
          <a:xfrm>
            <a:off x="4076700" y="3241040"/>
            <a:ext cx="3422650" cy="3846195"/>
          </a:xfrm>
          <a:prstGeom prst="rect">
            <a:avLst/>
          </a:prstGeom>
        </p:spPr>
        <p:txBody>
          <a:bodyPr wrap="square">
            <a:spAutoFit/>
          </a:bodyPr>
          <a:lstStyle/>
          <a:p>
            <a:pPr algn="l">
              <a:lnSpc>
                <a:spcPct val="100000"/>
              </a:lnSpc>
            </a:pPr>
            <a:endParaRPr lang="zh-CN" altLang="en-US" sz="1800" dirty="0">
              <a:latin typeface="微软雅黑" panose="020B0503020204020204" pitchFamily="34" charset="-122"/>
              <a:ea typeface="微软雅黑" panose="020B0503020204020204" pitchFamily="34" charset="-122"/>
            </a:endParaRPr>
          </a:p>
          <a:p>
            <a:pPr algn="l">
              <a:lnSpc>
                <a:spcPct val="100000"/>
              </a:lnSpc>
            </a:pPr>
            <a:r>
              <a:rPr lang="zh-CN" altLang="zh-CN" sz="1800" b="1" dirty="0">
                <a:latin typeface="微软雅黑" panose="020B0503020204020204" pitchFamily="34" charset="-122"/>
                <a:ea typeface="微软雅黑" panose="020B0503020204020204" pitchFamily="34" charset="-122"/>
                <a:sym typeface="+mn-ea"/>
              </a:rPr>
              <a:t>范围：</a:t>
            </a:r>
            <a:r>
              <a:rPr lang="en-US" altLang="zh-CN" sz="1800" dirty="0">
                <a:latin typeface="微软雅黑" panose="020B0503020204020204" pitchFamily="34" charset="-122"/>
                <a:ea typeface="微软雅黑" panose="020B0503020204020204" pitchFamily="34" charset="-122"/>
                <a:sym typeface="+mn-ea"/>
              </a:rPr>
              <a:t>1.</a:t>
            </a:r>
            <a:r>
              <a:rPr lang="zh-CN" altLang="en-US" sz="1800" dirty="0">
                <a:latin typeface="微软雅黑" panose="020B0503020204020204" pitchFamily="34" charset="-122"/>
                <a:ea typeface="微软雅黑" panose="020B0503020204020204" pitchFamily="34" charset="-122"/>
                <a:sym typeface="+mn-ea"/>
              </a:rPr>
              <a:t>是涉及国家安全、国家秘密或者抢险救灾，适宜招标但不宜公开招标的;</a:t>
            </a:r>
          </a:p>
          <a:p>
            <a:pPr algn="l">
              <a:lnSpc>
                <a:spcPct val="100000"/>
              </a:lnSpc>
            </a:pPr>
            <a:r>
              <a:rPr lang="en-US" altLang="zh-CN" dirty="0">
                <a:latin typeface="微软雅黑" panose="020B0503020204020204" pitchFamily="34" charset="-122"/>
                <a:ea typeface="微软雅黑" panose="020B0503020204020204" pitchFamily="34" charset="-122"/>
                <a:sym typeface="+mn-ea"/>
              </a:rPr>
              <a:t>2.</a:t>
            </a:r>
            <a:r>
              <a:rPr lang="zh-CN" altLang="en-US" dirty="0">
                <a:latin typeface="微软雅黑" panose="020B0503020204020204" pitchFamily="34" charset="-122"/>
                <a:ea typeface="微软雅黑" panose="020B0503020204020204" pitchFamily="34" charset="-122"/>
                <a:sym typeface="+mn-ea"/>
              </a:rPr>
              <a:t>是项目技术复杂或有特殊要求，或者受自然地域环境限制，只有少量潜在投标人可供选择的;</a:t>
            </a:r>
            <a:endParaRPr lang="zh-CN" altLang="en-US" dirty="0">
              <a:latin typeface="微软雅黑" panose="020B0503020204020204" pitchFamily="34" charset="-122"/>
              <a:ea typeface="微软雅黑" panose="020B0503020204020204" pitchFamily="34" charset="-122"/>
            </a:endParaRPr>
          </a:p>
          <a:p>
            <a:pPr algn="l">
              <a:lnSpc>
                <a:spcPct val="100000"/>
              </a:lnSpc>
            </a:pPr>
            <a:r>
              <a:rPr lang="en-US" altLang="zh-CN" dirty="0">
                <a:latin typeface="微软雅黑" panose="020B0503020204020204" pitchFamily="34" charset="-122"/>
                <a:ea typeface="微软雅黑" panose="020B0503020204020204" pitchFamily="34" charset="-122"/>
                <a:sym typeface="+mn-ea"/>
              </a:rPr>
              <a:t>3.</a:t>
            </a:r>
            <a:r>
              <a:rPr lang="zh-CN" altLang="en-US" dirty="0">
                <a:latin typeface="微软雅黑" panose="020B0503020204020204" pitchFamily="34" charset="-122"/>
                <a:ea typeface="微软雅黑" panose="020B0503020204020204" pitchFamily="34" charset="-122"/>
                <a:sym typeface="+mn-ea"/>
              </a:rPr>
              <a:t>是采用公开招标方式的费用占项目合同金额的比例过大的</a:t>
            </a:r>
            <a:r>
              <a:rPr lang="zh-CN" altLang="en-US" sz="1800" dirty="0">
                <a:latin typeface="微软雅黑" panose="020B0503020204020204" pitchFamily="34" charset="-122"/>
                <a:ea typeface="微软雅黑" panose="020B0503020204020204" pitchFamily="34" charset="-122"/>
                <a:sym typeface="+mn-ea"/>
              </a:rPr>
              <a:t>自主决定采用公开招标还是邀请招标。</a:t>
            </a:r>
            <a:endParaRPr lang="zh-CN" altLang="en-US" sz="1800" dirty="0">
              <a:latin typeface="微软雅黑" panose="020B0503020204020204" pitchFamily="34" charset="-122"/>
              <a:ea typeface="微软雅黑" panose="020B0503020204020204" pitchFamily="34" charset="-122"/>
            </a:endParaRPr>
          </a:p>
          <a:p>
            <a:pPr algn="l">
              <a:lnSpc>
                <a:spcPct val="100000"/>
              </a:lnSpc>
            </a:pPr>
            <a:endParaRPr lang="zh-CN" altLang="en-US" sz="1600" dirty="0">
              <a:latin typeface="微软雅黑" panose="020B0503020204020204" pitchFamily="34" charset="-122"/>
              <a:ea typeface="微软雅黑" panose="020B0503020204020204" pitchFamily="34" charset="-122"/>
            </a:endParaRPr>
          </a:p>
          <a:p>
            <a:pPr algn="l">
              <a:lnSpc>
                <a:spcPct val="100000"/>
              </a:lnSpc>
            </a:pPr>
            <a:endParaRPr lang="zh-CN" altLang="en-US" sz="1600" dirty="0">
              <a:latin typeface="微软雅黑" panose="020B0503020204020204" pitchFamily="34" charset="-122"/>
              <a:ea typeface="微软雅黑" panose="020B0503020204020204" pitchFamily="34" charset="-122"/>
            </a:endParaRPr>
          </a:p>
          <a:p>
            <a:pPr algn="l">
              <a:lnSpc>
                <a:spcPct val="100000"/>
              </a:lnSpc>
            </a:pPr>
            <a:endParaRPr lang="zh-CN" altLang="en-US" sz="1600" dirty="0">
              <a:latin typeface="微软雅黑" panose="020B0503020204020204" pitchFamily="34" charset="-122"/>
              <a:ea typeface="微软雅黑" panose="020B0503020204020204" pitchFamily="34" charset="-122"/>
            </a:endParaRPr>
          </a:p>
          <a:p>
            <a:pPr lvl="0" algn="l">
              <a:lnSpc>
                <a:spcPct val="100000"/>
              </a:lnSpc>
            </a:pPr>
            <a:endParaRPr lang="zh-HK" altLang="zh-HK" sz="1600" dirty="0">
              <a:latin typeface="微软雅黑" panose="020B0503020204020204" pitchFamily="34" charset="-122"/>
              <a:ea typeface="微软雅黑" panose="020B0503020204020204" pitchFamily="34" charset="-122"/>
            </a:endParaRPr>
          </a:p>
        </p:txBody>
      </p:sp>
    </p:spTree>
  </p:cSld>
  <p:clrMapOvr>
    <a:masterClrMapping/>
  </p:clrMapOvr>
  <p:transition spd="med">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9" name="组合 18"/>
          <p:cNvGrpSpPr/>
          <p:nvPr/>
        </p:nvGrpSpPr>
        <p:grpSpPr>
          <a:xfrm>
            <a:off x="1476659" y="2063480"/>
            <a:ext cx="1093895" cy="955612"/>
            <a:chOff x="882603" y="2302677"/>
            <a:chExt cx="1093895" cy="955612"/>
          </a:xfrm>
          <a:solidFill>
            <a:srgbClr val="0070C0"/>
          </a:solidFill>
        </p:grpSpPr>
        <p:sp>
          <p:nvSpPr>
            <p:cNvPr id="20" name="Freeform 14"/>
            <p:cNvSpPr/>
            <p:nvPr/>
          </p:nvSpPr>
          <p:spPr bwMode="auto">
            <a:xfrm>
              <a:off x="882603" y="2302677"/>
              <a:ext cx="820672" cy="955612"/>
            </a:xfrm>
            <a:custGeom>
              <a:avLst/>
              <a:gdLst>
                <a:gd name="T0" fmla="*/ 908 w 1036"/>
                <a:gd name="T1" fmla="*/ 372 h 1206"/>
                <a:gd name="T2" fmla="*/ 908 w 1036"/>
                <a:gd name="T3" fmla="*/ 296 h 1206"/>
                <a:gd name="T4" fmla="*/ 908 w 1036"/>
                <a:gd name="T5" fmla="*/ 152 h 1206"/>
                <a:gd name="T6" fmla="*/ 883 w 1036"/>
                <a:gd name="T7" fmla="*/ 128 h 1206"/>
                <a:gd name="T8" fmla="*/ 405 w 1036"/>
                <a:gd name="T9" fmla="*/ 128 h 1206"/>
                <a:gd name="T10" fmla="*/ 387 w 1036"/>
                <a:gd name="T11" fmla="*/ 128 h 1206"/>
                <a:gd name="T12" fmla="*/ 387 w 1036"/>
                <a:gd name="T13" fmla="*/ 150 h 1206"/>
                <a:gd name="T14" fmla="*/ 387 w 1036"/>
                <a:gd name="T15" fmla="*/ 296 h 1206"/>
                <a:gd name="T16" fmla="*/ 295 w 1036"/>
                <a:gd name="T17" fmla="*/ 386 h 1206"/>
                <a:gd name="T18" fmla="*/ 145 w 1036"/>
                <a:gd name="T19" fmla="*/ 386 h 1206"/>
                <a:gd name="T20" fmla="*/ 128 w 1036"/>
                <a:gd name="T21" fmla="*/ 386 h 1206"/>
                <a:gd name="T22" fmla="*/ 128 w 1036"/>
                <a:gd name="T23" fmla="*/ 404 h 1206"/>
                <a:gd name="T24" fmla="*/ 128 w 1036"/>
                <a:gd name="T25" fmla="*/ 1052 h 1206"/>
                <a:gd name="T26" fmla="*/ 153 w 1036"/>
                <a:gd name="T27" fmla="*/ 1078 h 1206"/>
                <a:gd name="T28" fmla="*/ 882 w 1036"/>
                <a:gd name="T29" fmla="*/ 1078 h 1206"/>
                <a:gd name="T30" fmla="*/ 908 w 1036"/>
                <a:gd name="T31" fmla="*/ 1052 h 1206"/>
                <a:gd name="T32" fmla="*/ 908 w 1036"/>
                <a:gd name="T33" fmla="*/ 869 h 1206"/>
                <a:gd name="T34" fmla="*/ 914 w 1036"/>
                <a:gd name="T35" fmla="*/ 851 h 1206"/>
                <a:gd name="T36" fmla="*/ 1028 w 1036"/>
                <a:gd name="T37" fmla="*/ 729 h 1206"/>
                <a:gd name="T38" fmla="*/ 1035 w 1036"/>
                <a:gd name="T39" fmla="*/ 724 h 1206"/>
                <a:gd name="T40" fmla="*/ 1036 w 1036"/>
                <a:gd name="T41" fmla="*/ 738 h 1206"/>
                <a:gd name="T42" fmla="*/ 1036 w 1036"/>
                <a:gd name="T43" fmla="*/ 1069 h 1206"/>
                <a:gd name="T44" fmla="*/ 899 w 1036"/>
                <a:gd name="T45" fmla="*/ 1206 h 1206"/>
                <a:gd name="T46" fmla="*/ 133 w 1036"/>
                <a:gd name="T47" fmla="*/ 1206 h 1206"/>
                <a:gd name="T48" fmla="*/ 0 w 1036"/>
                <a:gd name="T49" fmla="*/ 1073 h 1206"/>
                <a:gd name="T50" fmla="*/ 0 w 1036"/>
                <a:gd name="T51" fmla="*/ 316 h 1206"/>
                <a:gd name="T52" fmla="*/ 19 w 1036"/>
                <a:gd name="T53" fmla="*/ 267 h 1206"/>
                <a:gd name="T54" fmla="*/ 265 w 1036"/>
                <a:gd name="T55" fmla="*/ 27 h 1206"/>
                <a:gd name="T56" fmla="*/ 331 w 1036"/>
                <a:gd name="T57" fmla="*/ 0 h 1206"/>
                <a:gd name="T58" fmla="*/ 902 w 1036"/>
                <a:gd name="T59" fmla="*/ 0 h 1206"/>
                <a:gd name="T60" fmla="*/ 1036 w 1036"/>
                <a:gd name="T61" fmla="*/ 129 h 1206"/>
                <a:gd name="T62" fmla="*/ 1035 w 1036"/>
                <a:gd name="T63" fmla="*/ 206 h 1206"/>
                <a:gd name="T64" fmla="*/ 1028 w 1036"/>
                <a:gd name="T65" fmla="*/ 224 h 1206"/>
                <a:gd name="T66" fmla="*/ 942 w 1036"/>
                <a:gd name="T67" fmla="*/ 328 h 1206"/>
                <a:gd name="T68" fmla="*/ 921 w 1036"/>
                <a:gd name="T69" fmla="*/ 358 h 1206"/>
                <a:gd name="T70" fmla="*/ 908 w 1036"/>
                <a:gd name="T71" fmla="*/ 372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6" h="1206">
                  <a:moveTo>
                    <a:pt x="908" y="372"/>
                  </a:moveTo>
                  <a:cubicBezTo>
                    <a:pt x="908" y="344"/>
                    <a:pt x="908" y="320"/>
                    <a:pt x="908" y="296"/>
                  </a:cubicBezTo>
                  <a:cubicBezTo>
                    <a:pt x="908" y="248"/>
                    <a:pt x="908" y="200"/>
                    <a:pt x="908" y="152"/>
                  </a:cubicBezTo>
                  <a:cubicBezTo>
                    <a:pt x="908" y="131"/>
                    <a:pt x="905" y="128"/>
                    <a:pt x="883" y="128"/>
                  </a:cubicBezTo>
                  <a:cubicBezTo>
                    <a:pt x="724" y="128"/>
                    <a:pt x="565" y="128"/>
                    <a:pt x="405" y="128"/>
                  </a:cubicBezTo>
                  <a:cubicBezTo>
                    <a:pt x="400" y="128"/>
                    <a:pt x="394" y="128"/>
                    <a:pt x="387" y="128"/>
                  </a:cubicBezTo>
                  <a:cubicBezTo>
                    <a:pt x="387" y="137"/>
                    <a:pt x="387" y="144"/>
                    <a:pt x="387" y="150"/>
                  </a:cubicBezTo>
                  <a:cubicBezTo>
                    <a:pt x="387" y="199"/>
                    <a:pt x="387" y="247"/>
                    <a:pt x="387" y="296"/>
                  </a:cubicBezTo>
                  <a:cubicBezTo>
                    <a:pt x="386" y="352"/>
                    <a:pt x="351" y="386"/>
                    <a:pt x="295" y="386"/>
                  </a:cubicBezTo>
                  <a:cubicBezTo>
                    <a:pt x="245" y="386"/>
                    <a:pt x="195" y="386"/>
                    <a:pt x="145" y="386"/>
                  </a:cubicBezTo>
                  <a:cubicBezTo>
                    <a:pt x="140" y="386"/>
                    <a:pt x="135" y="386"/>
                    <a:pt x="128" y="386"/>
                  </a:cubicBezTo>
                  <a:cubicBezTo>
                    <a:pt x="128" y="394"/>
                    <a:pt x="128" y="399"/>
                    <a:pt x="128" y="404"/>
                  </a:cubicBezTo>
                  <a:cubicBezTo>
                    <a:pt x="128" y="620"/>
                    <a:pt x="128" y="836"/>
                    <a:pt x="128" y="1052"/>
                  </a:cubicBezTo>
                  <a:cubicBezTo>
                    <a:pt x="128" y="1076"/>
                    <a:pt x="130" y="1078"/>
                    <a:pt x="153" y="1078"/>
                  </a:cubicBezTo>
                  <a:cubicBezTo>
                    <a:pt x="396" y="1078"/>
                    <a:pt x="639" y="1078"/>
                    <a:pt x="882" y="1078"/>
                  </a:cubicBezTo>
                  <a:cubicBezTo>
                    <a:pt x="906" y="1078"/>
                    <a:pt x="908" y="1076"/>
                    <a:pt x="908" y="1052"/>
                  </a:cubicBezTo>
                  <a:cubicBezTo>
                    <a:pt x="908" y="991"/>
                    <a:pt x="908" y="930"/>
                    <a:pt x="908" y="869"/>
                  </a:cubicBezTo>
                  <a:cubicBezTo>
                    <a:pt x="908" y="863"/>
                    <a:pt x="910" y="855"/>
                    <a:pt x="914" y="851"/>
                  </a:cubicBezTo>
                  <a:cubicBezTo>
                    <a:pt x="952" y="810"/>
                    <a:pt x="990" y="770"/>
                    <a:pt x="1028" y="729"/>
                  </a:cubicBezTo>
                  <a:cubicBezTo>
                    <a:pt x="1030" y="728"/>
                    <a:pt x="1031" y="727"/>
                    <a:pt x="1035" y="724"/>
                  </a:cubicBezTo>
                  <a:cubicBezTo>
                    <a:pt x="1035" y="730"/>
                    <a:pt x="1036" y="734"/>
                    <a:pt x="1036" y="738"/>
                  </a:cubicBezTo>
                  <a:cubicBezTo>
                    <a:pt x="1036" y="849"/>
                    <a:pt x="1036" y="959"/>
                    <a:pt x="1036" y="1069"/>
                  </a:cubicBezTo>
                  <a:cubicBezTo>
                    <a:pt x="1035" y="1151"/>
                    <a:pt x="981" y="1206"/>
                    <a:pt x="899" y="1206"/>
                  </a:cubicBezTo>
                  <a:cubicBezTo>
                    <a:pt x="643" y="1206"/>
                    <a:pt x="388" y="1206"/>
                    <a:pt x="133" y="1206"/>
                  </a:cubicBezTo>
                  <a:cubicBezTo>
                    <a:pt x="56" y="1206"/>
                    <a:pt x="0" y="1150"/>
                    <a:pt x="0" y="1073"/>
                  </a:cubicBezTo>
                  <a:cubicBezTo>
                    <a:pt x="0" y="821"/>
                    <a:pt x="0" y="568"/>
                    <a:pt x="0" y="316"/>
                  </a:cubicBezTo>
                  <a:cubicBezTo>
                    <a:pt x="0" y="297"/>
                    <a:pt x="6" y="281"/>
                    <a:pt x="19" y="267"/>
                  </a:cubicBezTo>
                  <a:cubicBezTo>
                    <a:pt x="101" y="187"/>
                    <a:pt x="183" y="107"/>
                    <a:pt x="265" y="27"/>
                  </a:cubicBezTo>
                  <a:cubicBezTo>
                    <a:pt x="283" y="9"/>
                    <a:pt x="305" y="0"/>
                    <a:pt x="331" y="0"/>
                  </a:cubicBezTo>
                  <a:cubicBezTo>
                    <a:pt x="521" y="0"/>
                    <a:pt x="712" y="0"/>
                    <a:pt x="902" y="0"/>
                  </a:cubicBezTo>
                  <a:cubicBezTo>
                    <a:pt x="978" y="1"/>
                    <a:pt x="1033" y="53"/>
                    <a:pt x="1036" y="129"/>
                  </a:cubicBezTo>
                  <a:cubicBezTo>
                    <a:pt x="1036" y="155"/>
                    <a:pt x="1036" y="180"/>
                    <a:pt x="1035" y="206"/>
                  </a:cubicBezTo>
                  <a:cubicBezTo>
                    <a:pt x="1035" y="212"/>
                    <a:pt x="1032" y="219"/>
                    <a:pt x="1028" y="224"/>
                  </a:cubicBezTo>
                  <a:cubicBezTo>
                    <a:pt x="999" y="259"/>
                    <a:pt x="970" y="293"/>
                    <a:pt x="942" y="328"/>
                  </a:cubicBezTo>
                  <a:cubicBezTo>
                    <a:pt x="934" y="337"/>
                    <a:pt x="928" y="348"/>
                    <a:pt x="921" y="358"/>
                  </a:cubicBezTo>
                  <a:cubicBezTo>
                    <a:pt x="918" y="362"/>
                    <a:pt x="914" y="365"/>
                    <a:pt x="908" y="3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21" name="Freeform 15"/>
            <p:cNvSpPr/>
            <p:nvPr/>
          </p:nvSpPr>
          <p:spPr bwMode="auto">
            <a:xfrm>
              <a:off x="1362082" y="2640858"/>
              <a:ext cx="386396" cy="443988"/>
            </a:xfrm>
            <a:custGeom>
              <a:avLst/>
              <a:gdLst>
                <a:gd name="T0" fmla="*/ 351 w 488"/>
                <a:gd name="T1" fmla="*/ 0 h 560"/>
                <a:gd name="T2" fmla="*/ 488 w 488"/>
                <a:gd name="T3" fmla="*/ 114 h 560"/>
                <a:gd name="T4" fmla="*/ 431 w 488"/>
                <a:gd name="T5" fmla="*/ 180 h 560"/>
                <a:gd name="T6" fmla="*/ 127 w 488"/>
                <a:gd name="T7" fmla="*/ 490 h 560"/>
                <a:gd name="T8" fmla="*/ 39 w 488"/>
                <a:gd name="T9" fmla="*/ 554 h 560"/>
                <a:gd name="T10" fmla="*/ 5 w 488"/>
                <a:gd name="T11" fmla="*/ 560 h 560"/>
                <a:gd name="T12" fmla="*/ 4 w 488"/>
                <a:gd name="T13" fmla="*/ 526 h 560"/>
                <a:gd name="T14" fmla="*/ 64 w 488"/>
                <a:gd name="T15" fmla="*/ 404 h 560"/>
                <a:gd name="T16" fmla="*/ 347 w 488"/>
                <a:gd name="T17" fmla="*/ 7 h 560"/>
                <a:gd name="T18" fmla="*/ 351 w 488"/>
                <a:gd name="T19"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8" h="560">
                  <a:moveTo>
                    <a:pt x="351" y="0"/>
                  </a:moveTo>
                  <a:cubicBezTo>
                    <a:pt x="398" y="39"/>
                    <a:pt x="443" y="76"/>
                    <a:pt x="488" y="114"/>
                  </a:cubicBezTo>
                  <a:cubicBezTo>
                    <a:pt x="469" y="137"/>
                    <a:pt x="450" y="159"/>
                    <a:pt x="431" y="180"/>
                  </a:cubicBezTo>
                  <a:cubicBezTo>
                    <a:pt x="336" y="289"/>
                    <a:pt x="238" y="396"/>
                    <a:pt x="127" y="490"/>
                  </a:cubicBezTo>
                  <a:cubicBezTo>
                    <a:pt x="100" y="514"/>
                    <a:pt x="69" y="534"/>
                    <a:pt x="39" y="554"/>
                  </a:cubicBezTo>
                  <a:cubicBezTo>
                    <a:pt x="30" y="560"/>
                    <a:pt x="17" y="558"/>
                    <a:pt x="5" y="560"/>
                  </a:cubicBezTo>
                  <a:cubicBezTo>
                    <a:pt x="5" y="549"/>
                    <a:pt x="0" y="536"/>
                    <a:pt x="4" y="526"/>
                  </a:cubicBezTo>
                  <a:cubicBezTo>
                    <a:pt x="23" y="485"/>
                    <a:pt x="41" y="443"/>
                    <a:pt x="64" y="404"/>
                  </a:cubicBezTo>
                  <a:cubicBezTo>
                    <a:pt x="147" y="264"/>
                    <a:pt x="245" y="134"/>
                    <a:pt x="347" y="7"/>
                  </a:cubicBezTo>
                  <a:cubicBezTo>
                    <a:pt x="348" y="5"/>
                    <a:pt x="349" y="3"/>
                    <a:pt x="35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22" name="Freeform 16"/>
            <p:cNvSpPr/>
            <p:nvPr/>
          </p:nvSpPr>
          <p:spPr bwMode="auto">
            <a:xfrm>
              <a:off x="1667783" y="2400113"/>
              <a:ext cx="273223" cy="299340"/>
            </a:xfrm>
            <a:custGeom>
              <a:avLst/>
              <a:gdLst>
                <a:gd name="T0" fmla="*/ 139 w 345"/>
                <a:gd name="T1" fmla="*/ 378 h 378"/>
                <a:gd name="T2" fmla="*/ 0 w 345"/>
                <a:gd name="T3" fmla="*/ 264 h 378"/>
                <a:gd name="T4" fmla="*/ 19 w 345"/>
                <a:gd name="T5" fmla="*/ 240 h 378"/>
                <a:gd name="T6" fmla="*/ 183 w 345"/>
                <a:gd name="T7" fmla="*/ 54 h 378"/>
                <a:gd name="T8" fmla="*/ 231 w 345"/>
                <a:gd name="T9" fmla="*/ 17 h 378"/>
                <a:gd name="T10" fmla="*/ 308 w 345"/>
                <a:gd name="T11" fmla="*/ 26 h 378"/>
                <a:gd name="T12" fmla="*/ 334 w 345"/>
                <a:gd name="T13" fmla="*/ 103 h 378"/>
                <a:gd name="T14" fmla="*/ 312 w 345"/>
                <a:gd name="T15" fmla="*/ 150 h 378"/>
                <a:gd name="T16" fmla="*/ 139 w 345"/>
                <a:gd name="T17" fmla="*/ 37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5" h="378">
                  <a:moveTo>
                    <a:pt x="139" y="378"/>
                  </a:moveTo>
                  <a:cubicBezTo>
                    <a:pt x="90" y="338"/>
                    <a:pt x="46" y="301"/>
                    <a:pt x="0" y="264"/>
                  </a:cubicBezTo>
                  <a:cubicBezTo>
                    <a:pt x="7" y="255"/>
                    <a:pt x="13" y="247"/>
                    <a:pt x="19" y="240"/>
                  </a:cubicBezTo>
                  <a:cubicBezTo>
                    <a:pt x="74" y="178"/>
                    <a:pt x="128" y="115"/>
                    <a:pt x="183" y="54"/>
                  </a:cubicBezTo>
                  <a:cubicBezTo>
                    <a:pt x="196" y="39"/>
                    <a:pt x="214" y="27"/>
                    <a:pt x="231" y="17"/>
                  </a:cubicBezTo>
                  <a:cubicBezTo>
                    <a:pt x="259" y="0"/>
                    <a:pt x="280" y="4"/>
                    <a:pt x="308" y="26"/>
                  </a:cubicBezTo>
                  <a:cubicBezTo>
                    <a:pt x="336" y="50"/>
                    <a:pt x="345" y="73"/>
                    <a:pt x="334" y="103"/>
                  </a:cubicBezTo>
                  <a:cubicBezTo>
                    <a:pt x="328" y="119"/>
                    <a:pt x="322" y="136"/>
                    <a:pt x="312" y="150"/>
                  </a:cubicBezTo>
                  <a:cubicBezTo>
                    <a:pt x="255" y="226"/>
                    <a:pt x="197" y="301"/>
                    <a:pt x="139" y="3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 name="Freeform 17"/>
            <p:cNvSpPr/>
            <p:nvPr/>
          </p:nvSpPr>
          <p:spPr bwMode="auto">
            <a:xfrm>
              <a:off x="1088524" y="2679029"/>
              <a:ext cx="408829" cy="66632"/>
            </a:xfrm>
            <a:custGeom>
              <a:avLst/>
              <a:gdLst>
                <a:gd name="T0" fmla="*/ 257 w 516"/>
                <a:gd name="T1" fmla="*/ 0 h 84"/>
                <a:gd name="T2" fmla="*/ 496 w 516"/>
                <a:gd name="T3" fmla="*/ 0 h 84"/>
                <a:gd name="T4" fmla="*/ 516 w 516"/>
                <a:gd name="T5" fmla="*/ 19 h 84"/>
                <a:gd name="T6" fmla="*/ 516 w 516"/>
                <a:gd name="T7" fmla="*/ 49 h 84"/>
                <a:gd name="T8" fmla="*/ 481 w 516"/>
                <a:gd name="T9" fmla="*/ 84 h 84"/>
                <a:gd name="T10" fmla="*/ 23 w 516"/>
                <a:gd name="T11" fmla="*/ 84 h 84"/>
                <a:gd name="T12" fmla="*/ 0 w 516"/>
                <a:gd name="T13" fmla="*/ 61 h 84"/>
                <a:gd name="T14" fmla="*/ 0 w 516"/>
                <a:gd name="T15" fmla="*/ 22 h 84"/>
                <a:gd name="T16" fmla="*/ 22 w 516"/>
                <a:gd name="T17" fmla="*/ 0 h 84"/>
                <a:gd name="T18" fmla="*/ 257 w 516"/>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6" h="84">
                  <a:moveTo>
                    <a:pt x="257" y="0"/>
                  </a:moveTo>
                  <a:cubicBezTo>
                    <a:pt x="337" y="0"/>
                    <a:pt x="416" y="0"/>
                    <a:pt x="496" y="0"/>
                  </a:cubicBezTo>
                  <a:cubicBezTo>
                    <a:pt x="515" y="0"/>
                    <a:pt x="516" y="1"/>
                    <a:pt x="516" y="19"/>
                  </a:cubicBezTo>
                  <a:cubicBezTo>
                    <a:pt x="516" y="29"/>
                    <a:pt x="516" y="39"/>
                    <a:pt x="516" y="49"/>
                  </a:cubicBezTo>
                  <a:cubicBezTo>
                    <a:pt x="516" y="71"/>
                    <a:pt x="503" y="84"/>
                    <a:pt x="481" y="84"/>
                  </a:cubicBezTo>
                  <a:cubicBezTo>
                    <a:pt x="329" y="84"/>
                    <a:pt x="176" y="84"/>
                    <a:pt x="23" y="84"/>
                  </a:cubicBezTo>
                  <a:cubicBezTo>
                    <a:pt x="0" y="84"/>
                    <a:pt x="0" y="83"/>
                    <a:pt x="0" y="61"/>
                  </a:cubicBezTo>
                  <a:cubicBezTo>
                    <a:pt x="0" y="48"/>
                    <a:pt x="0" y="35"/>
                    <a:pt x="0" y="22"/>
                  </a:cubicBezTo>
                  <a:cubicBezTo>
                    <a:pt x="0" y="0"/>
                    <a:pt x="0" y="0"/>
                    <a:pt x="22" y="0"/>
                  </a:cubicBezTo>
                  <a:cubicBezTo>
                    <a:pt x="100" y="0"/>
                    <a:pt x="179" y="0"/>
                    <a:pt x="25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4" name="Freeform 18"/>
            <p:cNvSpPr/>
            <p:nvPr/>
          </p:nvSpPr>
          <p:spPr bwMode="auto">
            <a:xfrm>
              <a:off x="1087855" y="2815306"/>
              <a:ext cx="344542" cy="67301"/>
            </a:xfrm>
            <a:custGeom>
              <a:avLst/>
              <a:gdLst>
                <a:gd name="T0" fmla="*/ 435 w 435"/>
                <a:gd name="T1" fmla="*/ 0 h 85"/>
                <a:gd name="T2" fmla="*/ 382 w 435"/>
                <a:gd name="T3" fmla="*/ 80 h 85"/>
                <a:gd name="T4" fmla="*/ 371 w 435"/>
                <a:gd name="T5" fmla="*/ 84 h 85"/>
                <a:gd name="T6" fmla="*/ 15 w 435"/>
                <a:gd name="T7" fmla="*/ 85 h 85"/>
                <a:gd name="T8" fmla="*/ 1 w 435"/>
                <a:gd name="T9" fmla="*/ 69 h 85"/>
                <a:gd name="T10" fmla="*/ 0 w 435"/>
                <a:gd name="T11" fmla="*/ 18 h 85"/>
                <a:gd name="T12" fmla="*/ 19 w 435"/>
                <a:gd name="T13" fmla="*/ 0 h 85"/>
                <a:gd name="T14" fmla="*/ 190 w 435"/>
                <a:gd name="T15" fmla="*/ 0 h 85"/>
                <a:gd name="T16" fmla="*/ 415 w 435"/>
                <a:gd name="T17" fmla="*/ 0 h 85"/>
                <a:gd name="T18" fmla="*/ 435 w 435"/>
                <a:gd name="T1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85">
                  <a:moveTo>
                    <a:pt x="435" y="0"/>
                  </a:moveTo>
                  <a:cubicBezTo>
                    <a:pt x="417" y="29"/>
                    <a:pt x="400" y="55"/>
                    <a:pt x="382" y="80"/>
                  </a:cubicBezTo>
                  <a:cubicBezTo>
                    <a:pt x="380" y="83"/>
                    <a:pt x="375" y="84"/>
                    <a:pt x="371" y="84"/>
                  </a:cubicBezTo>
                  <a:cubicBezTo>
                    <a:pt x="252" y="85"/>
                    <a:pt x="134" y="84"/>
                    <a:pt x="15" y="85"/>
                  </a:cubicBezTo>
                  <a:cubicBezTo>
                    <a:pt x="4" y="85"/>
                    <a:pt x="0" y="80"/>
                    <a:pt x="1" y="69"/>
                  </a:cubicBezTo>
                  <a:cubicBezTo>
                    <a:pt x="1" y="52"/>
                    <a:pt x="1" y="35"/>
                    <a:pt x="0" y="18"/>
                  </a:cubicBezTo>
                  <a:cubicBezTo>
                    <a:pt x="0" y="4"/>
                    <a:pt x="6" y="0"/>
                    <a:pt x="19" y="0"/>
                  </a:cubicBezTo>
                  <a:cubicBezTo>
                    <a:pt x="76" y="0"/>
                    <a:pt x="133" y="0"/>
                    <a:pt x="190" y="0"/>
                  </a:cubicBezTo>
                  <a:cubicBezTo>
                    <a:pt x="265" y="0"/>
                    <a:pt x="340" y="0"/>
                    <a:pt x="415" y="0"/>
                  </a:cubicBezTo>
                  <a:cubicBezTo>
                    <a:pt x="421" y="0"/>
                    <a:pt x="426" y="0"/>
                    <a:pt x="4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25" name="Freeform 19"/>
            <p:cNvSpPr/>
            <p:nvPr/>
          </p:nvSpPr>
          <p:spPr bwMode="auto">
            <a:xfrm>
              <a:off x="1082497" y="2945221"/>
              <a:ext cx="244427" cy="146657"/>
            </a:xfrm>
            <a:custGeom>
              <a:avLst/>
              <a:gdLst>
                <a:gd name="T0" fmla="*/ 286 w 309"/>
                <a:gd name="T1" fmla="*/ 148 h 185"/>
                <a:gd name="T2" fmla="*/ 283 w 309"/>
                <a:gd name="T3" fmla="*/ 148 h 185"/>
                <a:gd name="T4" fmla="*/ 234 w 309"/>
                <a:gd name="T5" fmla="*/ 153 h 185"/>
                <a:gd name="T6" fmla="*/ 214 w 309"/>
                <a:gd name="T7" fmla="*/ 169 h 185"/>
                <a:gd name="T8" fmla="*/ 156 w 309"/>
                <a:gd name="T9" fmla="*/ 164 h 185"/>
                <a:gd name="T10" fmla="*/ 105 w 309"/>
                <a:gd name="T11" fmla="*/ 110 h 185"/>
                <a:gd name="T12" fmla="*/ 80 w 309"/>
                <a:gd name="T13" fmla="*/ 157 h 185"/>
                <a:gd name="T14" fmla="*/ 38 w 309"/>
                <a:gd name="T15" fmla="*/ 178 h 185"/>
                <a:gd name="T16" fmla="*/ 11 w 309"/>
                <a:gd name="T17" fmla="*/ 126 h 185"/>
                <a:gd name="T18" fmla="*/ 64 w 309"/>
                <a:gd name="T19" fmla="*/ 24 h 185"/>
                <a:gd name="T20" fmla="*/ 126 w 309"/>
                <a:gd name="T21" fmla="*/ 21 h 185"/>
                <a:gd name="T22" fmla="*/ 191 w 309"/>
                <a:gd name="T23" fmla="*/ 90 h 185"/>
                <a:gd name="T24" fmla="*/ 230 w 309"/>
                <a:gd name="T25" fmla="*/ 60 h 185"/>
                <a:gd name="T26" fmla="*/ 281 w 309"/>
                <a:gd name="T27" fmla="*/ 58 h 185"/>
                <a:gd name="T28" fmla="*/ 309 w 309"/>
                <a:gd name="T29" fmla="*/ 76 h 185"/>
                <a:gd name="T30" fmla="*/ 286 w 309"/>
                <a:gd name="T31" fmla="*/ 14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9" h="185">
                  <a:moveTo>
                    <a:pt x="286" y="148"/>
                  </a:moveTo>
                  <a:cubicBezTo>
                    <a:pt x="284" y="148"/>
                    <a:pt x="284" y="148"/>
                    <a:pt x="283" y="148"/>
                  </a:cubicBezTo>
                  <a:cubicBezTo>
                    <a:pt x="265" y="131"/>
                    <a:pt x="249" y="137"/>
                    <a:pt x="234" y="153"/>
                  </a:cubicBezTo>
                  <a:cubicBezTo>
                    <a:pt x="228" y="159"/>
                    <a:pt x="221" y="164"/>
                    <a:pt x="214" y="169"/>
                  </a:cubicBezTo>
                  <a:cubicBezTo>
                    <a:pt x="193" y="185"/>
                    <a:pt x="174" y="183"/>
                    <a:pt x="156" y="164"/>
                  </a:cubicBezTo>
                  <a:cubicBezTo>
                    <a:pt x="139" y="147"/>
                    <a:pt x="123" y="129"/>
                    <a:pt x="105" y="110"/>
                  </a:cubicBezTo>
                  <a:cubicBezTo>
                    <a:pt x="96" y="126"/>
                    <a:pt x="88" y="142"/>
                    <a:pt x="80" y="157"/>
                  </a:cubicBezTo>
                  <a:cubicBezTo>
                    <a:pt x="71" y="174"/>
                    <a:pt x="55" y="181"/>
                    <a:pt x="38" y="178"/>
                  </a:cubicBezTo>
                  <a:cubicBezTo>
                    <a:pt x="14" y="174"/>
                    <a:pt x="0" y="149"/>
                    <a:pt x="11" y="126"/>
                  </a:cubicBezTo>
                  <a:cubicBezTo>
                    <a:pt x="28" y="92"/>
                    <a:pt x="45" y="57"/>
                    <a:pt x="64" y="24"/>
                  </a:cubicBezTo>
                  <a:cubicBezTo>
                    <a:pt x="77" y="0"/>
                    <a:pt x="107" y="0"/>
                    <a:pt x="126" y="21"/>
                  </a:cubicBezTo>
                  <a:cubicBezTo>
                    <a:pt x="148" y="43"/>
                    <a:pt x="169" y="66"/>
                    <a:pt x="191" y="90"/>
                  </a:cubicBezTo>
                  <a:cubicBezTo>
                    <a:pt x="204" y="80"/>
                    <a:pt x="217" y="70"/>
                    <a:pt x="230" y="60"/>
                  </a:cubicBezTo>
                  <a:cubicBezTo>
                    <a:pt x="247" y="47"/>
                    <a:pt x="262" y="46"/>
                    <a:pt x="281" y="58"/>
                  </a:cubicBezTo>
                  <a:cubicBezTo>
                    <a:pt x="291" y="64"/>
                    <a:pt x="300" y="70"/>
                    <a:pt x="309" y="76"/>
                  </a:cubicBezTo>
                  <a:cubicBezTo>
                    <a:pt x="301" y="100"/>
                    <a:pt x="294" y="124"/>
                    <a:pt x="286"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26" name="Freeform 20"/>
            <p:cNvSpPr/>
            <p:nvPr/>
          </p:nvSpPr>
          <p:spPr bwMode="auto">
            <a:xfrm>
              <a:off x="1748478" y="2540408"/>
              <a:ext cx="228020" cy="273223"/>
            </a:xfrm>
            <a:custGeom>
              <a:avLst/>
              <a:gdLst>
                <a:gd name="T0" fmla="*/ 288 w 288"/>
                <a:gd name="T1" fmla="*/ 37 h 345"/>
                <a:gd name="T2" fmla="*/ 280 w 288"/>
                <a:gd name="T3" fmla="*/ 52 h 345"/>
                <a:gd name="T4" fmla="*/ 118 w 288"/>
                <a:gd name="T5" fmla="*/ 260 h 345"/>
                <a:gd name="T6" fmla="*/ 57 w 288"/>
                <a:gd name="T7" fmla="*/ 326 h 345"/>
                <a:gd name="T8" fmla="*/ 24 w 288"/>
                <a:gd name="T9" fmla="*/ 343 h 345"/>
                <a:gd name="T10" fmla="*/ 3 w 288"/>
                <a:gd name="T11" fmla="*/ 338 h 345"/>
                <a:gd name="T12" fmla="*/ 3 w 288"/>
                <a:gd name="T13" fmla="*/ 314 h 345"/>
                <a:gd name="T14" fmla="*/ 44 w 288"/>
                <a:gd name="T15" fmla="*/ 262 h 345"/>
                <a:gd name="T16" fmla="*/ 210 w 288"/>
                <a:gd name="T17" fmla="*/ 53 h 345"/>
                <a:gd name="T18" fmla="*/ 236 w 288"/>
                <a:gd name="T19" fmla="*/ 15 h 345"/>
                <a:gd name="T20" fmla="*/ 263 w 288"/>
                <a:gd name="T21" fmla="*/ 4 h 345"/>
                <a:gd name="T22" fmla="*/ 288 w 288"/>
                <a:gd name="T23" fmla="*/ 37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 h="345">
                  <a:moveTo>
                    <a:pt x="288" y="37"/>
                  </a:moveTo>
                  <a:cubicBezTo>
                    <a:pt x="286" y="40"/>
                    <a:pt x="284" y="46"/>
                    <a:pt x="280" y="52"/>
                  </a:cubicBezTo>
                  <a:cubicBezTo>
                    <a:pt x="226" y="121"/>
                    <a:pt x="172" y="191"/>
                    <a:pt x="118" y="260"/>
                  </a:cubicBezTo>
                  <a:cubicBezTo>
                    <a:pt x="99" y="283"/>
                    <a:pt x="78" y="305"/>
                    <a:pt x="57" y="326"/>
                  </a:cubicBezTo>
                  <a:cubicBezTo>
                    <a:pt x="48" y="334"/>
                    <a:pt x="36" y="339"/>
                    <a:pt x="24" y="343"/>
                  </a:cubicBezTo>
                  <a:cubicBezTo>
                    <a:pt x="18" y="345"/>
                    <a:pt x="6" y="343"/>
                    <a:pt x="3" y="338"/>
                  </a:cubicBezTo>
                  <a:cubicBezTo>
                    <a:pt x="0" y="332"/>
                    <a:pt x="0" y="320"/>
                    <a:pt x="3" y="314"/>
                  </a:cubicBezTo>
                  <a:cubicBezTo>
                    <a:pt x="15" y="296"/>
                    <a:pt x="30" y="279"/>
                    <a:pt x="44" y="262"/>
                  </a:cubicBezTo>
                  <a:cubicBezTo>
                    <a:pt x="99" y="192"/>
                    <a:pt x="154" y="123"/>
                    <a:pt x="210" y="53"/>
                  </a:cubicBezTo>
                  <a:cubicBezTo>
                    <a:pt x="219" y="41"/>
                    <a:pt x="228" y="28"/>
                    <a:pt x="236" y="15"/>
                  </a:cubicBezTo>
                  <a:cubicBezTo>
                    <a:pt x="243" y="5"/>
                    <a:pt x="251" y="0"/>
                    <a:pt x="263" y="4"/>
                  </a:cubicBezTo>
                  <a:cubicBezTo>
                    <a:pt x="275" y="7"/>
                    <a:pt x="288" y="23"/>
                    <a:pt x="288"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27" name="Freeform 21"/>
            <p:cNvSpPr/>
            <p:nvPr/>
          </p:nvSpPr>
          <p:spPr bwMode="auto">
            <a:xfrm>
              <a:off x="1293107" y="2473776"/>
              <a:ext cx="204247" cy="66632"/>
            </a:xfrm>
            <a:custGeom>
              <a:avLst/>
              <a:gdLst>
                <a:gd name="T0" fmla="*/ 129 w 258"/>
                <a:gd name="T1" fmla="*/ 84 h 84"/>
                <a:gd name="T2" fmla="*/ 18 w 258"/>
                <a:gd name="T3" fmla="*/ 84 h 84"/>
                <a:gd name="T4" fmla="*/ 0 w 258"/>
                <a:gd name="T5" fmla="*/ 66 h 84"/>
                <a:gd name="T6" fmla="*/ 0 w 258"/>
                <a:gd name="T7" fmla="*/ 16 h 84"/>
                <a:gd name="T8" fmla="*/ 15 w 258"/>
                <a:gd name="T9" fmla="*/ 0 h 84"/>
                <a:gd name="T10" fmla="*/ 243 w 258"/>
                <a:gd name="T11" fmla="*/ 0 h 84"/>
                <a:gd name="T12" fmla="*/ 258 w 258"/>
                <a:gd name="T13" fmla="*/ 15 h 84"/>
                <a:gd name="T14" fmla="*/ 258 w 258"/>
                <a:gd name="T15" fmla="*/ 68 h 84"/>
                <a:gd name="T16" fmla="*/ 241 w 258"/>
                <a:gd name="T17" fmla="*/ 84 h 84"/>
                <a:gd name="T18" fmla="*/ 129 w 258"/>
                <a:gd name="T1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84">
                  <a:moveTo>
                    <a:pt x="129" y="84"/>
                  </a:moveTo>
                  <a:cubicBezTo>
                    <a:pt x="92" y="84"/>
                    <a:pt x="55" y="83"/>
                    <a:pt x="18" y="84"/>
                  </a:cubicBezTo>
                  <a:cubicBezTo>
                    <a:pt x="5" y="84"/>
                    <a:pt x="0" y="79"/>
                    <a:pt x="0" y="66"/>
                  </a:cubicBezTo>
                  <a:cubicBezTo>
                    <a:pt x="1" y="50"/>
                    <a:pt x="1" y="33"/>
                    <a:pt x="0" y="16"/>
                  </a:cubicBezTo>
                  <a:cubicBezTo>
                    <a:pt x="0" y="5"/>
                    <a:pt x="4" y="0"/>
                    <a:pt x="15" y="0"/>
                  </a:cubicBezTo>
                  <a:cubicBezTo>
                    <a:pt x="91" y="0"/>
                    <a:pt x="167" y="0"/>
                    <a:pt x="243" y="0"/>
                  </a:cubicBezTo>
                  <a:cubicBezTo>
                    <a:pt x="254" y="0"/>
                    <a:pt x="258" y="4"/>
                    <a:pt x="258" y="15"/>
                  </a:cubicBezTo>
                  <a:cubicBezTo>
                    <a:pt x="257" y="33"/>
                    <a:pt x="257" y="50"/>
                    <a:pt x="258" y="68"/>
                  </a:cubicBezTo>
                  <a:cubicBezTo>
                    <a:pt x="258" y="80"/>
                    <a:pt x="253" y="84"/>
                    <a:pt x="241" y="84"/>
                  </a:cubicBezTo>
                  <a:cubicBezTo>
                    <a:pt x="203" y="84"/>
                    <a:pt x="166" y="84"/>
                    <a:pt x="1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grpSp>
      <p:sp>
        <p:nvSpPr>
          <p:cNvPr id="29" name="矩形 28"/>
          <p:cNvSpPr/>
          <p:nvPr/>
        </p:nvSpPr>
        <p:spPr>
          <a:xfrm>
            <a:off x="575310" y="3524885"/>
            <a:ext cx="2729865" cy="3969385"/>
          </a:xfrm>
          <a:prstGeom prst="rect">
            <a:avLst/>
          </a:prstGeom>
        </p:spPr>
        <p:txBody>
          <a:bodyPr wrap="square">
            <a:spAutoFit/>
          </a:bodyPr>
          <a:lstStyle/>
          <a:p>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公开招标</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是政府采购的主要采购方式，是指采购人按照法定程序，通过发布招标公告，邀请所有潜在的不特定的供应商参加投标，采购人通过某种事先确定的标准，从所有投标供应商中择优评选出中标供应商，并与之签订政府采购合同的一种采购方式。</a:t>
            </a:r>
            <a:endParaRPr lang="zh-CN" altLang="en-US"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a:p>
            <a:pPr lvl="0"/>
            <a:endParaRPr lang="zh-HK" altLang="zh-HK" dirty="0">
              <a:latin typeface="微软雅黑" panose="020B0503020204020204" pitchFamily="34" charset="-122"/>
              <a:ea typeface="微软雅黑" panose="020B0503020204020204" pitchFamily="34" charset="-122"/>
            </a:endParaRPr>
          </a:p>
        </p:txBody>
      </p:sp>
      <p:grpSp>
        <p:nvGrpSpPr>
          <p:cNvPr id="30" name="组合 29"/>
          <p:cNvGrpSpPr/>
          <p:nvPr/>
        </p:nvGrpSpPr>
        <p:grpSpPr>
          <a:xfrm>
            <a:off x="5031801" y="2071316"/>
            <a:ext cx="1229112" cy="958730"/>
            <a:chOff x="2855366" y="2301118"/>
            <a:chExt cx="1229112" cy="958730"/>
          </a:xfrm>
          <a:solidFill>
            <a:srgbClr val="00B050"/>
          </a:solidFill>
        </p:grpSpPr>
        <p:sp>
          <p:nvSpPr>
            <p:cNvPr id="31" name="Freeform 26"/>
            <p:cNvSpPr/>
            <p:nvPr/>
          </p:nvSpPr>
          <p:spPr bwMode="auto">
            <a:xfrm>
              <a:off x="2855366" y="2531318"/>
              <a:ext cx="807015" cy="728530"/>
            </a:xfrm>
            <a:custGeom>
              <a:avLst/>
              <a:gdLst>
                <a:gd name="T0" fmla="*/ 129 w 908"/>
                <a:gd name="T1" fmla="*/ 646 h 819"/>
                <a:gd name="T2" fmla="*/ 86 w 908"/>
                <a:gd name="T3" fmla="*/ 646 h 819"/>
                <a:gd name="T4" fmla="*/ 0 w 908"/>
                <a:gd name="T5" fmla="*/ 560 h 819"/>
                <a:gd name="T6" fmla="*/ 0 w 908"/>
                <a:gd name="T7" fmla="*/ 87 h 819"/>
                <a:gd name="T8" fmla="*/ 87 w 908"/>
                <a:gd name="T9" fmla="*/ 0 h 819"/>
                <a:gd name="T10" fmla="*/ 822 w 908"/>
                <a:gd name="T11" fmla="*/ 0 h 819"/>
                <a:gd name="T12" fmla="*/ 908 w 908"/>
                <a:gd name="T13" fmla="*/ 90 h 819"/>
                <a:gd name="T14" fmla="*/ 908 w 908"/>
                <a:gd name="T15" fmla="*/ 470 h 819"/>
                <a:gd name="T16" fmla="*/ 908 w 908"/>
                <a:gd name="T17" fmla="*/ 557 h 819"/>
                <a:gd name="T18" fmla="*/ 818 w 908"/>
                <a:gd name="T19" fmla="*/ 646 h 819"/>
                <a:gd name="T20" fmla="*/ 338 w 908"/>
                <a:gd name="T21" fmla="*/ 646 h 819"/>
                <a:gd name="T22" fmla="*/ 313 w 908"/>
                <a:gd name="T23" fmla="*/ 656 h 819"/>
                <a:gd name="T24" fmla="*/ 166 w 908"/>
                <a:gd name="T25" fmla="*/ 804 h 819"/>
                <a:gd name="T26" fmla="*/ 156 w 908"/>
                <a:gd name="T27" fmla="*/ 813 h 819"/>
                <a:gd name="T28" fmla="*/ 139 w 908"/>
                <a:gd name="T29" fmla="*/ 817 h 819"/>
                <a:gd name="T30" fmla="*/ 130 w 908"/>
                <a:gd name="T31" fmla="*/ 802 h 819"/>
                <a:gd name="T32" fmla="*/ 129 w 908"/>
                <a:gd name="T33" fmla="*/ 770 h 819"/>
                <a:gd name="T34" fmla="*/ 129 w 908"/>
                <a:gd name="T35" fmla="*/ 646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8" h="819">
                  <a:moveTo>
                    <a:pt x="129" y="646"/>
                  </a:moveTo>
                  <a:cubicBezTo>
                    <a:pt x="114" y="646"/>
                    <a:pt x="100" y="646"/>
                    <a:pt x="86" y="646"/>
                  </a:cubicBezTo>
                  <a:cubicBezTo>
                    <a:pt x="38" y="646"/>
                    <a:pt x="0" y="608"/>
                    <a:pt x="0" y="560"/>
                  </a:cubicBezTo>
                  <a:cubicBezTo>
                    <a:pt x="0" y="402"/>
                    <a:pt x="0" y="245"/>
                    <a:pt x="0" y="87"/>
                  </a:cubicBezTo>
                  <a:cubicBezTo>
                    <a:pt x="0" y="38"/>
                    <a:pt x="38" y="0"/>
                    <a:pt x="87" y="0"/>
                  </a:cubicBezTo>
                  <a:cubicBezTo>
                    <a:pt x="332" y="0"/>
                    <a:pt x="577" y="0"/>
                    <a:pt x="822" y="0"/>
                  </a:cubicBezTo>
                  <a:cubicBezTo>
                    <a:pt x="872" y="0"/>
                    <a:pt x="908" y="38"/>
                    <a:pt x="908" y="90"/>
                  </a:cubicBezTo>
                  <a:cubicBezTo>
                    <a:pt x="908" y="217"/>
                    <a:pt x="908" y="343"/>
                    <a:pt x="908" y="470"/>
                  </a:cubicBezTo>
                  <a:cubicBezTo>
                    <a:pt x="908" y="499"/>
                    <a:pt x="908" y="528"/>
                    <a:pt x="908" y="557"/>
                  </a:cubicBezTo>
                  <a:cubicBezTo>
                    <a:pt x="908" y="609"/>
                    <a:pt x="871" y="646"/>
                    <a:pt x="818" y="646"/>
                  </a:cubicBezTo>
                  <a:cubicBezTo>
                    <a:pt x="658" y="646"/>
                    <a:pt x="498" y="646"/>
                    <a:pt x="338" y="646"/>
                  </a:cubicBezTo>
                  <a:cubicBezTo>
                    <a:pt x="328" y="646"/>
                    <a:pt x="321" y="649"/>
                    <a:pt x="313" y="656"/>
                  </a:cubicBezTo>
                  <a:cubicBezTo>
                    <a:pt x="265" y="706"/>
                    <a:pt x="215" y="755"/>
                    <a:pt x="166" y="804"/>
                  </a:cubicBezTo>
                  <a:cubicBezTo>
                    <a:pt x="163" y="807"/>
                    <a:pt x="160" y="811"/>
                    <a:pt x="156" y="813"/>
                  </a:cubicBezTo>
                  <a:cubicBezTo>
                    <a:pt x="151" y="815"/>
                    <a:pt x="143" y="819"/>
                    <a:pt x="139" y="817"/>
                  </a:cubicBezTo>
                  <a:cubicBezTo>
                    <a:pt x="134" y="815"/>
                    <a:pt x="131" y="807"/>
                    <a:pt x="130" y="802"/>
                  </a:cubicBezTo>
                  <a:cubicBezTo>
                    <a:pt x="129" y="791"/>
                    <a:pt x="130" y="781"/>
                    <a:pt x="129" y="770"/>
                  </a:cubicBezTo>
                  <a:cubicBezTo>
                    <a:pt x="129" y="730"/>
                    <a:pt x="129" y="689"/>
                    <a:pt x="129" y="6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2" name="Freeform 27"/>
            <p:cNvSpPr/>
            <p:nvPr/>
          </p:nvSpPr>
          <p:spPr bwMode="auto">
            <a:xfrm>
              <a:off x="3237656" y="2301118"/>
              <a:ext cx="846822" cy="731909"/>
            </a:xfrm>
            <a:custGeom>
              <a:avLst/>
              <a:gdLst>
                <a:gd name="T0" fmla="*/ 824 w 953"/>
                <a:gd name="T1" fmla="*/ 647 h 823"/>
                <a:gd name="T2" fmla="*/ 824 w 953"/>
                <a:gd name="T3" fmla="*/ 785 h 823"/>
                <a:gd name="T4" fmla="*/ 814 w 953"/>
                <a:gd name="T5" fmla="*/ 817 h 823"/>
                <a:gd name="T6" fmla="*/ 785 w 953"/>
                <a:gd name="T7" fmla="*/ 802 h 823"/>
                <a:gd name="T8" fmla="*/ 638 w 953"/>
                <a:gd name="T9" fmla="*/ 656 h 823"/>
                <a:gd name="T10" fmla="*/ 618 w 953"/>
                <a:gd name="T11" fmla="*/ 647 h 823"/>
                <a:gd name="T12" fmla="*/ 542 w 953"/>
                <a:gd name="T13" fmla="*/ 647 h 823"/>
                <a:gd name="T14" fmla="*/ 542 w 953"/>
                <a:gd name="T15" fmla="*/ 630 h 823"/>
                <a:gd name="T16" fmla="*/ 542 w 953"/>
                <a:gd name="T17" fmla="*/ 351 h 823"/>
                <a:gd name="T18" fmla="*/ 385 w 953"/>
                <a:gd name="T19" fmla="*/ 194 h 823"/>
                <a:gd name="T20" fmla="*/ 20 w 953"/>
                <a:gd name="T21" fmla="*/ 194 h 823"/>
                <a:gd name="T22" fmla="*/ 4 w 953"/>
                <a:gd name="T23" fmla="*/ 194 h 823"/>
                <a:gd name="T24" fmla="*/ 5 w 953"/>
                <a:gd name="T25" fmla="*/ 71 h 823"/>
                <a:gd name="T26" fmla="*/ 93 w 953"/>
                <a:gd name="T27" fmla="*/ 0 h 823"/>
                <a:gd name="T28" fmla="*/ 393 w 953"/>
                <a:gd name="T29" fmla="*/ 0 h 823"/>
                <a:gd name="T30" fmla="*/ 857 w 953"/>
                <a:gd name="T31" fmla="*/ 0 h 823"/>
                <a:gd name="T32" fmla="*/ 953 w 953"/>
                <a:gd name="T33" fmla="*/ 97 h 823"/>
                <a:gd name="T34" fmla="*/ 953 w 953"/>
                <a:gd name="T35" fmla="*/ 552 h 823"/>
                <a:gd name="T36" fmla="*/ 859 w 953"/>
                <a:gd name="T37" fmla="*/ 647 h 823"/>
                <a:gd name="T38" fmla="*/ 824 w 953"/>
                <a:gd name="T39" fmla="*/ 647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3" h="823">
                  <a:moveTo>
                    <a:pt x="824" y="647"/>
                  </a:moveTo>
                  <a:cubicBezTo>
                    <a:pt x="824" y="694"/>
                    <a:pt x="824" y="740"/>
                    <a:pt x="824" y="785"/>
                  </a:cubicBezTo>
                  <a:cubicBezTo>
                    <a:pt x="823" y="796"/>
                    <a:pt x="828" y="811"/>
                    <a:pt x="814" y="817"/>
                  </a:cubicBezTo>
                  <a:cubicBezTo>
                    <a:pt x="801" y="823"/>
                    <a:pt x="793" y="810"/>
                    <a:pt x="785" y="802"/>
                  </a:cubicBezTo>
                  <a:cubicBezTo>
                    <a:pt x="736" y="753"/>
                    <a:pt x="687" y="704"/>
                    <a:pt x="638" y="656"/>
                  </a:cubicBezTo>
                  <a:cubicBezTo>
                    <a:pt x="633" y="651"/>
                    <a:pt x="625" y="648"/>
                    <a:pt x="618" y="647"/>
                  </a:cubicBezTo>
                  <a:cubicBezTo>
                    <a:pt x="593" y="646"/>
                    <a:pt x="569" y="647"/>
                    <a:pt x="542" y="647"/>
                  </a:cubicBezTo>
                  <a:cubicBezTo>
                    <a:pt x="542" y="641"/>
                    <a:pt x="542" y="636"/>
                    <a:pt x="542" y="630"/>
                  </a:cubicBezTo>
                  <a:cubicBezTo>
                    <a:pt x="542" y="537"/>
                    <a:pt x="542" y="444"/>
                    <a:pt x="542" y="351"/>
                  </a:cubicBezTo>
                  <a:cubicBezTo>
                    <a:pt x="542" y="258"/>
                    <a:pt x="478" y="194"/>
                    <a:pt x="385" y="194"/>
                  </a:cubicBezTo>
                  <a:cubicBezTo>
                    <a:pt x="263" y="194"/>
                    <a:pt x="142" y="194"/>
                    <a:pt x="20" y="194"/>
                  </a:cubicBezTo>
                  <a:cubicBezTo>
                    <a:pt x="15" y="194"/>
                    <a:pt x="9" y="194"/>
                    <a:pt x="4" y="194"/>
                  </a:cubicBezTo>
                  <a:cubicBezTo>
                    <a:pt x="4" y="152"/>
                    <a:pt x="0" y="111"/>
                    <a:pt x="5" y="71"/>
                  </a:cubicBezTo>
                  <a:cubicBezTo>
                    <a:pt x="9" y="27"/>
                    <a:pt x="47" y="0"/>
                    <a:pt x="93" y="0"/>
                  </a:cubicBezTo>
                  <a:cubicBezTo>
                    <a:pt x="193" y="0"/>
                    <a:pt x="293" y="0"/>
                    <a:pt x="393" y="0"/>
                  </a:cubicBezTo>
                  <a:cubicBezTo>
                    <a:pt x="548" y="0"/>
                    <a:pt x="702" y="0"/>
                    <a:pt x="857" y="0"/>
                  </a:cubicBezTo>
                  <a:cubicBezTo>
                    <a:pt x="918" y="0"/>
                    <a:pt x="953" y="35"/>
                    <a:pt x="953" y="97"/>
                  </a:cubicBezTo>
                  <a:cubicBezTo>
                    <a:pt x="953" y="249"/>
                    <a:pt x="953" y="401"/>
                    <a:pt x="953" y="552"/>
                  </a:cubicBezTo>
                  <a:cubicBezTo>
                    <a:pt x="953" y="611"/>
                    <a:pt x="917" y="647"/>
                    <a:pt x="859" y="647"/>
                  </a:cubicBezTo>
                  <a:cubicBezTo>
                    <a:pt x="848" y="647"/>
                    <a:pt x="837" y="647"/>
                    <a:pt x="824" y="6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grpSp>
      <p:grpSp>
        <p:nvGrpSpPr>
          <p:cNvPr id="13" name="组合 12"/>
          <p:cNvGrpSpPr/>
          <p:nvPr/>
        </p:nvGrpSpPr>
        <p:grpSpPr>
          <a:xfrm>
            <a:off x="9094684" y="2134179"/>
            <a:ext cx="1000370" cy="690765"/>
            <a:chOff x="5174606" y="2435101"/>
            <a:chExt cx="1000370" cy="690765"/>
          </a:xfrm>
          <a:solidFill>
            <a:srgbClr val="00B0F0"/>
          </a:solidFill>
        </p:grpSpPr>
        <p:sp>
          <p:nvSpPr>
            <p:cNvPr id="14" name="Freeform 6"/>
            <p:cNvSpPr/>
            <p:nvPr/>
          </p:nvSpPr>
          <p:spPr bwMode="auto">
            <a:xfrm>
              <a:off x="5221047" y="2435101"/>
              <a:ext cx="915744" cy="405584"/>
            </a:xfrm>
            <a:custGeom>
              <a:avLst/>
              <a:gdLst>
                <a:gd name="T0" fmla="*/ 1125 w 1125"/>
                <a:gd name="T1" fmla="*/ 2 h 498"/>
                <a:gd name="T2" fmla="*/ 1111 w 1125"/>
                <a:gd name="T3" fmla="*/ 19 h 498"/>
                <a:gd name="T4" fmla="*/ 588 w 1125"/>
                <a:gd name="T5" fmla="*/ 486 h 498"/>
                <a:gd name="T6" fmla="*/ 550 w 1125"/>
                <a:gd name="T7" fmla="*/ 484 h 498"/>
                <a:gd name="T8" fmla="*/ 82 w 1125"/>
                <a:gd name="T9" fmla="*/ 83 h 498"/>
                <a:gd name="T10" fmla="*/ 9 w 1125"/>
                <a:gd name="T11" fmla="*/ 20 h 498"/>
                <a:gd name="T12" fmla="*/ 0 w 1125"/>
                <a:gd name="T13" fmla="*/ 6 h 498"/>
                <a:gd name="T14" fmla="*/ 17 w 1125"/>
                <a:gd name="T15" fmla="*/ 0 h 498"/>
                <a:gd name="T16" fmla="*/ 572 w 1125"/>
                <a:gd name="T17" fmla="*/ 0 h 498"/>
                <a:gd name="T18" fmla="*/ 1081 w 1125"/>
                <a:gd name="T19" fmla="*/ 0 h 498"/>
                <a:gd name="T20" fmla="*/ 1125 w 1125"/>
                <a:gd name="T21" fmla="*/ 2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5" h="498">
                  <a:moveTo>
                    <a:pt x="1125" y="2"/>
                  </a:moveTo>
                  <a:cubicBezTo>
                    <a:pt x="1119" y="10"/>
                    <a:pt x="1116" y="15"/>
                    <a:pt x="1111" y="19"/>
                  </a:cubicBezTo>
                  <a:cubicBezTo>
                    <a:pt x="937" y="175"/>
                    <a:pt x="762" y="330"/>
                    <a:pt x="588" y="486"/>
                  </a:cubicBezTo>
                  <a:cubicBezTo>
                    <a:pt x="574" y="498"/>
                    <a:pt x="566" y="497"/>
                    <a:pt x="550" y="484"/>
                  </a:cubicBezTo>
                  <a:cubicBezTo>
                    <a:pt x="394" y="350"/>
                    <a:pt x="238" y="217"/>
                    <a:pt x="82" y="83"/>
                  </a:cubicBezTo>
                  <a:cubicBezTo>
                    <a:pt x="58" y="62"/>
                    <a:pt x="33" y="42"/>
                    <a:pt x="9" y="20"/>
                  </a:cubicBezTo>
                  <a:cubicBezTo>
                    <a:pt x="5" y="17"/>
                    <a:pt x="3" y="11"/>
                    <a:pt x="0" y="6"/>
                  </a:cubicBezTo>
                  <a:cubicBezTo>
                    <a:pt x="6" y="4"/>
                    <a:pt x="11" y="0"/>
                    <a:pt x="17" y="0"/>
                  </a:cubicBezTo>
                  <a:cubicBezTo>
                    <a:pt x="202" y="0"/>
                    <a:pt x="387" y="0"/>
                    <a:pt x="572" y="0"/>
                  </a:cubicBezTo>
                  <a:cubicBezTo>
                    <a:pt x="742" y="0"/>
                    <a:pt x="912" y="0"/>
                    <a:pt x="1081" y="0"/>
                  </a:cubicBezTo>
                  <a:cubicBezTo>
                    <a:pt x="1095" y="0"/>
                    <a:pt x="1108" y="1"/>
                    <a:pt x="112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15" name="Freeform 7"/>
            <p:cNvSpPr/>
            <p:nvPr/>
          </p:nvSpPr>
          <p:spPr bwMode="auto">
            <a:xfrm>
              <a:off x="5216231" y="2790460"/>
              <a:ext cx="919873" cy="335406"/>
            </a:xfrm>
            <a:custGeom>
              <a:avLst/>
              <a:gdLst>
                <a:gd name="T0" fmla="*/ 730 w 1130"/>
                <a:gd name="T1" fmla="*/ 8 h 412"/>
                <a:gd name="T2" fmla="*/ 1130 w 1130"/>
                <a:gd name="T3" fmla="*/ 405 h 412"/>
                <a:gd name="T4" fmla="*/ 0 w 1130"/>
                <a:gd name="T5" fmla="*/ 406 h 412"/>
                <a:gd name="T6" fmla="*/ 409 w 1130"/>
                <a:gd name="T7" fmla="*/ 0 h 412"/>
                <a:gd name="T8" fmla="*/ 528 w 1130"/>
                <a:gd name="T9" fmla="*/ 102 h 412"/>
                <a:gd name="T10" fmla="*/ 558 w 1130"/>
                <a:gd name="T11" fmla="*/ 127 h 412"/>
                <a:gd name="T12" fmla="*/ 597 w 1130"/>
                <a:gd name="T13" fmla="*/ 127 h 412"/>
                <a:gd name="T14" fmla="*/ 730 w 1130"/>
                <a:gd name="T15" fmla="*/ 8 h 4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0" h="412">
                  <a:moveTo>
                    <a:pt x="730" y="8"/>
                  </a:moveTo>
                  <a:cubicBezTo>
                    <a:pt x="865" y="141"/>
                    <a:pt x="997" y="273"/>
                    <a:pt x="1130" y="405"/>
                  </a:cubicBezTo>
                  <a:cubicBezTo>
                    <a:pt x="1116" y="411"/>
                    <a:pt x="19" y="412"/>
                    <a:pt x="0" y="406"/>
                  </a:cubicBezTo>
                  <a:cubicBezTo>
                    <a:pt x="136" y="271"/>
                    <a:pt x="272" y="136"/>
                    <a:pt x="409" y="0"/>
                  </a:cubicBezTo>
                  <a:cubicBezTo>
                    <a:pt x="446" y="32"/>
                    <a:pt x="487" y="67"/>
                    <a:pt x="528" y="102"/>
                  </a:cubicBezTo>
                  <a:cubicBezTo>
                    <a:pt x="538" y="110"/>
                    <a:pt x="548" y="119"/>
                    <a:pt x="558" y="127"/>
                  </a:cubicBezTo>
                  <a:cubicBezTo>
                    <a:pt x="574" y="140"/>
                    <a:pt x="582" y="140"/>
                    <a:pt x="597" y="127"/>
                  </a:cubicBezTo>
                  <a:cubicBezTo>
                    <a:pt x="642" y="86"/>
                    <a:pt x="687" y="46"/>
                    <a:pt x="73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16" name="Freeform 8"/>
            <p:cNvSpPr/>
            <p:nvPr/>
          </p:nvSpPr>
          <p:spPr bwMode="auto">
            <a:xfrm>
              <a:off x="5174606" y="2473630"/>
              <a:ext cx="334718" cy="609923"/>
            </a:xfrm>
            <a:custGeom>
              <a:avLst/>
              <a:gdLst>
                <a:gd name="T0" fmla="*/ 6 w 411"/>
                <a:gd name="T1" fmla="*/ 749 h 749"/>
                <a:gd name="T2" fmla="*/ 7 w 411"/>
                <a:gd name="T3" fmla="*/ 0 h 749"/>
                <a:gd name="T4" fmla="*/ 411 w 411"/>
                <a:gd name="T5" fmla="*/ 347 h 749"/>
                <a:gd name="T6" fmla="*/ 6 w 411"/>
                <a:gd name="T7" fmla="*/ 749 h 749"/>
              </a:gdLst>
              <a:ahLst/>
              <a:cxnLst>
                <a:cxn ang="0">
                  <a:pos x="T0" y="T1"/>
                </a:cxn>
                <a:cxn ang="0">
                  <a:pos x="T2" y="T3"/>
                </a:cxn>
                <a:cxn ang="0">
                  <a:pos x="T4" y="T5"/>
                </a:cxn>
                <a:cxn ang="0">
                  <a:pos x="T6" y="T7"/>
                </a:cxn>
              </a:cxnLst>
              <a:rect l="0" t="0" r="r" b="b"/>
              <a:pathLst>
                <a:path w="411" h="749">
                  <a:moveTo>
                    <a:pt x="6" y="749"/>
                  </a:moveTo>
                  <a:cubicBezTo>
                    <a:pt x="0" y="736"/>
                    <a:pt x="0" y="20"/>
                    <a:pt x="7" y="0"/>
                  </a:cubicBezTo>
                  <a:cubicBezTo>
                    <a:pt x="142" y="116"/>
                    <a:pt x="276" y="231"/>
                    <a:pt x="411" y="347"/>
                  </a:cubicBezTo>
                  <a:cubicBezTo>
                    <a:pt x="275" y="481"/>
                    <a:pt x="140" y="615"/>
                    <a:pt x="6" y="7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17" name="Freeform 9"/>
            <p:cNvSpPr/>
            <p:nvPr/>
          </p:nvSpPr>
          <p:spPr bwMode="auto">
            <a:xfrm>
              <a:off x="5849546" y="2474318"/>
              <a:ext cx="325430" cy="609235"/>
            </a:xfrm>
            <a:custGeom>
              <a:avLst/>
              <a:gdLst>
                <a:gd name="T0" fmla="*/ 0 w 400"/>
                <a:gd name="T1" fmla="*/ 353 h 748"/>
                <a:gd name="T2" fmla="*/ 397 w 400"/>
                <a:gd name="T3" fmla="*/ 0 h 748"/>
                <a:gd name="T4" fmla="*/ 400 w 400"/>
                <a:gd name="T5" fmla="*/ 22 h 748"/>
                <a:gd name="T6" fmla="*/ 400 w 400"/>
                <a:gd name="T7" fmla="*/ 728 h 748"/>
                <a:gd name="T8" fmla="*/ 397 w 400"/>
                <a:gd name="T9" fmla="*/ 748 h 748"/>
                <a:gd name="T10" fmla="*/ 0 w 400"/>
                <a:gd name="T11" fmla="*/ 353 h 748"/>
              </a:gdLst>
              <a:ahLst/>
              <a:cxnLst>
                <a:cxn ang="0">
                  <a:pos x="T0" y="T1"/>
                </a:cxn>
                <a:cxn ang="0">
                  <a:pos x="T2" y="T3"/>
                </a:cxn>
                <a:cxn ang="0">
                  <a:pos x="T4" y="T5"/>
                </a:cxn>
                <a:cxn ang="0">
                  <a:pos x="T6" y="T7"/>
                </a:cxn>
                <a:cxn ang="0">
                  <a:pos x="T8" y="T9"/>
                </a:cxn>
                <a:cxn ang="0">
                  <a:pos x="T10" y="T11"/>
                </a:cxn>
              </a:cxnLst>
              <a:rect l="0" t="0" r="r" b="b"/>
              <a:pathLst>
                <a:path w="400" h="748">
                  <a:moveTo>
                    <a:pt x="0" y="353"/>
                  </a:moveTo>
                  <a:cubicBezTo>
                    <a:pt x="132" y="236"/>
                    <a:pt x="263" y="119"/>
                    <a:pt x="397" y="0"/>
                  </a:cubicBezTo>
                  <a:cubicBezTo>
                    <a:pt x="398" y="9"/>
                    <a:pt x="400" y="15"/>
                    <a:pt x="400" y="22"/>
                  </a:cubicBezTo>
                  <a:cubicBezTo>
                    <a:pt x="400" y="257"/>
                    <a:pt x="400" y="492"/>
                    <a:pt x="400" y="728"/>
                  </a:cubicBezTo>
                  <a:cubicBezTo>
                    <a:pt x="400" y="735"/>
                    <a:pt x="398" y="742"/>
                    <a:pt x="397" y="748"/>
                  </a:cubicBezTo>
                  <a:cubicBezTo>
                    <a:pt x="265" y="617"/>
                    <a:pt x="133" y="486"/>
                    <a:pt x="0" y="3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grpSp>
      <p:sp>
        <p:nvSpPr>
          <p:cNvPr id="66" name="矩形 65"/>
          <p:cNvSpPr/>
          <p:nvPr/>
        </p:nvSpPr>
        <p:spPr>
          <a:xfrm>
            <a:off x="7802880" y="3372485"/>
            <a:ext cx="4258945" cy="2584450"/>
          </a:xfrm>
          <a:prstGeom prst="rect">
            <a:avLst/>
          </a:prstGeom>
        </p:spPr>
        <p:txBody>
          <a:bodyPr wrap="square">
            <a:spAutoFit/>
          </a:bodyPr>
          <a:lstStyle/>
          <a:p>
            <a:r>
              <a:rPr lang="zh-CN" altLang="en-US" b="1" dirty="0">
                <a:latin typeface="微软雅黑" panose="020B0503020204020204" pitchFamily="34" charset="-122"/>
                <a:ea typeface="微软雅黑" panose="020B0503020204020204" pitchFamily="34" charset="-122"/>
              </a:rPr>
              <a:t>特点</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开招标方式体现了市场机制公开信息、规范程序、公平竞争、客观评价、公正选择以及优胜劣汰的本质要求。</a:t>
            </a:r>
          </a:p>
          <a:p>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公开招标按照公开的地域范围又可以分为国内公开招标和国际公开招标。</a:t>
            </a:r>
          </a:p>
          <a:p>
            <a:endParaRPr lang="zh-CN" altLang="en-US"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a:p>
            <a:pPr lvl="0"/>
            <a:endParaRPr lang="zh-HK" altLang="zh-HK" dirty="0">
              <a:latin typeface="微软雅黑" panose="020B0503020204020204" pitchFamily="34" charset="-122"/>
              <a:ea typeface="微软雅黑" panose="020B0503020204020204" pitchFamily="34" charset="-122"/>
            </a:endParaRPr>
          </a:p>
        </p:txBody>
      </p:sp>
      <p:sp>
        <p:nvSpPr>
          <p:cNvPr id="67" name="TextBox 53"/>
          <p:cNvSpPr>
            <a:spLocks noChangeArrowheads="1"/>
          </p:cNvSpPr>
          <p:nvPr/>
        </p:nvSpPr>
        <p:spPr bwMode="auto">
          <a:xfrm>
            <a:off x="3829050" y="694690"/>
            <a:ext cx="5185410" cy="646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296" tIns="46648" rIns="93296" bIns="46648">
            <a:spAutoFit/>
            <a:scene3d>
              <a:camera prst="orthographicFront"/>
              <a:lightRig rig="soft" dir="t">
                <a:rot lat="0" lon="0" rev="15600000"/>
              </a:lightRig>
            </a:scene3d>
            <a:sp3d extrusionH="57150" prstMaterial="softEdge">
              <a:bevelT w="25400" h="38100"/>
            </a:sp3d>
          </a:bodyPr>
          <a:lstStyle/>
          <a:p>
            <a:r>
              <a:rPr lang="en-US" altLang="zh-CN" sz="3600" b="1" dirty="0">
                <a:solidFill>
                  <a:schemeClr val="accent4"/>
                </a:solidFill>
                <a:effectLst/>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3600" b="1" dirty="0">
                <a:solidFill>
                  <a:schemeClr val="accent4"/>
                </a:solidFill>
                <a:effectLst/>
                <a:latin typeface="微软雅黑" panose="020B0503020204020204" pitchFamily="34" charset="-122"/>
                <a:ea typeface="微软雅黑" panose="020B0503020204020204" pitchFamily="34" charset="-122"/>
                <a:sym typeface="微软雅黑" panose="020B0503020204020204" pitchFamily="34" charset="-122"/>
              </a:rPr>
              <a:t>公开招标</a:t>
            </a:r>
          </a:p>
        </p:txBody>
      </p:sp>
      <p:sp>
        <p:nvSpPr>
          <p:cNvPr id="70" name="矩形 69"/>
          <p:cNvSpPr/>
          <p:nvPr/>
        </p:nvSpPr>
        <p:spPr>
          <a:xfrm>
            <a:off x="3599815" y="3124835"/>
            <a:ext cx="3899535" cy="4769485"/>
          </a:xfrm>
          <a:prstGeom prst="rect">
            <a:avLst/>
          </a:prstGeom>
        </p:spPr>
        <p:txBody>
          <a:bodyPr wrap="square">
            <a:spAutoFit/>
          </a:bodyPr>
          <a:lstStyle/>
          <a:p>
            <a:pPr algn="l">
              <a:lnSpc>
                <a:spcPct val="100000"/>
              </a:lnSpc>
            </a:pPr>
            <a:endParaRPr lang="zh-CN" altLang="en-US" sz="1600" dirty="0">
              <a:latin typeface="微软雅黑" panose="020B0503020204020204" pitchFamily="34" charset="-122"/>
              <a:ea typeface="微软雅黑" panose="020B0503020204020204" pitchFamily="34" charset="-122"/>
            </a:endParaRPr>
          </a:p>
          <a:p>
            <a:pPr algn="l">
              <a:lnSpc>
                <a:spcPct val="100000"/>
              </a:lnSpc>
            </a:pPr>
            <a:r>
              <a:rPr lang="zh-CN" altLang="zh-CN" sz="1600" b="1" dirty="0">
                <a:latin typeface="微软雅黑" panose="020B0503020204020204" pitchFamily="34" charset="-122"/>
                <a:ea typeface="微软雅黑" panose="020B0503020204020204" pitchFamily="34" charset="-122"/>
                <a:sym typeface="+mn-ea"/>
              </a:rPr>
              <a:t>范围：</a:t>
            </a:r>
            <a:r>
              <a:rPr lang="en-US" altLang="zh-CN" sz="1600" b="1" dirty="0">
                <a:latin typeface="微软雅黑" panose="020B0503020204020204" pitchFamily="34" charset="-122"/>
                <a:ea typeface="微软雅黑" panose="020B0503020204020204" pitchFamily="34" charset="-122"/>
                <a:sym typeface="+mn-ea"/>
              </a:rPr>
              <a:t>1.</a:t>
            </a:r>
            <a:r>
              <a:rPr sz="1600" dirty="0">
                <a:latin typeface="微软雅黑" panose="020B0503020204020204" pitchFamily="34" charset="-122"/>
                <a:ea typeface="微软雅黑" panose="020B0503020204020204" pitchFamily="34" charset="-122"/>
                <a:sym typeface="+mn-ea"/>
              </a:rPr>
              <a:t>是国家重点项目和省、自治区、直辖市人民政府确定的地方重点项目（《招标投标法》第十一条）；</a:t>
            </a:r>
          </a:p>
          <a:p>
            <a:pPr algn="l">
              <a:lnSpc>
                <a:spcPct val="100000"/>
              </a:lnSpc>
            </a:pPr>
            <a:r>
              <a:rPr lang="en-US" sz="1600" dirty="0">
                <a:latin typeface="微软雅黑" panose="020B0503020204020204" pitchFamily="34" charset="-122"/>
                <a:ea typeface="微软雅黑" panose="020B0503020204020204" pitchFamily="34" charset="-122"/>
                <a:sym typeface="+mn-ea"/>
              </a:rPr>
              <a:t>2.</a:t>
            </a:r>
            <a:r>
              <a:rPr sz="1600" dirty="0">
                <a:latin typeface="微软雅黑" panose="020B0503020204020204" pitchFamily="34" charset="-122"/>
                <a:ea typeface="微软雅黑" panose="020B0503020204020204" pitchFamily="34" charset="-122"/>
                <a:sym typeface="+mn-ea"/>
              </a:rPr>
              <a:t>是国有资金占控股或者主导地位的依法必须进行招标的项目（《招标投标法实施条例》第八条）；</a:t>
            </a:r>
          </a:p>
          <a:p>
            <a:pPr algn="l">
              <a:lnSpc>
                <a:spcPct val="100000"/>
              </a:lnSpc>
            </a:pPr>
            <a:r>
              <a:rPr lang="en-US" sz="1600" dirty="0">
                <a:latin typeface="微软雅黑" panose="020B0503020204020204" pitchFamily="34" charset="-122"/>
                <a:ea typeface="微软雅黑" panose="020B0503020204020204" pitchFamily="34" charset="-122"/>
                <a:sym typeface="+mn-ea"/>
              </a:rPr>
              <a:t>3.</a:t>
            </a:r>
            <a:r>
              <a:rPr sz="1600" dirty="0">
                <a:latin typeface="微软雅黑" panose="020B0503020204020204" pitchFamily="34" charset="-122"/>
                <a:ea typeface="微软雅黑" panose="020B0503020204020204" pitchFamily="34" charset="-122"/>
                <a:sym typeface="+mn-ea"/>
              </a:rPr>
              <a:t>是其他法律法规规定必须进行公开招标的项目。例如，《政府采购法》第二十六条规定，公开招标应作为政府采购的主要采购方式；《土地复垦条例》第二十六条规定，政府投资进行复垦的，有关国土资源主管部门应当依照招标投标法律法规的规定，通过公开招标的方式确定土地复垦项目的施工单位。</a:t>
            </a:r>
            <a:endParaRPr lang="zh-CN" altLang="en-US" sz="1600" dirty="0">
              <a:latin typeface="微软雅黑" panose="020B0503020204020204" pitchFamily="34" charset="-122"/>
              <a:ea typeface="微软雅黑" panose="020B0503020204020204" pitchFamily="34" charset="-122"/>
            </a:endParaRPr>
          </a:p>
          <a:p>
            <a:pPr algn="l">
              <a:lnSpc>
                <a:spcPct val="100000"/>
              </a:lnSpc>
            </a:pPr>
            <a:endParaRPr lang="zh-CN" altLang="en-US" sz="1600" dirty="0">
              <a:latin typeface="微软雅黑" panose="020B0503020204020204" pitchFamily="34" charset="-122"/>
              <a:ea typeface="微软雅黑" panose="020B0503020204020204" pitchFamily="34" charset="-122"/>
            </a:endParaRPr>
          </a:p>
          <a:p>
            <a:pPr algn="l">
              <a:lnSpc>
                <a:spcPct val="100000"/>
              </a:lnSpc>
            </a:pPr>
            <a:endParaRPr lang="zh-CN" altLang="en-US" sz="1600" dirty="0">
              <a:latin typeface="微软雅黑" panose="020B0503020204020204" pitchFamily="34" charset="-122"/>
              <a:ea typeface="微软雅黑" panose="020B0503020204020204" pitchFamily="34" charset="-122"/>
            </a:endParaRPr>
          </a:p>
          <a:p>
            <a:pPr algn="l">
              <a:lnSpc>
                <a:spcPct val="100000"/>
              </a:lnSpc>
            </a:pPr>
            <a:endParaRPr lang="zh-CN" altLang="en-US" sz="1600" dirty="0">
              <a:latin typeface="微软雅黑" panose="020B0503020204020204" pitchFamily="34" charset="-122"/>
              <a:ea typeface="微软雅黑" panose="020B0503020204020204" pitchFamily="34" charset="-122"/>
            </a:endParaRPr>
          </a:p>
          <a:p>
            <a:pPr lvl="0" algn="l">
              <a:lnSpc>
                <a:spcPct val="100000"/>
              </a:lnSpc>
            </a:pPr>
            <a:endParaRPr lang="zh-HK" altLang="zh-HK" sz="1600" dirty="0">
              <a:latin typeface="微软雅黑" panose="020B0503020204020204" pitchFamily="34" charset="-122"/>
              <a:ea typeface="微软雅黑" panose="020B0503020204020204" pitchFamily="34" charset="-122"/>
            </a:endParaRPr>
          </a:p>
        </p:txBody>
      </p:sp>
    </p:spTree>
  </p:cSld>
  <p:clrMapOvr>
    <a:masterClrMapping/>
  </p:clrMapOvr>
  <p:transition spd="med">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2050" name="标题 2049"/>
          <p:cNvSpPr>
            <a:spLocks noGrp="1" noRot="1"/>
          </p:cNvSpPr>
          <p:nvPr/>
        </p:nvSpPr>
        <p:spPr>
          <a:xfrm>
            <a:off x="1389380" y="2223135"/>
            <a:ext cx="9794240" cy="3111500"/>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defTabSz="914400">
              <a:lnSpc>
                <a:spcPct val="160000"/>
              </a:lnSpc>
              <a:buSzPct val="100000"/>
            </a:pPr>
            <a:r>
              <a:rPr lang="zh-CN" altLang="en-US" sz="7200" b="1" kern="1200" baseline="0" dirty="0">
                <a:solidFill>
                  <a:srgbClr val="C00000"/>
                </a:solidFill>
                <a:latin typeface="楷体_GB2312" pitchFamily="49" charset="-122"/>
                <a:ea typeface="楷体_GB2312" pitchFamily="49" charset="-122"/>
              </a:rPr>
              <a:t>工程建设主要环节</a:t>
            </a:r>
          </a:p>
          <a:p>
            <a:pPr defTabSz="914400">
              <a:lnSpc>
                <a:spcPct val="160000"/>
              </a:lnSpc>
              <a:buSzPct val="100000"/>
            </a:pPr>
            <a:r>
              <a:rPr lang="zh-CN" altLang="en-US" sz="7200" b="1" kern="1200" baseline="0" dirty="0">
                <a:solidFill>
                  <a:srgbClr val="C00000"/>
                </a:solidFill>
                <a:latin typeface="楷体_GB2312" pitchFamily="49" charset="-122"/>
                <a:ea typeface="楷体_GB2312" pitchFamily="49" charset="-122"/>
              </a:rPr>
              <a:t>的法律法规</a:t>
            </a:r>
          </a:p>
        </p:txBody>
      </p:sp>
    </p:spTree>
  </p:cSld>
  <p:clrMapOvr>
    <a:masterClrMapping/>
  </p:clrMapOvr>
  <p:transition spd="med">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98425" y="-508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pic>
        <p:nvPicPr>
          <p:cNvPr id="2" name="图片 1"/>
          <p:cNvPicPr>
            <a:picLocks noChangeAspect="1"/>
          </p:cNvPicPr>
          <p:nvPr/>
        </p:nvPicPr>
        <p:blipFill>
          <a:blip r:embed="rId3"/>
          <a:srcRect t="15266" b="18501"/>
          <a:stretch>
            <a:fillRect/>
          </a:stretch>
        </p:blipFill>
        <p:spPr>
          <a:xfrm>
            <a:off x="1270000" y="35560"/>
            <a:ext cx="10757535" cy="6760845"/>
          </a:xfrm>
          <a:prstGeom prst="rect">
            <a:avLst/>
          </a:prstGeom>
        </p:spPr>
      </p:pic>
      <p:sp>
        <p:nvSpPr>
          <p:cNvPr id="3" name="文本框 2"/>
          <p:cNvSpPr txBox="1"/>
          <p:nvPr/>
        </p:nvSpPr>
        <p:spPr>
          <a:xfrm rot="16200000">
            <a:off x="-384810" y="3003550"/>
            <a:ext cx="1906270" cy="521970"/>
          </a:xfrm>
          <a:prstGeom prst="rect">
            <a:avLst/>
          </a:prstGeom>
          <a:noFill/>
          <a:ln>
            <a:solidFill>
              <a:schemeClr val="bg2">
                <a:lumMod val="75000"/>
              </a:schemeClr>
            </a:solidFill>
          </a:ln>
        </p:spPr>
        <p:txBody>
          <a:bodyPr vert="eaVert" wrap="square" rtlCol="0">
            <a:spAutoFit/>
          </a:bodyPr>
          <a:lstStyle/>
          <a:p>
            <a:pPr algn="ctr"/>
            <a:r>
              <a:rPr lang="en-US" altLang="zh-CN" sz="2800" dirty="0">
                <a:latin typeface="微软雅黑" panose="020B0503020204020204" pitchFamily="34" charset="-122"/>
                <a:ea typeface="微软雅黑" panose="020B0503020204020204" pitchFamily="34" charset="-122"/>
              </a:rPr>
              <a:t>P</a:t>
            </a:r>
          </a:p>
          <a:p>
            <a:pPr algn="ctr"/>
            <a:r>
              <a:rPr lang="en-US" altLang="zh-CN" sz="2800" dirty="0">
                <a:latin typeface="微软雅黑" panose="020B0503020204020204" pitchFamily="34" charset="-122"/>
                <a:ea typeface="微软雅黑" panose="020B0503020204020204" pitchFamily="34" charset="-122"/>
              </a:rPr>
              <a:t>15</a:t>
            </a:r>
            <a:r>
              <a:rPr lang="zh-CN" altLang="en-US" sz="2800" dirty="0">
                <a:latin typeface="微软雅黑" panose="020B0503020204020204" pitchFamily="34" charset="-122"/>
                <a:ea typeface="微软雅黑" panose="020B0503020204020204" pitchFamily="34" charset="-122"/>
              </a:rPr>
              <a:t>框图</a:t>
            </a:r>
          </a:p>
        </p:txBody>
      </p:sp>
      <p:sp>
        <p:nvSpPr>
          <p:cNvPr id="10" name="文本框 9"/>
          <p:cNvSpPr txBox="1"/>
          <p:nvPr/>
        </p:nvSpPr>
        <p:spPr>
          <a:xfrm>
            <a:off x="2146935" y="1920240"/>
            <a:ext cx="9972040" cy="953135"/>
          </a:xfrm>
          <a:prstGeom prst="rect">
            <a:avLst/>
          </a:prstGeom>
          <a:noFill/>
          <a:ln w="38100">
            <a:solidFill>
              <a:srgbClr val="C00000"/>
            </a:solidFill>
          </a:ln>
        </p:spPr>
        <p:txBody>
          <a:bodyPr wrap="square" rtlCol="0">
            <a:spAutoFit/>
          </a:bodyPr>
          <a:lstStyle/>
          <a:p>
            <a:pPr algn="ctr"/>
            <a:endParaRPr lang="en-US" altLang="zh-CN" sz="2800" dirty="0">
              <a:latin typeface="微软雅黑" panose="020B0503020204020204" pitchFamily="34" charset="-122"/>
              <a:ea typeface="微软雅黑" panose="020B0503020204020204" pitchFamily="34" charset="-122"/>
            </a:endParaRPr>
          </a:p>
          <a:p>
            <a:pPr algn="ctr"/>
            <a:endParaRPr lang="en-US" altLang="zh-CN" sz="2800" dirty="0">
              <a:latin typeface="微软雅黑" panose="020B0503020204020204" pitchFamily="34" charset="-122"/>
              <a:ea typeface="微软雅黑" panose="020B0503020204020204" pitchFamily="34" charset="-122"/>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4099" name="文本占位符 4098"/>
          <p:cNvSpPr>
            <a:spLocks noGrp="1" noRot="1"/>
          </p:cNvSpPr>
          <p:nvPr/>
        </p:nvSpPr>
        <p:spPr>
          <a:xfrm>
            <a:off x="2367915" y="1506220"/>
            <a:ext cx="8540750" cy="882015"/>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9pPr>
          </a:lstStyle>
          <a:p>
            <a:pPr marL="0" indent="0">
              <a:buNone/>
            </a:pPr>
            <a:r>
              <a:rPr lang="zh-CN" altLang="en-US" sz="4000" b="1" dirty="0">
                <a:latin typeface="楷体_GB2312" pitchFamily="49" charset="-122"/>
                <a:ea typeface="楷体_GB2312" pitchFamily="49" charset="-122"/>
              </a:rPr>
              <a:t>第三章  工程建设招标投标法规</a:t>
            </a:r>
          </a:p>
        </p:txBody>
      </p:sp>
      <p:grpSp>
        <p:nvGrpSpPr>
          <p:cNvPr id="29" name="组合 28"/>
          <p:cNvGrpSpPr/>
          <p:nvPr/>
        </p:nvGrpSpPr>
        <p:grpSpPr>
          <a:xfrm>
            <a:off x="2283460" y="2859405"/>
            <a:ext cx="6915785" cy="2844165"/>
            <a:chOff x="6909" y="2283"/>
            <a:chExt cx="10891" cy="4479"/>
          </a:xfrm>
        </p:grpSpPr>
        <p:sp>
          <p:nvSpPr>
            <p:cNvPr id="33" name="圆角矩形 32"/>
            <p:cNvSpPr/>
            <p:nvPr/>
          </p:nvSpPr>
          <p:spPr>
            <a:xfrm>
              <a:off x="6909" y="2399"/>
              <a:ext cx="1013" cy="1044"/>
            </a:xfrm>
            <a:prstGeom prst="roundRect">
              <a:avLst>
                <a:gd name="adj" fmla="val 7822"/>
              </a:avLst>
            </a:prstGeom>
            <a:solidFill>
              <a:srgbClr val="92D05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8113" y="2283"/>
              <a:ext cx="9600" cy="1160"/>
            </a:xfrm>
            <a:prstGeom prst="rect">
              <a:avLst/>
            </a:prstGeom>
          </p:spPr>
          <p:txBody>
            <a:bodyPr>
              <a:spAutoFit/>
            </a:bodyPr>
            <a:lstStyle/>
            <a:p>
              <a:pPr algn="l">
                <a:lnSpc>
                  <a:spcPct val="210000"/>
                </a:lnSpc>
              </a:pPr>
              <a:r>
                <a:rPr lang="zh-CN" altLang="en-US" sz="2000" b="1" dirty="0">
                  <a:latin typeface="微软雅黑" panose="020B0503020204020204" pitchFamily="34" charset="-122"/>
                  <a:ea typeface="微软雅黑" panose="020B0503020204020204" pitchFamily="34" charset="-122"/>
                  <a:sym typeface="+mn-ea"/>
                </a:rPr>
                <a:t>工程建设招标投标立法现状</a:t>
              </a:r>
              <a:r>
                <a:rPr lang="en-US" altLang="zh-CN" sz="20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               </a:t>
              </a:r>
              <a:endParaRPr lang="zh-CN" altLang="en-US" sz="2000" b="1" cap="all" dirty="0">
                <a:latin typeface="微软雅黑" panose="020B0503020204020204" pitchFamily="34" charset="-122"/>
                <a:ea typeface="微软雅黑" panose="020B0503020204020204" pitchFamily="34" charset="-122"/>
                <a:sym typeface="+mn-ea"/>
              </a:endParaRPr>
            </a:p>
          </p:txBody>
        </p:sp>
        <p:sp>
          <p:nvSpPr>
            <p:cNvPr id="35" name="圆角矩形 34"/>
            <p:cNvSpPr/>
            <p:nvPr/>
          </p:nvSpPr>
          <p:spPr>
            <a:xfrm>
              <a:off x="6909" y="4058"/>
              <a:ext cx="1013" cy="1044"/>
            </a:xfrm>
            <a:prstGeom prst="roundRect">
              <a:avLst>
                <a:gd name="adj" fmla="val 7822"/>
              </a:avLst>
            </a:prstGeom>
            <a:solidFill>
              <a:srgbClr val="00B05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8139" y="4081"/>
              <a:ext cx="9600" cy="871"/>
            </a:xfrm>
            <a:prstGeom prst="rect">
              <a:avLst/>
            </a:prstGeom>
          </p:spPr>
          <p:txBody>
            <a:bodyPr>
              <a:spAutoFit/>
            </a:bodyPr>
            <a:lstStyle/>
            <a:p>
              <a:pPr>
                <a:lnSpc>
                  <a:spcPct val="150000"/>
                </a:lnSpc>
                <a:spcBef>
                  <a:spcPct val="0"/>
                </a:spcBef>
              </a:pPr>
              <a:r>
                <a:rPr lang="zh-CN" altLang="en-US" sz="2000" b="1" dirty="0">
                  <a:latin typeface="微软雅黑" panose="020B0503020204020204" pitchFamily="34" charset="-122"/>
                  <a:ea typeface="微软雅黑" panose="020B0503020204020204" pitchFamily="34" charset="-122"/>
                  <a:sym typeface="+mn-ea"/>
                </a:rPr>
                <a:t>工程建设项目招标范围和规模标准</a:t>
              </a:r>
            </a:p>
          </p:txBody>
        </p:sp>
        <p:sp>
          <p:nvSpPr>
            <p:cNvPr id="42" name="圆角矩形 41"/>
            <p:cNvSpPr/>
            <p:nvPr/>
          </p:nvSpPr>
          <p:spPr>
            <a:xfrm>
              <a:off x="6909" y="5718"/>
              <a:ext cx="1013" cy="1044"/>
            </a:xfrm>
            <a:prstGeom prst="roundRect">
              <a:avLst>
                <a:gd name="adj" fmla="val 7822"/>
              </a:avLst>
            </a:prstGeom>
            <a:solidFill>
              <a:srgbClr val="00B0F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8200" y="5490"/>
              <a:ext cx="9600" cy="1160"/>
            </a:xfrm>
            <a:prstGeom prst="rect">
              <a:avLst/>
            </a:prstGeom>
          </p:spPr>
          <p:txBody>
            <a:bodyPr>
              <a:spAutoFit/>
            </a:bodyPr>
            <a:lstStyle/>
            <a:p>
              <a:pPr algn="l">
                <a:lnSpc>
                  <a:spcPct val="210000"/>
                </a:lnSpc>
              </a:pPr>
              <a:r>
                <a:rPr lang="zh-CN" altLang="en-US" sz="2000" b="1" dirty="0">
                  <a:latin typeface="微软雅黑" panose="020B0503020204020204" pitchFamily="34" charset="-122"/>
                  <a:ea typeface="微软雅黑" panose="020B0503020204020204" pitchFamily="34" charset="-122"/>
                  <a:sym typeface="+mn-ea"/>
                </a:rPr>
                <a:t>工程建设项目招投标程序</a:t>
              </a:r>
              <a:endParaRPr lang="zh-CN" altLang="en-US" sz="2000" b="1" cap="all" dirty="0">
                <a:latin typeface="微软雅黑" panose="020B0503020204020204" pitchFamily="34" charset="-122"/>
                <a:ea typeface="微软雅黑" panose="020B0503020204020204" pitchFamily="34" charset="-122"/>
                <a:sym typeface="+mn-ea"/>
              </a:endParaRPr>
            </a:p>
          </p:txBody>
        </p:sp>
      </p:grpSp>
    </p:spTree>
  </p:cSld>
  <p:clrMapOvr>
    <a:masterClrMapping/>
  </p:clrMapOvr>
  <p:transition spd="med">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4" name="文本框 78"/>
          <p:cNvSpPr txBox="1"/>
          <p:nvPr/>
        </p:nvSpPr>
        <p:spPr>
          <a:xfrm>
            <a:off x="1921693" y="1033877"/>
            <a:ext cx="6326505" cy="1076325"/>
          </a:xfrm>
          <a:prstGeom prst="rect">
            <a:avLst/>
          </a:prstGeom>
          <a:noFill/>
        </p:spPr>
        <p:txBody>
          <a:bodyPr wrap="none" rtlCol="0">
            <a:spAutoFit/>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algn="l"/>
            <a:r>
              <a:rPr lang="en-US" altLang="zh-CN" dirty="0">
                <a:solidFill>
                  <a:schemeClr val="accent1"/>
                </a:solidFill>
              </a:rPr>
              <a:t>3.1  </a:t>
            </a:r>
            <a:r>
              <a:rPr lang="zh-CN" altLang="en-US" dirty="0">
                <a:solidFill>
                  <a:schemeClr val="accent1"/>
                </a:solidFill>
                <a:effectLst>
                  <a:outerShdw blurRad="38100" dist="25400" dir="5400000" algn="ctr" rotWithShape="0">
                    <a:srgbClr val="6E747A">
                      <a:alpha val="43000"/>
                    </a:srgbClr>
                  </a:outerShdw>
                </a:effectLst>
                <a:sym typeface="+mn-ea"/>
              </a:rPr>
              <a:t>工程建设招投标法规立法现状</a:t>
            </a:r>
            <a:endParaRPr lang="zh-CN" altLang="en-US" b="1" cap="all" dirty="0">
              <a:latin typeface="微软雅黑" panose="020B0503020204020204" pitchFamily="34" charset="-122"/>
              <a:ea typeface="微软雅黑" panose="020B0503020204020204" pitchFamily="34" charset="-122"/>
              <a:sym typeface="+mn-ea"/>
            </a:endParaRPr>
          </a:p>
          <a:p>
            <a:endParaRPr lang="zh-CN" altLang="en-US" dirty="0">
              <a:solidFill>
                <a:schemeClr val="accent1"/>
              </a:solidFill>
            </a:endParaRPr>
          </a:p>
        </p:txBody>
      </p:sp>
      <p:pic>
        <p:nvPicPr>
          <p:cNvPr id="2" name="图片 1" descr="7727B5577C0420946ED65EA5E1FA3A0E"/>
          <p:cNvPicPr>
            <a:picLocks noChangeAspect="1"/>
          </p:cNvPicPr>
          <p:nvPr/>
        </p:nvPicPr>
        <p:blipFill>
          <a:blip r:embed="rId3"/>
          <a:srcRect l="4339" t="46048" r="4898" b="28236"/>
          <a:stretch>
            <a:fillRect/>
          </a:stretch>
        </p:blipFill>
        <p:spPr>
          <a:xfrm>
            <a:off x="2101215" y="1997710"/>
            <a:ext cx="8938895" cy="4502785"/>
          </a:xfrm>
          <a:prstGeom prst="rect">
            <a:avLst/>
          </a:prstGeom>
        </p:spPr>
      </p:pic>
    </p:spTree>
  </p:cSld>
  <p:clrMapOvr>
    <a:masterClrMapping/>
  </p:clrMapOvr>
  <p:transition spd="med">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4" name="文本框 78"/>
          <p:cNvSpPr txBox="1"/>
          <p:nvPr/>
        </p:nvSpPr>
        <p:spPr>
          <a:xfrm>
            <a:off x="1921693" y="1033877"/>
            <a:ext cx="6326505" cy="1076325"/>
          </a:xfrm>
          <a:prstGeom prst="rect">
            <a:avLst/>
          </a:prstGeom>
          <a:noFill/>
        </p:spPr>
        <p:txBody>
          <a:bodyPr wrap="none" rtlCol="0">
            <a:spAutoFit/>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algn="l"/>
            <a:r>
              <a:rPr lang="en-US" altLang="zh-CN" dirty="0">
                <a:solidFill>
                  <a:schemeClr val="accent1"/>
                </a:solidFill>
              </a:rPr>
              <a:t>3.1  </a:t>
            </a:r>
            <a:r>
              <a:rPr lang="zh-CN" altLang="en-US" dirty="0">
                <a:solidFill>
                  <a:schemeClr val="accent1"/>
                </a:solidFill>
                <a:effectLst>
                  <a:outerShdw blurRad="38100" dist="25400" dir="5400000" algn="ctr" rotWithShape="0">
                    <a:srgbClr val="6E747A">
                      <a:alpha val="43000"/>
                    </a:srgbClr>
                  </a:outerShdw>
                </a:effectLst>
                <a:sym typeface="+mn-ea"/>
              </a:rPr>
              <a:t>工程建设招投标法规立法现状</a:t>
            </a:r>
            <a:endParaRPr lang="zh-CN" altLang="en-US" b="1" cap="all" dirty="0">
              <a:latin typeface="微软雅黑" panose="020B0503020204020204" pitchFamily="34" charset="-122"/>
              <a:ea typeface="微软雅黑" panose="020B0503020204020204" pitchFamily="34" charset="-122"/>
              <a:sym typeface="+mn-ea"/>
            </a:endParaRPr>
          </a:p>
          <a:p>
            <a:endParaRPr lang="zh-CN" altLang="en-US" dirty="0">
              <a:solidFill>
                <a:schemeClr val="accent1"/>
              </a:solidFill>
            </a:endParaRPr>
          </a:p>
        </p:txBody>
      </p:sp>
      <p:pic>
        <p:nvPicPr>
          <p:cNvPr id="3" name="图片 2" descr="8A013184585F3162AB60D7EC9268D084"/>
          <p:cNvPicPr>
            <a:picLocks noChangeAspect="1"/>
          </p:cNvPicPr>
          <p:nvPr/>
        </p:nvPicPr>
        <p:blipFill>
          <a:blip r:embed="rId3"/>
          <a:srcRect l="3099" t="45117" r="3334" b="27448"/>
          <a:stretch>
            <a:fillRect/>
          </a:stretch>
        </p:blipFill>
        <p:spPr>
          <a:xfrm>
            <a:off x="2141220" y="2110105"/>
            <a:ext cx="8568055" cy="4466590"/>
          </a:xfrm>
          <a:prstGeom prst="rect">
            <a:avLst/>
          </a:prstGeom>
        </p:spPr>
      </p:pic>
    </p:spTree>
  </p:cSld>
  <p:clrMapOvr>
    <a:masterClrMapping/>
  </p:clrMapOvr>
  <p:transition spd="med">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88900" y="7112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pic>
        <p:nvPicPr>
          <p:cNvPr id="2" name="图片 1">
            <a:hlinkClick r:id="rId3" action="ppaction://hlinkfile"/>
          </p:cNvPr>
          <p:cNvPicPr>
            <a:picLocks noChangeAspect="1"/>
          </p:cNvPicPr>
          <p:nvPr/>
        </p:nvPicPr>
        <p:blipFill>
          <a:blip r:embed="rId4"/>
          <a:stretch>
            <a:fillRect/>
          </a:stretch>
        </p:blipFill>
        <p:spPr>
          <a:xfrm>
            <a:off x="2888615" y="239395"/>
            <a:ext cx="5512435" cy="6378575"/>
          </a:xfrm>
          <a:prstGeom prst="rect">
            <a:avLst/>
          </a:prstGeom>
        </p:spPr>
      </p:pic>
    </p:spTree>
  </p:cSld>
  <p:clrMapOvr>
    <a:masterClrMapping/>
  </p:clrMapOvr>
  <p:transition spd="med">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88900" y="7112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pic>
        <p:nvPicPr>
          <p:cNvPr id="3" name="图片 2" descr="90F0E13A254C642B263421B4E4012074"/>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6000"/>
                    </a14:imgEffect>
                  </a14:imgLayer>
                </a14:imgProps>
              </a:ext>
            </a:extLst>
          </a:blip>
          <a:srcRect t="10981" b="18482"/>
          <a:stretch>
            <a:fillRect/>
          </a:stretch>
        </p:blipFill>
        <p:spPr>
          <a:xfrm>
            <a:off x="1921589" y="54610"/>
            <a:ext cx="9119791" cy="6749415"/>
          </a:xfrm>
          <a:prstGeom prst="rect">
            <a:avLst/>
          </a:prstGeom>
        </p:spPr>
      </p:pic>
      <p:sp>
        <p:nvSpPr>
          <p:cNvPr id="4" name="文本框 3"/>
          <p:cNvSpPr txBox="1"/>
          <p:nvPr/>
        </p:nvSpPr>
        <p:spPr>
          <a:xfrm rot="16200000">
            <a:off x="414655" y="3413760"/>
            <a:ext cx="1475105" cy="867410"/>
          </a:xfrm>
          <a:prstGeom prst="rect">
            <a:avLst/>
          </a:prstGeom>
          <a:noFill/>
          <a:ln>
            <a:solidFill>
              <a:schemeClr val="bg2">
                <a:lumMod val="75000"/>
              </a:schemeClr>
            </a:solidFill>
          </a:ln>
        </p:spPr>
        <p:txBody>
          <a:bodyPr vert="eaVert" wrap="square" rtlCol="0">
            <a:spAutoFit/>
          </a:bodyPr>
          <a:lstStyle/>
          <a:p>
            <a:pPr algn="ctr"/>
            <a:r>
              <a:rPr lang="en-US" altLang="zh-CN" sz="2800" dirty="0">
                <a:latin typeface="微软雅黑" panose="020B0503020204020204" pitchFamily="34" charset="-122"/>
                <a:ea typeface="微软雅黑" panose="020B0503020204020204" pitchFamily="34" charset="-122"/>
              </a:rPr>
              <a:t>P</a:t>
            </a:r>
          </a:p>
          <a:p>
            <a:pPr algn="ctr"/>
            <a:r>
              <a:rPr lang="en-US" altLang="zh-CN" sz="2800" dirty="0">
                <a:latin typeface="微软雅黑" panose="020B0503020204020204" pitchFamily="34" charset="-122"/>
                <a:ea typeface="微软雅黑" panose="020B0503020204020204" pitchFamily="34" charset="-122"/>
              </a:rPr>
              <a:t>104</a:t>
            </a:r>
            <a:r>
              <a:rPr lang="zh-CN" altLang="en-US" sz="2800" dirty="0">
                <a:latin typeface="微软雅黑" panose="020B0503020204020204" pitchFamily="34" charset="-122"/>
                <a:ea typeface="微软雅黑" panose="020B0503020204020204" pitchFamily="34" charset="-122"/>
              </a:rPr>
              <a:t>框图</a:t>
            </a:r>
          </a:p>
        </p:txBody>
      </p:sp>
    </p:spTree>
  </p:cSld>
  <p:clrMapOvr>
    <a:masterClrMapping/>
  </p:clrMapOvr>
  <p:transition spd="med">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4" name="文本框 78"/>
          <p:cNvSpPr txBox="1"/>
          <p:nvPr/>
        </p:nvSpPr>
        <p:spPr>
          <a:xfrm>
            <a:off x="1921693" y="1033877"/>
            <a:ext cx="7139305" cy="1076325"/>
          </a:xfrm>
          <a:prstGeom prst="rect">
            <a:avLst/>
          </a:prstGeom>
          <a:noFill/>
        </p:spPr>
        <p:txBody>
          <a:bodyPr wrap="none" rtlCol="0">
            <a:spAutoFit/>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algn="l"/>
            <a:r>
              <a:rPr lang="en-US" altLang="zh-CN" dirty="0">
                <a:solidFill>
                  <a:schemeClr val="accent1"/>
                </a:solidFill>
              </a:rPr>
              <a:t>3.2  </a:t>
            </a:r>
            <a:r>
              <a:rPr lang="zh-CN" altLang="en-US" dirty="0">
                <a:solidFill>
                  <a:schemeClr val="accent1"/>
                </a:solidFill>
                <a:effectLst>
                  <a:outerShdw blurRad="38100" dist="25400" dir="5400000" algn="ctr" rotWithShape="0">
                    <a:srgbClr val="6E747A">
                      <a:alpha val="43000"/>
                    </a:srgbClr>
                  </a:outerShdw>
                </a:effectLst>
                <a:sym typeface="+mn-ea"/>
              </a:rPr>
              <a:t>工程建设项目招标范围和规模标准</a:t>
            </a:r>
            <a:endParaRPr lang="zh-CN" altLang="en-US" b="1" cap="all" dirty="0">
              <a:latin typeface="微软雅黑" panose="020B0503020204020204" pitchFamily="34" charset="-122"/>
              <a:ea typeface="微软雅黑" panose="020B0503020204020204" pitchFamily="34" charset="-122"/>
              <a:sym typeface="+mn-ea"/>
            </a:endParaRPr>
          </a:p>
          <a:p>
            <a:endParaRPr lang="zh-CN" altLang="en-US" dirty="0">
              <a:solidFill>
                <a:schemeClr val="accent1"/>
              </a:solidFill>
            </a:endParaRPr>
          </a:p>
        </p:txBody>
      </p:sp>
      <p:pic>
        <p:nvPicPr>
          <p:cNvPr id="4" name="图片 3" descr="3B16EF9A05FAA9A39A748A9C3DB3ABEB"/>
          <p:cNvPicPr>
            <a:picLocks noChangeAspect="1"/>
          </p:cNvPicPr>
          <p:nvPr/>
        </p:nvPicPr>
        <p:blipFill>
          <a:blip r:embed="rId3"/>
          <a:srcRect t="43103" b="44715"/>
          <a:stretch>
            <a:fillRect/>
          </a:stretch>
        </p:blipFill>
        <p:spPr>
          <a:xfrm>
            <a:off x="737870" y="2223135"/>
            <a:ext cx="11102975" cy="2404745"/>
          </a:xfrm>
          <a:prstGeom prst="rect">
            <a:avLst/>
          </a:prstGeom>
        </p:spPr>
      </p:pic>
      <p:sp>
        <p:nvSpPr>
          <p:cNvPr id="13" name="矩形 12"/>
          <p:cNvSpPr/>
          <p:nvPr/>
        </p:nvSpPr>
        <p:spPr>
          <a:xfrm>
            <a:off x="1890437" y="5129530"/>
            <a:ext cx="7903126" cy="707886"/>
          </a:xfrm>
          <a:prstGeom prst="rect">
            <a:avLst/>
          </a:prstGeom>
          <a:noFill/>
          <a:ln>
            <a:noFill/>
          </a:ln>
        </p:spPr>
        <p:txBody>
          <a:bodyPr wrap="none" rtlCol="0" anchor="t">
            <a:spAutoFit/>
          </a:bodyPr>
          <a:lstStyle/>
          <a:p>
            <a:pPr algn="ctr"/>
            <a:r>
              <a:rPr lang="zh-CN" altLang="en-US" sz="4000" b="1" dirty="0">
                <a:solidFill>
                  <a:schemeClr val="accent1"/>
                </a:solidFill>
                <a:effectLst>
                  <a:outerShdw blurRad="38100" dist="25400" dir="5400000" algn="ctr" rotWithShape="0">
                    <a:srgbClr val="6E747A">
                      <a:alpha val="43000"/>
                    </a:srgbClr>
                  </a:outerShdw>
                </a:effectLst>
              </a:rPr>
              <a:t>哪些工程项目必须采用投标方式？</a:t>
            </a:r>
          </a:p>
        </p:txBody>
      </p:sp>
    </p:spTree>
  </p:cSld>
  <p:clrMapOvr>
    <a:masterClrMapping/>
  </p:clrMapOvr>
  <p:transition spd="med">
    <p:push dir="u"/>
  </p:transition>
</p:sld>
</file>

<file path=ppt/theme/theme1.xml><?xml version="1.0" encoding="utf-8"?>
<a:theme xmlns:a="http://schemas.openxmlformats.org/drawingml/2006/main" name="1_Office 主题">
  <a:themeElements>
    <a:clrScheme name="自定义 3">
      <a:dk1>
        <a:sysClr val="windowText" lastClr="000000"/>
      </a:dk1>
      <a:lt1>
        <a:sysClr val="window" lastClr="FFFFFF"/>
      </a:lt1>
      <a:dk2>
        <a:srgbClr val="242852"/>
      </a:dk2>
      <a:lt2>
        <a:srgbClr val="ACCBF9"/>
      </a:lt2>
      <a:accent1>
        <a:srgbClr val="0070C0"/>
      </a:accent1>
      <a:accent2>
        <a:srgbClr val="00B0F0"/>
      </a:accent2>
      <a:accent3>
        <a:srgbClr val="297FD5"/>
      </a:accent3>
      <a:accent4>
        <a:srgbClr val="00B050"/>
      </a:accent4>
      <a:accent5>
        <a:srgbClr val="92D050"/>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solidFill>
            <a:schemeClr val="bg2">
              <a:lumMod val="75000"/>
            </a:schemeClr>
          </a:solidFill>
        </a:ln>
      </a:spPr>
      <a:bodyPr wrap="square" rtlCol="0">
        <a:spAutoFit/>
      </a:bodyPr>
      <a:lstStyle>
        <a:defPPr algn="ctr">
          <a:defRPr lang="zh-CN" altLang="en-US" sz="2800" dirty="0" smtClean="0">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594</Words>
  <Application>Microsoft Office PowerPoint</Application>
  <PresentationFormat>自定义</PresentationFormat>
  <Paragraphs>82</Paragraphs>
  <Slides>17</Slides>
  <Notes>17</Notes>
  <HiddenSlides>0</HiddenSlides>
  <MMClips>0</MMClips>
  <ScaleCrop>false</ScaleCrop>
  <HeadingPairs>
    <vt:vector size="4" baseType="variant">
      <vt:variant>
        <vt:lpstr>主题</vt:lpstr>
      </vt:variant>
      <vt:variant>
        <vt:i4>1</vt:i4>
      </vt:variant>
      <vt:variant>
        <vt:lpstr>幻灯片标题</vt:lpstr>
      </vt:variant>
      <vt:variant>
        <vt:i4>17</vt:i4>
      </vt:variant>
    </vt:vector>
  </HeadingPairs>
  <TitlesOfParts>
    <vt:vector size="18" baseType="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说课</dc:title>
  <dc:creator>hpp</dc:creator>
  <cp:lastModifiedBy>weihai</cp:lastModifiedBy>
  <cp:revision>819</cp:revision>
  <dcterms:created xsi:type="dcterms:W3CDTF">2015-10-15T01:42:00Z</dcterms:created>
  <dcterms:modified xsi:type="dcterms:W3CDTF">2019-12-08T14:31:46Z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2052-10.1.0.7401</vt:lpwstr>
  </property>
</Properties>
</file>