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0"/>
  </p:notesMasterIdLst>
  <p:sldIdLst>
    <p:sldId id="256" r:id="rId2"/>
    <p:sldId id="266" r:id="rId3"/>
    <p:sldId id="267" r:id="rId4"/>
    <p:sldId id="259" r:id="rId5"/>
    <p:sldId id="258" r:id="rId6"/>
    <p:sldId id="257" r:id="rId7"/>
    <p:sldId id="304" r:id="rId8"/>
    <p:sldId id="263" r:id="rId9"/>
    <p:sldId id="271" r:id="rId10"/>
    <p:sldId id="265" r:id="rId11"/>
    <p:sldId id="27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284" r:id="rId22"/>
    <p:sldId id="330" r:id="rId23"/>
    <p:sldId id="331" r:id="rId24"/>
    <p:sldId id="305" r:id="rId25"/>
    <p:sldId id="332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08" r:id="rId36"/>
    <p:sldId id="316" r:id="rId37"/>
    <p:sldId id="317" r:id="rId38"/>
    <p:sldId id="320" r:id="rId39"/>
  </p:sldIdLst>
  <p:sldSz cx="9140825" cy="5141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9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CC00"/>
    <a:srgbClr val="339966"/>
    <a:srgbClr val="9966FF"/>
    <a:srgbClr val="808000"/>
    <a:srgbClr val="00CC66"/>
    <a:srgbClr val="CC9900"/>
    <a:srgbClr val="8BC145"/>
    <a:srgbClr val="FF6699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3" autoAdjust="0"/>
    <p:restoredTop sz="94660"/>
  </p:normalViewPr>
  <p:slideViewPr>
    <p:cSldViewPr showGuides="1">
      <p:cViewPr>
        <p:scale>
          <a:sx n="100" d="100"/>
          <a:sy n="100" d="100"/>
        </p:scale>
        <p:origin x="845" y="62"/>
      </p:cViewPr>
      <p:guideLst>
        <p:guide orient="horz" pos="1684"/>
        <p:guide pos="29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1AFF-D539-45A2-81CA-66B921DD8D5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4456-EB52-4577-819A-4B7EA6F602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52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03" y="841513"/>
            <a:ext cx="6855619" cy="1790147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603" y="2700695"/>
            <a:ext cx="6855619" cy="1241438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63" indent="0" algn="ctr">
              <a:buNone/>
              <a:defRPr sz="1499"/>
            </a:lvl2pPr>
            <a:lvl3pPr marL="685526" indent="0" algn="ctr">
              <a:buNone/>
              <a:defRPr sz="1349"/>
            </a:lvl3pPr>
            <a:lvl4pPr marL="1028289" indent="0" algn="ctr">
              <a:buNone/>
              <a:defRPr sz="1200"/>
            </a:lvl4pPr>
            <a:lvl5pPr marL="1371051" indent="0" algn="ctr">
              <a:buNone/>
              <a:defRPr sz="1200"/>
            </a:lvl5pPr>
            <a:lvl6pPr marL="1713814" indent="0" algn="ctr">
              <a:buNone/>
              <a:defRPr sz="1200"/>
            </a:lvl6pPr>
            <a:lvl7pPr marL="2056577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10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0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2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403" y="273759"/>
            <a:ext cx="1970990" cy="435753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432" y="273759"/>
            <a:ext cx="5798711" cy="435753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5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0591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607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85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869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6698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6801886" y="4860930"/>
            <a:ext cx="187393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www.yourwebsite.com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菱形 7"/>
          <p:cNvSpPr/>
          <p:nvPr userDrawn="1"/>
        </p:nvSpPr>
        <p:spPr>
          <a:xfrm>
            <a:off x="8706205" y="4800601"/>
            <a:ext cx="238163" cy="238244"/>
          </a:xfrm>
          <a:prstGeom prst="diamond">
            <a:avLst/>
          </a:pr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>
            <a:off x="251432" y="4860930"/>
            <a:ext cx="17546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800" dirty="0">
                <a:solidFill>
                  <a:srgbClr val="53585E"/>
                </a:solidFill>
                <a:latin typeface="Arial" pitchFamily="34" charset="0"/>
                <a:cs typeface="Arial" pitchFamily="34" charset="0"/>
              </a:rPr>
              <a:t>yourmail@business.com</a:t>
            </a:r>
            <a:endParaRPr lang="zh-CN" altLang="en-US" sz="800" dirty="0">
              <a:solidFill>
                <a:srgbClr val="5358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46854" y="4854858"/>
            <a:ext cx="359916" cy="144016"/>
          </a:xfrm>
          <a:prstGeom prst="rect">
            <a:avLst/>
          </a:prstGeom>
        </p:spPr>
        <p:txBody>
          <a:bodyPr t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36567833-4B14-40FE-AE92-49CC326BF8AB}" type="slidenum">
              <a:rPr lang="zh-CN" altLang="en-US" sz="800">
                <a:solidFill>
                  <a:srgbClr val="53585E"/>
                </a:solidFill>
                <a:latin typeface="+mn-lt"/>
                <a:cs typeface="Arial" pitchFamily="34" charset="0"/>
              </a:rPr>
              <a:t>‹#›</a:t>
            </a:fld>
            <a:endParaRPr lang="zh-CN" altLang="en-US" sz="800" dirty="0">
              <a:solidFill>
                <a:srgbClr val="53585E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71" y="1281908"/>
            <a:ext cx="7883962" cy="213889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671" y="3441036"/>
            <a:ext cx="7883962" cy="1124793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63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2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43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542" y="1368796"/>
            <a:ext cx="3884851" cy="326249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2" y="273759"/>
            <a:ext cx="7883962" cy="9938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23" y="1260483"/>
            <a:ext cx="3866997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23" y="1878227"/>
            <a:ext cx="3866997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543" y="1260483"/>
            <a:ext cx="3886041" cy="61774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63" indent="0">
              <a:buNone/>
              <a:defRPr sz="1499" b="1"/>
            </a:lvl2pPr>
            <a:lvl3pPr marL="685526" indent="0">
              <a:buNone/>
              <a:defRPr sz="1349" b="1"/>
            </a:lvl3pPr>
            <a:lvl4pPr marL="1028289" indent="0">
              <a:buNone/>
              <a:defRPr sz="1200" b="1"/>
            </a:lvl4pPr>
            <a:lvl5pPr marL="1371051" indent="0">
              <a:buNone/>
              <a:defRPr sz="1200" b="1"/>
            </a:lvl5pPr>
            <a:lvl6pPr marL="1713814" indent="0">
              <a:buNone/>
              <a:defRPr sz="1200" b="1"/>
            </a:lvl6pPr>
            <a:lvl7pPr marL="2056577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10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543" y="1878227"/>
            <a:ext cx="3886041" cy="2762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0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8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1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41" y="740341"/>
            <a:ext cx="4627543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2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3" y="342794"/>
            <a:ext cx="2948154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041" y="740341"/>
            <a:ext cx="4627543" cy="3654091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3" indent="0">
              <a:buNone/>
              <a:defRPr sz="2099"/>
            </a:lvl2pPr>
            <a:lvl3pPr marL="685526" indent="0">
              <a:buNone/>
              <a:defRPr sz="1799"/>
            </a:lvl3pPr>
            <a:lvl4pPr marL="1028289" indent="0">
              <a:buNone/>
              <a:defRPr sz="1499"/>
            </a:lvl4pPr>
            <a:lvl5pPr marL="1371051" indent="0">
              <a:buNone/>
              <a:defRPr sz="1499"/>
            </a:lvl5pPr>
            <a:lvl6pPr marL="1713814" indent="0">
              <a:buNone/>
              <a:defRPr sz="1499"/>
            </a:lvl6pPr>
            <a:lvl7pPr marL="2056577" indent="0">
              <a:buNone/>
              <a:defRPr sz="1499"/>
            </a:lvl7pPr>
            <a:lvl8pPr marL="2399340" indent="0">
              <a:buNone/>
              <a:defRPr sz="1499"/>
            </a:lvl8pPr>
            <a:lvl9pPr marL="2742103" indent="0">
              <a:buNone/>
              <a:defRPr sz="14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623" y="1542574"/>
            <a:ext cx="2948154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763" indent="0">
              <a:buNone/>
              <a:defRPr sz="1050"/>
            </a:lvl2pPr>
            <a:lvl3pPr marL="685526" indent="0">
              <a:buNone/>
              <a:defRPr sz="900"/>
            </a:lvl3pPr>
            <a:lvl4pPr marL="1028289" indent="0">
              <a:buNone/>
              <a:defRPr sz="750"/>
            </a:lvl4pPr>
            <a:lvl5pPr marL="1371051" indent="0">
              <a:buNone/>
              <a:defRPr sz="750"/>
            </a:lvl5pPr>
            <a:lvl6pPr marL="1713814" indent="0">
              <a:buNone/>
              <a:defRPr sz="750"/>
            </a:lvl6pPr>
            <a:lvl7pPr marL="2056577" indent="0">
              <a:buNone/>
              <a:defRPr sz="750"/>
            </a:lvl7pPr>
            <a:lvl8pPr marL="2399340" indent="0">
              <a:buNone/>
              <a:defRPr sz="750"/>
            </a:lvl8pPr>
            <a:lvl9pPr marL="2742103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1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432" y="273759"/>
            <a:ext cx="7883962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1368796"/>
            <a:ext cx="7883962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32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7899" y="4765792"/>
            <a:ext cx="3085028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5707" y="4765792"/>
            <a:ext cx="2056686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4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85" r:id="rId13"/>
    <p:sldLayoutId id="2147483686" r:id="rId14"/>
    <p:sldLayoutId id="2147483687" r:id="rId15"/>
    <p:sldLayoutId id="2147483688" r:id="rId16"/>
    <p:sldLayoutId id="2147483650" r:id="rId17"/>
  </p:sldLayoutIdLst>
  <p:txStyles>
    <p:titleStyle>
      <a:lvl1pPr algn="l" defTabSz="685526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1" indent="-171381" algn="l" defTabSz="6855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07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433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6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7958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1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4" indent="-171381" algn="l" defTabSz="68552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6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289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1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4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7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3" algn="l" defTabSz="68552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054603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项目三 </a:t>
            </a:r>
            <a:r>
              <a:rPr lang="zh-CN" altLang="en-US" sz="2800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互动媒体设计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3399012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70998" y="2758833"/>
            <a:ext cx="35394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任务一 设计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Web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任务二 设计手机</a:t>
            </a:r>
            <a:r>
              <a:rPr lang="en-US" altLang="zh-CN" sz="800" b="1" dirty="0">
                <a:solidFill>
                  <a:srgbClr val="8BC145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  </a:t>
            </a:r>
            <a:r>
              <a:rPr lang="zh-CN" altLang="en-US" sz="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●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任务三 设计平板电脑</a:t>
            </a:r>
            <a:r>
              <a:rPr lang="en-US" altLang="zh-CN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UI</a:t>
            </a:r>
            <a:r>
              <a:rPr lang="zh-CN" altLang="en-US" sz="8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界面    </a:t>
            </a: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271410" y="1627371"/>
            <a:ext cx="2911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学习单元三  平面设计制作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3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1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3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6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iterate type="lt">
                                        <p:tmPct val="6667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6" grpId="0"/>
          <p:bldP spid="19" grpId="0" animBg="1"/>
          <p:bldP spid="10" grpId="0"/>
          <p:bldP spid="11" grpId="0" animBg="1"/>
          <p:bldP spid="12" grpId="0" animBg="1"/>
          <p:bldP spid="15" grpId="0" animBg="1"/>
          <p:bldP spid="15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970412" y="1058957"/>
            <a:ext cx="5400395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）撰写手机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视觉设计方案）的方法。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970413" y="1409557"/>
            <a:ext cx="6767999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方案分为前期分析、结构功能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、设计原则、视觉亮点四部分，如图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31071" y="1764213"/>
            <a:ext cx="4931543" cy="1082734"/>
            <a:chOff x="1124206" y="1920222"/>
            <a:chExt cx="4931543" cy="10827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4206" y="1920222"/>
              <a:ext cx="4931543" cy="79473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780207" y="2756735"/>
              <a:ext cx="1799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3-3-87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UI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界面方案</a:t>
              </a:r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970412" y="3258524"/>
            <a:ext cx="7272000" cy="120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在此主要考虑两个部分，一是前期分析，二是设计原则。结构功能这部分平面设计人员只需要理解，并与设计结合就可以了。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前期分析，如图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设计原则，如图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菱形 5"/>
          <p:cNvSpPr/>
          <p:nvPr/>
        </p:nvSpPr>
        <p:spPr>
          <a:xfrm>
            <a:off x="4210373" y="976425"/>
            <a:ext cx="720080" cy="72008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3-3-88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696505"/>
            <a:ext cx="0" cy="139776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848068"/>
            <a:ext cx="2376263" cy="224619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33646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074769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3-3-88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前期分析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094264"/>
            <a:ext cx="720080" cy="72008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3-3-89</a:t>
            </a:r>
            <a:endParaRPr lang="zh-CN" altLang="en-US" sz="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4543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1274311"/>
            <a:ext cx="2376263" cy="2664644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45430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532894"/>
            <a:ext cx="186374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3-3-89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设计原则</a:t>
            </a:r>
          </a:p>
        </p:txBody>
      </p:sp>
      <p:cxnSp>
        <p:nvCxnSpPr>
          <p:cNvPr id="32" name="直接连接符 31"/>
          <p:cNvCxnSpPr>
            <a:stCxn id="23" idx="2"/>
          </p:cNvCxnSpPr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6" idx="0"/>
          </p:cNvCxnSpPr>
          <p:nvPr/>
        </p:nvCxnSpPr>
        <p:spPr>
          <a:xfrm>
            <a:off x="4570412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4" y="1470788"/>
            <a:ext cx="2246637" cy="13161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370" y="1551484"/>
            <a:ext cx="2235727" cy="181147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/>
      <p:bldP spid="23" grpId="0" animBg="1"/>
      <p:bldP spid="25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820642" y="817473"/>
            <a:ext cx="446977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）手机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界面方案样例，如图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3-3-105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菱形 7"/>
          <p:cNvSpPr/>
          <p:nvPr/>
        </p:nvSpPr>
        <p:spPr>
          <a:xfrm>
            <a:off x="4251177" y="1346873"/>
            <a:ext cx="720080" cy="7200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3-3-90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611216" y="2066957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963145" y="1706912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546776" y="1428632"/>
            <a:ext cx="2376263" cy="215032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632596" y="1917028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632595" y="1639520"/>
            <a:ext cx="2146528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3-3-90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402" r="9858"/>
          <a:stretch/>
        </p:blipFill>
        <p:spPr>
          <a:xfrm>
            <a:off x="1632596" y="1994956"/>
            <a:ext cx="2218432" cy="1331059"/>
          </a:xfrm>
          <a:prstGeom prst="rect">
            <a:avLst/>
          </a:prstGeom>
        </p:spPr>
      </p:pic>
      <p:sp>
        <p:nvSpPr>
          <p:cNvPr id="18" name="菱形 17"/>
          <p:cNvSpPr/>
          <p:nvPr/>
        </p:nvSpPr>
        <p:spPr>
          <a:xfrm>
            <a:off x="4251177" y="3726411"/>
            <a:ext cx="720080" cy="7200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3-3-91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5002380" y="4086451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362150" y="1854203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447968" y="3945997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447968" y="4035353"/>
            <a:ext cx="2218432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3-3-91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47968" y="2116472"/>
            <a:ext cx="2218432" cy="1740171"/>
            <a:chOff x="4160468" y="2116471"/>
            <a:chExt cx="2319658" cy="17448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/>
            <a:srcRect l="24663" t="15169" r="23153"/>
            <a:stretch/>
          </p:blipFill>
          <p:spPr>
            <a:xfrm>
              <a:off x="4160468" y="2116471"/>
              <a:ext cx="2319658" cy="93779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9" r="20877"/>
            <a:stretch/>
          </p:blipFill>
          <p:spPr>
            <a:xfrm>
              <a:off x="4164164" y="3019050"/>
              <a:ext cx="2315961" cy="842223"/>
            </a:xfrm>
            <a:prstGeom prst="rect">
              <a:avLst/>
            </a:prstGeom>
          </p:spPr>
        </p:pic>
      </p:grpSp>
      <p:cxnSp>
        <p:nvCxnSpPr>
          <p:cNvPr id="24" name="直接连接符 23"/>
          <p:cNvCxnSpPr/>
          <p:nvPr/>
        </p:nvCxnSpPr>
        <p:spPr>
          <a:xfrm>
            <a:off x="4611216" y="4441667"/>
            <a:ext cx="0" cy="70024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5873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8" grpId="0" animBg="1"/>
          <p:bldP spid="11" grpId="0" animBg="1"/>
          <p:bldP spid="16" grpId="0"/>
          <p:bldP spid="18" grpId="0" animBg="1"/>
          <p:bldP spid="20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6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8" grpId="0" animBg="1"/>
          <p:bldP spid="11" grpId="0" animBg="1"/>
          <p:bldP spid="16" grpId="0"/>
          <p:bldP spid="18" grpId="0" animBg="1"/>
          <p:bldP spid="20" grpId="0" animBg="1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9440" y="976424"/>
            <a:ext cx="720080" cy="720080"/>
          </a:xfrm>
          <a:prstGeom prst="diamond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3-3-92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9479" y="1696508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1408" y="1336463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5039" y="1058182"/>
            <a:ext cx="2376263" cy="22977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859" y="15465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858" y="1269071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3-3-92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9440" y="3355962"/>
            <a:ext cx="720080" cy="720080"/>
          </a:xfrm>
          <a:prstGeom prst="diamond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3-3-93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643" y="3716002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413" y="1647050"/>
            <a:ext cx="2376263" cy="2428992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376231" y="3575548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6231" y="3664904"/>
            <a:ext cx="2218432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3-3-93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4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72" y="1647050"/>
            <a:ext cx="2232420" cy="14999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58" y="1857864"/>
            <a:ext cx="2241220" cy="1595445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3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9177" y="983338"/>
            <a:ext cx="720080" cy="720080"/>
          </a:xfrm>
          <a:prstGeom prst="diamond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3-3-94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9216" y="1703422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1145" y="1343377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4776" y="1065096"/>
            <a:ext cx="2376263" cy="22977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596" y="155349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595" y="1275985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3-3-94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5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9177" y="3362876"/>
            <a:ext cx="720080" cy="720080"/>
          </a:xfrm>
          <a:prstGeom prst="diamond">
            <a:avLst/>
          </a:prstGeom>
          <a:solidFill>
            <a:srgbClr val="8B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3-3-95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380" y="3722916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362413" y="1991422"/>
            <a:ext cx="2376263" cy="209153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448231" y="3582463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448231" y="367181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3-3-95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6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96" y="1703418"/>
            <a:ext cx="2218433" cy="14300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31" y="2285528"/>
            <a:ext cx="2218432" cy="1178254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642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9439" y="976426"/>
            <a:ext cx="720080" cy="720080"/>
          </a:xfrm>
          <a:prstGeom prst="diamond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3-3-96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9478" y="1696510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1407" y="1336465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5038" y="1058184"/>
            <a:ext cx="2376263" cy="22977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858" y="1546581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857" y="1269073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3-3-96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7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9439" y="3355964"/>
            <a:ext cx="720080" cy="720080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3-3-97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642" y="371600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02954" y="1778957"/>
            <a:ext cx="2376263" cy="2297087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288772" y="3575550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288772" y="3664906"/>
            <a:ext cx="2218432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3-3-97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8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58" y="1616265"/>
            <a:ext cx="2218432" cy="14950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72" y="2049007"/>
            <a:ext cx="2218432" cy="144158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899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8814" y="978611"/>
            <a:ext cx="720080" cy="72008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3-3-98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8853" y="1698695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0782" y="1338650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4413" y="1060370"/>
            <a:ext cx="2376263" cy="22977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233" y="1548766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232" y="1271258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3-3-98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9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8814" y="3358149"/>
            <a:ext cx="720080" cy="72008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3-3-99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017" y="371818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150" y="1778956"/>
            <a:ext cx="2376263" cy="229927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375968" y="3577735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5968" y="3667091"/>
            <a:ext cx="2218432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3-3-99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10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33" y="1680791"/>
            <a:ext cx="2218433" cy="1411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68" y="2020455"/>
            <a:ext cx="2229267" cy="1486178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91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8814" y="976425"/>
            <a:ext cx="720080" cy="720080"/>
          </a:xfrm>
          <a:prstGeom prst="diamond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3-3-100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8853" y="169650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0782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4413" y="1058185"/>
            <a:ext cx="2376263" cy="2297779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233" y="1546580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232" y="1269072"/>
            <a:ext cx="2258540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3-3-100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11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8814" y="3355963"/>
            <a:ext cx="720080" cy="720080"/>
          </a:xfrm>
          <a:prstGeom prst="diamond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3-3-101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017" y="3716003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150" y="1778957"/>
            <a:ext cx="2376263" cy="229708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375968" y="357554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5968" y="3664905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3-3-101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12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33" y="1696505"/>
            <a:ext cx="2187786" cy="14344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68" y="2022403"/>
            <a:ext cx="2246840" cy="139515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91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178814" y="976425"/>
            <a:ext cx="720080" cy="720080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3-3-102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38853" y="169650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890782" y="133646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74413" y="1058184"/>
            <a:ext cx="2376263" cy="208877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60233" y="1546580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60232" y="1269072"/>
            <a:ext cx="2146528" cy="18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3-3-102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13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178814" y="3355963"/>
            <a:ext cx="720080" cy="720080"/>
          </a:xfrm>
          <a:prstGeom prst="diamond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3-3-103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30017" y="3716003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150" y="1922956"/>
            <a:ext cx="2376263" cy="215308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375968" y="357554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5968" y="3664905"/>
            <a:ext cx="2218432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3-3-103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14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9"/>
          <a:stretch/>
        </p:blipFill>
        <p:spPr>
          <a:xfrm>
            <a:off x="1560233" y="1628928"/>
            <a:ext cx="2232397" cy="13020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39" y="2138956"/>
            <a:ext cx="2200662" cy="1292582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4539479" y="4076043"/>
            <a:ext cx="0" cy="106587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39479" y="5"/>
            <a:ext cx="0" cy="9764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443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菱形 7"/>
          <p:cNvSpPr/>
          <p:nvPr/>
        </p:nvSpPr>
        <p:spPr>
          <a:xfrm>
            <a:off x="4210372" y="714727"/>
            <a:ext cx="720080" cy="72008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3-3-104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>
            <a:stCxn id="8" idx="2"/>
          </p:cNvCxnSpPr>
          <p:nvPr/>
        </p:nvCxnSpPr>
        <p:spPr>
          <a:xfrm>
            <a:off x="4570411" y="1434811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922340" y="1074766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505971" y="796486"/>
            <a:ext cx="2376263" cy="213447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5" name="直接连接符 14"/>
          <p:cNvCxnSpPr/>
          <p:nvPr/>
        </p:nvCxnSpPr>
        <p:spPr>
          <a:xfrm>
            <a:off x="1591791" y="1284882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91790" y="1007374"/>
            <a:ext cx="2146528" cy="18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3-3-104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15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4210372" y="3094265"/>
            <a:ext cx="720080" cy="720080"/>
          </a:xfrm>
          <a:prstGeom prst="diamond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3-3-105</a:t>
            </a:r>
            <a:endParaRPr lang="zh-CN" altLang="en-US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4961575" y="3454305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290413" y="1634957"/>
            <a:ext cx="2376263" cy="21793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1" name="直接连接符 20"/>
          <p:cNvCxnSpPr/>
          <p:nvPr/>
        </p:nvCxnSpPr>
        <p:spPr>
          <a:xfrm>
            <a:off x="5376231" y="3313851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376231" y="3403207"/>
            <a:ext cx="2218432" cy="18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图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3-3-105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手机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UI 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界面方案样例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16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75" y="1300468"/>
            <a:ext cx="2187464" cy="1408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32" y="1847264"/>
            <a:ext cx="2225161" cy="135180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502373" y="3236500"/>
            <a:ext cx="2376263" cy="1152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4" name="直接连接符 23"/>
          <p:cNvCxnSpPr/>
          <p:nvPr/>
        </p:nvCxnSpPr>
        <p:spPr>
          <a:xfrm>
            <a:off x="1588193" y="3585898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588192" y="3308390"/>
            <a:ext cx="2146528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588192" y="3683703"/>
            <a:ext cx="2146528" cy="5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项目与项目之间略有差异，但是基本内容不变，所以同学们在写方案的时候要遵循分析、结</a:t>
            </a:r>
          </a:p>
          <a:p>
            <a:pPr>
              <a:lnSpc>
                <a:spcPct val="150000"/>
              </a:lnSpc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构、设计、两点这四原则。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570412" y="3814345"/>
            <a:ext cx="0" cy="48480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570412" y="5"/>
            <a:ext cx="0" cy="714723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581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/>
      <p:bldP spid="18" grpId="0" animBg="1"/>
      <p:bldP spid="20" grpId="0" animBg="1"/>
      <p:bldP spid="22" grpId="0"/>
      <p:bldP spid="23" grpId="0" animBg="1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754412" y="2756313"/>
            <a:ext cx="3168000" cy="183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的主要任务是培养学生的视觉设计能力、色彩观察力及分析能力，了解交互设计与界面设计的基本概念、设计规范和工作流程，设计语言符合客户的内容。养成严谨、规范的工作态度和良好的创新意识，具备沟通与团队协作的能力。</a:t>
            </a:r>
          </a:p>
          <a:p>
            <a:pPr algn="just"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本项目以工作过程为导向，利用学校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、森鹰家具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网站、手机操作软件界面、平板电脑应用软件界面为载体。了解用户需求，定位使用者、使用环境、使用方式并且为最终用户而设计，界面设计与用户研究紧密结合，不断为最终用户设计满足视觉要求的产品。</a:t>
            </a:r>
            <a:endParaRPr lang="zh-CN" altLang="en-US" sz="1000" dirty="0">
              <a:solidFill>
                <a:srgbClr val="53585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714412" y="2756313"/>
            <a:ext cx="3744000" cy="19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任务一：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界面。主要是通过电脑辅助设计工具，以真实企业网站为载体，根据客户要求绘制网页设计稿，在网页设计过程应用色彩和排版知识，并进行不同风格的网页界面设计。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任务二：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设计、界面设计等资料，通过真实项目学习手机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  <a:p>
            <a:pPr marL="171438" indent="-171438" algn="just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任务三：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界面。通过项目需求整理平板电脑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设计等资料，通过真实项目学习平板电脑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682412" y="2311319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 rot="10800000">
            <a:off x="3755724" y="4495539"/>
            <a:ext cx="333375" cy="268391"/>
          </a:xfrm>
          <a:custGeom>
            <a:avLst/>
            <a:gdLst>
              <a:gd name="T0" fmla="*/ 0 w 734"/>
              <a:gd name="T1" fmla="*/ 591 h 591"/>
              <a:gd name="T2" fmla="*/ 0 w 734"/>
              <a:gd name="T3" fmla="*/ 311 h 591"/>
              <a:gd name="T4" fmla="*/ 265 w 734"/>
              <a:gd name="T5" fmla="*/ 0 h 591"/>
              <a:gd name="T6" fmla="*/ 265 w 734"/>
              <a:gd name="T7" fmla="*/ 122 h 591"/>
              <a:gd name="T8" fmla="*/ 166 w 734"/>
              <a:gd name="T9" fmla="*/ 235 h 591"/>
              <a:gd name="T10" fmla="*/ 166 w 734"/>
              <a:gd name="T11" fmla="*/ 288 h 591"/>
              <a:gd name="T12" fmla="*/ 287 w 734"/>
              <a:gd name="T13" fmla="*/ 288 h 591"/>
              <a:gd name="T14" fmla="*/ 287 w 734"/>
              <a:gd name="T15" fmla="*/ 591 h 591"/>
              <a:gd name="T16" fmla="*/ 0 w 734"/>
              <a:gd name="T17" fmla="*/ 591 h 591"/>
              <a:gd name="T18" fmla="*/ 446 w 734"/>
              <a:gd name="T19" fmla="*/ 591 h 591"/>
              <a:gd name="T20" fmla="*/ 446 w 734"/>
              <a:gd name="T21" fmla="*/ 311 h 591"/>
              <a:gd name="T22" fmla="*/ 711 w 734"/>
              <a:gd name="T23" fmla="*/ 0 h 591"/>
              <a:gd name="T24" fmla="*/ 711 w 734"/>
              <a:gd name="T25" fmla="*/ 122 h 591"/>
              <a:gd name="T26" fmla="*/ 651 w 734"/>
              <a:gd name="T27" fmla="*/ 167 h 591"/>
              <a:gd name="T28" fmla="*/ 635 w 734"/>
              <a:gd name="T29" fmla="*/ 182 h 591"/>
              <a:gd name="T30" fmla="*/ 613 w 734"/>
              <a:gd name="T31" fmla="*/ 235 h 591"/>
              <a:gd name="T32" fmla="*/ 613 w 734"/>
              <a:gd name="T33" fmla="*/ 288 h 591"/>
              <a:gd name="T34" fmla="*/ 734 w 734"/>
              <a:gd name="T35" fmla="*/ 288 h 591"/>
              <a:gd name="T36" fmla="*/ 734 w 734"/>
              <a:gd name="T37" fmla="*/ 591 h 591"/>
              <a:gd name="T38" fmla="*/ 446 w 734"/>
              <a:gd name="T3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4" h="591">
                <a:moveTo>
                  <a:pt x="0" y="591"/>
                </a:moveTo>
                <a:cubicBezTo>
                  <a:pt x="0" y="311"/>
                  <a:pt x="0" y="311"/>
                  <a:pt x="0" y="311"/>
                </a:cubicBezTo>
                <a:cubicBezTo>
                  <a:pt x="30" y="134"/>
                  <a:pt x="118" y="31"/>
                  <a:pt x="265" y="0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09" y="147"/>
                  <a:pt x="176" y="185"/>
                  <a:pt x="166" y="235"/>
                </a:cubicBezTo>
                <a:cubicBezTo>
                  <a:pt x="166" y="288"/>
                  <a:pt x="166" y="288"/>
                  <a:pt x="166" y="288"/>
                </a:cubicBezTo>
                <a:cubicBezTo>
                  <a:pt x="287" y="288"/>
                  <a:pt x="287" y="288"/>
                  <a:pt x="287" y="288"/>
                </a:cubicBezTo>
                <a:cubicBezTo>
                  <a:pt x="287" y="591"/>
                  <a:pt x="287" y="591"/>
                  <a:pt x="287" y="591"/>
                </a:cubicBezTo>
                <a:lnTo>
                  <a:pt x="0" y="591"/>
                </a:lnTo>
                <a:close/>
                <a:moveTo>
                  <a:pt x="446" y="591"/>
                </a:moveTo>
                <a:cubicBezTo>
                  <a:pt x="446" y="311"/>
                  <a:pt x="446" y="311"/>
                  <a:pt x="446" y="311"/>
                </a:cubicBezTo>
                <a:cubicBezTo>
                  <a:pt x="461" y="144"/>
                  <a:pt x="550" y="41"/>
                  <a:pt x="711" y="0"/>
                </a:cubicBezTo>
                <a:cubicBezTo>
                  <a:pt x="711" y="122"/>
                  <a:pt x="711" y="122"/>
                  <a:pt x="711" y="122"/>
                </a:cubicBezTo>
                <a:cubicBezTo>
                  <a:pt x="686" y="137"/>
                  <a:pt x="666" y="152"/>
                  <a:pt x="651" y="167"/>
                </a:cubicBezTo>
                <a:cubicBezTo>
                  <a:pt x="651" y="172"/>
                  <a:pt x="645" y="177"/>
                  <a:pt x="635" y="182"/>
                </a:cubicBezTo>
                <a:cubicBezTo>
                  <a:pt x="620" y="207"/>
                  <a:pt x="613" y="225"/>
                  <a:pt x="613" y="235"/>
                </a:cubicBezTo>
                <a:cubicBezTo>
                  <a:pt x="613" y="288"/>
                  <a:pt x="613" y="288"/>
                  <a:pt x="613" y="288"/>
                </a:cubicBezTo>
                <a:cubicBezTo>
                  <a:pt x="734" y="288"/>
                  <a:pt x="734" y="288"/>
                  <a:pt x="734" y="288"/>
                </a:cubicBezTo>
                <a:cubicBezTo>
                  <a:pt x="734" y="591"/>
                  <a:pt x="734" y="591"/>
                  <a:pt x="734" y="591"/>
                </a:cubicBezTo>
                <a:lnTo>
                  <a:pt x="446" y="5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562961-FC5F-F713-B8DE-66382457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" y="-29676"/>
            <a:ext cx="9138696" cy="24751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3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210" r="24434"/>
          <a:stretch>
            <a:fillRect/>
          </a:stretch>
        </p:blipFill>
        <p:spPr>
          <a:xfrm>
            <a:off x="1061265" y="1194204"/>
            <a:ext cx="2998543" cy="2987779"/>
          </a:xfrm>
          <a:custGeom>
            <a:avLst/>
            <a:gdLst>
              <a:gd name="connsiteX0" fmla="*/ 1499272 w 2998543"/>
              <a:gd name="connsiteY0" fmla="*/ 0 h 2987779"/>
              <a:gd name="connsiteX1" fmla="*/ 2998543 w 2998543"/>
              <a:gd name="connsiteY1" fmla="*/ 1499272 h 2987779"/>
              <a:gd name="connsiteX2" fmla="*/ 1510036 w 2998543"/>
              <a:gd name="connsiteY2" fmla="*/ 2987779 h 2987779"/>
              <a:gd name="connsiteX3" fmla="*/ 1488508 w 2998543"/>
              <a:gd name="connsiteY3" fmla="*/ 2987779 h 2987779"/>
              <a:gd name="connsiteX4" fmla="*/ 0 w 2998543"/>
              <a:gd name="connsiteY4" fmla="*/ 1499272 h 298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543" h="2987779">
                <a:moveTo>
                  <a:pt x="1499272" y="0"/>
                </a:moveTo>
                <a:lnTo>
                  <a:pt x="2998543" y="1499272"/>
                </a:lnTo>
                <a:lnTo>
                  <a:pt x="1510036" y="2987779"/>
                </a:lnTo>
                <a:lnTo>
                  <a:pt x="1488508" y="2987779"/>
                </a:lnTo>
                <a:lnTo>
                  <a:pt x="0" y="1499272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50082" r="100000" b="49176"/>
          <a:stretch>
            <a:fillRect/>
          </a:stretch>
        </p:blipFill>
        <p:spPr>
          <a:xfrm>
            <a:off x="1061265" y="2682443"/>
            <a:ext cx="11031" cy="22062"/>
          </a:xfrm>
          <a:custGeom>
            <a:avLst/>
            <a:gdLst>
              <a:gd name="connsiteX0" fmla="*/ 11031 w 11031"/>
              <a:gd name="connsiteY0" fmla="*/ 0 h 22062"/>
              <a:gd name="connsiteX1" fmla="*/ 11031 w 11031"/>
              <a:gd name="connsiteY1" fmla="*/ 22062 h 22062"/>
              <a:gd name="connsiteX2" fmla="*/ 0 w 11031"/>
              <a:gd name="connsiteY2" fmla="*/ 11031 h 22062"/>
              <a:gd name="connsiteX3" fmla="*/ 11031 w 11031"/>
              <a:gd name="connsiteY3" fmla="*/ 0 h 2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1" h="22062">
                <a:moveTo>
                  <a:pt x="11031" y="0"/>
                </a:moveTo>
                <a:lnTo>
                  <a:pt x="11031" y="22062"/>
                </a:lnTo>
                <a:lnTo>
                  <a:pt x="0" y="11031"/>
                </a:lnTo>
                <a:lnTo>
                  <a:pt x="11031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4" t="100000" r="56564" b="-906"/>
          <a:stretch>
            <a:fillRect/>
          </a:stretch>
        </p:blipFill>
        <p:spPr>
          <a:xfrm>
            <a:off x="2533626" y="4165838"/>
            <a:ext cx="53818" cy="26909"/>
          </a:xfrm>
          <a:custGeom>
            <a:avLst/>
            <a:gdLst>
              <a:gd name="connsiteX0" fmla="*/ 0 w 53818"/>
              <a:gd name="connsiteY0" fmla="*/ 0 h 26909"/>
              <a:gd name="connsiteX1" fmla="*/ 53818 w 53818"/>
              <a:gd name="connsiteY1" fmla="*/ 0 h 26909"/>
              <a:gd name="connsiteX2" fmla="*/ 26909 w 53818"/>
              <a:gd name="connsiteY2" fmla="*/ 26909 h 26909"/>
              <a:gd name="connsiteX3" fmla="*/ 0 w 53818"/>
              <a:gd name="connsiteY3" fmla="*/ 0 h 2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18" h="26909">
                <a:moveTo>
                  <a:pt x="0" y="0"/>
                </a:moveTo>
                <a:lnTo>
                  <a:pt x="53818" y="0"/>
                </a:lnTo>
                <a:lnTo>
                  <a:pt x="26909" y="2690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898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1105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837194" y="658179"/>
            <a:ext cx="405321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）制作原型设计的草图纸，如图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3-3-106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677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886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217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2001982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567708" y="3290132"/>
            <a:ext cx="1108850" cy="4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手机软件界面原型设计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354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786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837195" y="1005476"/>
            <a:ext cx="2807957" cy="3499930"/>
            <a:chOff x="3788249" y="1060028"/>
            <a:chExt cx="2807957" cy="3499930"/>
          </a:xfrm>
        </p:grpSpPr>
        <p:sp>
          <p:nvSpPr>
            <p:cNvPr id="27" name="矩形 26"/>
            <p:cNvSpPr/>
            <p:nvPr/>
          </p:nvSpPr>
          <p:spPr>
            <a:xfrm>
              <a:off x="4057377" y="4313737"/>
              <a:ext cx="233025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无线移动端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UI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设计草图纸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/>
            <a:srcRect b="2591"/>
            <a:stretch/>
          </p:blipFill>
          <p:spPr>
            <a:xfrm>
              <a:off x="3788249" y="1060028"/>
              <a:ext cx="2807957" cy="172598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/>
            <a:srcRect b="26839"/>
            <a:stretch/>
          </p:blipFill>
          <p:spPr>
            <a:xfrm>
              <a:off x="3788249" y="2927106"/>
              <a:ext cx="2735957" cy="1298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9589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898412" y="1274956"/>
            <a:ext cx="2620528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iPhone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手机原型设计的工具。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98412" y="1706956"/>
            <a:ext cx="3456000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iPhone Mockup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可绘制简单线框图和手绘风格线框图两种风格的原型，如图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3-3-107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所示。组件可以任意拖动，放到合适的位置。但是由于是在线软件，可能在安全保障上会有些欠缺，而且有些类似于沙盘的形式，不知道什么时候还会消失。优点是可以协同创作。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86413" y="942303"/>
            <a:ext cx="3239999" cy="3495562"/>
            <a:chOff x="2773706" y="1022057"/>
            <a:chExt cx="3239999" cy="34955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706" y="1022057"/>
              <a:ext cx="3239999" cy="298889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281542" y="4117509"/>
              <a:ext cx="25881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3-3-107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简单线框图和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手绘风格线框图</a:t>
              </a: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995575" y="1170219"/>
            <a:ext cx="3395283" cy="280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Balsamiq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Mockups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Balsamiq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Mockups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大类共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多个控件，涵盖了几乎所有常用的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控件。不管是桌面软件、手机软件还是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站点，都能搞定，且软件极易上手，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Balsamiq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Mockups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有许多不足之处，如不能制作交互效果、不能将重复区域做成模块多次使用，不过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Balsamiq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Mockups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的免费版本有诸多限制，如无法保存、导出原型图极为不便，有条件的建议使用收费版，如图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02412" y="1562956"/>
            <a:ext cx="2963308" cy="2334936"/>
            <a:chOff x="3614834" y="2102928"/>
            <a:chExt cx="2963308" cy="2334936"/>
          </a:xfrm>
        </p:grpSpPr>
        <p:sp>
          <p:nvSpPr>
            <p:cNvPr id="9" name="矩形 8"/>
            <p:cNvSpPr/>
            <p:nvPr/>
          </p:nvSpPr>
          <p:spPr>
            <a:xfrm>
              <a:off x="3973777" y="4037754"/>
              <a:ext cx="22454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收费版</a:t>
              </a:r>
              <a:r>
                <a:rPr lang="en-US" altLang="zh-CN" sz="10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Balsamiq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Mockups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设计的原型图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4834" y="2102928"/>
              <a:ext cx="2963308" cy="182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02030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98411" y="1112966"/>
            <a:ext cx="3379457" cy="16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Axure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Axure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已经成为成功设计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原型的重要工具，也是产品经理使用的最多的原型工具，虽然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Axure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的优势在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原型，但是也可以方便地设计手机原型和交互效果，如图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3-3-109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38929" y="1274956"/>
            <a:ext cx="3528002" cy="2794124"/>
            <a:chOff x="3550646" y="1751769"/>
            <a:chExt cx="2963308" cy="2362123"/>
          </a:xfrm>
        </p:grpSpPr>
        <p:sp>
          <p:nvSpPr>
            <p:cNvPr id="9" name="矩形 8"/>
            <p:cNvSpPr/>
            <p:nvPr/>
          </p:nvSpPr>
          <p:spPr>
            <a:xfrm>
              <a:off x="3880300" y="3713782"/>
              <a:ext cx="230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3-3-109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</a:t>
              </a:r>
              <a:r>
                <a:rPr lang="en-US" altLang="zh-CN" sz="10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Axure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RP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软件设计的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手机原型和交互效果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0646" y="1751769"/>
              <a:ext cx="2963308" cy="1830964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76E0A17-6817-4C1E-E290-8D282B91494D}"/>
              </a:ext>
            </a:extLst>
          </p:cNvPr>
          <p:cNvGrpSpPr/>
          <p:nvPr/>
        </p:nvGrpSpPr>
        <p:grpSpPr>
          <a:xfrm>
            <a:off x="1203591" y="3113025"/>
            <a:ext cx="2769096" cy="1368000"/>
            <a:chOff x="1606876" y="3074956"/>
            <a:chExt cx="2769096" cy="1368000"/>
          </a:xfrm>
        </p:grpSpPr>
        <p:sp>
          <p:nvSpPr>
            <p:cNvPr id="16" name="矩形 15"/>
            <p:cNvSpPr/>
            <p:nvPr/>
          </p:nvSpPr>
          <p:spPr>
            <a:xfrm>
              <a:off x="1606876" y="3074956"/>
              <a:ext cx="2769096" cy="1368000"/>
            </a:xfrm>
            <a:prstGeom prst="rect">
              <a:avLst/>
            </a:prstGeom>
            <a:solidFill>
              <a:schemeClr val="bg1">
                <a:lumMod val="85000"/>
                <a:alpha val="20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0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692698" y="3424354"/>
              <a:ext cx="2585173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1692696" y="3146846"/>
              <a:ext cx="2501382" cy="19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提示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1692695" y="3575743"/>
              <a:ext cx="25851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       以上这些都是专业级的软件，其实设计是很重要的，用什么软件是次要的，不会上述软件没关系，利用我们学过的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PPT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、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Photoshop 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这些很传统的工具也是可以的。但是有时候为了展示效果，确实需要一些更好的手段。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557810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4701667" y="1427837"/>
            <a:ext cx="310503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）手机原型设计的常用布局。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4701667" y="1850956"/>
            <a:ext cx="3600000" cy="19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手机由于屏幕尺寸的限制，可显示的内容要比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少得多。在手机界面设计中，若直接把所有内容在一屏内显示，会使界面混乱不堪，这就需要对信息进行有效组织，通过合理布局把信息展示给用户，合理的布局设计可以使信息变得井然有序，用户可以很容易地找到自己想要的信息，产品的交互效率和信息的传递效率都将得到提升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0" y="1499838"/>
            <a:ext cx="3299255" cy="21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5862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5086206" y="1922956"/>
            <a:ext cx="3156205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竖排列表布局。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竖排列表是最常用的布局之一。手机屏幕一般是列表竖屏显示的，文字是横屏显示的，因此竖排列表可以包含比较多的信息，列表长度可以没有限制，如图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30413" y="1346957"/>
            <a:ext cx="3536015" cy="2838221"/>
            <a:chOff x="104411" y="1562956"/>
            <a:chExt cx="3536015" cy="283822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11" y="1562956"/>
              <a:ext cx="3536015" cy="244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124206" y="4154956"/>
              <a:ext cx="1656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竖排列表布局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84203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282413" y="1523877"/>
            <a:ext cx="3523805" cy="2949301"/>
            <a:chOff x="104411" y="1523876"/>
            <a:chExt cx="3523805" cy="2949301"/>
          </a:xfrm>
        </p:grpSpPr>
        <p:sp>
          <p:nvSpPr>
            <p:cNvPr id="9" name="矩形 8"/>
            <p:cNvSpPr/>
            <p:nvPr/>
          </p:nvSpPr>
          <p:spPr>
            <a:xfrm>
              <a:off x="894313" y="4226956"/>
              <a:ext cx="19440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横排方块布局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林杨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11" y="1523876"/>
              <a:ext cx="3523805" cy="2542226"/>
            </a:xfrm>
            <a:prstGeom prst="rect">
              <a:avLst/>
            </a:prstGeom>
          </p:spPr>
        </p:pic>
      </p:grp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10921" y="1634956"/>
            <a:ext cx="2880000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横排方块布局。</a:t>
            </a: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横排方块是把并列元素横向显示的一种布局。受屏幕宽度限制，它可显示的数量较少，但可通过左右滑动屏幕或单击箭头查看更多内容，不过这需要用户进行主动探索，它比较适合元素数量较少的情形，如图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3-3-111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8327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26412" y="1859176"/>
            <a:ext cx="3240000" cy="16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九宫格布局。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九宫格布局是非常经典的设计，展示形式简单明了，用户接受度很广，并不代表只能有九个，当元素数固定不变为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时，则适合采用“九宫格”这种形式，如图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3-3-112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96554" y="1274956"/>
            <a:ext cx="3710197" cy="2968492"/>
            <a:chOff x="792748" y="1634956"/>
            <a:chExt cx="2278012" cy="1822615"/>
          </a:xfrm>
        </p:grpSpPr>
        <p:sp>
          <p:nvSpPr>
            <p:cNvPr id="10" name="矩形 9"/>
            <p:cNvSpPr/>
            <p:nvPr/>
          </p:nvSpPr>
          <p:spPr>
            <a:xfrm>
              <a:off x="1214150" y="3306395"/>
              <a:ext cx="1856610" cy="15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九宫格布局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林杨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748" y="1634956"/>
              <a:ext cx="944641" cy="159045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089" y="1634956"/>
              <a:ext cx="1043659" cy="1572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0763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26412" y="1778956"/>
            <a:ext cx="3285406" cy="16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TAB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布局可以减少界面跳转的层级，可以将并列的信息通过横向或竖向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布局来表现。与传统的一级一级的架构方式对比，此种架构方式可以减少用户的单击次数，提高效率，如图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65677" y="1274957"/>
            <a:ext cx="3474657" cy="2944431"/>
            <a:chOff x="739720" y="1817046"/>
            <a:chExt cx="2170178" cy="1839013"/>
          </a:xfrm>
        </p:grpSpPr>
        <p:sp>
          <p:nvSpPr>
            <p:cNvPr id="16" name="矩形 15"/>
            <p:cNvSpPr/>
            <p:nvPr/>
          </p:nvSpPr>
          <p:spPr>
            <a:xfrm>
              <a:off x="1268206" y="3502276"/>
              <a:ext cx="1133218" cy="153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3-3-113 TAB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林杨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720" y="1817046"/>
              <a:ext cx="1056972" cy="1616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4471" y="1817046"/>
              <a:ext cx="1075427" cy="1616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2102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42412" y="1778956"/>
            <a:ext cx="3069406" cy="16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⑤ 多面板布局。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多面版布局常见于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终端，手机上也会用到。多面版很像竖屏排列的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，可以展示更多的信息量，操作效率较高，适合分类和内容都比较多的情形，但构图会比较拥挤，如图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3-3-114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88957" y="1346956"/>
            <a:ext cx="3793750" cy="2944432"/>
            <a:chOff x="793305" y="1706956"/>
            <a:chExt cx="2371932" cy="1840921"/>
          </a:xfrm>
        </p:grpSpPr>
        <p:sp>
          <p:nvSpPr>
            <p:cNvPr id="10" name="矩形 9"/>
            <p:cNvSpPr/>
            <p:nvPr/>
          </p:nvSpPr>
          <p:spPr>
            <a:xfrm>
              <a:off x="1308627" y="3393934"/>
              <a:ext cx="1856610" cy="1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多面板布局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杜微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305" y="1706956"/>
              <a:ext cx="1035483" cy="159432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981" y="1706956"/>
              <a:ext cx="1050107" cy="1581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1498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1035" y="0"/>
            <a:ext cx="4859790" cy="5141913"/>
          </a:xfrm>
          <a:custGeom>
            <a:avLst/>
            <a:gdLst/>
            <a:ahLst/>
            <a:cxnLst/>
            <a:rect l="l" t="t" r="r" b="b"/>
            <a:pathLst>
              <a:path w="6003587" h="5141913">
                <a:moveTo>
                  <a:pt x="5065968" y="0"/>
                </a:moveTo>
                <a:lnTo>
                  <a:pt x="6003587" y="0"/>
                </a:lnTo>
                <a:lnTo>
                  <a:pt x="6003587" y="1361228"/>
                </a:lnTo>
                <a:lnTo>
                  <a:pt x="2278743" y="5141913"/>
                </a:lnTo>
                <a:lnTo>
                  <a:pt x="0" y="514191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2906" y="194956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项目工作单</a:t>
            </a:r>
            <a:endParaRPr lang="en-US" altLang="zh-CN" sz="2000" b="1" dirty="0">
              <a:solidFill>
                <a:schemeClr val="accent1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8059831" y="407525"/>
            <a:ext cx="434361" cy="87028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880223" y="2314572"/>
            <a:ext cx="256830" cy="512760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2" y="1238952"/>
            <a:ext cx="7124872" cy="2663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 animBg="1"/>
      <p:bldP spid="9" grpId="1" animBg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10921" y="1551303"/>
            <a:ext cx="2952000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⑥ 手风琴布局。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风琴布局常见于两级结构的内容。用户单击分类可展开显示二级内容，在不用的时候，内容是隐藏的。因此它可承载比较多的信息，同时保持界面简洁。很多浏览器的导航、历史、下载管理等页面均采用了手风琴的设计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3-3-115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488890" y="1274957"/>
            <a:ext cx="3537522" cy="2910387"/>
            <a:chOff x="548206" y="1561468"/>
            <a:chExt cx="2420596" cy="1991471"/>
          </a:xfrm>
        </p:grpSpPr>
        <p:sp>
          <p:nvSpPr>
            <p:cNvPr id="16" name="矩形 15"/>
            <p:cNvSpPr/>
            <p:nvPr/>
          </p:nvSpPr>
          <p:spPr>
            <a:xfrm>
              <a:off x="1112192" y="3384459"/>
              <a:ext cx="1856610" cy="168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手风琴布局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杜微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206" y="1561468"/>
              <a:ext cx="1117839" cy="172651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1054" y="1581974"/>
              <a:ext cx="1163152" cy="1731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7213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898412" y="1562956"/>
            <a:ext cx="2952000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⑦ 弹出框布局。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弹出框布局把内容隐藏，仅在需要的时候才弹出，以节省屏幕空间。弹出框可在原有界面上进行操作，不必跳出界面。弹出框布局在安卓系统上的使用很普遍，比菜单、单选框、多选框等在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系统上使用相对少些，如图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3-3-116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54009" y="1346956"/>
            <a:ext cx="3572470" cy="2810264"/>
            <a:chOff x="585316" y="1645436"/>
            <a:chExt cx="2582019" cy="2031131"/>
          </a:xfrm>
        </p:grpSpPr>
        <p:sp>
          <p:nvSpPr>
            <p:cNvPr id="10" name="矩形 9"/>
            <p:cNvSpPr/>
            <p:nvPr/>
          </p:nvSpPr>
          <p:spPr>
            <a:xfrm>
              <a:off x="1258114" y="3498610"/>
              <a:ext cx="1856610" cy="177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弹出柜布局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杜微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316" y="1646558"/>
              <a:ext cx="1152447" cy="177996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4206" y="1645436"/>
              <a:ext cx="1323129" cy="1743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9779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013892" y="1706956"/>
            <a:ext cx="2980519" cy="197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⑧ 抽屉式布局。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抽屉式布局也是将内容先藏起来，在需要时再展开。抽屉栏一般从顶部或底部拉出，从左右两侧拉出的，一般称为侧边栏。安卓系统一般从上面抽出，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系统一般从下面抽出，以下图为例，如图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3-3-117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54009" y="1346956"/>
            <a:ext cx="3572470" cy="2810264"/>
            <a:chOff x="585316" y="1645436"/>
            <a:chExt cx="2582019" cy="2031131"/>
          </a:xfrm>
        </p:grpSpPr>
        <p:sp>
          <p:nvSpPr>
            <p:cNvPr id="10" name="矩形 9"/>
            <p:cNvSpPr/>
            <p:nvPr/>
          </p:nvSpPr>
          <p:spPr>
            <a:xfrm>
              <a:off x="1180943" y="3498610"/>
              <a:ext cx="1856610" cy="177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弹出柜布局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杜微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316" y="1646558"/>
              <a:ext cx="1152447" cy="177996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4206" y="1645436"/>
              <a:ext cx="1323129" cy="1743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20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114412" y="1040179"/>
            <a:ext cx="3111892" cy="141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⑨ 标签式布局。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在搜索界面和分类界面时，会采用标签式布局来展现。标签方式比较动感的，增加了应用的趣味性，但使用场景较有限，如图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3-3-118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426413" y="1204825"/>
            <a:ext cx="3325777" cy="2967763"/>
            <a:chOff x="751789" y="1645434"/>
            <a:chExt cx="2186831" cy="1951422"/>
          </a:xfrm>
        </p:grpSpPr>
        <p:sp>
          <p:nvSpPr>
            <p:cNvPr id="16" name="矩形 15"/>
            <p:cNvSpPr/>
            <p:nvPr/>
          </p:nvSpPr>
          <p:spPr>
            <a:xfrm>
              <a:off x="979316" y="3434956"/>
              <a:ext cx="1856610" cy="161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3-3-118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标签式布局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杜微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789" y="1645434"/>
              <a:ext cx="1093609" cy="169435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158" y="1645434"/>
              <a:ext cx="1024462" cy="169435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B94AF56-4A2E-237F-E178-3EAB7D35E35E}"/>
              </a:ext>
            </a:extLst>
          </p:cNvPr>
          <p:cNvGrpSpPr/>
          <p:nvPr/>
        </p:nvGrpSpPr>
        <p:grpSpPr>
          <a:xfrm>
            <a:off x="1258412" y="2583084"/>
            <a:ext cx="2769096" cy="1953551"/>
            <a:chOff x="1457208" y="2583084"/>
            <a:chExt cx="2769096" cy="1953551"/>
          </a:xfrm>
        </p:grpSpPr>
        <p:sp>
          <p:nvSpPr>
            <p:cNvPr id="19" name="矩形 18"/>
            <p:cNvSpPr/>
            <p:nvPr/>
          </p:nvSpPr>
          <p:spPr>
            <a:xfrm>
              <a:off x="1457208" y="2583084"/>
              <a:ext cx="2769096" cy="1953551"/>
            </a:xfrm>
            <a:prstGeom prst="rect">
              <a:avLst/>
            </a:prstGeom>
            <a:solidFill>
              <a:schemeClr val="bg1">
                <a:lumMod val="85000"/>
                <a:alpha val="20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0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543030" y="2932482"/>
              <a:ext cx="2585173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543028" y="2654974"/>
              <a:ext cx="2501382" cy="19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提示</a:t>
              </a: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543027" y="3083870"/>
              <a:ext cx="2585174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       在产品设计过程中，需要考虑为不同的信息结构来提供相匹配的布局。布局方案不是唯一的，巧妙采用各种布局可以增强产品的易用性和交互体验。我们还可以通过基本布局的组合来完成复杂的界面设计，如国内某浏览器的菜单，它是一个弹出框，同时它有三个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TAB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，每个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TAB 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下面是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8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宫格的布局。</a:t>
              </a:r>
            </a:p>
            <a:p>
              <a:pPr algn="just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       总之，对于手机终端来说，内容总是会超出屏幕可显示的范围，因而界面布局的设计是非常重要的。掌握这</a:t>
              </a:r>
              <a:r>
                <a:rPr lang="en-US" altLang="zh-CN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9 </a:t>
              </a: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种常见的布局设计，可以让我们在产品设计时更加游刃有余。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37964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210" r="24434"/>
          <a:stretch>
            <a:fillRect/>
          </a:stretch>
        </p:blipFill>
        <p:spPr>
          <a:xfrm>
            <a:off x="845265" y="1194204"/>
            <a:ext cx="2998543" cy="2987779"/>
          </a:xfrm>
          <a:custGeom>
            <a:avLst/>
            <a:gdLst>
              <a:gd name="connsiteX0" fmla="*/ 1499272 w 2998543"/>
              <a:gd name="connsiteY0" fmla="*/ 0 h 2987779"/>
              <a:gd name="connsiteX1" fmla="*/ 2998543 w 2998543"/>
              <a:gd name="connsiteY1" fmla="*/ 1499272 h 2987779"/>
              <a:gd name="connsiteX2" fmla="*/ 1510036 w 2998543"/>
              <a:gd name="connsiteY2" fmla="*/ 2987779 h 2987779"/>
              <a:gd name="connsiteX3" fmla="*/ 1488508 w 2998543"/>
              <a:gd name="connsiteY3" fmla="*/ 2987779 h 2987779"/>
              <a:gd name="connsiteX4" fmla="*/ 0 w 2998543"/>
              <a:gd name="connsiteY4" fmla="*/ 1499272 h 298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543" h="2987779">
                <a:moveTo>
                  <a:pt x="1499272" y="0"/>
                </a:moveTo>
                <a:lnTo>
                  <a:pt x="2998543" y="1499272"/>
                </a:lnTo>
                <a:lnTo>
                  <a:pt x="1510036" y="2987779"/>
                </a:lnTo>
                <a:lnTo>
                  <a:pt x="1488508" y="2987779"/>
                </a:lnTo>
                <a:lnTo>
                  <a:pt x="0" y="1499272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50082" r="100000" b="49176"/>
          <a:stretch>
            <a:fillRect/>
          </a:stretch>
        </p:blipFill>
        <p:spPr>
          <a:xfrm>
            <a:off x="845265" y="2682443"/>
            <a:ext cx="11031" cy="22062"/>
          </a:xfrm>
          <a:custGeom>
            <a:avLst/>
            <a:gdLst>
              <a:gd name="connsiteX0" fmla="*/ 11031 w 11031"/>
              <a:gd name="connsiteY0" fmla="*/ 0 h 22062"/>
              <a:gd name="connsiteX1" fmla="*/ 11031 w 11031"/>
              <a:gd name="connsiteY1" fmla="*/ 22062 h 22062"/>
              <a:gd name="connsiteX2" fmla="*/ 0 w 11031"/>
              <a:gd name="connsiteY2" fmla="*/ 11031 h 22062"/>
              <a:gd name="connsiteX3" fmla="*/ 11031 w 11031"/>
              <a:gd name="connsiteY3" fmla="*/ 0 h 2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1" h="22062">
                <a:moveTo>
                  <a:pt x="11031" y="0"/>
                </a:moveTo>
                <a:lnTo>
                  <a:pt x="11031" y="22062"/>
                </a:lnTo>
                <a:lnTo>
                  <a:pt x="0" y="11031"/>
                </a:lnTo>
                <a:lnTo>
                  <a:pt x="11031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4" t="100000" r="56564" b="-906"/>
          <a:stretch>
            <a:fillRect/>
          </a:stretch>
        </p:blipFill>
        <p:spPr>
          <a:xfrm>
            <a:off x="2317626" y="4165838"/>
            <a:ext cx="53818" cy="26909"/>
          </a:xfrm>
          <a:custGeom>
            <a:avLst/>
            <a:gdLst>
              <a:gd name="connsiteX0" fmla="*/ 0 w 53818"/>
              <a:gd name="connsiteY0" fmla="*/ 0 h 26909"/>
              <a:gd name="connsiteX1" fmla="*/ 53818 w 53818"/>
              <a:gd name="connsiteY1" fmla="*/ 0 h 26909"/>
              <a:gd name="connsiteX2" fmla="*/ 26909 w 53818"/>
              <a:gd name="connsiteY2" fmla="*/ 26909 h 26909"/>
              <a:gd name="connsiteX3" fmla="*/ 0 w 53818"/>
              <a:gd name="connsiteY3" fmla="*/ 0 h 2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18" h="26909">
                <a:moveTo>
                  <a:pt x="0" y="0"/>
                </a:moveTo>
                <a:lnTo>
                  <a:pt x="53818" y="0"/>
                </a:lnTo>
                <a:lnTo>
                  <a:pt x="26909" y="2690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682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889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菱形 120"/>
          <p:cNvSpPr/>
          <p:nvPr/>
        </p:nvSpPr>
        <p:spPr>
          <a:xfrm>
            <a:off x="3461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670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001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785982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351708" y="3290132"/>
            <a:ext cx="1108850" cy="4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任务样稿的展示与讲解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138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570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4580766" y="540491"/>
            <a:ext cx="3949646" cy="23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活动要求：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以手机软件界面为主进行方案设计。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活动描述：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银行的信用卡需要制作一个苹果手机客户端产品，提出了几点要求：色彩活力，信用卡要突出明了，客户端功能便于用户操作。一、二级界面内容为推荐（特惠商户、美食优惠、信用卡商城、优惠具体步骤）、服务、生活、商城、优惠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产品规格：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ios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参考样例如图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3-3-119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01468" y="3058326"/>
            <a:ext cx="2108241" cy="1931595"/>
            <a:chOff x="3408314" y="2850443"/>
            <a:chExt cx="4017822" cy="39886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314" y="2871783"/>
              <a:ext cx="1943541" cy="344239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2793" y="2850443"/>
              <a:ext cx="1963343" cy="346373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416241" y="6428188"/>
              <a:ext cx="2258291" cy="4108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3-3-119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任务样稿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70762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7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7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  <p:bldP spid="2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47127" y="770956"/>
            <a:ext cx="7639285" cy="8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手工绘制手机软件界面原型设计图欣赏，如图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3-3- 120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3-3-123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 algn="just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有些时候原型也未必非要画在纸上，也可以做成实物，这样为客户展示效果会更好，同样也可以做成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进行展示。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62853" y="2066956"/>
            <a:ext cx="1685077" cy="2194472"/>
            <a:chOff x="220646" y="1706956"/>
            <a:chExt cx="2311896" cy="3010775"/>
          </a:xfrm>
        </p:grpSpPr>
        <p:sp>
          <p:nvSpPr>
            <p:cNvPr id="9" name="矩形 8"/>
            <p:cNvSpPr/>
            <p:nvPr/>
          </p:nvSpPr>
          <p:spPr>
            <a:xfrm>
              <a:off x="220646" y="4168787"/>
              <a:ext cx="2208529" cy="548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3-3-120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手机软件界面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原型设计图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46" y="1706956"/>
              <a:ext cx="2311896" cy="234705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2972588" y="2066956"/>
            <a:ext cx="1609736" cy="2194472"/>
            <a:chOff x="1830382" y="2066956"/>
            <a:chExt cx="1609736" cy="21944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8514" y="2066956"/>
              <a:ext cx="1065022" cy="171070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830382" y="3861318"/>
              <a:ext cx="16097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3-3-121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手机软件界面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原型设计图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478533" y="2066956"/>
            <a:ext cx="1821372" cy="2236830"/>
            <a:chOff x="3336327" y="2066956"/>
            <a:chExt cx="1821372" cy="223683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6327" y="2066956"/>
              <a:ext cx="1821372" cy="1710701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512038" y="3903676"/>
              <a:ext cx="16097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手机软件界面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原型设计图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57589" y="2066956"/>
            <a:ext cx="1609736" cy="2236830"/>
            <a:chOff x="5215383" y="2066956"/>
            <a:chExt cx="1609736" cy="2236830"/>
          </a:xfrm>
        </p:grpSpPr>
        <p:sp>
          <p:nvSpPr>
            <p:cNvPr id="17" name="矩形 16"/>
            <p:cNvSpPr/>
            <p:nvPr/>
          </p:nvSpPr>
          <p:spPr>
            <a:xfrm>
              <a:off x="5215383" y="3903676"/>
              <a:ext cx="16097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3-3-122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手机软件界面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原型设计图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0490" y="2066956"/>
              <a:ext cx="1305458" cy="1712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0948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826412" y="658178"/>
            <a:ext cx="338400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）欣赏如图所示的手机界面设计作品。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490260" y="1058957"/>
            <a:ext cx="1941557" cy="3660517"/>
            <a:chOff x="548843" y="1058956"/>
            <a:chExt cx="1941557" cy="36605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843" y="1058956"/>
              <a:ext cx="1881255" cy="3321295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548843" y="4473252"/>
              <a:ext cx="19415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3-3-124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手机界面设计作品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77623" y="1058957"/>
            <a:ext cx="1945493" cy="3660517"/>
            <a:chOff x="2564207" y="1058956"/>
            <a:chExt cx="1945493" cy="36605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4207" y="1058956"/>
              <a:ext cx="1872000" cy="3324436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2568143" y="4473252"/>
              <a:ext cx="19415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3-3-125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手机界面设计作品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599365" y="1058957"/>
            <a:ext cx="2009603" cy="3660517"/>
            <a:chOff x="4657948" y="1058956"/>
            <a:chExt cx="2009603" cy="36605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7948" y="1058956"/>
              <a:ext cx="2009603" cy="3321295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4720793" y="4473252"/>
              <a:ext cx="19415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3-3-126 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手机界面设计作品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59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1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拓展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82412" y="2415602"/>
            <a:ext cx="1710366" cy="2083136"/>
            <a:chOff x="3421063" y="1130300"/>
            <a:chExt cx="2600325" cy="3167063"/>
          </a:xfrm>
        </p:grpSpPr>
        <p:grpSp>
          <p:nvGrpSpPr>
            <p:cNvPr id="7" name="组合 6"/>
            <p:cNvGrpSpPr/>
            <p:nvPr/>
          </p:nvGrpSpPr>
          <p:grpSpPr>
            <a:xfrm>
              <a:off x="4578350" y="1130300"/>
              <a:ext cx="1219200" cy="2293938"/>
              <a:chOff x="4578350" y="1130300"/>
              <a:chExt cx="1219200" cy="2293938"/>
            </a:xfrm>
          </p:grpSpPr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4578350" y="1130300"/>
                <a:ext cx="1219200" cy="2293938"/>
              </a:xfrm>
              <a:custGeom>
                <a:avLst/>
                <a:gdLst>
                  <a:gd name="T0" fmla="*/ 768 w 768"/>
                  <a:gd name="T1" fmla="*/ 0 h 1445"/>
                  <a:gd name="T2" fmla="*/ 0 w 768"/>
                  <a:gd name="T3" fmla="*/ 0 h 1445"/>
                  <a:gd name="T4" fmla="*/ 0 w 768"/>
                  <a:gd name="T5" fmla="*/ 892 h 1445"/>
                  <a:gd name="T6" fmla="*/ 283 w 768"/>
                  <a:gd name="T7" fmla="*/ 892 h 1445"/>
                  <a:gd name="T8" fmla="*/ 117 w 768"/>
                  <a:gd name="T9" fmla="*/ 1421 h 1445"/>
                  <a:gd name="T10" fmla="*/ 117 w 768"/>
                  <a:gd name="T11" fmla="*/ 1421 h 1445"/>
                  <a:gd name="T12" fmla="*/ 128 w 768"/>
                  <a:gd name="T13" fmla="*/ 1442 h 1445"/>
                  <a:gd name="T14" fmla="*/ 150 w 768"/>
                  <a:gd name="T15" fmla="*/ 1431 h 1445"/>
                  <a:gd name="T16" fmla="*/ 150 w 768"/>
                  <a:gd name="T17" fmla="*/ 1431 h 1445"/>
                  <a:gd name="T18" fmla="*/ 222 w 768"/>
                  <a:gd name="T19" fmla="*/ 1201 h 1445"/>
                  <a:gd name="T20" fmla="*/ 367 w 768"/>
                  <a:gd name="T21" fmla="*/ 1201 h 1445"/>
                  <a:gd name="T22" fmla="*/ 367 w 768"/>
                  <a:gd name="T23" fmla="*/ 1323 h 1445"/>
                  <a:gd name="T24" fmla="*/ 384 w 768"/>
                  <a:gd name="T25" fmla="*/ 1340 h 1445"/>
                  <a:gd name="T26" fmla="*/ 402 w 768"/>
                  <a:gd name="T27" fmla="*/ 1323 h 1445"/>
                  <a:gd name="T28" fmla="*/ 402 w 768"/>
                  <a:gd name="T29" fmla="*/ 1201 h 1445"/>
                  <a:gd name="T30" fmla="*/ 546 w 768"/>
                  <a:gd name="T31" fmla="*/ 1201 h 1445"/>
                  <a:gd name="T32" fmla="*/ 618 w 768"/>
                  <a:gd name="T33" fmla="*/ 1431 h 1445"/>
                  <a:gd name="T34" fmla="*/ 618 w 768"/>
                  <a:gd name="T35" fmla="*/ 1431 h 1445"/>
                  <a:gd name="T36" fmla="*/ 640 w 768"/>
                  <a:gd name="T37" fmla="*/ 1442 h 1445"/>
                  <a:gd name="T38" fmla="*/ 652 w 768"/>
                  <a:gd name="T39" fmla="*/ 1421 h 1445"/>
                  <a:gd name="T40" fmla="*/ 652 w 768"/>
                  <a:gd name="T41" fmla="*/ 1421 h 1445"/>
                  <a:gd name="T42" fmla="*/ 486 w 768"/>
                  <a:gd name="T43" fmla="*/ 892 h 1445"/>
                  <a:gd name="T44" fmla="*/ 768 w 768"/>
                  <a:gd name="T45" fmla="*/ 892 h 1445"/>
                  <a:gd name="T46" fmla="*/ 768 w 768"/>
                  <a:gd name="T47" fmla="*/ 0 h 1445"/>
                  <a:gd name="T48" fmla="*/ 233 w 768"/>
                  <a:gd name="T49" fmla="*/ 1167 h 1445"/>
                  <a:gd name="T50" fmla="*/ 319 w 768"/>
                  <a:gd name="T51" fmla="*/ 892 h 1445"/>
                  <a:gd name="T52" fmla="*/ 367 w 768"/>
                  <a:gd name="T53" fmla="*/ 892 h 1445"/>
                  <a:gd name="T54" fmla="*/ 367 w 768"/>
                  <a:gd name="T55" fmla="*/ 1167 h 1445"/>
                  <a:gd name="T56" fmla="*/ 233 w 768"/>
                  <a:gd name="T57" fmla="*/ 1167 h 1445"/>
                  <a:gd name="T58" fmla="*/ 536 w 768"/>
                  <a:gd name="T59" fmla="*/ 1167 h 1445"/>
                  <a:gd name="T60" fmla="*/ 402 w 768"/>
                  <a:gd name="T61" fmla="*/ 1167 h 1445"/>
                  <a:gd name="T62" fmla="*/ 402 w 768"/>
                  <a:gd name="T63" fmla="*/ 892 h 1445"/>
                  <a:gd name="T64" fmla="*/ 449 w 768"/>
                  <a:gd name="T65" fmla="*/ 892 h 1445"/>
                  <a:gd name="T66" fmla="*/ 536 w 768"/>
                  <a:gd name="T67" fmla="*/ 1167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8" h="1445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92"/>
                      <a:pt x="0" y="892"/>
                      <a:pt x="0" y="892"/>
                    </a:cubicBezTo>
                    <a:cubicBezTo>
                      <a:pt x="283" y="892"/>
                      <a:pt x="283" y="892"/>
                      <a:pt x="283" y="892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7" y="1421"/>
                      <a:pt x="117" y="1421"/>
                      <a:pt x="117" y="1421"/>
                    </a:cubicBezTo>
                    <a:cubicBezTo>
                      <a:pt x="114" y="1430"/>
                      <a:pt x="119" y="1440"/>
                      <a:pt x="128" y="1442"/>
                    </a:cubicBezTo>
                    <a:cubicBezTo>
                      <a:pt x="138" y="1445"/>
                      <a:pt x="147" y="1440"/>
                      <a:pt x="150" y="1431"/>
                    </a:cubicBezTo>
                    <a:cubicBezTo>
                      <a:pt x="150" y="1431"/>
                      <a:pt x="150" y="1431"/>
                      <a:pt x="150" y="1431"/>
                    </a:cubicBezTo>
                    <a:cubicBezTo>
                      <a:pt x="222" y="1201"/>
                      <a:pt x="222" y="1201"/>
                      <a:pt x="222" y="1201"/>
                    </a:cubicBezTo>
                    <a:cubicBezTo>
                      <a:pt x="367" y="1201"/>
                      <a:pt x="367" y="1201"/>
                      <a:pt x="367" y="1201"/>
                    </a:cubicBezTo>
                    <a:cubicBezTo>
                      <a:pt x="367" y="1323"/>
                      <a:pt x="367" y="1323"/>
                      <a:pt x="367" y="1323"/>
                    </a:cubicBezTo>
                    <a:cubicBezTo>
                      <a:pt x="367" y="1332"/>
                      <a:pt x="375" y="1340"/>
                      <a:pt x="384" y="1340"/>
                    </a:cubicBezTo>
                    <a:cubicBezTo>
                      <a:pt x="394" y="1340"/>
                      <a:pt x="402" y="1332"/>
                      <a:pt x="402" y="1323"/>
                    </a:cubicBezTo>
                    <a:cubicBezTo>
                      <a:pt x="402" y="1201"/>
                      <a:pt x="402" y="1201"/>
                      <a:pt x="402" y="1201"/>
                    </a:cubicBezTo>
                    <a:cubicBezTo>
                      <a:pt x="546" y="1201"/>
                      <a:pt x="546" y="1201"/>
                      <a:pt x="546" y="120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18" y="1431"/>
                      <a:pt x="618" y="1431"/>
                      <a:pt x="618" y="1431"/>
                    </a:cubicBezTo>
                    <a:cubicBezTo>
                      <a:pt x="621" y="1440"/>
                      <a:pt x="631" y="1445"/>
                      <a:pt x="640" y="1442"/>
                    </a:cubicBezTo>
                    <a:cubicBezTo>
                      <a:pt x="649" y="1440"/>
                      <a:pt x="654" y="1430"/>
                      <a:pt x="652" y="1421"/>
                    </a:cubicBezTo>
                    <a:cubicBezTo>
                      <a:pt x="652" y="1421"/>
                      <a:pt x="652" y="1421"/>
                      <a:pt x="652" y="1421"/>
                    </a:cubicBezTo>
                    <a:cubicBezTo>
                      <a:pt x="486" y="892"/>
                      <a:pt x="486" y="892"/>
                      <a:pt x="486" y="892"/>
                    </a:cubicBezTo>
                    <a:cubicBezTo>
                      <a:pt x="768" y="892"/>
                      <a:pt x="768" y="892"/>
                      <a:pt x="768" y="892"/>
                    </a:cubicBezTo>
                    <a:lnTo>
                      <a:pt x="768" y="0"/>
                    </a:lnTo>
                    <a:close/>
                    <a:moveTo>
                      <a:pt x="233" y="1167"/>
                    </a:moveTo>
                    <a:cubicBezTo>
                      <a:pt x="319" y="892"/>
                      <a:pt x="319" y="892"/>
                      <a:pt x="319" y="892"/>
                    </a:cubicBezTo>
                    <a:cubicBezTo>
                      <a:pt x="367" y="892"/>
                      <a:pt x="367" y="892"/>
                      <a:pt x="367" y="892"/>
                    </a:cubicBezTo>
                    <a:cubicBezTo>
                      <a:pt x="367" y="1167"/>
                      <a:pt x="367" y="1167"/>
                      <a:pt x="367" y="1167"/>
                    </a:cubicBezTo>
                    <a:lnTo>
                      <a:pt x="233" y="1167"/>
                    </a:lnTo>
                    <a:close/>
                    <a:moveTo>
                      <a:pt x="536" y="1167"/>
                    </a:moveTo>
                    <a:cubicBezTo>
                      <a:pt x="402" y="1167"/>
                      <a:pt x="402" y="1167"/>
                      <a:pt x="402" y="1167"/>
                    </a:cubicBezTo>
                    <a:cubicBezTo>
                      <a:pt x="402" y="892"/>
                      <a:pt x="402" y="892"/>
                      <a:pt x="402" y="892"/>
                    </a:cubicBezTo>
                    <a:cubicBezTo>
                      <a:pt x="449" y="892"/>
                      <a:pt x="449" y="892"/>
                      <a:pt x="449" y="892"/>
                    </a:cubicBezTo>
                    <a:lnTo>
                      <a:pt x="536" y="116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638675" y="1200150"/>
                <a:ext cx="1098550" cy="12763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686300" y="1244600"/>
                <a:ext cx="1004888" cy="8731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686300" y="1371600"/>
                <a:ext cx="1004888" cy="31115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Rectangle 16"/>
              <p:cNvSpPr>
                <a:spLocks noChangeArrowheads="1"/>
              </p:cNvSpPr>
              <p:nvPr/>
            </p:nvSpPr>
            <p:spPr bwMode="auto">
              <a:xfrm>
                <a:off x="4686300" y="1714500"/>
                <a:ext cx="641350" cy="719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370513" y="1714500"/>
                <a:ext cx="320675" cy="7191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711575" y="3378200"/>
              <a:ext cx="2019300" cy="320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38550" y="1317625"/>
              <a:ext cx="1285875" cy="2233613"/>
              <a:chOff x="3638550" y="1317625"/>
              <a:chExt cx="1285875" cy="2233613"/>
            </a:xfrm>
            <a:solidFill>
              <a:schemeClr val="accent2"/>
            </a:solidFill>
          </p:grpSpPr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3890963" y="1317625"/>
                <a:ext cx="342900" cy="3413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0"/>
              <p:cNvSpPr/>
              <p:nvPr/>
            </p:nvSpPr>
            <p:spPr bwMode="auto">
              <a:xfrm>
                <a:off x="3638550" y="1698625"/>
                <a:ext cx="1285875" cy="1852613"/>
              </a:xfrm>
              <a:custGeom>
                <a:avLst/>
                <a:gdLst>
                  <a:gd name="T0" fmla="*/ 764 w 810"/>
                  <a:gd name="T1" fmla="*/ 0 h 1167"/>
                  <a:gd name="T2" fmla="*/ 403 w 810"/>
                  <a:gd name="T3" fmla="*/ 0 h 1167"/>
                  <a:gd name="T4" fmla="*/ 392 w 810"/>
                  <a:gd name="T5" fmla="*/ 0 h 1167"/>
                  <a:gd name="T6" fmla="*/ 345 w 810"/>
                  <a:gd name="T7" fmla="*/ 0 h 1167"/>
                  <a:gd name="T8" fmla="*/ 309 w 810"/>
                  <a:gd name="T9" fmla="*/ 173 h 1167"/>
                  <a:gd name="T10" fmla="*/ 278 w 810"/>
                  <a:gd name="T11" fmla="*/ 77 h 1167"/>
                  <a:gd name="T12" fmla="*/ 295 w 810"/>
                  <a:gd name="T13" fmla="*/ 54 h 1167"/>
                  <a:gd name="T14" fmla="*/ 267 w 810"/>
                  <a:gd name="T15" fmla="*/ 23 h 1167"/>
                  <a:gd name="T16" fmla="*/ 237 w 810"/>
                  <a:gd name="T17" fmla="*/ 52 h 1167"/>
                  <a:gd name="T18" fmla="*/ 255 w 810"/>
                  <a:gd name="T19" fmla="*/ 77 h 1167"/>
                  <a:gd name="T20" fmla="*/ 229 w 810"/>
                  <a:gd name="T21" fmla="*/ 173 h 1167"/>
                  <a:gd name="T22" fmla="*/ 188 w 810"/>
                  <a:gd name="T23" fmla="*/ 0 h 1167"/>
                  <a:gd name="T24" fmla="*/ 132 w 810"/>
                  <a:gd name="T25" fmla="*/ 0 h 1167"/>
                  <a:gd name="T26" fmla="*/ 96 w 810"/>
                  <a:gd name="T27" fmla="*/ 0 h 1167"/>
                  <a:gd name="T28" fmla="*/ 0 w 810"/>
                  <a:gd name="T29" fmla="*/ 107 h 1167"/>
                  <a:gd name="T30" fmla="*/ 0 w 810"/>
                  <a:gd name="T31" fmla="*/ 107 h 1167"/>
                  <a:gd name="T32" fmla="*/ 0 w 810"/>
                  <a:gd name="T33" fmla="*/ 548 h 1167"/>
                  <a:gd name="T34" fmla="*/ 0 w 810"/>
                  <a:gd name="T35" fmla="*/ 548 h 1167"/>
                  <a:gd name="T36" fmla="*/ 0 w 810"/>
                  <a:gd name="T37" fmla="*/ 548 h 1167"/>
                  <a:gd name="T38" fmla="*/ 46 w 810"/>
                  <a:gd name="T39" fmla="*/ 594 h 1167"/>
                  <a:gd name="T40" fmla="*/ 93 w 810"/>
                  <a:gd name="T41" fmla="*/ 548 h 1167"/>
                  <a:gd name="T42" fmla="*/ 93 w 810"/>
                  <a:gd name="T43" fmla="*/ 548 h 1167"/>
                  <a:gd name="T44" fmla="*/ 93 w 810"/>
                  <a:gd name="T45" fmla="*/ 183 h 1167"/>
                  <a:gd name="T46" fmla="*/ 132 w 810"/>
                  <a:gd name="T47" fmla="*/ 183 h 1167"/>
                  <a:gd name="T48" fmla="*/ 132 w 810"/>
                  <a:gd name="T49" fmla="*/ 567 h 1167"/>
                  <a:gd name="T50" fmla="*/ 132 w 810"/>
                  <a:gd name="T51" fmla="*/ 1111 h 1167"/>
                  <a:gd name="T52" fmla="*/ 189 w 810"/>
                  <a:gd name="T53" fmla="*/ 1167 h 1167"/>
                  <a:gd name="T54" fmla="*/ 245 w 810"/>
                  <a:gd name="T55" fmla="*/ 1111 h 1167"/>
                  <a:gd name="T56" fmla="*/ 245 w 810"/>
                  <a:gd name="T57" fmla="*/ 567 h 1167"/>
                  <a:gd name="T58" fmla="*/ 289 w 810"/>
                  <a:gd name="T59" fmla="*/ 567 h 1167"/>
                  <a:gd name="T60" fmla="*/ 289 w 810"/>
                  <a:gd name="T61" fmla="*/ 1111 h 1167"/>
                  <a:gd name="T62" fmla="*/ 346 w 810"/>
                  <a:gd name="T63" fmla="*/ 1167 h 1167"/>
                  <a:gd name="T64" fmla="*/ 403 w 810"/>
                  <a:gd name="T65" fmla="*/ 1111 h 1167"/>
                  <a:gd name="T66" fmla="*/ 403 w 810"/>
                  <a:gd name="T67" fmla="*/ 627 h 1167"/>
                  <a:gd name="T68" fmla="*/ 403 w 810"/>
                  <a:gd name="T69" fmla="*/ 567 h 1167"/>
                  <a:gd name="T70" fmla="*/ 403 w 810"/>
                  <a:gd name="T71" fmla="*/ 183 h 1167"/>
                  <a:gd name="T72" fmla="*/ 403 w 810"/>
                  <a:gd name="T73" fmla="*/ 93 h 1167"/>
                  <a:gd name="T74" fmla="*/ 764 w 810"/>
                  <a:gd name="T75" fmla="*/ 93 h 1167"/>
                  <a:gd name="T76" fmla="*/ 810 w 810"/>
                  <a:gd name="T77" fmla="*/ 47 h 1167"/>
                  <a:gd name="T78" fmla="*/ 764 w 810"/>
                  <a:gd name="T79" fmla="*/ 0 h 1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10" h="1167">
                    <a:moveTo>
                      <a:pt x="764" y="0"/>
                    </a:moveTo>
                    <a:cubicBezTo>
                      <a:pt x="403" y="0"/>
                      <a:pt x="403" y="0"/>
                      <a:pt x="403" y="0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345" y="0"/>
                      <a:pt x="345" y="0"/>
                      <a:pt x="345" y="0"/>
                    </a:cubicBezTo>
                    <a:cubicBezTo>
                      <a:pt x="333" y="137"/>
                      <a:pt x="309" y="173"/>
                      <a:pt x="309" y="173"/>
                    </a:cubicBezTo>
                    <a:cubicBezTo>
                      <a:pt x="278" y="77"/>
                      <a:pt x="278" y="77"/>
                      <a:pt x="278" y="77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37" y="52"/>
                      <a:pt x="237" y="52"/>
                      <a:pt x="237" y="52"/>
                    </a:cubicBezTo>
                    <a:cubicBezTo>
                      <a:pt x="255" y="77"/>
                      <a:pt x="255" y="77"/>
                      <a:pt x="255" y="77"/>
                    </a:cubicBezTo>
                    <a:cubicBezTo>
                      <a:pt x="229" y="173"/>
                      <a:pt x="229" y="173"/>
                      <a:pt x="229" y="173"/>
                    </a:cubicBezTo>
                    <a:cubicBezTo>
                      <a:pt x="205" y="147"/>
                      <a:pt x="192" y="44"/>
                      <a:pt x="18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50" y="0"/>
                      <a:pt x="0" y="29"/>
                      <a:pt x="0" y="107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573"/>
                      <a:pt x="21" y="594"/>
                      <a:pt x="46" y="594"/>
                    </a:cubicBezTo>
                    <a:cubicBezTo>
                      <a:pt x="72" y="594"/>
                      <a:pt x="93" y="573"/>
                      <a:pt x="93" y="548"/>
                    </a:cubicBezTo>
                    <a:cubicBezTo>
                      <a:pt x="93" y="548"/>
                      <a:pt x="93" y="548"/>
                      <a:pt x="93" y="548"/>
                    </a:cubicBezTo>
                    <a:cubicBezTo>
                      <a:pt x="93" y="183"/>
                      <a:pt x="93" y="183"/>
                      <a:pt x="93" y="183"/>
                    </a:cubicBezTo>
                    <a:cubicBezTo>
                      <a:pt x="132" y="183"/>
                      <a:pt x="132" y="183"/>
                      <a:pt x="132" y="183"/>
                    </a:cubicBezTo>
                    <a:cubicBezTo>
                      <a:pt x="132" y="567"/>
                      <a:pt x="132" y="567"/>
                      <a:pt x="132" y="567"/>
                    </a:cubicBezTo>
                    <a:cubicBezTo>
                      <a:pt x="132" y="1111"/>
                      <a:pt x="132" y="1111"/>
                      <a:pt x="132" y="1111"/>
                    </a:cubicBezTo>
                    <a:cubicBezTo>
                      <a:pt x="132" y="1142"/>
                      <a:pt x="157" y="1167"/>
                      <a:pt x="189" y="1167"/>
                    </a:cubicBezTo>
                    <a:cubicBezTo>
                      <a:pt x="220" y="1167"/>
                      <a:pt x="245" y="1142"/>
                      <a:pt x="245" y="1111"/>
                    </a:cubicBezTo>
                    <a:cubicBezTo>
                      <a:pt x="245" y="567"/>
                      <a:pt x="245" y="567"/>
                      <a:pt x="245" y="567"/>
                    </a:cubicBezTo>
                    <a:cubicBezTo>
                      <a:pt x="289" y="567"/>
                      <a:pt x="289" y="567"/>
                      <a:pt x="289" y="567"/>
                    </a:cubicBezTo>
                    <a:cubicBezTo>
                      <a:pt x="289" y="1111"/>
                      <a:pt x="289" y="1111"/>
                      <a:pt x="289" y="1111"/>
                    </a:cubicBezTo>
                    <a:cubicBezTo>
                      <a:pt x="289" y="1142"/>
                      <a:pt x="315" y="1167"/>
                      <a:pt x="346" y="1167"/>
                    </a:cubicBezTo>
                    <a:cubicBezTo>
                      <a:pt x="377" y="1167"/>
                      <a:pt x="403" y="1142"/>
                      <a:pt x="403" y="1111"/>
                    </a:cubicBezTo>
                    <a:cubicBezTo>
                      <a:pt x="403" y="627"/>
                      <a:pt x="403" y="627"/>
                      <a:pt x="403" y="627"/>
                    </a:cubicBezTo>
                    <a:cubicBezTo>
                      <a:pt x="403" y="567"/>
                      <a:pt x="403" y="567"/>
                      <a:pt x="403" y="567"/>
                    </a:cubicBezTo>
                    <a:cubicBezTo>
                      <a:pt x="403" y="183"/>
                      <a:pt x="403" y="183"/>
                      <a:pt x="403" y="183"/>
                    </a:cubicBezTo>
                    <a:cubicBezTo>
                      <a:pt x="403" y="93"/>
                      <a:pt x="403" y="93"/>
                      <a:pt x="403" y="93"/>
                    </a:cubicBezTo>
                    <a:cubicBezTo>
                      <a:pt x="764" y="93"/>
                      <a:pt x="764" y="93"/>
                      <a:pt x="764" y="93"/>
                    </a:cubicBezTo>
                    <a:cubicBezTo>
                      <a:pt x="789" y="93"/>
                      <a:pt x="810" y="72"/>
                      <a:pt x="810" y="47"/>
                    </a:cubicBezTo>
                    <a:cubicBezTo>
                      <a:pt x="810" y="21"/>
                      <a:pt x="789" y="0"/>
                      <a:pt x="7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421063" y="3573463"/>
              <a:ext cx="568325" cy="723900"/>
              <a:chOff x="3421063" y="3573463"/>
              <a:chExt cx="568325" cy="723900"/>
            </a:xfrm>
            <a:solidFill>
              <a:schemeClr val="accent1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3568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421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098925" y="3573463"/>
              <a:ext cx="566738" cy="723900"/>
              <a:chOff x="4098925" y="3573463"/>
              <a:chExt cx="566738" cy="723900"/>
            </a:xfrm>
            <a:solidFill>
              <a:schemeClr val="accent1"/>
            </a:solidFill>
          </p:grpSpPr>
          <p:sp>
            <p:nvSpPr>
              <p:cNvPr id="18" name="Oval 23"/>
              <p:cNvSpPr>
                <a:spLocks noChangeArrowheads="1"/>
              </p:cNvSpPr>
              <p:nvPr/>
            </p:nvSpPr>
            <p:spPr bwMode="auto">
              <a:xfrm>
                <a:off x="4246563" y="3573463"/>
                <a:ext cx="276225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24"/>
              <p:cNvSpPr/>
              <p:nvPr/>
            </p:nvSpPr>
            <p:spPr bwMode="auto">
              <a:xfrm>
                <a:off x="4098925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3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76788" y="3573463"/>
              <a:ext cx="566738" cy="723900"/>
              <a:chOff x="4776788" y="3573463"/>
              <a:chExt cx="566738" cy="723900"/>
            </a:xfrm>
            <a:solidFill>
              <a:schemeClr val="accent1"/>
            </a:solidFill>
          </p:grpSpPr>
          <p:sp>
            <p:nvSpPr>
              <p:cNvPr id="16" name="Oval 25"/>
              <p:cNvSpPr>
                <a:spLocks noChangeArrowheads="1"/>
              </p:cNvSpPr>
              <p:nvPr/>
            </p:nvSpPr>
            <p:spPr bwMode="auto">
              <a:xfrm>
                <a:off x="4922838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26"/>
              <p:cNvSpPr/>
              <p:nvPr/>
            </p:nvSpPr>
            <p:spPr bwMode="auto">
              <a:xfrm>
                <a:off x="4776788" y="3875088"/>
                <a:ext cx="566738" cy="422275"/>
              </a:xfrm>
              <a:custGeom>
                <a:avLst/>
                <a:gdLst>
                  <a:gd name="T0" fmla="*/ 180 w 357"/>
                  <a:gd name="T1" fmla="*/ 0 h 266"/>
                  <a:gd name="T2" fmla="*/ 0 w 357"/>
                  <a:gd name="T3" fmla="*/ 86 h 266"/>
                  <a:gd name="T4" fmla="*/ 0 w 357"/>
                  <a:gd name="T5" fmla="*/ 232 h 266"/>
                  <a:gd name="T6" fmla="*/ 0 w 357"/>
                  <a:gd name="T7" fmla="*/ 266 h 266"/>
                  <a:gd name="T8" fmla="*/ 30 w 357"/>
                  <a:gd name="T9" fmla="*/ 266 h 266"/>
                  <a:gd name="T10" fmla="*/ 330 w 357"/>
                  <a:gd name="T11" fmla="*/ 266 h 266"/>
                  <a:gd name="T12" fmla="*/ 357 w 357"/>
                  <a:gd name="T13" fmla="*/ 266 h 266"/>
                  <a:gd name="T14" fmla="*/ 357 w 357"/>
                  <a:gd name="T15" fmla="*/ 236 h 266"/>
                  <a:gd name="T16" fmla="*/ 357 w 357"/>
                  <a:gd name="T17" fmla="*/ 82 h 266"/>
                  <a:gd name="T18" fmla="*/ 180 w 357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" h="266">
                    <a:moveTo>
                      <a:pt x="180" y="0"/>
                    </a:moveTo>
                    <a:cubicBezTo>
                      <a:pt x="101" y="0"/>
                      <a:pt x="33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7" y="266"/>
                      <a:pt x="357" y="266"/>
                      <a:pt x="357" y="266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82"/>
                      <a:pt x="357" y="82"/>
                      <a:pt x="357" y="82"/>
                    </a:cubicBezTo>
                    <a:cubicBezTo>
                      <a:pt x="322" y="33"/>
                      <a:pt x="256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3063" y="3573463"/>
              <a:ext cx="568325" cy="723900"/>
              <a:chOff x="5453063" y="3573463"/>
              <a:chExt cx="568325" cy="723900"/>
            </a:xfrm>
            <a:solidFill>
              <a:schemeClr val="accent1"/>
            </a:solidFill>
          </p:grpSpPr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5600700" y="3573463"/>
                <a:ext cx="277813" cy="276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28"/>
              <p:cNvSpPr/>
              <p:nvPr/>
            </p:nvSpPr>
            <p:spPr bwMode="auto">
              <a:xfrm>
                <a:off x="5453063" y="3875088"/>
                <a:ext cx="568325" cy="422275"/>
              </a:xfrm>
              <a:custGeom>
                <a:avLst/>
                <a:gdLst>
                  <a:gd name="T0" fmla="*/ 180 w 358"/>
                  <a:gd name="T1" fmla="*/ 0 h 266"/>
                  <a:gd name="T2" fmla="*/ 0 w 358"/>
                  <a:gd name="T3" fmla="*/ 86 h 266"/>
                  <a:gd name="T4" fmla="*/ 0 w 358"/>
                  <a:gd name="T5" fmla="*/ 232 h 266"/>
                  <a:gd name="T6" fmla="*/ 0 w 358"/>
                  <a:gd name="T7" fmla="*/ 266 h 266"/>
                  <a:gd name="T8" fmla="*/ 30 w 358"/>
                  <a:gd name="T9" fmla="*/ 266 h 266"/>
                  <a:gd name="T10" fmla="*/ 330 w 358"/>
                  <a:gd name="T11" fmla="*/ 266 h 266"/>
                  <a:gd name="T12" fmla="*/ 358 w 358"/>
                  <a:gd name="T13" fmla="*/ 266 h 266"/>
                  <a:gd name="T14" fmla="*/ 358 w 358"/>
                  <a:gd name="T15" fmla="*/ 236 h 266"/>
                  <a:gd name="T16" fmla="*/ 358 w 358"/>
                  <a:gd name="T17" fmla="*/ 82 h 266"/>
                  <a:gd name="T18" fmla="*/ 180 w 358"/>
                  <a:gd name="T19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8" h="266">
                    <a:moveTo>
                      <a:pt x="180" y="0"/>
                    </a:moveTo>
                    <a:cubicBezTo>
                      <a:pt x="102" y="0"/>
                      <a:pt x="34" y="35"/>
                      <a:pt x="0" y="8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30" y="266"/>
                      <a:pt x="30" y="266"/>
                      <a:pt x="30" y="266"/>
                    </a:cubicBezTo>
                    <a:cubicBezTo>
                      <a:pt x="330" y="266"/>
                      <a:pt x="330" y="266"/>
                      <a:pt x="330" y="266"/>
                    </a:cubicBezTo>
                    <a:cubicBezTo>
                      <a:pt x="358" y="266"/>
                      <a:pt x="358" y="266"/>
                      <a:pt x="358" y="266"/>
                    </a:cubicBezTo>
                    <a:cubicBezTo>
                      <a:pt x="358" y="236"/>
                      <a:pt x="358" y="236"/>
                      <a:pt x="358" y="236"/>
                    </a:cubicBezTo>
                    <a:cubicBezTo>
                      <a:pt x="358" y="82"/>
                      <a:pt x="358" y="82"/>
                      <a:pt x="358" y="82"/>
                    </a:cubicBezTo>
                    <a:cubicBezTo>
                      <a:pt x="323" y="33"/>
                      <a:pt x="257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37" name="直接连接符 36"/>
          <p:cNvCxnSpPr/>
          <p:nvPr/>
        </p:nvCxnSpPr>
        <p:spPr>
          <a:xfrm flipH="1">
            <a:off x="3185131" y="2287801"/>
            <a:ext cx="1" cy="285411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4282412" y="770956"/>
            <a:ext cx="262998" cy="253652"/>
          </a:xfrm>
          <a:custGeom>
            <a:avLst/>
            <a:gdLst>
              <a:gd name="T0" fmla="*/ 59 w 98"/>
              <a:gd name="T1" fmla="*/ 0 h 94"/>
              <a:gd name="T2" fmla="*/ 70 w 98"/>
              <a:gd name="T3" fmla="*/ 11 h 94"/>
              <a:gd name="T4" fmla="*/ 79 w 98"/>
              <a:gd name="T5" fmla="*/ 14 h 94"/>
              <a:gd name="T6" fmla="*/ 98 w 98"/>
              <a:gd name="T7" fmla="*/ 34 h 94"/>
              <a:gd name="T8" fmla="*/ 92 w 98"/>
              <a:gd name="T9" fmla="*/ 89 h 94"/>
              <a:gd name="T10" fmla="*/ 19 w 98"/>
              <a:gd name="T11" fmla="*/ 94 h 94"/>
              <a:gd name="T12" fmla="*/ 5 w 98"/>
              <a:gd name="T13" fmla="*/ 88 h 94"/>
              <a:gd name="T14" fmla="*/ 0 w 98"/>
              <a:gd name="T15" fmla="*/ 34 h 94"/>
              <a:gd name="T16" fmla="*/ 19 w 98"/>
              <a:gd name="T17" fmla="*/ 14 h 94"/>
              <a:gd name="T18" fmla="*/ 27 w 98"/>
              <a:gd name="T19" fmla="*/ 11 h 94"/>
              <a:gd name="T20" fmla="*/ 38 w 98"/>
              <a:gd name="T21" fmla="*/ 0 h 94"/>
              <a:gd name="T22" fmla="*/ 69 w 98"/>
              <a:gd name="T23" fmla="*/ 22 h 94"/>
              <a:gd name="T24" fmla="*/ 68 w 98"/>
              <a:gd name="T25" fmla="*/ 22 h 94"/>
              <a:gd name="T26" fmla="*/ 29 w 98"/>
              <a:gd name="T27" fmla="*/ 22 h 94"/>
              <a:gd name="T28" fmla="*/ 11 w 98"/>
              <a:gd name="T29" fmla="*/ 25 h 94"/>
              <a:gd name="T30" fmla="*/ 7 w 98"/>
              <a:gd name="T31" fmla="*/ 34 h 94"/>
              <a:gd name="T32" fmla="*/ 18 w 98"/>
              <a:gd name="T33" fmla="*/ 52 h 94"/>
              <a:gd name="T34" fmla="*/ 20 w 98"/>
              <a:gd name="T35" fmla="*/ 43 h 94"/>
              <a:gd name="T36" fmla="*/ 37 w 98"/>
              <a:gd name="T37" fmla="*/ 43 h 94"/>
              <a:gd name="T38" fmla="*/ 39 w 98"/>
              <a:gd name="T39" fmla="*/ 45 h 94"/>
              <a:gd name="T40" fmla="*/ 59 w 98"/>
              <a:gd name="T41" fmla="*/ 52 h 94"/>
              <a:gd name="T42" fmla="*/ 61 w 98"/>
              <a:gd name="T43" fmla="*/ 43 h 94"/>
              <a:gd name="T44" fmla="*/ 77 w 98"/>
              <a:gd name="T45" fmla="*/ 43 h 94"/>
              <a:gd name="T46" fmla="*/ 80 w 98"/>
              <a:gd name="T47" fmla="*/ 45 h 94"/>
              <a:gd name="T48" fmla="*/ 91 w 98"/>
              <a:gd name="T49" fmla="*/ 52 h 94"/>
              <a:gd name="T50" fmla="*/ 87 w 98"/>
              <a:gd name="T51" fmla="*/ 25 h 94"/>
              <a:gd name="T52" fmla="*/ 69 w 98"/>
              <a:gd name="T53" fmla="*/ 22 h 94"/>
              <a:gd name="T54" fmla="*/ 32 w 98"/>
              <a:gd name="T55" fmla="*/ 14 h 94"/>
              <a:gd name="T56" fmla="*/ 66 w 98"/>
              <a:gd name="T57" fmla="*/ 11 h 94"/>
              <a:gd name="T58" fmla="*/ 59 w 98"/>
              <a:gd name="T59" fmla="*/ 4 h 94"/>
              <a:gd name="T60" fmla="*/ 34 w 98"/>
              <a:gd name="T61" fmla="*/ 6 h 94"/>
              <a:gd name="T62" fmla="*/ 32 w 98"/>
              <a:gd name="T63" fmla="*/ 14 h 94"/>
              <a:gd name="T64" fmla="*/ 7 w 98"/>
              <a:gd name="T65" fmla="*/ 57 h 94"/>
              <a:gd name="T66" fmla="*/ 11 w 98"/>
              <a:gd name="T67" fmla="*/ 83 h 94"/>
              <a:gd name="T68" fmla="*/ 19 w 98"/>
              <a:gd name="T69" fmla="*/ 87 h 94"/>
              <a:gd name="T70" fmla="*/ 87 w 98"/>
              <a:gd name="T71" fmla="*/ 83 h 94"/>
              <a:gd name="T72" fmla="*/ 91 w 98"/>
              <a:gd name="T73" fmla="*/ 57 h 94"/>
              <a:gd name="T74" fmla="*/ 80 w 98"/>
              <a:gd name="T75" fmla="*/ 63 h 94"/>
              <a:gd name="T76" fmla="*/ 77 w 98"/>
              <a:gd name="T77" fmla="*/ 66 h 94"/>
              <a:gd name="T78" fmla="*/ 59 w 98"/>
              <a:gd name="T79" fmla="*/ 63 h 94"/>
              <a:gd name="T80" fmla="*/ 59 w 98"/>
              <a:gd name="T81" fmla="*/ 57 h 94"/>
              <a:gd name="T82" fmla="*/ 39 w 98"/>
              <a:gd name="T83" fmla="*/ 63 h 94"/>
              <a:gd name="T84" fmla="*/ 36 w 98"/>
              <a:gd name="T85" fmla="*/ 66 h 94"/>
              <a:gd name="T86" fmla="*/ 18 w 98"/>
              <a:gd name="T87" fmla="*/ 63 h 94"/>
              <a:gd name="T88" fmla="*/ 18 w 98"/>
              <a:gd name="T89" fmla="*/ 57 h 94"/>
              <a:gd name="T90" fmla="*/ 34 w 98"/>
              <a:gd name="T91" fmla="*/ 48 h 94"/>
              <a:gd name="T92" fmla="*/ 23 w 98"/>
              <a:gd name="T93" fmla="*/ 48 h 94"/>
              <a:gd name="T94" fmla="*/ 23 w 98"/>
              <a:gd name="T95" fmla="*/ 54 h 94"/>
              <a:gd name="T96" fmla="*/ 23 w 98"/>
              <a:gd name="T97" fmla="*/ 61 h 94"/>
              <a:gd name="T98" fmla="*/ 34 w 98"/>
              <a:gd name="T99" fmla="*/ 54 h 94"/>
              <a:gd name="T100" fmla="*/ 34 w 98"/>
              <a:gd name="T101" fmla="*/ 54 h 94"/>
              <a:gd name="T102" fmla="*/ 75 w 98"/>
              <a:gd name="T103" fmla="*/ 48 h 94"/>
              <a:gd name="T104" fmla="*/ 64 w 98"/>
              <a:gd name="T105" fmla="*/ 48 h 94"/>
              <a:gd name="T106" fmla="*/ 64 w 98"/>
              <a:gd name="T107" fmla="*/ 54 h 94"/>
              <a:gd name="T108" fmla="*/ 64 w 98"/>
              <a:gd name="T109" fmla="*/ 61 h 94"/>
              <a:gd name="T110" fmla="*/ 75 w 98"/>
              <a:gd name="T111" fmla="*/ 54 h 94"/>
              <a:gd name="T112" fmla="*/ 75 w 98"/>
              <a:gd name="T113" fmla="*/ 5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94">
                <a:moveTo>
                  <a:pt x="38" y="0"/>
                </a:moveTo>
                <a:cubicBezTo>
                  <a:pt x="59" y="0"/>
                  <a:pt x="59" y="0"/>
                  <a:pt x="59" y="0"/>
                </a:cubicBezTo>
                <a:cubicBezTo>
                  <a:pt x="62" y="0"/>
                  <a:pt x="65" y="1"/>
                  <a:pt x="67" y="3"/>
                </a:cubicBezTo>
                <a:cubicBezTo>
                  <a:pt x="69" y="5"/>
                  <a:pt x="70" y="8"/>
                  <a:pt x="70" y="11"/>
                </a:cubicBezTo>
                <a:cubicBezTo>
                  <a:pt x="70" y="14"/>
                  <a:pt x="70" y="14"/>
                  <a:pt x="70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84" y="14"/>
                  <a:pt x="89" y="16"/>
                  <a:pt x="92" y="20"/>
                </a:cubicBezTo>
                <a:cubicBezTo>
                  <a:pt x="96" y="24"/>
                  <a:pt x="98" y="28"/>
                  <a:pt x="98" y="34"/>
                </a:cubicBezTo>
                <a:cubicBezTo>
                  <a:pt x="98" y="75"/>
                  <a:pt x="98" y="75"/>
                  <a:pt x="98" y="75"/>
                </a:cubicBezTo>
                <a:cubicBezTo>
                  <a:pt x="98" y="80"/>
                  <a:pt x="96" y="85"/>
                  <a:pt x="92" y="89"/>
                </a:cubicBezTo>
                <a:cubicBezTo>
                  <a:pt x="89" y="92"/>
                  <a:pt x="84" y="94"/>
                  <a:pt x="79" y="94"/>
                </a:cubicBezTo>
                <a:cubicBezTo>
                  <a:pt x="19" y="94"/>
                  <a:pt x="19" y="94"/>
                  <a:pt x="19" y="94"/>
                </a:cubicBezTo>
                <a:cubicBezTo>
                  <a:pt x="14" y="94"/>
                  <a:pt x="9" y="92"/>
                  <a:pt x="5" y="89"/>
                </a:cubicBezTo>
                <a:cubicBezTo>
                  <a:pt x="5" y="88"/>
                  <a:pt x="5" y="88"/>
                  <a:pt x="5" y="88"/>
                </a:cubicBezTo>
                <a:cubicBezTo>
                  <a:pt x="2" y="85"/>
                  <a:pt x="0" y="80"/>
                  <a:pt x="0" y="75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2" y="24"/>
                  <a:pt x="5" y="20"/>
                </a:cubicBezTo>
                <a:cubicBezTo>
                  <a:pt x="9" y="16"/>
                  <a:pt x="14" y="14"/>
                  <a:pt x="19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8"/>
                  <a:pt x="29" y="5"/>
                  <a:pt x="31" y="3"/>
                </a:cubicBezTo>
                <a:cubicBezTo>
                  <a:pt x="33" y="1"/>
                  <a:pt x="35" y="0"/>
                  <a:pt x="38" y="0"/>
                </a:cubicBezTo>
                <a:close/>
                <a:moveTo>
                  <a:pt x="69" y="22"/>
                </a:moveTo>
                <a:cubicBezTo>
                  <a:pt x="69" y="22"/>
                  <a:pt x="69" y="22"/>
                  <a:pt x="69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2"/>
                  <a:pt x="68" y="22"/>
                  <a:pt x="68" y="22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6" y="22"/>
                  <a:pt x="13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8"/>
                  <a:pt x="7" y="31"/>
                  <a:pt x="7" y="34"/>
                </a:cubicBezTo>
                <a:cubicBezTo>
                  <a:pt x="7" y="52"/>
                  <a:pt x="7" y="52"/>
                  <a:pt x="7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4"/>
                  <a:pt x="19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8" y="43"/>
                  <a:pt x="39" y="44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52"/>
                  <a:pt x="39" y="52"/>
                  <a:pt x="3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4"/>
                  <a:pt x="60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9" y="43"/>
                  <a:pt x="80" y="44"/>
                  <a:pt x="80" y="45"/>
                </a:cubicBezTo>
                <a:cubicBezTo>
                  <a:pt x="80" y="45"/>
                  <a:pt x="80" y="45"/>
                  <a:pt x="80" y="45"/>
                </a:cubicBezTo>
                <a:cubicBezTo>
                  <a:pt x="80" y="52"/>
                  <a:pt x="80" y="52"/>
                  <a:pt x="80" y="52"/>
                </a:cubicBezTo>
                <a:cubicBezTo>
                  <a:pt x="91" y="52"/>
                  <a:pt x="91" y="52"/>
                  <a:pt x="91" y="52"/>
                </a:cubicBezTo>
                <a:cubicBezTo>
                  <a:pt x="91" y="34"/>
                  <a:pt x="91" y="34"/>
                  <a:pt x="91" y="34"/>
                </a:cubicBezTo>
                <a:cubicBezTo>
                  <a:pt x="91" y="31"/>
                  <a:pt x="89" y="28"/>
                  <a:pt x="87" y="25"/>
                </a:cubicBezTo>
                <a:cubicBezTo>
                  <a:pt x="85" y="23"/>
                  <a:pt x="82" y="22"/>
                  <a:pt x="79" y="22"/>
                </a:cubicBezTo>
                <a:cubicBezTo>
                  <a:pt x="69" y="22"/>
                  <a:pt x="69" y="22"/>
                  <a:pt x="69" y="22"/>
                </a:cubicBezTo>
                <a:close/>
                <a:moveTo>
                  <a:pt x="32" y="14"/>
                </a:moveTo>
                <a:cubicBezTo>
                  <a:pt x="32" y="14"/>
                  <a:pt x="32" y="14"/>
                  <a:pt x="32" y="14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9"/>
                  <a:pt x="65" y="7"/>
                  <a:pt x="64" y="6"/>
                </a:cubicBezTo>
                <a:cubicBezTo>
                  <a:pt x="63" y="5"/>
                  <a:pt x="61" y="4"/>
                  <a:pt x="5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5" y="5"/>
                  <a:pt x="34" y="6"/>
                </a:cubicBezTo>
                <a:cubicBezTo>
                  <a:pt x="33" y="7"/>
                  <a:pt x="32" y="9"/>
                  <a:pt x="32" y="11"/>
                </a:cubicBezTo>
                <a:cubicBezTo>
                  <a:pt x="32" y="14"/>
                  <a:pt x="32" y="14"/>
                  <a:pt x="32" y="14"/>
                </a:cubicBezTo>
                <a:close/>
                <a:moveTo>
                  <a:pt x="7" y="57"/>
                </a:moveTo>
                <a:cubicBezTo>
                  <a:pt x="7" y="57"/>
                  <a:pt x="7" y="57"/>
                  <a:pt x="7" y="57"/>
                </a:cubicBezTo>
                <a:cubicBezTo>
                  <a:pt x="7" y="75"/>
                  <a:pt x="7" y="75"/>
                  <a:pt x="7" y="75"/>
                </a:cubicBezTo>
                <a:cubicBezTo>
                  <a:pt x="7" y="78"/>
                  <a:pt x="8" y="81"/>
                  <a:pt x="11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3" y="85"/>
                  <a:pt x="16" y="87"/>
                  <a:pt x="19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2" y="87"/>
                  <a:pt x="85" y="85"/>
                  <a:pt x="87" y="83"/>
                </a:cubicBezTo>
                <a:cubicBezTo>
                  <a:pt x="89" y="81"/>
                  <a:pt x="91" y="78"/>
                  <a:pt x="91" y="75"/>
                </a:cubicBezTo>
                <a:cubicBezTo>
                  <a:pt x="91" y="57"/>
                  <a:pt x="91" y="57"/>
                  <a:pt x="91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5"/>
                  <a:pt x="79" y="66"/>
                  <a:pt x="77" y="66"/>
                </a:cubicBezTo>
                <a:cubicBezTo>
                  <a:pt x="77" y="66"/>
                  <a:pt x="77" y="66"/>
                  <a:pt x="77" y="66"/>
                </a:cubicBezTo>
                <a:cubicBezTo>
                  <a:pt x="61" y="66"/>
                  <a:pt x="61" y="66"/>
                  <a:pt x="61" y="66"/>
                </a:cubicBezTo>
                <a:cubicBezTo>
                  <a:pt x="60" y="66"/>
                  <a:pt x="59" y="65"/>
                  <a:pt x="59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59" y="57"/>
                  <a:pt x="59" y="57"/>
                  <a:pt x="5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63"/>
                  <a:pt x="39" y="63"/>
                  <a:pt x="39" y="63"/>
                </a:cubicBezTo>
                <a:cubicBezTo>
                  <a:pt x="39" y="65"/>
                  <a:pt x="38" y="66"/>
                  <a:pt x="37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19" y="66"/>
                  <a:pt x="18" y="65"/>
                  <a:pt x="18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57"/>
                  <a:pt x="18" y="57"/>
                  <a:pt x="18" y="57"/>
                </a:cubicBezTo>
                <a:cubicBezTo>
                  <a:pt x="7" y="57"/>
                  <a:pt x="7" y="57"/>
                  <a:pt x="7" y="57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61"/>
                  <a:pt x="23" y="61"/>
                  <a:pt x="2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75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5" y="61"/>
                  <a:pt x="75" y="61"/>
                  <a:pt x="75" y="61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54"/>
                  <a:pt x="75" y="54"/>
                  <a:pt x="75" y="54"/>
                </a:cubicBezTo>
                <a:cubicBezTo>
                  <a:pt x="75" y="48"/>
                  <a:pt x="75" y="48"/>
                  <a:pt x="75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菱形 1"/>
          <p:cNvSpPr/>
          <p:nvPr/>
        </p:nvSpPr>
        <p:spPr>
          <a:xfrm>
            <a:off x="2852799" y="1623145"/>
            <a:ext cx="664665" cy="6646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Freeform 7"/>
          <p:cNvSpPr/>
          <p:nvPr/>
        </p:nvSpPr>
        <p:spPr bwMode="auto">
          <a:xfrm>
            <a:off x="2905034" y="2135992"/>
            <a:ext cx="106887" cy="213392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7"/>
          <p:cNvSpPr/>
          <p:nvPr/>
        </p:nvSpPr>
        <p:spPr bwMode="auto">
          <a:xfrm>
            <a:off x="3385017" y="1781946"/>
            <a:ext cx="86920" cy="17353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7"/>
          <p:cNvSpPr/>
          <p:nvPr/>
        </p:nvSpPr>
        <p:spPr bwMode="auto">
          <a:xfrm>
            <a:off x="2805066" y="1570667"/>
            <a:ext cx="167709" cy="334816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7"/>
          <p:cNvSpPr/>
          <p:nvPr/>
        </p:nvSpPr>
        <p:spPr bwMode="auto">
          <a:xfrm>
            <a:off x="3471942" y="2069774"/>
            <a:ext cx="173225" cy="34582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7"/>
          <p:cNvSpPr/>
          <p:nvPr/>
        </p:nvSpPr>
        <p:spPr bwMode="auto">
          <a:xfrm flipH="1">
            <a:off x="2644182" y="1570666"/>
            <a:ext cx="160883" cy="334818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4347543" y="1202957"/>
            <a:ext cx="3801792" cy="17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客户要求：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给某个彩票客户端制作彩票手机终端软件界面。要求页面干净简洁，使用创意的设计手法可让用户使用起来不会感觉平淡无奇。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操作提示：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软件。</a:t>
            </a:r>
          </a:p>
          <a:p>
            <a:pPr marL="171438" indent="-171438">
              <a:lnSpc>
                <a:spcPct val="15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框架分析：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该产品框架分为默认区（状态栏、导航栏）、分类区、内容区、投注区。</a:t>
            </a:r>
          </a:p>
        </p:txBody>
      </p:sp>
    </p:spTree>
    <p:extLst>
      <p:ext uri="{BB962C8B-B14F-4D97-AF65-F5344CB8AC3E}">
        <p14:creationId xmlns:p14="http://schemas.microsoft.com/office/powerpoint/2010/main" val="2040494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6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5" presetClass="emph" presetSubtype="0" repeatCount="3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1" dur="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3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5" presetClass="emph" presetSubtype="0" repeatCount="3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3" dur="1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3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1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35" presetClass="emph" presetSubtype="0" repeatCount="3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5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5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0" dur="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38" grpId="0" animBg="1"/>
          <p:bldP spid="2" grpId="0" animBg="1"/>
          <p:bldP spid="2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13606" y="-7938"/>
            <a:ext cx="2556000" cy="5159376"/>
          </a:xfrm>
          <a:custGeom>
            <a:avLst/>
            <a:gdLst>
              <a:gd name="T0" fmla="*/ 0 w 1624"/>
              <a:gd name="T1" fmla="*/ 0 h 3250"/>
              <a:gd name="T2" fmla="*/ 1624 w 1624"/>
              <a:gd name="T3" fmla="*/ 1625 h 3250"/>
              <a:gd name="T4" fmla="*/ 0 w 1624"/>
              <a:gd name="T5" fmla="*/ 3250 h 3250"/>
              <a:gd name="T6" fmla="*/ 0 w 1624"/>
              <a:gd name="T7" fmla="*/ 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24" h="3250">
                <a:moveTo>
                  <a:pt x="0" y="0"/>
                </a:moveTo>
                <a:lnTo>
                  <a:pt x="1624" y="1625"/>
                </a:lnTo>
                <a:lnTo>
                  <a:pt x="0" y="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/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 bwMode="auto">
          <a:xfrm>
            <a:off x="13606" y="2133600"/>
            <a:ext cx="438938" cy="876300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8"/>
          <p:cNvSpPr/>
          <p:nvPr/>
        </p:nvSpPr>
        <p:spPr bwMode="auto">
          <a:xfrm>
            <a:off x="1979367" y="1562844"/>
            <a:ext cx="580472" cy="1158916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2235737" y="2089959"/>
            <a:ext cx="471804" cy="94530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270998" y="2101010"/>
            <a:ext cx="33990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感谢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各位观看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270998" y="2675012"/>
            <a:ext cx="2675414" cy="0"/>
          </a:xfrm>
          <a:prstGeom prst="line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1049254" y="3165533"/>
            <a:ext cx="2034712" cy="2034712"/>
          </a:xfrm>
          <a:prstGeom prst="diamond">
            <a:avLst/>
          </a:prstGeom>
          <a:blipFill>
            <a:blip r:embed="rId3" cstate="print"/>
            <a:srcRect/>
            <a:stretch>
              <a:fillRect r="3"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菱形 11"/>
          <p:cNvSpPr/>
          <p:nvPr/>
        </p:nvSpPr>
        <p:spPr>
          <a:xfrm>
            <a:off x="-4649" y="4227140"/>
            <a:ext cx="2034712" cy="2034712"/>
          </a:xfrm>
          <a:prstGeom prst="diamond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2103700" y="4227140"/>
            <a:ext cx="2034712" cy="2034712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1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/>
      <p:bldP spid="19" grpId="0" animBg="1"/>
      <p:bldP spid="11" grpId="0" animBg="1"/>
      <p:bldP spid="12" grpId="0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70" y="1"/>
            <a:ext cx="6855884" cy="51419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2207" y="-7645"/>
            <a:ext cx="6856413" cy="5141914"/>
          </a:xfrm>
          <a:prstGeom prst="rect">
            <a:avLst/>
          </a:prstGeom>
          <a:solidFill>
            <a:srgbClr val="558ED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90420" y="3722957"/>
            <a:ext cx="27251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 设计手机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Freeform 9"/>
          <p:cNvSpPr/>
          <p:nvPr/>
        </p:nvSpPr>
        <p:spPr bwMode="auto">
          <a:xfrm>
            <a:off x="5077434" y="3816686"/>
            <a:ext cx="68979" cy="138203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46402" y="3674892"/>
            <a:ext cx="0" cy="42324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491689" y="3731420"/>
            <a:ext cx="396306" cy="319798"/>
            <a:chOff x="-3743325" y="2247900"/>
            <a:chExt cx="822326" cy="663576"/>
          </a:xfrm>
          <a:solidFill>
            <a:schemeClr val="bg1"/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-3743325" y="2247900"/>
              <a:ext cx="588963" cy="660400"/>
            </a:xfrm>
            <a:custGeom>
              <a:avLst/>
              <a:gdLst>
                <a:gd name="T0" fmla="*/ 156 w 157"/>
                <a:gd name="T1" fmla="*/ 168 h 176"/>
                <a:gd name="T2" fmla="*/ 100 w 157"/>
                <a:gd name="T3" fmla="*/ 96 h 176"/>
                <a:gd name="T4" fmla="*/ 102 w 157"/>
                <a:gd name="T5" fmla="*/ 94 h 176"/>
                <a:gd name="T6" fmla="*/ 108 w 157"/>
                <a:gd name="T7" fmla="*/ 90 h 176"/>
                <a:gd name="T8" fmla="*/ 114 w 157"/>
                <a:gd name="T9" fmla="*/ 86 h 176"/>
                <a:gd name="T10" fmla="*/ 121 w 157"/>
                <a:gd name="T11" fmla="*/ 77 h 176"/>
                <a:gd name="T12" fmla="*/ 123 w 157"/>
                <a:gd name="T13" fmla="*/ 72 h 176"/>
                <a:gd name="T14" fmla="*/ 124 w 157"/>
                <a:gd name="T15" fmla="*/ 71 h 176"/>
                <a:gd name="T16" fmla="*/ 128 w 157"/>
                <a:gd name="T17" fmla="*/ 50 h 176"/>
                <a:gd name="T18" fmla="*/ 78 w 157"/>
                <a:gd name="T19" fmla="*/ 0 h 176"/>
                <a:gd name="T20" fmla="*/ 78 w 157"/>
                <a:gd name="T21" fmla="*/ 0 h 176"/>
                <a:gd name="T22" fmla="*/ 78 w 157"/>
                <a:gd name="T23" fmla="*/ 0 h 176"/>
                <a:gd name="T24" fmla="*/ 28 w 157"/>
                <a:gd name="T25" fmla="*/ 50 h 176"/>
                <a:gd name="T26" fmla="*/ 56 w 157"/>
                <a:gd name="T27" fmla="*/ 96 h 176"/>
                <a:gd name="T28" fmla="*/ 0 w 157"/>
                <a:gd name="T29" fmla="*/ 168 h 176"/>
                <a:gd name="T30" fmla="*/ 0 w 157"/>
                <a:gd name="T31" fmla="*/ 169 h 176"/>
                <a:gd name="T32" fmla="*/ 0 w 157"/>
                <a:gd name="T33" fmla="*/ 169 h 176"/>
                <a:gd name="T34" fmla="*/ 1 w 157"/>
                <a:gd name="T35" fmla="*/ 172 h 176"/>
                <a:gd name="T36" fmla="*/ 7 w 157"/>
                <a:gd name="T37" fmla="*/ 176 h 176"/>
                <a:gd name="T38" fmla="*/ 13 w 157"/>
                <a:gd name="T39" fmla="*/ 172 h 176"/>
                <a:gd name="T40" fmla="*/ 13 w 157"/>
                <a:gd name="T41" fmla="*/ 170 h 176"/>
                <a:gd name="T42" fmla="*/ 14 w 157"/>
                <a:gd name="T43" fmla="*/ 169 h 176"/>
                <a:gd name="T44" fmla="*/ 13 w 157"/>
                <a:gd name="T45" fmla="*/ 168 h 176"/>
                <a:gd name="T46" fmla="*/ 13 w 157"/>
                <a:gd name="T47" fmla="*/ 165 h 176"/>
                <a:gd name="T48" fmla="*/ 14 w 157"/>
                <a:gd name="T49" fmla="*/ 163 h 176"/>
                <a:gd name="T50" fmla="*/ 14 w 157"/>
                <a:gd name="T51" fmla="*/ 163 h 176"/>
                <a:gd name="T52" fmla="*/ 39 w 157"/>
                <a:gd name="T53" fmla="*/ 119 h 176"/>
                <a:gd name="T54" fmla="*/ 40 w 157"/>
                <a:gd name="T55" fmla="*/ 119 h 176"/>
                <a:gd name="T56" fmla="*/ 40 w 157"/>
                <a:gd name="T57" fmla="*/ 119 h 176"/>
                <a:gd name="T58" fmla="*/ 68 w 157"/>
                <a:gd name="T59" fmla="*/ 107 h 176"/>
                <a:gd name="T60" fmla="*/ 68 w 157"/>
                <a:gd name="T61" fmla="*/ 106 h 176"/>
                <a:gd name="T62" fmla="*/ 73 w 157"/>
                <a:gd name="T63" fmla="*/ 106 h 176"/>
                <a:gd name="T64" fmla="*/ 77 w 157"/>
                <a:gd name="T65" fmla="*/ 106 h 176"/>
                <a:gd name="T66" fmla="*/ 78 w 157"/>
                <a:gd name="T67" fmla="*/ 106 h 176"/>
                <a:gd name="T68" fmla="*/ 85 w 157"/>
                <a:gd name="T69" fmla="*/ 106 h 176"/>
                <a:gd name="T70" fmla="*/ 85 w 157"/>
                <a:gd name="T71" fmla="*/ 106 h 176"/>
                <a:gd name="T72" fmla="*/ 143 w 157"/>
                <a:gd name="T73" fmla="*/ 163 h 176"/>
                <a:gd name="T74" fmla="*/ 143 w 157"/>
                <a:gd name="T75" fmla="*/ 163 h 176"/>
                <a:gd name="T76" fmla="*/ 143 w 157"/>
                <a:gd name="T77" fmla="*/ 165 h 176"/>
                <a:gd name="T78" fmla="*/ 143 w 157"/>
                <a:gd name="T79" fmla="*/ 168 h 176"/>
                <a:gd name="T80" fmla="*/ 143 w 157"/>
                <a:gd name="T81" fmla="*/ 169 h 176"/>
                <a:gd name="T82" fmla="*/ 143 w 157"/>
                <a:gd name="T83" fmla="*/ 170 h 176"/>
                <a:gd name="T84" fmla="*/ 143 w 157"/>
                <a:gd name="T85" fmla="*/ 172 h 176"/>
                <a:gd name="T86" fmla="*/ 150 w 157"/>
                <a:gd name="T87" fmla="*/ 176 h 176"/>
                <a:gd name="T88" fmla="*/ 156 w 157"/>
                <a:gd name="T89" fmla="*/ 172 h 176"/>
                <a:gd name="T90" fmla="*/ 157 w 157"/>
                <a:gd name="T91" fmla="*/ 169 h 176"/>
                <a:gd name="T92" fmla="*/ 157 w 157"/>
                <a:gd name="T93" fmla="*/ 169 h 176"/>
                <a:gd name="T94" fmla="*/ 156 w 157"/>
                <a:gd name="T95" fmla="*/ 168 h 176"/>
                <a:gd name="T96" fmla="*/ 41 w 157"/>
                <a:gd name="T97" fmla="*/ 50 h 176"/>
                <a:gd name="T98" fmla="*/ 78 w 157"/>
                <a:gd name="T99" fmla="*/ 13 h 176"/>
                <a:gd name="T100" fmla="*/ 115 w 157"/>
                <a:gd name="T101" fmla="*/ 50 h 176"/>
                <a:gd name="T102" fmla="*/ 78 w 157"/>
                <a:gd name="T103" fmla="*/ 87 h 176"/>
                <a:gd name="T104" fmla="*/ 41 w 157"/>
                <a:gd name="T105" fmla="*/ 5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" h="176">
                  <a:moveTo>
                    <a:pt x="156" y="168"/>
                  </a:moveTo>
                  <a:cubicBezTo>
                    <a:pt x="155" y="134"/>
                    <a:pt x="132" y="105"/>
                    <a:pt x="100" y="96"/>
                  </a:cubicBezTo>
                  <a:cubicBezTo>
                    <a:pt x="101" y="95"/>
                    <a:pt x="102" y="94"/>
                    <a:pt x="102" y="94"/>
                  </a:cubicBezTo>
                  <a:cubicBezTo>
                    <a:pt x="104" y="93"/>
                    <a:pt x="108" y="91"/>
                    <a:pt x="108" y="90"/>
                  </a:cubicBezTo>
                  <a:cubicBezTo>
                    <a:pt x="110" y="89"/>
                    <a:pt x="113" y="86"/>
                    <a:pt x="114" y="86"/>
                  </a:cubicBezTo>
                  <a:cubicBezTo>
                    <a:pt x="115" y="84"/>
                    <a:pt x="120" y="78"/>
                    <a:pt x="121" y="77"/>
                  </a:cubicBezTo>
                  <a:cubicBezTo>
                    <a:pt x="122" y="75"/>
                    <a:pt x="123" y="74"/>
                    <a:pt x="123" y="72"/>
                  </a:cubicBezTo>
                  <a:cubicBezTo>
                    <a:pt x="124" y="72"/>
                    <a:pt x="124" y="71"/>
                    <a:pt x="124" y="71"/>
                  </a:cubicBezTo>
                  <a:cubicBezTo>
                    <a:pt x="127" y="65"/>
                    <a:pt x="128" y="58"/>
                    <a:pt x="128" y="50"/>
                  </a:cubicBezTo>
                  <a:cubicBezTo>
                    <a:pt x="128" y="23"/>
                    <a:pt x="10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0"/>
                    <a:pt x="28" y="23"/>
                    <a:pt x="28" y="50"/>
                  </a:cubicBezTo>
                  <a:cubicBezTo>
                    <a:pt x="28" y="70"/>
                    <a:pt x="40" y="87"/>
                    <a:pt x="56" y="96"/>
                  </a:cubicBezTo>
                  <a:cubicBezTo>
                    <a:pt x="25" y="105"/>
                    <a:pt x="1" y="134"/>
                    <a:pt x="0" y="168"/>
                  </a:cubicBezTo>
                  <a:cubicBezTo>
                    <a:pt x="0" y="168"/>
                    <a:pt x="0" y="169"/>
                    <a:pt x="0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0" y="171"/>
                    <a:pt x="1" y="172"/>
                  </a:cubicBezTo>
                  <a:cubicBezTo>
                    <a:pt x="2" y="174"/>
                    <a:pt x="4" y="176"/>
                    <a:pt x="7" y="176"/>
                  </a:cubicBezTo>
                  <a:cubicBezTo>
                    <a:pt x="10" y="176"/>
                    <a:pt x="12" y="174"/>
                    <a:pt x="13" y="172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4" y="169"/>
                    <a:pt x="14" y="169"/>
                  </a:cubicBezTo>
                  <a:cubicBezTo>
                    <a:pt x="14" y="168"/>
                    <a:pt x="13" y="168"/>
                    <a:pt x="13" y="168"/>
                  </a:cubicBezTo>
                  <a:cubicBezTo>
                    <a:pt x="13" y="167"/>
                    <a:pt x="13" y="166"/>
                    <a:pt x="13" y="165"/>
                  </a:cubicBezTo>
                  <a:cubicBezTo>
                    <a:pt x="13" y="164"/>
                    <a:pt x="14" y="164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6" y="145"/>
                    <a:pt x="25" y="130"/>
                    <a:pt x="39" y="119"/>
                  </a:cubicBezTo>
                  <a:cubicBezTo>
                    <a:pt x="39" y="119"/>
                    <a:pt x="39" y="119"/>
                    <a:pt x="40" y="119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8" y="113"/>
                    <a:pt x="57" y="108"/>
                    <a:pt x="68" y="107"/>
                  </a:cubicBezTo>
                  <a:cubicBezTo>
                    <a:pt x="68" y="107"/>
                    <a:pt x="68" y="106"/>
                    <a:pt x="68" y="106"/>
                  </a:cubicBezTo>
                  <a:cubicBezTo>
                    <a:pt x="70" y="106"/>
                    <a:pt x="71" y="106"/>
                    <a:pt x="73" y="106"/>
                  </a:cubicBezTo>
                  <a:cubicBezTo>
                    <a:pt x="74" y="106"/>
                    <a:pt x="75" y="106"/>
                    <a:pt x="77" y="106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80" y="106"/>
                    <a:pt x="83" y="106"/>
                    <a:pt x="85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15" y="109"/>
                    <a:pt x="139" y="133"/>
                    <a:pt x="14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4"/>
                    <a:pt x="143" y="164"/>
                    <a:pt x="143" y="165"/>
                  </a:cubicBezTo>
                  <a:cubicBezTo>
                    <a:pt x="143" y="166"/>
                    <a:pt x="143" y="167"/>
                    <a:pt x="143" y="168"/>
                  </a:cubicBez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3" y="169"/>
                    <a:pt x="143" y="170"/>
                  </a:cubicBezTo>
                  <a:cubicBezTo>
                    <a:pt x="143" y="170"/>
                    <a:pt x="143" y="171"/>
                    <a:pt x="143" y="172"/>
                  </a:cubicBezTo>
                  <a:cubicBezTo>
                    <a:pt x="145" y="174"/>
                    <a:pt x="147" y="176"/>
                    <a:pt x="150" y="176"/>
                  </a:cubicBezTo>
                  <a:cubicBezTo>
                    <a:pt x="152" y="176"/>
                    <a:pt x="155" y="174"/>
                    <a:pt x="156" y="172"/>
                  </a:cubicBezTo>
                  <a:cubicBezTo>
                    <a:pt x="156" y="171"/>
                    <a:pt x="156" y="170"/>
                    <a:pt x="157" y="169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7" y="169"/>
                    <a:pt x="157" y="168"/>
                    <a:pt x="156" y="168"/>
                  </a:cubicBezTo>
                  <a:close/>
                  <a:moveTo>
                    <a:pt x="41" y="50"/>
                  </a:moveTo>
                  <a:cubicBezTo>
                    <a:pt x="41" y="30"/>
                    <a:pt x="58" y="13"/>
                    <a:pt x="78" y="13"/>
                  </a:cubicBezTo>
                  <a:cubicBezTo>
                    <a:pt x="99" y="13"/>
                    <a:pt x="115" y="30"/>
                    <a:pt x="115" y="50"/>
                  </a:cubicBezTo>
                  <a:cubicBezTo>
                    <a:pt x="115" y="71"/>
                    <a:pt x="99" y="87"/>
                    <a:pt x="78" y="87"/>
                  </a:cubicBezTo>
                  <a:cubicBezTo>
                    <a:pt x="58" y="87"/>
                    <a:pt x="41" y="71"/>
                    <a:pt x="4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-3236912" y="2255838"/>
              <a:ext cx="315913" cy="655638"/>
            </a:xfrm>
            <a:custGeom>
              <a:avLst/>
              <a:gdLst>
                <a:gd name="T0" fmla="*/ 84 w 84"/>
                <a:gd name="T1" fmla="*/ 168 h 175"/>
                <a:gd name="T2" fmla="*/ 28 w 84"/>
                <a:gd name="T3" fmla="*/ 95 h 175"/>
                <a:gd name="T4" fmla="*/ 56 w 84"/>
                <a:gd name="T5" fmla="*/ 50 h 175"/>
                <a:gd name="T6" fmla="*/ 6 w 84"/>
                <a:gd name="T7" fmla="*/ 0 h 175"/>
                <a:gd name="T8" fmla="*/ 6 w 84"/>
                <a:gd name="T9" fmla="*/ 0 h 175"/>
                <a:gd name="T10" fmla="*/ 0 w 84"/>
                <a:gd name="T11" fmla="*/ 7 h 175"/>
                <a:gd name="T12" fmla="*/ 6 w 84"/>
                <a:gd name="T13" fmla="*/ 13 h 175"/>
                <a:gd name="T14" fmla="*/ 6 w 84"/>
                <a:gd name="T15" fmla="*/ 13 h 175"/>
                <a:gd name="T16" fmla="*/ 7 w 84"/>
                <a:gd name="T17" fmla="*/ 13 h 175"/>
                <a:gd name="T18" fmla="*/ 7 w 84"/>
                <a:gd name="T19" fmla="*/ 13 h 175"/>
                <a:gd name="T20" fmla="*/ 7 w 84"/>
                <a:gd name="T21" fmla="*/ 13 h 175"/>
                <a:gd name="T22" fmla="*/ 43 w 84"/>
                <a:gd name="T23" fmla="*/ 50 h 175"/>
                <a:gd name="T24" fmla="*/ 10 w 84"/>
                <a:gd name="T25" fmla="*/ 89 h 175"/>
                <a:gd name="T26" fmla="*/ 10 w 84"/>
                <a:gd name="T27" fmla="*/ 89 h 175"/>
                <a:gd name="T28" fmla="*/ 6 w 84"/>
                <a:gd name="T29" fmla="*/ 91 h 175"/>
                <a:gd name="T30" fmla="*/ 3 w 84"/>
                <a:gd name="T31" fmla="*/ 97 h 175"/>
                <a:gd name="T32" fmla="*/ 6 w 84"/>
                <a:gd name="T33" fmla="*/ 103 h 175"/>
                <a:gd name="T34" fmla="*/ 12 w 84"/>
                <a:gd name="T35" fmla="*/ 106 h 175"/>
                <a:gd name="T36" fmla="*/ 12 w 84"/>
                <a:gd name="T37" fmla="*/ 106 h 175"/>
                <a:gd name="T38" fmla="*/ 12 w 84"/>
                <a:gd name="T39" fmla="*/ 106 h 175"/>
                <a:gd name="T40" fmla="*/ 16 w 84"/>
                <a:gd name="T41" fmla="*/ 106 h 175"/>
                <a:gd name="T42" fmla="*/ 17 w 84"/>
                <a:gd name="T43" fmla="*/ 106 h 175"/>
                <a:gd name="T44" fmla="*/ 45 w 84"/>
                <a:gd name="T45" fmla="*/ 118 h 175"/>
                <a:gd name="T46" fmla="*/ 45 w 84"/>
                <a:gd name="T47" fmla="*/ 118 h 175"/>
                <a:gd name="T48" fmla="*/ 46 w 84"/>
                <a:gd name="T49" fmla="*/ 119 h 175"/>
                <a:gd name="T50" fmla="*/ 71 w 84"/>
                <a:gd name="T51" fmla="*/ 163 h 175"/>
                <a:gd name="T52" fmla="*/ 71 w 84"/>
                <a:gd name="T53" fmla="*/ 163 h 175"/>
                <a:gd name="T54" fmla="*/ 71 w 84"/>
                <a:gd name="T55" fmla="*/ 165 h 175"/>
                <a:gd name="T56" fmla="*/ 71 w 84"/>
                <a:gd name="T57" fmla="*/ 168 h 175"/>
                <a:gd name="T58" fmla="*/ 71 w 84"/>
                <a:gd name="T59" fmla="*/ 168 h 175"/>
                <a:gd name="T60" fmla="*/ 71 w 84"/>
                <a:gd name="T61" fmla="*/ 169 h 175"/>
                <a:gd name="T62" fmla="*/ 71 w 84"/>
                <a:gd name="T63" fmla="*/ 171 h 175"/>
                <a:gd name="T64" fmla="*/ 78 w 84"/>
                <a:gd name="T65" fmla="*/ 175 h 175"/>
                <a:gd name="T66" fmla="*/ 84 w 84"/>
                <a:gd name="T67" fmla="*/ 171 h 175"/>
                <a:gd name="T68" fmla="*/ 84 w 84"/>
                <a:gd name="T69" fmla="*/ 169 h 175"/>
                <a:gd name="T70" fmla="*/ 84 w 84"/>
                <a:gd name="T71" fmla="*/ 168 h 175"/>
                <a:gd name="T72" fmla="*/ 84 w 84"/>
                <a:gd name="T73" fmla="*/ 16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75">
                  <a:moveTo>
                    <a:pt x="84" y="168"/>
                  </a:moveTo>
                  <a:cubicBezTo>
                    <a:pt x="83" y="133"/>
                    <a:pt x="60" y="105"/>
                    <a:pt x="28" y="95"/>
                  </a:cubicBezTo>
                  <a:cubicBezTo>
                    <a:pt x="45" y="87"/>
                    <a:pt x="56" y="70"/>
                    <a:pt x="56" y="50"/>
                  </a:cubicBezTo>
                  <a:cubicBezTo>
                    <a:pt x="56" y="22"/>
                    <a:pt x="3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27" y="14"/>
                    <a:pt x="43" y="30"/>
                    <a:pt x="43" y="50"/>
                  </a:cubicBezTo>
                  <a:cubicBezTo>
                    <a:pt x="43" y="69"/>
                    <a:pt x="29" y="86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9" y="89"/>
                    <a:pt x="7" y="90"/>
                    <a:pt x="6" y="91"/>
                  </a:cubicBezTo>
                  <a:cubicBezTo>
                    <a:pt x="4" y="93"/>
                    <a:pt x="3" y="95"/>
                    <a:pt x="3" y="97"/>
                  </a:cubicBezTo>
                  <a:cubicBezTo>
                    <a:pt x="3" y="100"/>
                    <a:pt x="4" y="102"/>
                    <a:pt x="6" y="103"/>
                  </a:cubicBezTo>
                  <a:cubicBezTo>
                    <a:pt x="8" y="105"/>
                    <a:pt x="10" y="105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3" y="106"/>
                    <a:pt x="15" y="106"/>
                    <a:pt x="16" y="106"/>
                  </a:cubicBezTo>
                  <a:cubicBezTo>
                    <a:pt x="16" y="106"/>
                    <a:pt x="17" y="106"/>
                    <a:pt x="17" y="106"/>
                  </a:cubicBezTo>
                  <a:cubicBezTo>
                    <a:pt x="27" y="108"/>
                    <a:pt x="37" y="112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9"/>
                    <a:pt x="46" y="119"/>
                  </a:cubicBezTo>
                  <a:cubicBezTo>
                    <a:pt x="59" y="129"/>
                    <a:pt x="69" y="145"/>
                    <a:pt x="71" y="163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3"/>
                    <a:pt x="71" y="164"/>
                    <a:pt x="71" y="165"/>
                  </a:cubicBezTo>
                  <a:cubicBezTo>
                    <a:pt x="71" y="166"/>
                    <a:pt x="71" y="167"/>
                    <a:pt x="71" y="168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1"/>
                    <a:pt x="71" y="171"/>
                  </a:cubicBezTo>
                  <a:cubicBezTo>
                    <a:pt x="72" y="174"/>
                    <a:pt x="75" y="175"/>
                    <a:pt x="78" y="175"/>
                  </a:cubicBezTo>
                  <a:cubicBezTo>
                    <a:pt x="80" y="175"/>
                    <a:pt x="83" y="174"/>
                    <a:pt x="84" y="171"/>
                  </a:cubicBezTo>
                  <a:cubicBezTo>
                    <a:pt x="84" y="171"/>
                    <a:pt x="84" y="170"/>
                    <a:pt x="84" y="169"/>
                  </a:cubicBezTo>
                  <a:cubicBezTo>
                    <a:pt x="84" y="169"/>
                    <a:pt x="84" y="169"/>
                    <a:pt x="84" y="168"/>
                  </a:cubicBezTo>
                  <a:cubicBezTo>
                    <a:pt x="84" y="168"/>
                    <a:pt x="84" y="168"/>
                    <a:pt x="84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-3190875" y="2652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项目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实施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898412" y="1346957"/>
            <a:ext cx="3384001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本任务主要进行手机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界面设计，主要是通过学习，掌握手机界面方案设计和设计手机软件界面等。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898412" y="2309599"/>
            <a:ext cx="3384001" cy="162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了解设计逻辑，梳理逻辑内容，完善设计功能，进行纸上原型设计。通过项目需求资料分析、手机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原型设计、手机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ICON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设计、界面设计阶段、测试验收来学习手机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设计的方法。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iphone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手机用户可设计一款简约风格的手机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软件，包括日历页面、时钟、股票、天气预报等。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12" y="1321477"/>
            <a:ext cx="3331943" cy="24989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  <p:bldP spid="12" grpId="0"/>
          <p:bldP spid="15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2" y="194695"/>
            <a:ext cx="2877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活动</a:t>
            </a:r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1  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设计</a:t>
            </a:r>
            <a:r>
              <a:rPr lang="zh-CN" altLang="en-US" sz="2000" b="1" dirty="0">
                <a:solidFill>
                  <a:srgbClr val="8BC1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手机界面方案</a:t>
            </a:r>
            <a:endParaRPr lang="en-US" altLang="zh-CN" sz="2000" b="1" dirty="0">
              <a:solidFill>
                <a:srgbClr val="8BC145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142206" y="1318492"/>
            <a:ext cx="3224066" cy="3224066"/>
          </a:xfrm>
          <a:prstGeom prst="diamond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3978376" y="2374179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/>
        </p:nvSpPr>
        <p:spPr bwMode="auto">
          <a:xfrm>
            <a:off x="2295857" y="3939112"/>
            <a:ext cx="268784" cy="538537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3362292" y="1162785"/>
            <a:ext cx="3979132" cy="3979132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790036" y="1581288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069831" y="1510708"/>
            <a:ext cx="7562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活动描述</a:t>
            </a:r>
          </a:p>
        </p:txBody>
      </p:sp>
      <p:sp>
        <p:nvSpPr>
          <p:cNvPr id="30" name="椭圆 29"/>
          <p:cNvSpPr/>
          <p:nvPr/>
        </p:nvSpPr>
        <p:spPr>
          <a:xfrm>
            <a:off x="4501880" y="229480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4781670" y="2232684"/>
            <a:ext cx="108835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工作环境</a:t>
            </a:r>
          </a:p>
        </p:txBody>
      </p:sp>
      <p:sp>
        <p:nvSpPr>
          <p:cNvPr id="35" name="椭圆 34"/>
          <p:cNvSpPr/>
          <p:nvPr/>
        </p:nvSpPr>
        <p:spPr>
          <a:xfrm>
            <a:off x="5221390" y="3011932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5501185" y="2962740"/>
            <a:ext cx="20244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相关知识</a:t>
            </a:r>
          </a:p>
        </p:txBody>
      </p:sp>
      <p:sp>
        <p:nvSpPr>
          <p:cNvPr id="39" name="椭圆 38"/>
          <p:cNvSpPr/>
          <p:nvPr/>
        </p:nvSpPr>
        <p:spPr>
          <a:xfrm>
            <a:off x="5938158" y="3729623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17952" y="3680432"/>
            <a:ext cx="20244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活动实施</a:t>
            </a:r>
          </a:p>
        </p:txBody>
      </p:sp>
      <p:sp>
        <p:nvSpPr>
          <p:cNvPr id="25" name="Freeform 7"/>
          <p:cNvSpPr/>
          <p:nvPr/>
        </p:nvSpPr>
        <p:spPr bwMode="auto">
          <a:xfrm>
            <a:off x="1505620" y="2572938"/>
            <a:ext cx="358230" cy="715174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22944" y="4420147"/>
            <a:ext cx="72007" cy="7200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rgbClr val="EEE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902738" y="4370956"/>
            <a:ext cx="20244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00" dirty="0">
                <a:solidFill>
                  <a:srgbClr val="53585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活动拓展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5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16" grpId="0" animBg="1"/>
      <p:bldP spid="17" grpId="0" animBg="1"/>
      <p:bldP spid="17" grpId="1" animBg="1"/>
      <p:bldP spid="18" grpId="0" animBg="1"/>
      <p:bldP spid="18" grpId="1" animBg="1"/>
      <p:bldP spid="22" grpId="0" animBg="1"/>
      <p:bldP spid="24" grpId="0"/>
      <p:bldP spid="30" grpId="0" animBg="1"/>
      <p:bldP spid="32" grpId="0"/>
      <p:bldP spid="35" grpId="0" animBg="1"/>
      <p:bldP spid="37" grpId="0"/>
      <p:bldP spid="39" grpId="0" animBg="1"/>
      <p:bldP spid="41" grpId="0"/>
      <p:bldP spid="25" grpId="0" animBg="1"/>
      <p:bldP spid="25" grpId="1" animBg="1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"/>
          <p:cNvSpPr/>
          <p:nvPr/>
        </p:nvSpPr>
        <p:spPr>
          <a:xfrm>
            <a:off x="4400029" y="321774"/>
            <a:ext cx="4738668" cy="4809705"/>
          </a:xfrm>
          <a:custGeom>
            <a:avLst/>
            <a:gdLst/>
            <a:ahLst/>
            <a:cxnLst/>
            <a:rect l="l" t="t" r="r" b="b"/>
            <a:pathLst>
              <a:path w="4738667" h="4809705">
                <a:moveTo>
                  <a:pt x="4738667" y="0"/>
                </a:moveTo>
                <a:lnTo>
                  <a:pt x="4738667" y="1029020"/>
                </a:lnTo>
                <a:lnTo>
                  <a:pt x="1013823" y="4809705"/>
                </a:lnTo>
                <a:lnTo>
                  <a:pt x="0" y="480970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3" name="组合 1032"/>
          <p:cNvGrpSpPr/>
          <p:nvPr/>
        </p:nvGrpSpPr>
        <p:grpSpPr>
          <a:xfrm>
            <a:off x="6469520" y="1557343"/>
            <a:ext cx="2151378" cy="1825267"/>
            <a:chOff x="917575" y="1467648"/>
            <a:chExt cx="2859088" cy="2425700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1563688" y="1586710"/>
              <a:ext cx="1566863" cy="2306638"/>
              <a:chOff x="1563688" y="1971675"/>
              <a:chExt cx="1566863" cy="23066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198688" y="1971675"/>
                <a:ext cx="296863" cy="2968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63688" y="2301875"/>
                <a:ext cx="1566863" cy="1976438"/>
              </a:xfrm>
              <a:custGeom>
                <a:avLst/>
                <a:gdLst>
                  <a:gd name="T0" fmla="*/ 896 w 930"/>
                  <a:gd name="T1" fmla="*/ 538 h 1173"/>
                  <a:gd name="T2" fmla="*/ 674 w 930"/>
                  <a:gd name="T3" fmla="*/ 538 h 1173"/>
                  <a:gd name="T4" fmla="*/ 581 w 930"/>
                  <a:gd name="T5" fmla="*/ 538 h 1173"/>
                  <a:gd name="T6" fmla="*/ 581 w 930"/>
                  <a:gd name="T7" fmla="*/ 147 h 1173"/>
                  <a:gd name="T8" fmla="*/ 622 w 930"/>
                  <a:gd name="T9" fmla="*/ 147 h 1173"/>
                  <a:gd name="T10" fmla="*/ 622 w 930"/>
                  <a:gd name="T11" fmla="*/ 408 h 1173"/>
                  <a:gd name="T12" fmla="*/ 622 w 930"/>
                  <a:gd name="T13" fmla="*/ 408 h 1173"/>
                  <a:gd name="T14" fmla="*/ 657 w 930"/>
                  <a:gd name="T15" fmla="*/ 444 h 1173"/>
                  <a:gd name="T16" fmla="*/ 692 w 930"/>
                  <a:gd name="T17" fmla="*/ 408 h 1173"/>
                  <a:gd name="T18" fmla="*/ 692 w 930"/>
                  <a:gd name="T19" fmla="*/ 408 h 1173"/>
                  <a:gd name="T20" fmla="*/ 692 w 930"/>
                  <a:gd name="T21" fmla="*/ 61 h 1173"/>
                  <a:gd name="T22" fmla="*/ 631 w 930"/>
                  <a:gd name="T23" fmla="*/ 0 h 1173"/>
                  <a:gd name="T24" fmla="*/ 528 w 930"/>
                  <a:gd name="T25" fmla="*/ 0 h 1173"/>
                  <a:gd name="T26" fmla="*/ 499 w 930"/>
                  <a:gd name="T27" fmla="*/ 138 h 1173"/>
                  <a:gd name="T28" fmla="*/ 495 w 930"/>
                  <a:gd name="T29" fmla="*/ 138 h 1173"/>
                  <a:gd name="T30" fmla="*/ 467 w 930"/>
                  <a:gd name="T31" fmla="*/ 60 h 1173"/>
                  <a:gd name="T32" fmla="*/ 484 w 930"/>
                  <a:gd name="T33" fmla="*/ 43 h 1173"/>
                  <a:gd name="T34" fmla="*/ 462 w 930"/>
                  <a:gd name="T35" fmla="*/ 21 h 1173"/>
                  <a:gd name="T36" fmla="*/ 439 w 930"/>
                  <a:gd name="T37" fmla="*/ 43 h 1173"/>
                  <a:gd name="T38" fmla="*/ 457 w 930"/>
                  <a:gd name="T39" fmla="*/ 60 h 1173"/>
                  <a:gd name="T40" fmla="*/ 433 w 930"/>
                  <a:gd name="T41" fmla="*/ 138 h 1173"/>
                  <a:gd name="T42" fmla="*/ 428 w 930"/>
                  <a:gd name="T43" fmla="*/ 138 h 1173"/>
                  <a:gd name="T44" fmla="*/ 392 w 930"/>
                  <a:gd name="T45" fmla="*/ 0 h 1173"/>
                  <a:gd name="T46" fmla="*/ 298 w 930"/>
                  <a:gd name="T47" fmla="*/ 0 h 1173"/>
                  <a:gd name="T48" fmla="*/ 237 w 930"/>
                  <a:gd name="T49" fmla="*/ 61 h 1173"/>
                  <a:gd name="T50" fmla="*/ 237 w 930"/>
                  <a:gd name="T51" fmla="*/ 408 h 1173"/>
                  <a:gd name="T52" fmla="*/ 237 w 930"/>
                  <a:gd name="T53" fmla="*/ 408 h 1173"/>
                  <a:gd name="T54" fmla="*/ 272 w 930"/>
                  <a:gd name="T55" fmla="*/ 444 h 1173"/>
                  <a:gd name="T56" fmla="*/ 308 w 930"/>
                  <a:gd name="T57" fmla="*/ 408 h 1173"/>
                  <a:gd name="T58" fmla="*/ 308 w 930"/>
                  <a:gd name="T59" fmla="*/ 408 h 1173"/>
                  <a:gd name="T60" fmla="*/ 308 w 930"/>
                  <a:gd name="T61" fmla="*/ 147 h 1173"/>
                  <a:gd name="T62" fmla="*/ 348 w 930"/>
                  <a:gd name="T63" fmla="*/ 147 h 1173"/>
                  <a:gd name="T64" fmla="*/ 348 w 930"/>
                  <a:gd name="T65" fmla="*/ 538 h 1173"/>
                  <a:gd name="T66" fmla="*/ 255 w 930"/>
                  <a:gd name="T67" fmla="*/ 538 h 1173"/>
                  <a:gd name="T68" fmla="*/ 34 w 930"/>
                  <a:gd name="T69" fmla="*/ 538 h 1173"/>
                  <a:gd name="T70" fmla="*/ 0 w 930"/>
                  <a:gd name="T71" fmla="*/ 572 h 1173"/>
                  <a:gd name="T72" fmla="*/ 34 w 930"/>
                  <a:gd name="T73" fmla="*/ 606 h 1173"/>
                  <a:gd name="T74" fmla="*/ 255 w 930"/>
                  <a:gd name="T75" fmla="*/ 606 h 1173"/>
                  <a:gd name="T76" fmla="*/ 255 w 930"/>
                  <a:gd name="T77" fmla="*/ 1121 h 1173"/>
                  <a:gd name="T78" fmla="*/ 207 w 930"/>
                  <a:gd name="T79" fmla="*/ 1121 h 1173"/>
                  <a:gd name="T80" fmla="*/ 181 w 930"/>
                  <a:gd name="T81" fmla="*/ 1147 h 1173"/>
                  <a:gd name="T82" fmla="*/ 207 w 930"/>
                  <a:gd name="T83" fmla="*/ 1173 h 1173"/>
                  <a:gd name="T84" fmla="*/ 255 w 930"/>
                  <a:gd name="T85" fmla="*/ 1173 h 1173"/>
                  <a:gd name="T86" fmla="*/ 666 w 930"/>
                  <a:gd name="T87" fmla="*/ 1173 h 1173"/>
                  <a:gd name="T88" fmla="*/ 674 w 930"/>
                  <a:gd name="T89" fmla="*/ 1173 h 1173"/>
                  <a:gd name="T90" fmla="*/ 722 w 930"/>
                  <a:gd name="T91" fmla="*/ 1173 h 1173"/>
                  <a:gd name="T92" fmla="*/ 748 w 930"/>
                  <a:gd name="T93" fmla="*/ 1147 h 1173"/>
                  <a:gd name="T94" fmla="*/ 722 w 930"/>
                  <a:gd name="T95" fmla="*/ 1121 h 1173"/>
                  <a:gd name="T96" fmla="*/ 674 w 930"/>
                  <a:gd name="T97" fmla="*/ 1121 h 1173"/>
                  <a:gd name="T98" fmla="*/ 674 w 930"/>
                  <a:gd name="T99" fmla="*/ 606 h 1173"/>
                  <a:gd name="T100" fmla="*/ 896 w 930"/>
                  <a:gd name="T101" fmla="*/ 606 h 1173"/>
                  <a:gd name="T102" fmla="*/ 930 w 930"/>
                  <a:gd name="T103" fmla="*/ 572 h 1173"/>
                  <a:gd name="T104" fmla="*/ 896 w 930"/>
                  <a:gd name="T105" fmla="*/ 538 h 1173"/>
                  <a:gd name="T106" fmla="*/ 484 w 930"/>
                  <a:gd name="T107" fmla="*/ 538 h 1173"/>
                  <a:gd name="T108" fmla="*/ 445 w 930"/>
                  <a:gd name="T109" fmla="*/ 538 h 1173"/>
                  <a:gd name="T110" fmla="*/ 445 w 930"/>
                  <a:gd name="T111" fmla="*/ 456 h 1173"/>
                  <a:gd name="T112" fmla="*/ 484 w 930"/>
                  <a:gd name="T113" fmla="*/ 456 h 1173"/>
                  <a:gd name="T114" fmla="*/ 484 w 930"/>
                  <a:gd name="T115" fmla="*/ 538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" h="1173">
                    <a:moveTo>
                      <a:pt x="896" y="538"/>
                    </a:moveTo>
                    <a:cubicBezTo>
                      <a:pt x="674" y="538"/>
                      <a:pt x="674" y="538"/>
                      <a:pt x="674" y="538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1" y="147"/>
                      <a:pt x="581" y="147"/>
                      <a:pt x="581" y="147"/>
                    </a:cubicBezTo>
                    <a:cubicBezTo>
                      <a:pt x="622" y="147"/>
                      <a:pt x="622" y="147"/>
                      <a:pt x="622" y="147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08"/>
                      <a:pt x="622" y="408"/>
                      <a:pt x="622" y="408"/>
                    </a:cubicBezTo>
                    <a:cubicBezTo>
                      <a:pt x="622" y="428"/>
                      <a:pt x="638" y="444"/>
                      <a:pt x="657" y="444"/>
                    </a:cubicBezTo>
                    <a:cubicBezTo>
                      <a:pt x="677" y="444"/>
                      <a:pt x="692" y="428"/>
                      <a:pt x="692" y="408"/>
                    </a:cubicBezTo>
                    <a:cubicBezTo>
                      <a:pt x="692" y="408"/>
                      <a:pt x="692" y="408"/>
                      <a:pt x="692" y="408"/>
                    </a:cubicBezTo>
                    <a:cubicBezTo>
                      <a:pt x="692" y="61"/>
                      <a:pt x="692" y="61"/>
                      <a:pt x="692" y="61"/>
                    </a:cubicBezTo>
                    <a:cubicBezTo>
                      <a:pt x="692" y="27"/>
                      <a:pt x="665" y="0"/>
                      <a:pt x="631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499" y="138"/>
                      <a:pt x="499" y="138"/>
                      <a:pt x="499" y="138"/>
                    </a:cubicBezTo>
                    <a:cubicBezTo>
                      <a:pt x="495" y="138"/>
                      <a:pt x="495" y="138"/>
                      <a:pt x="495" y="138"/>
                    </a:cubicBezTo>
                    <a:cubicBezTo>
                      <a:pt x="467" y="60"/>
                      <a:pt x="467" y="60"/>
                      <a:pt x="467" y="60"/>
                    </a:cubicBezTo>
                    <a:cubicBezTo>
                      <a:pt x="484" y="43"/>
                      <a:pt x="484" y="43"/>
                      <a:pt x="484" y="43"/>
                    </a:cubicBezTo>
                    <a:cubicBezTo>
                      <a:pt x="462" y="21"/>
                      <a:pt x="462" y="21"/>
                      <a:pt x="462" y="21"/>
                    </a:cubicBezTo>
                    <a:cubicBezTo>
                      <a:pt x="439" y="43"/>
                      <a:pt x="439" y="43"/>
                      <a:pt x="439" y="43"/>
                    </a:cubicBezTo>
                    <a:cubicBezTo>
                      <a:pt x="457" y="60"/>
                      <a:pt x="457" y="60"/>
                      <a:pt x="457" y="60"/>
                    </a:cubicBezTo>
                    <a:cubicBezTo>
                      <a:pt x="433" y="138"/>
                      <a:pt x="433" y="138"/>
                      <a:pt x="433" y="138"/>
                    </a:cubicBezTo>
                    <a:cubicBezTo>
                      <a:pt x="428" y="138"/>
                      <a:pt x="428" y="138"/>
                      <a:pt x="428" y="138"/>
                    </a:cubicBezTo>
                    <a:cubicBezTo>
                      <a:pt x="392" y="0"/>
                      <a:pt x="392" y="0"/>
                      <a:pt x="392" y="0"/>
                    </a:cubicBezTo>
                    <a:cubicBezTo>
                      <a:pt x="298" y="0"/>
                      <a:pt x="298" y="0"/>
                      <a:pt x="298" y="0"/>
                    </a:cubicBezTo>
                    <a:cubicBezTo>
                      <a:pt x="264" y="0"/>
                      <a:pt x="237" y="27"/>
                      <a:pt x="237" y="61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08"/>
                      <a:pt x="237" y="408"/>
                      <a:pt x="237" y="408"/>
                    </a:cubicBezTo>
                    <a:cubicBezTo>
                      <a:pt x="237" y="428"/>
                      <a:pt x="253" y="444"/>
                      <a:pt x="272" y="444"/>
                    </a:cubicBezTo>
                    <a:cubicBezTo>
                      <a:pt x="292" y="444"/>
                      <a:pt x="308" y="428"/>
                      <a:pt x="308" y="408"/>
                    </a:cubicBezTo>
                    <a:cubicBezTo>
                      <a:pt x="308" y="408"/>
                      <a:pt x="308" y="408"/>
                      <a:pt x="308" y="408"/>
                    </a:cubicBezTo>
                    <a:cubicBezTo>
                      <a:pt x="308" y="147"/>
                      <a:pt x="308" y="147"/>
                      <a:pt x="308" y="147"/>
                    </a:cubicBezTo>
                    <a:cubicBezTo>
                      <a:pt x="348" y="147"/>
                      <a:pt x="348" y="147"/>
                      <a:pt x="348" y="147"/>
                    </a:cubicBezTo>
                    <a:cubicBezTo>
                      <a:pt x="348" y="538"/>
                      <a:pt x="348" y="538"/>
                      <a:pt x="348" y="538"/>
                    </a:cubicBezTo>
                    <a:cubicBezTo>
                      <a:pt x="255" y="538"/>
                      <a:pt x="255" y="538"/>
                      <a:pt x="255" y="538"/>
                    </a:cubicBezTo>
                    <a:cubicBezTo>
                      <a:pt x="34" y="538"/>
                      <a:pt x="34" y="538"/>
                      <a:pt x="34" y="538"/>
                    </a:cubicBezTo>
                    <a:cubicBezTo>
                      <a:pt x="15" y="538"/>
                      <a:pt x="0" y="553"/>
                      <a:pt x="0" y="572"/>
                    </a:cubicBezTo>
                    <a:cubicBezTo>
                      <a:pt x="0" y="591"/>
                      <a:pt x="15" y="606"/>
                      <a:pt x="34" y="606"/>
                    </a:cubicBezTo>
                    <a:cubicBezTo>
                      <a:pt x="255" y="606"/>
                      <a:pt x="255" y="606"/>
                      <a:pt x="255" y="606"/>
                    </a:cubicBezTo>
                    <a:cubicBezTo>
                      <a:pt x="255" y="1121"/>
                      <a:pt x="255" y="1121"/>
                      <a:pt x="255" y="1121"/>
                    </a:cubicBezTo>
                    <a:cubicBezTo>
                      <a:pt x="207" y="1121"/>
                      <a:pt x="207" y="1121"/>
                      <a:pt x="207" y="1121"/>
                    </a:cubicBezTo>
                    <a:cubicBezTo>
                      <a:pt x="193" y="1121"/>
                      <a:pt x="181" y="1133"/>
                      <a:pt x="181" y="1147"/>
                    </a:cubicBezTo>
                    <a:cubicBezTo>
                      <a:pt x="181" y="1161"/>
                      <a:pt x="193" y="1173"/>
                      <a:pt x="207" y="1173"/>
                    </a:cubicBezTo>
                    <a:cubicBezTo>
                      <a:pt x="255" y="1173"/>
                      <a:pt x="255" y="1173"/>
                      <a:pt x="255" y="1173"/>
                    </a:cubicBezTo>
                    <a:cubicBezTo>
                      <a:pt x="666" y="1173"/>
                      <a:pt x="666" y="1173"/>
                      <a:pt x="666" y="1173"/>
                    </a:cubicBezTo>
                    <a:cubicBezTo>
                      <a:pt x="674" y="1173"/>
                      <a:pt x="674" y="1173"/>
                      <a:pt x="674" y="1173"/>
                    </a:cubicBezTo>
                    <a:cubicBezTo>
                      <a:pt x="722" y="1173"/>
                      <a:pt x="722" y="1173"/>
                      <a:pt x="722" y="1173"/>
                    </a:cubicBezTo>
                    <a:cubicBezTo>
                      <a:pt x="737" y="1173"/>
                      <a:pt x="748" y="1161"/>
                      <a:pt x="748" y="1147"/>
                    </a:cubicBezTo>
                    <a:cubicBezTo>
                      <a:pt x="748" y="1133"/>
                      <a:pt x="737" y="1121"/>
                      <a:pt x="722" y="1121"/>
                    </a:cubicBezTo>
                    <a:cubicBezTo>
                      <a:pt x="674" y="1121"/>
                      <a:pt x="674" y="1121"/>
                      <a:pt x="674" y="1121"/>
                    </a:cubicBezTo>
                    <a:cubicBezTo>
                      <a:pt x="674" y="606"/>
                      <a:pt x="674" y="606"/>
                      <a:pt x="674" y="606"/>
                    </a:cubicBezTo>
                    <a:cubicBezTo>
                      <a:pt x="896" y="606"/>
                      <a:pt x="896" y="606"/>
                      <a:pt x="896" y="606"/>
                    </a:cubicBezTo>
                    <a:cubicBezTo>
                      <a:pt x="915" y="606"/>
                      <a:pt x="930" y="591"/>
                      <a:pt x="930" y="572"/>
                    </a:cubicBezTo>
                    <a:cubicBezTo>
                      <a:pt x="930" y="553"/>
                      <a:pt x="915" y="538"/>
                      <a:pt x="896" y="538"/>
                    </a:cubicBezTo>
                    <a:close/>
                    <a:moveTo>
                      <a:pt x="484" y="538"/>
                    </a:moveTo>
                    <a:cubicBezTo>
                      <a:pt x="445" y="538"/>
                      <a:pt x="445" y="538"/>
                      <a:pt x="445" y="538"/>
                    </a:cubicBezTo>
                    <a:cubicBezTo>
                      <a:pt x="445" y="456"/>
                      <a:pt x="445" y="456"/>
                      <a:pt x="445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lnTo>
                      <a:pt x="484" y="5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30" name="组合 1029"/>
            <p:cNvGrpSpPr/>
            <p:nvPr/>
          </p:nvGrpSpPr>
          <p:grpSpPr>
            <a:xfrm>
              <a:off x="2817813" y="2078835"/>
              <a:ext cx="958850" cy="1814513"/>
              <a:chOff x="2817813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6" name="Freeform 25"/>
              <p:cNvSpPr/>
              <p:nvPr/>
            </p:nvSpPr>
            <p:spPr bwMode="auto">
              <a:xfrm>
                <a:off x="3005138" y="2941638"/>
                <a:ext cx="771525" cy="1336675"/>
              </a:xfrm>
              <a:custGeom>
                <a:avLst/>
                <a:gdLst>
                  <a:gd name="T0" fmla="*/ 408 w 458"/>
                  <a:gd name="T1" fmla="*/ 0 h 794"/>
                  <a:gd name="T2" fmla="*/ 358 w 458"/>
                  <a:gd name="T3" fmla="*/ 50 h 794"/>
                  <a:gd name="T4" fmla="*/ 358 w 458"/>
                  <a:gd name="T5" fmla="*/ 387 h 794"/>
                  <a:gd name="T6" fmla="*/ 50 w 458"/>
                  <a:gd name="T7" fmla="*/ 387 h 794"/>
                  <a:gd name="T8" fmla="*/ 0 w 458"/>
                  <a:gd name="T9" fmla="*/ 437 h 794"/>
                  <a:gd name="T10" fmla="*/ 50 w 458"/>
                  <a:gd name="T11" fmla="*/ 487 h 794"/>
                  <a:gd name="T12" fmla="*/ 216 w 458"/>
                  <a:gd name="T13" fmla="*/ 487 h 794"/>
                  <a:gd name="T14" fmla="*/ 216 w 458"/>
                  <a:gd name="T15" fmla="*/ 749 h 794"/>
                  <a:gd name="T16" fmla="*/ 99 w 458"/>
                  <a:gd name="T17" fmla="*/ 749 h 794"/>
                  <a:gd name="T18" fmla="*/ 99 w 458"/>
                  <a:gd name="T19" fmla="*/ 749 h 794"/>
                  <a:gd name="T20" fmla="*/ 99 w 458"/>
                  <a:gd name="T21" fmla="*/ 749 h 794"/>
                  <a:gd name="T22" fmla="*/ 77 w 458"/>
                  <a:gd name="T23" fmla="*/ 771 h 794"/>
                  <a:gd name="T24" fmla="*/ 99 w 458"/>
                  <a:gd name="T25" fmla="*/ 794 h 794"/>
                  <a:gd name="T26" fmla="*/ 99 w 458"/>
                  <a:gd name="T27" fmla="*/ 794 h 794"/>
                  <a:gd name="T28" fmla="*/ 99 w 458"/>
                  <a:gd name="T29" fmla="*/ 794 h 794"/>
                  <a:gd name="T30" fmla="*/ 343 w 458"/>
                  <a:gd name="T31" fmla="*/ 794 h 794"/>
                  <a:gd name="T32" fmla="*/ 343 w 458"/>
                  <a:gd name="T33" fmla="*/ 794 h 794"/>
                  <a:gd name="T34" fmla="*/ 366 w 458"/>
                  <a:gd name="T35" fmla="*/ 771 h 794"/>
                  <a:gd name="T36" fmla="*/ 343 w 458"/>
                  <a:gd name="T37" fmla="*/ 749 h 794"/>
                  <a:gd name="T38" fmla="*/ 343 w 458"/>
                  <a:gd name="T39" fmla="*/ 749 h 794"/>
                  <a:gd name="T40" fmla="*/ 244 w 458"/>
                  <a:gd name="T41" fmla="*/ 749 h 794"/>
                  <a:gd name="T42" fmla="*/ 244 w 458"/>
                  <a:gd name="T43" fmla="*/ 487 h 794"/>
                  <a:gd name="T44" fmla="*/ 410 w 458"/>
                  <a:gd name="T45" fmla="*/ 487 h 794"/>
                  <a:gd name="T46" fmla="*/ 410 w 458"/>
                  <a:gd name="T47" fmla="*/ 487 h 794"/>
                  <a:gd name="T48" fmla="*/ 458 w 458"/>
                  <a:gd name="T49" fmla="*/ 437 h 794"/>
                  <a:gd name="T50" fmla="*/ 458 w 458"/>
                  <a:gd name="T51" fmla="*/ 50 h 794"/>
                  <a:gd name="T52" fmla="*/ 408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408" y="0"/>
                    </a:moveTo>
                    <a:cubicBezTo>
                      <a:pt x="380" y="0"/>
                      <a:pt x="358" y="22"/>
                      <a:pt x="358" y="50"/>
                    </a:cubicBezTo>
                    <a:cubicBezTo>
                      <a:pt x="358" y="387"/>
                      <a:pt x="358" y="387"/>
                      <a:pt x="358" y="387"/>
                    </a:cubicBezTo>
                    <a:cubicBezTo>
                      <a:pt x="50" y="387"/>
                      <a:pt x="50" y="387"/>
                      <a:pt x="50" y="387"/>
                    </a:cubicBezTo>
                    <a:cubicBezTo>
                      <a:pt x="22" y="387"/>
                      <a:pt x="0" y="409"/>
                      <a:pt x="0" y="437"/>
                    </a:cubicBezTo>
                    <a:cubicBezTo>
                      <a:pt x="0" y="464"/>
                      <a:pt x="22" y="487"/>
                      <a:pt x="50" y="487"/>
                    </a:cubicBezTo>
                    <a:cubicBezTo>
                      <a:pt x="216" y="487"/>
                      <a:pt x="216" y="487"/>
                      <a:pt x="216" y="487"/>
                    </a:cubicBezTo>
                    <a:cubicBezTo>
                      <a:pt x="216" y="749"/>
                      <a:pt x="216" y="749"/>
                      <a:pt x="216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99" y="749"/>
                      <a:pt x="99" y="749"/>
                      <a:pt x="99" y="749"/>
                    </a:cubicBezTo>
                    <a:cubicBezTo>
                      <a:pt x="87" y="749"/>
                      <a:pt x="77" y="759"/>
                      <a:pt x="77" y="771"/>
                    </a:cubicBezTo>
                    <a:cubicBezTo>
                      <a:pt x="77" y="784"/>
                      <a:pt x="87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99" y="794"/>
                      <a:pt x="99" y="794"/>
                      <a:pt x="99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43" y="794"/>
                      <a:pt x="343" y="794"/>
                      <a:pt x="343" y="794"/>
                    </a:cubicBezTo>
                    <a:cubicBezTo>
                      <a:pt x="356" y="794"/>
                      <a:pt x="366" y="784"/>
                      <a:pt x="366" y="771"/>
                    </a:cubicBezTo>
                    <a:cubicBezTo>
                      <a:pt x="366" y="759"/>
                      <a:pt x="356" y="749"/>
                      <a:pt x="343" y="749"/>
                    </a:cubicBezTo>
                    <a:cubicBezTo>
                      <a:pt x="343" y="749"/>
                      <a:pt x="343" y="749"/>
                      <a:pt x="343" y="749"/>
                    </a:cubicBezTo>
                    <a:cubicBezTo>
                      <a:pt x="244" y="749"/>
                      <a:pt x="244" y="749"/>
                      <a:pt x="244" y="749"/>
                    </a:cubicBezTo>
                    <a:cubicBezTo>
                      <a:pt x="244" y="487"/>
                      <a:pt x="244" y="487"/>
                      <a:pt x="244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10" y="487"/>
                      <a:pt x="410" y="487"/>
                      <a:pt x="410" y="487"/>
                    </a:cubicBezTo>
                    <a:cubicBezTo>
                      <a:pt x="437" y="485"/>
                      <a:pt x="458" y="464"/>
                      <a:pt x="458" y="437"/>
                    </a:cubicBezTo>
                    <a:cubicBezTo>
                      <a:pt x="458" y="50"/>
                      <a:pt x="458" y="50"/>
                      <a:pt x="458" y="50"/>
                    </a:cubicBezTo>
                    <a:cubicBezTo>
                      <a:pt x="458" y="22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auto">
              <a:xfrm>
                <a:off x="3259138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2817813" y="2817813"/>
                <a:ext cx="749300" cy="1341438"/>
              </a:xfrm>
              <a:custGeom>
                <a:avLst/>
                <a:gdLst>
                  <a:gd name="T0" fmla="*/ 354 w 445"/>
                  <a:gd name="T1" fmla="*/ 0 h 796"/>
                  <a:gd name="T2" fmla="*/ 292 w 445"/>
                  <a:gd name="T3" fmla="*/ 24 h 796"/>
                  <a:gd name="T4" fmla="*/ 292 w 445"/>
                  <a:gd name="T5" fmla="*/ 24 h 796"/>
                  <a:gd name="T6" fmla="*/ 292 w 445"/>
                  <a:gd name="T7" fmla="*/ 24 h 796"/>
                  <a:gd name="T8" fmla="*/ 284 w 445"/>
                  <a:gd name="T9" fmla="*/ 32 h 796"/>
                  <a:gd name="T10" fmla="*/ 171 w 445"/>
                  <a:gd name="T11" fmla="*/ 148 h 796"/>
                  <a:gd name="T12" fmla="*/ 30 w 445"/>
                  <a:gd name="T13" fmla="*/ 148 h 796"/>
                  <a:gd name="T14" fmla="*/ 0 w 445"/>
                  <a:gd name="T15" fmla="*/ 178 h 796"/>
                  <a:gd name="T16" fmla="*/ 30 w 445"/>
                  <a:gd name="T17" fmla="*/ 208 h 796"/>
                  <a:gd name="T18" fmla="*/ 190 w 445"/>
                  <a:gd name="T19" fmla="*/ 208 h 796"/>
                  <a:gd name="T20" fmla="*/ 262 w 445"/>
                  <a:gd name="T21" fmla="*/ 135 h 796"/>
                  <a:gd name="T22" fmla="*/ 262 w 445"/>
                  <a:gd name="T23" fmla="*/ 348 h 796"/>
                  <a:gd name="T24" fmla="*/ 30 w 445"/>
                  <a:gd name="T25" fmla="*/ 348 h 796"/>
                  <a:gd name="T26" fmla="*/ 30 w 445"/>
                  <a:gd name="T27" fmla="*/ 348 h 796"/>
                  <a:gd name="T28" fmla="*/ 1 w 445"/>
                  <a:gd name="T29" fmla="*/ 377 h 796"/>
                  <a:gd name="T30" fmla="*/ 1 w 445"/>
                  <a:gd name="T31" fmla="*/ 378 h 796"/>
                  <a:gd name="T32" fmla="*/ 1 w 445"/>
                  <a:gd name="T33" fmla="*/ 378 h 796"/>
                  <a:gd name="T34" fmla="*/ 1 w 445"/>
                  <a:gd name="T35" fmla="*/ 747 h 796"/>
                  <a:gd name="T36" fmla="*/ 50 w 445"/>
                  <a:gd name="T37" fmla="*/ 796 h 796"/>
                  <a:gd name="T38" fmla="*/ 99 w 445"/>
                  <a:gd name="T39" fmla="*/ 747 h 796"/>
                  <a:gd name="T40" fmla="*/ 99 w 445"/>
                  <a:gd name="T41" fmla="*/ 456 h 796"/>
                  <a:gd name="T42" fmla="*/ 354 w 445"/>
                  <a:gd name="T43" fmla="*/ 456 h 796"/>
                  <a:gd name="T44" fmla="*/ 445 w 445"/>
                  <a:gd name="T45" fmla="*/ 364 h 796"/>
                  <a:gd name="T46" fmla="*/ 445 w 445"/>
                  <a:gd name="T47" fmla="*/ 92 h 796"/>
                  <a:gd name="T48" fmla="*/ 354 w 445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5" h="796">
                    <a:moveTo>
                      <a:pt x="354" y="0"/>
                    </a:moveTo>
                    <a:cubicBezTo>
                      <a:pt x="330" y="0"/>
                      <a:pt x="309" y="9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92" y="24"/>
                      <a:pt x="292" y="24"/>
                      <a:pt x="292" y="24"/>
                    </a:cubicBezTo>
                    <a:cubicBezTo>
                      <a:pt x="289" y="26"/>
                      <a:pt x="287" y="29"/>
                      <a:pt x="284" y="32"/>
                    </a:cubicBezTo>
                    <a:cubicBezTo>
                      <a:pt x="171" y="148"/>
                      <a:pt x="171" y="148"/>
                      <a:pt x="171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13" y="148"/>
                      <a:pt x="0" y="161"/>
                      <a:pt x="0" y="178"/>
                    </a:cubicBezTo>
                    <a:cubicBezTo>
                      <a:pt x="0" y="195"/>
                      <a:pt x="13" y="208"/>
                      <a:pt x="30" y="208"/>
                    </a:cubicBezTo>
                    <a:cubicBezTo>
                      <a:pt x="190" y="208"/>
                      <a:pt x="190" y="208"/>
                      <a:pt x="190" y="208"/>
                    </a:cubicBezTo>
                    <a:cubicBezTo>
                      <a:pt x="262" y="135"/>
                      <a:pt x="262" y="135"/>
                      <a:pt x="262" y="135"/>
                    </a:cubicBezTo>
                    <a:cubicBezTo>
                      <a:pt x="262" y="348"/>
                      <a:pt x="262" y="348"/>
                      <a:pt x="262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14" y="348"/>
                      <a:pt x="1" y="361"/>
                      <a:pt x="1" y="377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378"/>
                      <a:pt x="1" y="378"/>
                      <a:pt x="1" y="378"/>
                    </a:cubicBezTo>
                    <a:cubicBezTo>
                      <a:pt x="1" y="747"/>
                      <a:pt x="1" y="747"/>
                      <a:pt x="1" y="747"/>
                    </a:cubicBezTo>
                    <a:cubicBezTo>
                      <a:pt x="1" y="774"/>
                      <a:pt x="23" y="796"/>
                      <a:pt x="50" y="796"/>
                    </a:cubicBezTo>
                    <a:cubicBezTo>
                      <a:pt x="77" y="796"/>
                      <a:pt x="99" y="774"/>
                      <a:pt x="99" y="747"/>
                    </a:cubicBezTo>
                    <a:cubicBezTo>
                      <a:pt x="99" y="456"/>
                      <a:pt x="99" y="456"/>
                      <a:pt x="99" y="456"/>
                    </a:cubicBezTo>
                    <a:cubicBezTo>
                      <a:pt x="354" y="456"/>
                      <a:pt x="354" y="456"/>
                      <a:pt x="354" y="456"/>
                    </a:cubicBezTo>
                    <a:cubicBezTo>
                      <a:pt x="404" y="456"/>
                      <a:pt x="445" y="415"/>
                      <a:pt x="445" y="364"/>
                    </a:cubicBezTo>
                    <a:cubicBezTo>
                      <a:pt x="445" y="92"/>
                      <a:pt x="445" y="92"/>
                      <a:pt x="445" y="92"/>
                    </a:cubicBezTo>
                    <a:cubicBezTo>
                      <a:pt x="445" y="41"/>
                      <a:pt x="404" y="0"/>
                      <a:pt x="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29" name="组合 1028"/>
            <p:cNvGrpSpPr/>
            <p:nvPr/>
          </p:nvGrpSpPr>
          <p:grpSpPr>
            <a:xfrm>
              <a:off x="917575" y="2078835"/>
              <a:ext cx="958850" cy="1814513"/>
              <a:chOff x="917575" y="2463800"/>
              <a:chExt cx="958850" cy="181451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/>
              <p:cNvSpPr/>
              <p:nvPr/>
            </p:nvSpPr>
            <p:spPr bwMode="auto">
              <a:xfrm>
                <a:off x="917575" y="2941638"/>
                <a:ext cx="771525" cy="1336675"/>
              </a:xfrm>
              <a:custGeom>
                <a:avLst/>
                <a:gdLst>
                  <a:gd name="T0" fmla="*/ 50 w 458"/>
                  <a:gd name="T1" fmla="*/ 0 h 794"/>
                  <a:gd name="T2" fmla="*/ 100 w 458"/>
                  <a:gd name="T3" fmla="*/ 50 h 794"/>
                  <a:gd name="T4" fmla="*/ 100 w 458"/>
                  <a:gd name="T5" fmla="*/ 387 h 794"/>
                  <a:gd name="T6" fmla="*/ 408 w 458"/>
                  <a:gd name="T7" fmla="*/ 387 h 794"/>
                  <a:gd name="T8" fmla="*/ 458 w 458"/>
                  <a:gd name="T9" fmla="*/ 437 h 794"/>
                  <a:gd name="T10" fmla="*/ 408 w 458"/>
                  <a:gd name="T11" fmla="*/ 487 h 794"/>
                  <a:gd name="T12" fmla="*/ 241 w 458"/>
                  <a:gd name="T13" fmla="*/ 487 h 794"/>
                  <a:gd name="T14" fmla="*/ 241 w 458"/>
                  <a:gd name="T15" fmla="*/ 749 h 794"/>
                  <a:gd name="T16" fmla="*/ 358 w 458"/>
                  <a:gd name="T17" fmla="*/ 749 h 794"/>
                  <a:gd name="T18" fmla="*/ 358 w 458"/>
                  <a:gd name="T19" fmla="*/ 749 h 794"/>
                  <a:gd name="T20" fmla="*/ 358 w 458"/>
                  <a:gd name="T21" fmla="*/ 749 h 794"/>
                  <a:gd name="T22" fmla="*/ 381 w 458"/>
                  <a:gd name="T23" fmla="*/ 771 h 794"/>
                  <a:gd name="T24" fmla="*/ 358 w 458"/>
                  <a:gd name="T25" fmla="*/ 794 h 794"/>
                  <a:gd name="T26" fmla="*/ 358 w 458"/>
                  <a:gd name="T27" fmla="*/ 794 h 794"/>
                  <a:gd name="T28" fmla="*/ 358 w 458"/>
                  <a:gd name="T29" fmla="*/ 794 h 794"/>
                  <a:gd name="T30" fmla="*/ 114 w 458"/>
                  <a:gd name="T31" fmla="*/ 794 h 794"/>
                  <a:gd name="T32" fmla="*/ 114 w 458"/>
                  <a:gd name="T33" fmla="*/ 794 h 794"/>
                  <a:gd name="T34" fmla="*/ 92 w 458"/>
                  <a:gd name="T35" fmla="*/ 771 h 794"/>
                  <a:gd name="T36" fmla="*/ 114 w 458"/>
                  <a:gd name="T37" fmla="*/ 749 h 794"/>
                  <a:gd name="T38" fmla="*/ 114 w 458"/>
                  <a:gd name="T39" fmla="*/ 749 h 794"/>
                  <a:gd name="T40" fmla="*/ 214 w 458"/>
                  <a:gd name="T41" fmla="*/ 749 h 794"/>
                  <a:gd name="T42" fmla="*/ 214 w 458"/>
                  <a:gd name="T43" fmla="*/ 487 h 794"/>
                  <a:gd name="T44" fmla="*/ 47 w 458"/>
                  <a:gd name="T45" fmla="*/ 487 h 794"/>
                  <a:gd name="T46" fmla="*/ 47 w 458"/>
                  <a:gd name="T47" fmla="*/ 487 h 794"/>
                  <a:gd name="T48" fmla="*/ 0 w 458"/>
                  <a:gd name="T49" fmla="*/ 437 h 794"/>
                  <a:gd name="T50" fmla="*/ 0 w 458"/>
                  <a:gd name="T51" fmla="*/ 50 h 794"/>
                  <a:gd name="T52" fmla="*/ 50 w 458"/>
                  <a:gd name="T5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8" h="794">
                    <a:moveTo>
                      <a:pt x="50" y="0"/>
                    </a:moveTo>
                    <a:cubicBezTo>
                      <a:pt x="77" y="0"/>
                      <a:pt x="100" y="22"/>
                      <a:pt x="100" y="50"/>
                    </a:cubicBezTo>
                    <a:cubicBezTo>
                      <a:pt x="100" y="387"/>
                      <a:pt x="100" y="387"/>
                      <a:pt x="100" y="387"/>
                    </a:cubicBezTo>
                    <a:cubicBezTo>
                      <a:pt x="408" y="387"/>
                      <a:pt x="408" y="387"/>
                      <a:pt x="408" y="387"/>
                    </a:cubicBezTo>
                    <a:cubicBezTo>
                      <a:pt x="435" y="387"/>
                      <a:pt x="458" y="409"/>
                      <a:pt x="458" y="437"/>
                    </a:cubicBezTo>
                    <a:cubicBezTo>
                      <a:pt x="458" y="464"/>
                      <a:pt x="435" y="487"/>
                      <a:pt x="408" y="487"/>
                    </a:cubicBezTo>
                    <a:cubicBezTo>
                      <a:pt x="241" y="487"/>
                      <a:pt x="241" y="487"/>
                      <a:pt x="241" y="487"/>
                    </a:cubicBezTo>
                    <a:cubicBezTo>
                      <a:pt x="241" y="749"/>
                      <a:pt x="241" y="749"/>
                      <a:pt x="241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58" y="749"/>
                      <a:pt x="358" y="749"/>
                      <a:pt x="358" y="749"/>
                    </a:cubicBezTo>
                    <a:cubicBezTo>
                      <a:pt x="371" y="749"/>
                      <a:pt x="381" y="759"/>
                      <a:pt x="381" y="771"/>
                    </a:cubicBezTo>
                    <a:cubicBezTo>
                      <a:pt x="381" y="784"/>
                      <a:pt x="371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358" y="794"/>
                      <a:pt x="358" y="794"/>
                      <a:pt x="358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14" y="794"/>
                      <a:pt x="114" y="794"/>
                      <a:pt x="114" y="794"/>
                    </a:cubicBezTo>
                    <a:cubicBezTo>
                      <a:pt x="102" y="794"/>
                      <a:pt x="92" y="784"/>
                      <a:pt x="92" y="771"/>
                    </a:cubicBezTo>
                    <a:cubicBezTo>
                      <a:pt x="92" y="759"/>
                      <a:pt x="102" y="749"/>
                      <a:pt x="114" y="749"/>
                    </a:cubicBezTo>
                    <a:cubicBezTo>
                      <a:pt x="114" y="749"/>
                      <a:pt x="114" y="749"/>
                      <a:pt x="114" y="749"/>
                    </a:cubicBezTo>
                    <a:cubicBezTo>
                      <a:pt x="214" y="749"/>
                      <a:pt x="214" y="749"/>
                      <a:pt x="214" y="749"/>
                    </a:cubicBezTo>
                    <a:cubicBezTo>
                      <a:pt x="214" y="487"/>
                      <a:pt x="214" y="487"/>
                      <a:pt x="214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47" y="487"/>
                      <a:pt x="47" y="487"/>
                      <a:pt x="47" y="487"/>
                    </a:cubicBezTo>
                    <a:cubicBezTo>
                      <a:pt x="21" y="485"/>
                      <a:pt x="0" y="464"/>
                      <a:pt x="0" y="43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1133475" y="2463800"/>
                <a:ext cx="300038" cy="3000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1123950" y="2817813"/>
                <a:ext cx="752475" cy="1341438"/>
              </a:xfrm>
              <a:custGeom>
                <a:avLst/>
                <a:gdLst>
                  <a:gd name="T0" fmla="*/ 92 w 446"/>
                  <a:gd name="T1" fmla="*/ 0 h 796"/>
                  <a:gd name="T2" fmla="*/ 153 w 446"/>
                  <a:gd name="T3" fmla="*/ 24 h 796"/>
                  <a:gd name="T4" fmla="*/ 153 w 446"/>
                  <a:gd name="T5" fmla="*/ 24 h 796"/>
                  <a:gd name="T6" fmla="*/ 153 w 446"/>
                  <a:gd name="T7" fmla="*/ 24 h 796"/>
                  <a:gd name="T8" fmla="*/ 161 w 446"/>
                  <a:gd name="T9" fmla="*/ 32 h 796"/>
                  <a:gd name="T10" fmla="*/ 274 w 446"/>
                  <a:gd name="T11" fmla="*/ 148 h 796"/>
                  <a:gd name="T12" fmla="*/ 416 w 446"/>
                  <a:gd name="T13" fmla="*/ 148 h 796"/>
                  <a:gd name="T14" fmla="*/ 446 w 446"/>
                  <a:gd name="T15" fmla="*/ 178 h 796"/>
                  <a:gd name="T16" fmla="*/ 416 w 446"/>
                  <a:gd name="T17" fmla="*/ 208 h 796"/>
                  <a:gd name="T18" fmla="*/ 256 w 446"/>
                  <a:gd name="T19" fmla="*/ 208 h 796"/>
                  <a:gd name="T20" fmla="*/ 183 w 446"/>
                  <a:gd name="T21" fmla="*/ 135 h 796"/>
                  <a:gd name="T22" fmla="*/ 183 w 446"/>
                  <a:gd name="T23" fmla="*/ 348 h 796"/>
                  <a:gd name="T24" fmla="*/ 416 w 446"/>
                  <a:gd name="T25" fmla="*/ 348 h 796"/>
                  <a:gd name="T26" fmla="*/ 416 w 446"/>
                  <a:gd name="T27" fmla="*/ 348 h 796"/>
                  <a:gd name="T28" fmla="*/ 445 w 446"/>
                  <a:gd name="T29" fmla="*/ 377 h 796"/>
                  <a:gd name="T30" fmla="*/ 445 w 446"/>
                  <a:gd name="T31" fmla="*/ 378 h 796"/>
                  <a:gd name="T32" fmla="*/ 445 w 446"/>
                  <a:gd name="T33" fmla="*/ 378 h 796"/>
                  <a:gd name="T34" fmla="*/ 445 w 446"/>
                  <a:gd name="T35" fmla="*/ 747 h 796"/>
                  <a:gd name="T36" fmla="*/ 395 w 446"/>
                  <a:gd name="T37" fmla="*/ 796 h 796"/>
                  <a:gd name="T38" fmla="*/ 346 w 446"/>
                  <a:gd name="T39" fmla="*/ 747 h 796"/>
                  <a:gd name="T40" fmla="*/ 346 w 446"/>
                  <a:gd name="T41" fmla="*/ 456 h 796"/>
                  <a:gd name="T42" fmla="*/ 92 w 446"/>
                  <a:gd name="T43" fmla="*/ 456 h 796"/>
                  <a:gd name="T44" fmla="*/ 0 w 446"/>
                  <a:gd name="T45" fmla="*/ 364 h 796"/>
                  <a:gd name="T46" fmla="*/ 0 w 446"/>
                  <a:gd name="T47" fmla="*/ 92 h 796"/>
                  <a:gd name="T48" fmla="*/ 92 w 446"/>
                  <a:gd name="T4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6" h="796">
                    <a:moveTo>
                      <a:pt x="92" y="0"/>
                    </a:moveTo>
                    <a:cubicBezTo>
                      <a:pt x="115" y="0"/>
                      <a:pt x="137" y="9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3" y="24"/>
                      <a:pt x="153" y="24"/>
                      <a:pt x="153" y="24"/>
                    </a:cubicBezTo>
                    <a:cubicBezTo>
                      <a:pt x="156" y="26"/>
                      <a:pt x="159" y="29"/>
                      <a:pt x="161" y="32"/>
                    </a:cubicBezTo>
                    <a:cubicBezTo>
                      <a:pt x="274" y="148"/>
                      <a:pt x="274" y="148"/>
                      <a:pt x="274" y="148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32" y="148"/>
                      <a:pt x="446" y="161"/>
                      <a:pt x="446" y="178"/>
                    </a:cubicBezTo>
                    <a:cubicBezTo>
                      <a:pt x="446" y="195"/>
                      <a:pt x="432" y="208"/>
                      <a:pt x="416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183" y="135"/>
                      <a:pt x="183" y="135"/>
                      <a:pt x="183" y="135"/>
                    </a:cubicBezTo>
                    <a:cubicBezTo>
                      <a:pt x="183" y="348"/>
                      <a:pt x="183" y="348"/>
                      <a:pt x="183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16" y="348"/>
                      <a:pt x="416" y="348"/>
                      <a:pt x="416" y="348"/>
                    </a:cubicBezTo>
                    <a:cubicBezTo>
                      <a:pt x="432" y="348"/>
                      <a:pt x="445" y="361"/>
                      <a:pt x="445" y="377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378"/>
                      <a:pt x="445" y="378"/>
                      <a:pt x="445" y="378"/>
                    </a:cubicBezTo>
                    <a:cubicBezTo>
                      <a:pt x="445" y="747"/>
                      <a:pt x="445" y="747"/>
                      <a:pt x="445" y="747"/>
                    </a:cubicBezTo>
                    <a:cubicBezTo>
                      <a:pt x="445" y="774"/>
                      <a:pt x="423" y="796"/>
                      <a:pt x="395" y="796"/>
                    </a:cubicBezTo>
                    <a:cubicBezTo>
                      <a:pt x="368" y="796"/>
                      <a:pt x="346" y="774"/>
                      <a:pt x="346" y="747"/>
                    </a:cubicBezTo>
                    <a:cubicBezTo>
                      <a:pt x="346" y="456"/>
                      <a:pt x="346" y="456"/>
                      <a:pt x="346" y="456"/>
                    </a:cubicBezTo>
                    <a:cubicBezTo>
                      <a:pt x="92" y="456"/>
                      <a:pt x="92" y="456"/>
                      <a:pt x="92" y="456"/>
                    </a:cubicBezTo>
                    <a:cubicBezTo>
                      <a:pt x="41" y="456"/>
                      <a:pt x="0" y="415"/>
                      <a:pt x="0" y="3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24" name="Freeform 31"/>
            <p:cNvSpPr/>
            <p:nvPr/>
          </p:nvSpPr>
          <p:spPr bwMode="auto">
            <a:xfrm>
              <a:off x="952500" y="1467648"/>
              <a:ext cx="544513" cy="536575"/>
            </a:xfrm>
            <a:custGeom>
              <a:avLst/>
              <a:gdLst>
                <a:gd name="T0" fmla="*/ 323 w 323"/>
                <a:gd name="T1" fmla="*/ 130 h 318"/>
                <a:gd name="T2" fmla="*/ 161 w 323"/>
                <a:gd name="T3" fmla="*/ 0 h 318"/>
                <a:gd name="T4" fmla="*/ 0 w 323"/>
                <a:gd name="T5" fmla="*/ 130 h 318"/>
                <a:gd name="T6" fmla="*/ 161 w 323"/>
                <a:gd name="T7" fmla="*/ 261 h 318"/>
                <a:gd name="T8" fmla="*/ 179 w 323"/>
                <a:gd name="T9" fmla="*/ 260 h 318"/>
                <a:gd name="T10" fmla="*/ 244 w 323"/>
                <a:gd name="T11" fmla="*/ 318 h 318"/>
                <a:gd name="T12" fmla="*/ 244 w 323"/>
                <a:gd name="T13" fmla="*/ 242 h 318"/>
                <a:gd name="T14" fmla="*/ 323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323" y="130"/>
                  </a:moveTo>
                  <a:cubicBezTo>
                    <a:pt x="323" y="58"/>
                    <a:pt x="250" y="0"/>
                    <a:pt x="161" y="0"/>
                  </a:cubicBezTo>
                  <a:cubicBezTo>
                    <a:pt x="72" y="0"/>
                    <a:pt x="0" y="58"/>
                    <a:pt x="0" y="130"/>
                  </a:cubicBezTo>
                  <a:cubicBezTo>
                    <a:pt x="0" y="203"/>
                    <a:pt x="72" y="261"/>
                    <a:pt x="161" y="261"/>
                  </a:cubicBezTo>
                  <a:cubicBezTo>
                    <a:pt x="167" y="261"/>
                    <a:pt x="173" y="261"/>
                    <a:pt x="179" y="260"/>
                  </a:cubicBezTo>
                  <a:cubicBezTo>
                    <a:pt x="244" y="318"/>
                    <a:pt x="244" y="318"/>
                    <a:pt x="244" y="318"/>
                  </a:cubicBezTo>
                  <a:cubicBezTo>
                    <a:pt x="244" y="242"/>
                    <a:pt x="244" y="242"/>
                    <a:pt x="244" y="242"/>
                  </a:cubicBezTo>
                  <a:cubicBezTo>
                    <a:pt x="291" y="220"/>
                    <a:pt x="323" y="178"/>
                    <a:pt x="323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Freeform 32"/>
            <p:cNvSpPr/>
            <p:nvPr/>
          </p:nvSpPr>
          <p:spPr bwMode="auto">
            <a:xfrm>
              <a:off x="3197225" y="1467648"/>
              <a:ext cx="544513" cy="536575"/>
            </a:xfrm>
            <a:custGeom>
              <a:avLst/>
              <a:gdLst>
                <a:gd name="T0" fmla="*/ 0 w 323"/>
                <a:gd name="T1" fmla="*/ 130 h 318"/>
                <a:gd name="T2" fmla="*/ 161 w 323"/>
                <a:gd name="T3" fmla="*/ 0 h 318"/>
                <a:gd name="T4" fmla="*/ 323 w 323"/>
                <a:gd name="T5" fmla="*/ 130 h 318"/>
                <a:gd name="T6" fmla="*/ 161 w 323"/>
                <a:gd name="T7" fmla="*/ 261 h 318"/>
                <a:gd name="T8" fmla="*/ 143 w 323"/>
                <a:gd name="T9" fmla="*/ 260 h 318"/>
                <a:gd name="T10" fmla="*/ 78 w 323"/>
                <a:gd name="T11" fmla="*/ 318 h 318"/>
                <a:gd name="T12" fmla="*/ 78 w 323"/>
                <a:gd name="T13" fmla="*/ 242 h 318"/>
                <a:gd name="T14" fmla="*/ 0 w 323"/>
                <a:gd name="T15" fmla="*/ 13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18">
                  <a:moveTo>
                    <a:pt x="0" y="130"/>
                  </a:moveTo>
                  <a:cubicBezTo>
                    <a:pt x="0" y="58"/>
                    <a:pt x="72" y="0"/>
                    <a:pt x="161" y="0"/>
                  </a:cubicBezTo>
                  <a:cubicBezTo>
                    <a:pt x="250" y="0"/>
                    <a:pt x="323" y="58"/>
                    <a:pt x="323" y="130"/>
                  </a:cubicBezTo>
                  <a:cubicBezTo>
                    <a:pt x="323" y="203"/>
                    <a:pt x="250" y="261"/>
                    <a:pt x="161" y="261"/>
                  </a:cubicBezTo>
                  <a:cubicBezTo>
                    <a:pt x="155" y="261"/>
                    <a:pt x="149" y="261"/>
                    <a:pt x="143" y="260"/>
                  </a:cubicBezTo>
                  <a:cubicBezTo>
                    <a:pt x="78" y="318"/>
                    <a:pt x="78" y="318"/>
                    <a:pt x="78" y="318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31" y="220"/>
                    <a:pt x="0" y="178"/>
                    <a:pt x="0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6" name="Freeform 33"/>
            <p:cNvSpPr>
              <a:spLocks noEditPoints="1"/>
            </p:cNvSpPr>
            <p:nvPr/>
          </p:nvSpPr>
          <p:spPr bwMode="auto">
            <a:xfrm>
              <a:off x="3394075" y="1597823"/>
              <a:ext cx="149225" cy="188913"/>
            </a:xfrm>
            <a:custGeom>
              <a:avLst/>
              <a:gdLst>
                <a:gd name="T0" fmla="*/ 5 w 88"/>
                <a:gd name="T1" fmla="*/ 0 h 112"/>
                <a:gd name="T2" fmla="*/ 84 w 88"/>
                <a:gd name="T3" fmla="*/ 9 h 112"/>
                <a:gd name="T4" fmla="*/ 72 w 88"/>
                <a:gd name="T5" fmla="*/ 41 h 112"/>
                <a:gd name="T6" fmla="*/ 72 w 88"/>
                <a:gd name="T7" fmla="*/ 73 h 112"/>
                <a:gd name="T8" fmla="*/ 88 w 88"/>
                <a:gd name="T9" fmla="*/ 108 h 112"/>
                <a:gd name="T10" fmla="*/ 0 w 88"/>
                <a:gd name="T11" fmla="*/ 108 h 112"/>
                <a:gd name="T12" fmla="*/ 16 w 88"/>
                <a:gd name="T13" fmla="*/ 73 h 112"/>
                <a:gd name="T14" fmla="*/ 16 w 88"/>
                <a:gd name="T15" fmla="*/ 41 h 112"/>
                <a:gd name="T16" fmla="*/ 5 w 88"/>
                <a:gd name="T17" fmla="*/ 9 h 112"/>
                <a:gd name="T18" fmla="*/ 60 w 88"/>
                <a:gd name="T19" fmla="*/ 84 h 112"/>
                <a:gd name="T20" fmla="*/ 14 w 88"/>
                <a:gd name="T21" fmla="*/ 103 h 112"/>
                <a:gd name="T22" fmla="*/ 16 w 88"/>
                <a:gd name="T23" fmla="*/ 89 h 112"/>
                <a:gd name="T24" fmla="*/ 62 w 88"/>
                <a:gd name="T25" fmla="*/ 80 h 112"/>
                <a:gd name="T26" fmla="*/ 68 w 88"/>
                <a:gd name="T27" fmla="*/ 75 h 112"/>
                <a:gd name="T28" fmla="*/ 47 w 88"/>
                <a:gd name="T29" fmla="*/ 59 h 112"/>
                <a:gd name="T30" fmla="*/ 47 w 88"/>
                <a:gd name="T31" fmla="*/ 59 h 112"/>
                <a:gd name="T32" fmla="*/ 46 w 88"/>
                <a:gd name="T33" fmla="*/ 59 h 112"/>
                <a:gd name="T34" fmla="*/ 46 w 88"/>
                <a:gd name="T35" fmla="*/ 57 h 112"/>
                <a:gd name="T36" fmla="*/ 46 w 88"/>
                <a:gd name="T37" fmla="*/ 57 h 112"/>
                <a:gd name="T38" fmla="*/ 46 w 88"/>
                <a:gd name="T39" fmla="*/ 57 h 112"/>
                <a:gd name="T40" fmla="*/ 46 w 88"/>
                <a:gd name="T41" fmla="*/ 56 h 112"/>
                <a:gd name="T42" fmla="*/ 46 w 88"/>
                <a:gd name="T43" fmla="*/ 55 h 112"/>
                <a:gd name="T44" fmla="*/ 47 w 88"/>
                <a:gd name="T45" fmla="*/ 55 h 112"/>
                <a:gd name="T46" fmla="*/ 48 w 88"/>
                <a:gd name="T47" fmla="*/ 55 h 112"/>
                <a:gd name="T48" fmla="*/ 75 w 88"/>
                <a:gd name="T49" fmla="*/ 9 h 112"/>
                <a:gd name="T50" fmla="*/ 21 w 88"/>
                <a:gd name="T51" fmla="*/ 39 h 112"/>
                <a:gd name="T52" fmla="*/ 41 w 88"/>
                <a:gd name="T53" fmla="*/ 55 h 112"/>
                <a:gd name="T54" fmla="*/ 42 w 88"/>
                <a:gd name="T55" fmla="*/ 55 h 112"/>
                <a:gd name="T56" fmla="*/ 42 w 88"/>
                <a:gd name="T57" fmla="*/ 55 h 112"/>
                <a:gd name="T58" fmla="*/ 43 w 88"/>
                <a:gd name="T59" fmla="*/ 57 h 112"/>
                <a:gd name="T60" fmla="*/ 43 w 88"/>
                <a:gd name="T61" fmla="*/ 57 h 112"/>
                <a:gd name="T62" fmla="*/ 43 w 88"/>
                <a:gd name="T63" fmla="*/ 57 h 112"/>
                <a:gd name="T64" fmla="*/ 42 w 88"/>
                <a:gd name="T65" fmla="*/ 58 h 112"/>
                <a:gd name="T66" fmla="*/ 42 w 88"/>
                <a:gd name="T67" fmla="*/ 59 h 112"/>
                <a:gd name="T68" fmla="*/ 42 w 88"/>
                <a:gd name="T69" fmla="*/ 59 h 112"/>
                <a:gd name="T70" fmla="*/ 41 w 88"/>
                <a:gd name="T71" fmla="*/ 59 h 112"/>
                <a:gd name="T72" fmla="*/ 16 w 88"/>
                <a:gd name="T73" fmla="*/ 89 h 112"/>
                <a:gd name="T74" fmla="*/ 30 w 88"/>
                <a:gd name="T75" fmla="*/ 43 h 112"/>
                <a:gd name="T76" fmla="*/ 42 w 88"/>
                <a:gd name="T77" fmla="*/ 50 h 112"/>
                <a:gd name="T78" fmla="*/ 43 w 88"/>
                <a:gd name="T79" fmla="*/ 51 h 112"/>
                <a:gd name="T80" fmla="*/ 45 w 88"/>
                <a:gd name="T81" fmla="*/ 51 h 112"/>
                <a:gd name="T82" fmla="*/ 46 w 88"/>
                <a:gd name="T83" fmla="*/ 50 h 112"/>
                <a:gd name="T84" fmla="*/ 67 w 88"/>
                <a:gd name="T85" fmla="*/ 31 h 112"/>
                <a:gd name="T86" fmla="*/ 55 w 88"/>
                <a:gd name="T87" fmla="*/ 40 h 112"/>
                <a:gd name="T88" fmla="*/ 45 w 88"/>
                <a:gd name="T89" fmla="*/ 46 h 112"/>
                <a:gd name="T90" fmla="*/ 44 w 88"/>
                <a:gd name="T91" fmla="*/ 46 h 112"/>
                <a:gd name="T92" fmla="*/ 33 w 88"/>
                <a:gd name="T93" fmla="*/ 40 h 112"/>
                <a:gd name="T94" fmla="*/ 22 w 88"/>
                <a:gd name="T95" fmla="*/ 31 h 112"/>
                <a:gd name="T96" fmla="*/ 45 w 88"/>
                <a:gd name="T97" fmla="*/ 4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12">
                  <a:moveTo>
                    <a:pt x="5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6" y="0"/>
                    <a:pt x="88" y="2"/>
                    <a:pt x="88" y="5"/>
                  </a:cubicBezTo>
                  <a:cubicBezTo>
                    <a:pt x="88" y="7"/>
                    <a:pt x="86" y="9"/>
                    <a:pt x="8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9" y="23"/>
                    <a:pt x="77" y="33"/>
                    <a:pt x="72" y="41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67" y="49"/>
                    <a:pt x="62" y="54"/>
                    <a:pt x="55" y="57"/>
                  </a:cubicBezTo>
                  <a:cubicBezTo>
                    <a:pt x="62" y="60"/>
                    <a:pt x="67" y="65"/>
                    <a:pt x="72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6" y="80"/>
                    <a:pt x="79" y="90"/>
                    <a:pt x="80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6" y="103"/>
                    <a:pt x="88" y="105"/>
                    <a:pt x="88" y="108"/>
                  </a:cubicBezTo>
                  <a:cubicBezTo>
                    <a:pt x="88" y="110"/>
                    <a:pt x="86" y="112"/>
                    <a:pt x="8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2" y="112"/>
                    <a:pt x="0" y="110"/>
                    <a:pt x="0" y="108"/>
                  </a:cubicBezTo>
                  <a:cubicBezTo>
                    <a:pt x="0" y="105"/>
                    <a:pt x="2" y="103"/>
                    <a:pt x="5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9" y="90"/>
                    <a:pt x="12" y="80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1" y="65"/>
                    <a:pt x="27" y="60"/>
                    <a:pt x="33" y="57"/>
                  </a:cubicBezTo>
                  <a:cubicBezTo>
                    <a:pt x="27" y="54"/>
                    <a:pt x="21" y="49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33"/>
                    <a:pt x="9" y="23"/>
                    <a:pt x="8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74" y="103"/>
                  </a:moveTo>
                  <a:cubicBezTo>
                    <a:pt x="74" y="103"/>
                    <a:pt x="74" y="103"/>
                    <a:pt x="74" y="103"/>
                  </a:cubicBezTo>
                  <a:cubicBezTo>
                    <a:pt x="72" y="94"/>
                    <a:pt x="66" y="88"/>
                    <a:pt x="60" y="84"/>
                  </a:cubicBezTo>
                  <a:cubicBezTo>
                    <a:pt x="55" y="81"/>
                    <a:pt x="50" y="80"/>
                    <a:pt x="44" y="80"/>
                  </a:cubicBezTo>
                  <a:cubicBezTo>
                    <a:pt x="39" y="80"/>
                    <a:pt x="33" y="81"/>
                    <a:pt x="28" y="84"/>
                  </a:cubicBezTo>
                  <a:cubicBezTo>
                    <a:pt x="22" y="88"/>
                    <a:pt x="17" y="94"/>
                    <a:pt x="14" y="103"/>
                  </a:cubicBezTo>
                  <a:cubicBezTo>
                    <a:pt x="74" y="103"/>
                    <a:pt x="74" y="103"/>
                    <a:pt x="74" y="103"/>
                  </a:cubicBezTo>
                  <a:close/>
                  <a:moveTo>
                    <a:pt x="16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8" y="85"/>
                    <a:pt x="22" y="82"/>
                    <a:pt x="26" y="80"/>
                  </a:cubicBezTo>
                  <a:cubicBezTo>
                    <a:pt x="31" y="76"/>
                    <a:pt x="38" y="75"/>
                    <a:pt x="44" y="75"/>
                  </a:cubicBezTo>
                  <a:cubicBezTo>
                    <a:pt x="50" y="75"/>
                    <a:pt x="57" y="76"/>
                    <a:pt x="62" y="80"/>
                  </a:cubicBezTo>
                  <a:cubicBezTo>
                    <a:pt x="66" y="82"/>
                    <a:pt x="70" y="85"/>
                    <a:pt x="73" y="89"/>
                  </a:cubicBezTo>
                  <a:cubicBezTo>
                    <a:pt x="72" y="84"/>
                    <a:pt x="70" y="79"/>
                    <a:pt x="68" y="76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2" y="67"/>
                    <a:pt x="55" y="62"/>
                    <a:pt x="48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5" y="52"/>
                    <a:pt x="62" y="47"/>
                    <a:pt x="68" y="39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72" y="31"/>
                    <a:pt x="74" y="22"/>
                    <a:pt x="75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22"/>
                    <a:pt x="17" y="31"/>
                    <a:pt x="21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6" y="47"/>
                    <a:pt x="33" y="52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1" y="55"/>
                    <a:pt x="41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6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33" y="62"/>
                    <a:pt x="26" y="67"/>
                    <a:pt x="21" y="75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19" y="79"/>
                    <a:pt x="17" y="84"/>
                    <a:pt x="16" y="89"/>
                  </a:cubicBezTo>
                  <a:close/>
                  <a:moveTo>
                    <a:pt x="22" y="31"/>
                  </a:moveTo>
                  <a:cubicBezTo>
                    <a:pt x="22" y="31"/>
                    <a:pt x="22" y="31"/>
                    <a:pt x="22" y="31"/>
                  </a:cubicBezTo>
                  <a:cubicBezTo>
                    <a:pt x="24" y="35"/>
                    <a:pt x="26" y="40"/>
                    <a:pt x="30" y="43"/>
                  </a:cubicBezTo>
                  <a:cubicBezTo>
                    <a:pt x="33" y="46"/>
                    <a:pt x="37" y="49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1"/>
                    <a:pt x="45" y="51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51" y="49"/>
                    <a:pt x="55" y="46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2" y="40"/>
                    <a:pt x="65" y="35"/>
                    <a:pt x="67" y="31"/>
                  </a:cubicBezTo>
                  <a:cubicBezTo>
                    <a:pt x="67" y="29"/>
                    <a:pt x="66" y="28"/>
                    <a:pt x="65" y="27"/>
                  </a:cubicBezTo>
                  <a:cubicBezTo>
                    <a:pt x="64" y="27"/>
                    <a:pt x="62" y="27"/>
                    <a:pt x="62" y="29"/>
                  </a:cubicBezTo>
                  <a:cubicBezTo>
                    <a:pt x="60" y="33"/>
                    <a:pt x="58" y="37"/>
                    <a:pt x="55" y="40"/>
                  </a:cubicBezTo>
                  <a:cubicBezTo>
                    <a:pt x="52" y="42"/>
                    <a:pt x="49" y="44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4"/>
                    <a:pt x="36" y="42"/>
                    <a:pt x="33" y="40"/>
                  </a:cubicBezTo>
                  <a:cubicBezTo>
                    <a:pt x="30" y="37"/>
                    <a:pt x="28" y="33"/>
                    <a:pt x="27" y="29"/>
                  </a:cubicBezTo>
                  <a:cubicBezTo>
                    <a:pt x="26" y="27"/>
                    <a:pt x="25" y="27"/>
                    <a:pt x="23" y="27"/>
                  </a:cubicBezTo>
                  <a:cubicBezTo>
                    <a:pt x="22" y="28"/>
                    <a:pt x="21" y="29"/>
                    <a:pt x="22" y="31"/>
                  </a:cubicBezTo>
                  <a:close/>
                  <a:moveTo>
                    <a:pt x="45" y="46"/>
                  </a:move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Freeform 34"/>
            <p:cNvSpPr>
              <a:spLocks noEditPoints="1"/>
            </p:cNvSpPr>
            <p:nvPr/>
          </p:nvSpPr>
          <p:spPr bwMode="auto">
            <a:xfrm>
              <a:off x="1130300" y="1604173"/>
              <a:ext cx="187325" cy="176213"/>
            </a:xfrm>
            <a:custGeom>
              <a:avLst/>
              <a:gdLst>
                <a:gd name="T0" fmla="*/ 5 w 112"/>
                <a:gd name="T1" fmla="*/ 57 h 105"/>
                <a:gd name="T2" fmla="*/ 13 w 112"/>
                <a:gd name="T3" fmla="*/ 9 h 105"/>
                <a:gd name="T4" fmla="*/ 22 w 112"/>
                <a:gd name="T5" fmla="*/ 0 h 105"/>
                <a:gd name="T6" fmla="*/ 97 w 112"/>
                <a:gd name="T7" fmla="*/ 3 h 105"/>
                <a:gd name="T8" fmla="*/ 100 w 112"/>
                <a:gd name="T9" fmla="*/ 9 h 105"/>
                <a:gd name="T10" fmla="*/ 108 w 112"/>
                <a:gd name="T11" fmla="*/ 57 h 105"/>
                <a:gd name="T12" fmla="*/ 112 w 112"/>
                <a:gd name="T13" fmla="*/ 61 h 105"/>
                <a:gd name="T14" fmla="*/ 108 w 112"/>
                <a:gd name="T15" fmla="*/ 105 h 105"/>
                <a:gd name="T16" fmla="*/ 5 w 112"/>
                <a:gd name="T17" fmla="*/ 105 h 105"/>
                <a:gd name="T18" fmla="*/ 0 w 112"/>
                <a:gd name="T19" fmla="*/ 100 h 105"/>
                <a:gd name="T20" fmla="*/ 5 w 112"/>
                <a:gd name="T21" fmla="*/ 57 h 105"/>
                <a:gd name="T22" fmla="*/ 18 w 112"/>
                <a:gd name="T23" fmla="*/ 57 h 105"/>
                <a:gd name="T24" fmla="*/ 34 w 112"/>
                <a:gd name="T25" fmla="*/ 61 h 105"/>
                <a:gd name="T26" fmla="*/ 56 w 112"/>
                <a:gd name="T27" fmla="*/ 79 h 105"/>
                <a:gd name="T28" fmla="*/ 78 w 112"/>
                <a:gd name="T29" fmla="*/ 61 h 105"/>
                <a:gd name="T30" fmla="*/ 83 w 112"/>
                <a:gd name="T31" fmla="*/ 57 h 105"/>
                <a:gd name="T32" fmla="*/ 95 w 112"/>
                <a:gd name="T33" fmla="*/ 9 h 105"/>
                <a:gd name="T34" fmla="*/ 93 w 112"/>
                <a:gd name="T35" fmla="*/ 6 h 105"/>
                <a:gd name="T36" fmla="*/ 22 w 112"/>
                <a:gd name="T37" fmla="*/ 5 h 105"/>
                <a:gd name="T38" fmla="*/ 18 w 112"/>
                <a:gd name="T39" fmla="*/ 9 h 105"/>
                <a:gd name="T40" fmla="*/ 32 w 112"/>
                <a:gd name="T41" fmla="*/ 35 h 105"/>
                <a:gd name="T42" fmla="*/ 49 w 112"/>
                <a:gd name="T43" fmla="*/ 52 h 105"/>
                <a:gd name="T44" fmla="*/ 55 w 112"/>
                <a:gd name="T45" fmla="*/ 52 h 105"/>
                <a:gd name="T46" fmla="*/ 86 w 112"/>
                <a:gd name="T47" fmla="*/ 21 h 105"/>
                <a:gd name="T48" fmla="*/ 80 w 112"/>
                <a:gd name="T49" fmla="*/ 15 h 105"/>
                <a:gd name="T50" fmla="*/ 38 w 112"/>
                <a:gd name="T51" fmla="*/ 29 h 105"/>
                <a:gd name="T52" fmla="*/ 32 w 112"/>
                <a:gd name="T53" fmla="*/ 35 h 105"/>
                <a:gd name="T54" fmla="*/ 27 w 112"/>
                <a:gd name="T55" fmla="*/ 66 h 105"/>
                <a:gd name="T56" fmla="*/ 9 w 112"/>
                <a:gd name="T57" fmla="*/ 96 h 105"/>
                <a:gd name="T58" fmla="*/ 103 w 112"/>
                <a:gd name="T59" fmla="*/ 66 h 105"/>
                <a:gd name="T60" fmla="*/ 76 w 112"/>
                <a:gd name="T61" fmla="*/ 81 h 105"/>
                <a:gd name="T62" fmla="*/ 36 w 112"/>
                <a:gd name="T63" fmla="*/ 8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05">
                  <a:moveTo>
                    <a:pt x="5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4" y="4"/>
                    <a:pt x="15" y="3"/>
                  </a:cubicBezTo>
                  <a:cubicBezTo>
                    <a:pt x="17" y="1"/>
                    <a:pt x="20" y="0"/>
                    <a:pt x="2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5" y="1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9" y="4"/>
                    <a:pt x="100" y="7"/>
                    <a:pt x="100" y="9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0" y="57"/>
                    <a:pt x="112" y="59"/>
                    <a:pt x="112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2" y="103"/>
                    <a:pt x="110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2" y="105"/>
                    <a:pt x="0" y="103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9"/>
                    <a:pt x="2" y="57"/>
                    <a:pt x="5" y="57"/>
                  </a:cubicBezTo>
                  <a:close/>
                  <a:moveTo>
                    <a:pt x="18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5" y="66"/>
                    <a:pt x="38" y="71"/>
                    <a:pt x="42" y="74"/>
                  </a:cubicBezTo>
                  <a:cubicBezTo>
                    <a:pt x="46" y="77"/>
                    <a:pt x="51" y="79"/>
                    <a:pt x="56" y="79"/>
                  </a:cubicBezTo>
                  <a:cubicBezTo>
                    <a:pt x="62" y="79"/>
                    <a:pt x="67" y="77"/>
                    <a:pt x="71" y="74"/>
                  </a:cubicBezTo>
                  <a:cubicBezTo>
                    <a:pt x="75" y="71"/>
                    <a:pt x="77" y="66"/>
                    <a:pt x="78" y="61"/>
                  </a:cubicBezTo>
                  <a:cubicBezTo>
                    <a:pt x="79" y="59"/>
                    <a:pt x="81" y="57"/>
                    <a:pt x="83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4" y="7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5"/>
                    <a:pt x="91" y="5"/>
                    <a:pt x="90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0" y="5"/>
                    <a:pt x="19" y="6"/>
                  </a:cubicBezTo>
                  <a:cubicBezTo>
                    <a:pt x="18" y="7"/>
                    <a:pt x="18" y="8"/>
                    <a:pt x="18" y="9"/>
                  </a:cubicBezTo>
                  <a:cubicBezTo>
                    <a:pt x="18" y="57"/>
                    <a:pt x="18" y="57"/>
                    <a:pt x="18" y="57"/>
                  </a:cubicBezTo>
                  <a:close/>
                  <a:moveTo>
                    <a:pt x="32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1" y="53"/>
                    <a:pt x="53" y="53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7" y="19"/>
                    <a:pt x="87" y="17"/>
                    <a:pt x="86" y="15"/>
                  </a:cubicBezTo>
                  <a:cubicBezTo>
                    <a:pt x="84" y="13"/>
                    <a:pt x="81" y="13"/>
                    <a:pt x="80" y="15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6" y="27"/>
                    <a:pt x="34" y="27"/>
                    <a:pt x="32" y="29"/>
                  </a:cubicBezTo>
                  <a:cubicBezTo>
                    <a:pt x="30" y="30"/>
                    <a:pt x="30" y="33"/>
                    <a:pt x="32" y="35"/>
                  </a:cubicBezTo>
                  <a:close/>
                  <a:moveTo>
                    <a:pt x="27" y="66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4" y="72"/>
                    <a:pt x="81" y="77"/>
                    <a:pt x="76" y="81"/>
                  </a:cubicBezTo>
                  <a:cubicBezTo>
                    <a:pt x="71" y="85"/>
                    <a:pt x="64" y="88"/>
                    <a:pt x="56" y="88"/>
                  </a:cubicBezTo>
                  <a:cubicBezTo>
                    <a:pt x="49" y="88"/>
                    <a:pt x="42" y="85"/>
                    <a:pt x="36" y="81"/>
                  </a:cubicBezTo>
                  <a:cubicBezTo>
                    <a:pt x="32" y="77"/>
                    <a:pt x="28" y="72"/>
                    <a:pt x="27" y="66"/>
                  </a:cubicBezTo>
                  <a:close/>
                </a:path>
              </a:pathLst>
            </a:custGeom>
            <a:solidFill>
              <a:srgbClr val="F8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rgbClr val="1D9A7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活动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描述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435372" y="1202956"/>
            <a:ext cx="2964657" cy="25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以手机软件界面设计为任务，进行全方位实践，最终通过手机软件界面方案设计、手机软件界面原型设计的学习，达到手机软件界面设计的能力并在实际工作中熟练应用，锻炼举一反三的能力。</a:t>
            </a:r>
          </a:p>
        </p:txBody>
      </p:sp>
    </p:spTree>
    <p:extLst>
      <p:ext uri="{BB962C8B-B14F-4D97-AF65-F5344CB8AC3E}">
        <p14:creationId xmlns:p14="http://schemas.microsoft.com/office/powerpoint/2010/main" val="276041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0" grpId="1" animBg="1"/>
      <p:bldP spid="41" grpId="0" animBg="1"/>
      <p:bldP spid="41" grpId="1" animBg="1"/>
      <p:bldP spid="4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工作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环境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10373" y="1202805"/>
            <a:ext cx="720080" cy="7200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8" name="直接连接符 7"/>
          <p:cNvCxnSpPr>
            <a:stCxn id="6" idx="2"/>
            <a:endCxn id="23" idx="0"/>
          </p:cNvCxnSpPr>
          <p:nvPr/>
        </p:nvCxnSpPr>
        <p:spPr>
          <a:xfrm>
            <a:off x="4570412" y="1922889"/>
            <a:ext cx="0" cy="1659455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6" idx="1"/>
          </p:cNvCxnSpPr>
          <p:nvPr/>
        </p:nvCxnSpPr>
        <p:spPr>
          <a:xfrm flipH="1">
            <a:off x="3922341" y="1562844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02065" y="1074448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11" name="矩形 10"/>
          <p:cNvSpPr/>
          <p:nvPr/>
        </p:nvSpPr>
        <p:spPr>
          <a:xfrm>
            <a:off x="1471745" y="2232875"/>
            <a:ext cx="2234572" cy="134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13" name="直接连接符 12"/>
          <p:cNvCxnSpPr/>
          <p:nvPr/>
        </p:nvCxnSpPr>
        <p:spPr>
          <a:xfrm>
            <a:off x="1487885" y="1562844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487884" y="1301150"/>
            <a:ext cx="1426344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环境要求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87885" y="1636429"/>
            <a:ext cx="2218432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配备有多媒体设备的专业课教室。</a:t>
            </a:r>
          </a:p>
        </p:txBody>
      </p:sp>
      <p:sp>
        <p:nvSpPr>
          <p:cNvPr id="23" name="菱形 22"/>
          <p:cNvSpPr/>
          <p:nvPr/>
        </p:nvSpPr>
        <p:spPr>
          <a:xfrm>
            <a:off x="4210373" y="3582340"/>
            <a:ext cx="720080" cy="72008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4930451" y="3942379"/>
            <a:ext cx="288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356846" y="2001542"/>
            <a:ext cx="2376263" cy="2592288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sp>
        <p:nvSpPr>
          <p:cNvPr id="26" name="矩形 25"/>
          <p:cNvSpPr/>
          <p:nvPr/>
        </p:nvSpPr>
        <p:spPr>
          <a:xfrm>
            <a:off x="5426524" y="2092237"/>
            <a:ext cx="2234572" cy="134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27" name="直接连接符 26"/>
          <p:cNvCxnSpPr/>
          <p:nvPr/>
        </p:nvCxnSpPr>
        <p:spPr>
          <a:xfrm>
            <a:off x="5442664" y="3942379"/>
            <a:ext cx="22184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5442664" y="3680685"/>
            <a:ext cx="1426344" cy="1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所需工具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2664" y="4015964"/>
            <a:ext cx="2218432" cy="41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铅笔、彩铅、橡皮、笔、纸、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Photoshop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6" grpId="0" animBg="1"/>
      <p:bldP spid="9" grpId="0" animBg="1"/>
      <p:bldP spid="11" grpId="0" animBg="1"/>
      <p:bldP spid="14" grpId="0"/>
      <p:bldP spid="15" grpId="0"/>
      <p:bldP spid="23" grpId="0" animBg="1"/>
      <p:bldP spid="25" grpId="0" animBg="1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210" r="24434"/>
          <a:stretch>
            <a:fillRect/>
          </a:stretch>
        </p:blipFill>
        <p:spPr>
          <a:xfrm>
            <a:off x="917265" y="1194204"/>
            <a:ext cx="2998543" cy="2987779"/>
          </a:xfrm>
          <a:custGeom>
            <a:avLst/>
            <a:gdLst>
              <a:gd name="connsiteX0" fmla="*/ 1499272 w 2998543"/>
              <a:gd name="connsiteY0" fmla="*/ 0 h 2987779"/>
              <a:gd name="connsiteX1" fmla="*/ 2998543 w 2998543"/>
              <a:gd name="connsiteY1" fmla="*/ 1499272 h 2987779"/>
              <a:gd name="connsiteX2" fmla="*/ 1510036 w 2998543"/>
              <a:gd name="connsiteY2" fmla="*/ 2987779 h 2987779"/>
              <a:gd name="connsiteX3" fmla="*/ 1488508 w 2998543"/>
              <a:gd name="connsiteY3" fmla="*/ 2987779 h 2987779"/>
              <a:gd name="connsiteX4" fmla="*/ 0 w 2998543"/>
              <a:gd name="connsiteY4" fmla="*/ 1499272 h 298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543" h="2987779">
                <a:moveTo>
                  <a:pt x="1499272" y="0"/>
                </a:moveTo>
                <a:lnTo>
                  <a:pt x="2998543" y="1499272"/>
                </a:lnTo>
                <a:lnTo>
                  <a:pt x="1510036" y="2987779"/>
                </a:lnTo>
                <a:lnTo>
                  <a:pt x="1488508" y="2987779"/>
                </a:lnTo>
                <a:lnTo>
                  <a:pt x="0" y="1499272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50082" r="100000" b="49176"/>
          <a:stretch>
            <a:fillRect/>
          </a:stretch>
        </p:blipFill>
        <p:spPr>
          <a:xfrm>
            <a:off x="917265" y="2682443"/>
            <a:ext cx="11031" cy="22062"/>
          </a:xfrm>
          <a:custGeom>
            <a:avLst/>
            <a:gdLst>
              <a:gd name="connsiteX0" fmla="*/ 11031 w 11031"/>
              <a:gd name="connsiteY0" fmla="*/ 0 h 22062"/>
              <a:gd name="connsiteX1" fmla="*/ 11031 w 11031"/>
              <a:gd name="connsiteY1" fmla="*/ 22062 h 22062"/>
              <a:gd name="connsiteX2" fmla="*/ 0 w 11031"/>
              <a:gd name="connsiteY2" fmla="*/ 11031 h 22062"/>
              <a:gd name="connsiteX3" fmla="*/ 11031 w 11031"/>
              <a:gd name="connsiteY3" fmla="*/ 0 h 2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1" h="22062">
                <a:moveTo>
                  <a:pt x="11031" y="0"/>
                </a:moveTo>
                <a:lnTo>
                  <a:pt x="11031" y="22062"/>
                </a:lnTo>
                <a:lnTo>
                  <a:pt x="0" y="11031"/>
                </a:lnTo>
                <a:lnTo>
                  <a:pt x="11031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4" t="100000" r="56564" b="-906"/>
          <a:stretch>
            <a:fillRect/>
          </a:stretch>
        </p:blipFill>
        <p:spPr>
          <a:xfrm>
            <a:off x="2389626" y="4165838"/>
            <a:ext cx="53818" cy="26909"/>
          </a:xfrm>
          <a:custGeom>
            <a:avLst/>
            <a:gdLst>
              <a:gd name="connsiteX0" fmla="*/ 0 w 53818"/>
              <a:gd name="connsiteY0" fmla="*/ 0 h 26909"/>
              <a:gd name="connsiteX1" fmla="*/ 53818 w 53818"/>
              <a:gd name="connsiteY1" fmla="*/ 0 h 26909"/>
              <a:gd name="connsiteX2" fmla="*/ 26909 w 53818"/>
              <a:gd name="connsiteY2" fmla="*/ 26909 h 26909"/>
              <a:gd name="connsiteX3" fmla="*/ 0 w 53818"/>
              <a:gd name="connsiteY3" fmla="*/ 0 h 2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18" h="26909">
                <a:moveTo>
                  <a:pt x="0" y="0"/>
                </a:moveTo>
                <a:lnTo>
                  <a:pt x="53818" y="0"/>
                </a:lnTo>
                <a:lnTo>
                  <a:pt x="26909" y="2690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Freeform 8"/>
          <p:cNvSpPr/>
          <p:nvPr/>
        </p:nvSpPr>
        <p:spPr bwMode="auto">
          <a:xfrm>
            <a:off x="34412" y="0"/>
            <a:ext cx="322337" cy="643548"/>
          </a:xfrm>
          <a:custGeom>
            <a:avLst/>
            <a:gdLst>
              <a:gd name="T0" fmla="*/ 0 w 286"/>
              <a:gd name="T1" fmla="*/ 0 h 571"/>
              <a:gd name="T2" fmla="*/ 286 w 286"/>
              <a:gd name="T3" fmla="*/ 287 h 571"/>
              <a:gd name="T4" fmla="*/ 0 w 286"/>
              <a:gd name="T5" fmla="*/ 571 h 571"/>
              <a:gd name="T6" fmla="*/ 0 w 286"/>
              <a:gd name="T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571">
                <a:moveTo>
                  <a:pt x="0" y="0"/>
                </a:moveTo>
                <a:lnTo>
                  <a:pt x="286" y="287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635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134296" y="225172"/>
            <a:ext cx="216113" cy="433006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497960" y="194695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相关</a:t>
            </a:r>
            <a:r>
              <a:rPr lang="zh-CN" altLang="en-US" sz="2000" b="1" dirty="0">
                <a:solidFill>
                  <a:schemeClr val="accent2"/>
                </a:solidFill>
                <a:latin typeface="Impact" pitchFamily="34" charset="0"/>
                <a:ea typeface="微软雅黑" pitchFamily="34" charset="-122"/>
                <a:cs typeface="宋体" pitchFamily="2" charset="-122"/>
              </a:rPr>
              <a:t>知识</a:t>
            </a:r>
            <a:endParaRPr lang="en-US" altLang="zh-CN" sz="2000" b="1" dirty="0">
              <a:solidFill>
                <a:schemeClr val="accent2"/>
              </a:solidFill>
              <a:latin typeface="Impact" pitchFamily="34" charset="0"/>
              <a:ea typeface="微软雅黑" pitchFamily="34" charset="-122"/>
              <a:cs typeface="宋体" pitchFamily="2" charset="-122"/>
            </a:endParaRPr>
          </a:p>
        </p:txBody>
      </p:sp>
      <p:sp>
        <p:nvSpPr>
          <p:cNvPr id="113" name="菱形 112"/>
          <p:cNvSpPr/>
          <p:nvPr/>
        </p:nvSpPr>
        <p:spPr>
          <a:xfrm>
            <a:off x="754412" y="1683457"/>
            <a:ext cx="638034" cy="63803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Freeform 24"/>
          <p:cNvSpPr>
            <a:spLocks noEditPoints="1"/>
          </p:cNvSpPr>
          <p:nvPr/>
        </p:nvSpPr>
        <p:spPr bwMode="auto">
          <a:xfrm>
            <a:off x="961903" y="1897177"/>
            <a:ext cx="223052" cy="210595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Rectangle 24"/>
          <p:cNvSpPr>
            <a:spLocks noChangeArrowheads="1"/>
          </p:cNvSpPr>
          <p:nvPr/>
        </p:nvSpPr>
        <p:spPr bwMode="auto">
          <a:xfrm>
            <a:off x="4492744" y="594919"/>
            <a:ext cx="4077470" cy="2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设计师的岗位职责与规定。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Rectangle 24"/>
          <p:cNvSpPr>
            <a:spLocks noChangeArrowheads="1"/>
          </p:cNvSpPr>
          <p:nvPr/>
        </p:nvSpPr>
        <p:spPr bwMode="auto">
          <a:xfrm>
            <a:off x="4492747" y="1057015"/>
            <a:ext cx="3873590" cy="21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 负责网站的视觉设计、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产品设计、移动客户端设计、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B/S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项目的界面设计、部分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的设计等工作；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 参照页面布局策划方案、交互设计草稿、其他客户提供的需求文档，完成网站页面、系统界面、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元素、图标等视觉效果的设计，并提供完整效果图、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Flash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 根据公司内外业务推广需求，支持市场宣传具体步骤，完成相关的设计工作；</a:t>
            </a:r>
          </a:p>
          <a:p>
            <a:pPr marL="171438" indent="-171438">
              <a:lnSpc>
                <a:spcPct val="12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n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 根据公司内外的业务需求，完成视觉设计方案说明的编写。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菱形 120"/>
          <p:cNvSpPr/>
          <p:nvPr/>
        </p:nvSpPr>
        <p:spPr>
          <a:xfrm>
            <a:off x="3533606" y="1788754"/>
            <a:ext cx="638034" cy="638034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Freeform 26"/>
          <p:cNvSpPr>
            <a:spLocks noEditPoints="1"/>
          </p:cNvSpPr>
          <p:nvPr/>
        </p:nvSpPr>
        <p:spPr bwMode="auto">
          <a:xfrm>
            <a:off x="3742945" y="1997578"/>
            <a:ext cx="219356" cy="220386"/>
          </a:xfrm>
          <a:custGeom>
            <a:avLst/>
            <a:gdLst>
              <a:gd name="T0" fmla="*/ 83 w 106"/>
              <a:gd name="T1" fmla="*/ 53 h 106"/>
              <a:gd name="T2" fmla="*/ 104 w 106"/>
              <a:gd name="T3" fmla="*/ 22 h 106"/>
              <a:gd name="T4" fmla="*/ 72 w 106"/>
              <a:gd name="T5" fmla="*/ 4 h 106"/>
              <a:gd name="T6" fmla="*/ 31 w 106"/>
              <a:gd name="T7" fmla="*/ 2 h 106"/>
              <a:gd name="T8" fmla="*/ 2 w 106"/>
              <a:gd name="T9" fmla="*/ 26 h 106"/>
              <a:gd name="T10" fmla="*/ 23 w 106"/>
              <a:gd name="T11" fmla="*/ 53 h 106"/>
              <a:gd name="T12" fmla="*/ 1 w 106"/>
              <a:gd name="T13" fmla="*/ 77 h 106"/>
              <a:gd name="T14" fmla="*/ 5 w 106"/>
              <a:gd name="T15" fmla="*/ 105 h 106"/>
              <a:gd name="T16" fmla="*/ 32 w 106"/>
              <a:gd name="T17" fmla="*/ 104 h 106"/>
              <a:gd name="T18" fmla="*/ 74 w 106"/>
              <a:gd name="T19" fmla="*/ 104 h 106"/>
              <a:gd name="T20" fmla="*/ 80 w 106"/>
              <a:gd name="T21" fmla="*/ 104 h 106"/>
              <a:gd name="T22" fmla="*/ 104 w 106"/>
              <a:gd name="T23" fmla="*/ 75 h 106"/>
              <a:gd name="T24" fmla="*/ 77 w 106"/>
              <a:gd name="T25" fmla="*/ 9 h 106"/>
              <a:gd name="T26" fmla="*/ 96 w 106"/>
              <a:gd name="T27" fmla="*/ 24 h 106"/>
              <a:gd name="T28" fmla="*/ 90 w 106"/>
              <a:gd name="T29" fmla="*/ 36 h 106"/>
              <a:gd name="T30" fmla="*/ 85 w 106"/>
              <a:gd name="T31" fmla="*/ 31 h 106"/>
              <a:gd name="T32" fmla="*/ 85 w 106"/>
              <a:gd name="T33" fmla="*/ 31 h 106"/>
              <a:gd name="T34" fmla="*/ 75 w 106"/>
              <a:gd name="T35" fmla="*/ 21 h 106"/>
              <a:gd name="T36" fmla="*/ 75 w 106"/>
              <a:gd name="T37" fmla="*/ 21 h 106"/>
              <a:gd name="T38" fmla="*/ 75 w 106"/>
              <a:gd name="T39" fmla="*/ 21 h 106"/>
              <a:gd name="T40" fmla="*/ 75 w 106"/>
              <a:gd name="T41" fmla="*/ 20 h 106"/>
              <a:gd name="T42" fmla="*/ 77 w 106"/>
              <a:gd name="T43" fmla="*/ 9 h 106"/>
              <a:gd name="T44" fmla="*/ 80 w 106"/>
              <a:gd name="T45" fmla="*/ 33 h 106"/>
              <a:gd name="T46" fmla="*/ 15 w 106"/>
              <a:gd name="T47" fmla="*/ 84 h 106"/>
              <a:gd name="T48" fmla="*/ 80 w 106"/>
              <a:gd name="T49" fmla="*/ 33 h 106"/>
              <a:gd name="T50" fmla="*/ 10 w 106"/>
              <a:gd name="T51" fmla="*/ 29 h 106"/>
              <a:gd name="T52" fmla="*/ 32 w 106"/>
              <a:gd name="T53" fmla="*/ 14 h 106"/>
              <a:gd name="T54" fmla="*/ 25 w 106"/>
              <a:gd name="T55" fmla="*/ 24 h 106"/>
              <a:gd name="T56" fmla="*/ 35 w 106"/>
              <a:gd name="T57" fmla="*/ 17 h 106"/>
              <a:gd name="T58" fmla="*/ 37 w 106"/>
              <a:gd name="T59" fmla="*/ 26 h 106"/>
              <a:gd name="T60" fmla="*/ 41 w 106"/>
              <a:gd name="T61" fmla="*/ 29 h 106"/>
              <a:gd name="T62" fmla="*/ 47 w 106"/>
              <a:gd name="T63" fmla="*/ 29 h 106"/>
              <a:gd name="T64" fmla="*/ 10 w 106"/>
              <a:gd name="T65" fmla="*/ 29 h 106"/>
              <a:gd name="T66" fmla="*/ 67 w 106"/>
              <a:gd name="T67" fmla="*/ 19 h 106"/>
              <a:gd name="T68" fmla="*/ 12 w 106"/>
              <a:gd name="T69" fmla="*/ 80 h 106"/>
              <a:gd name="T70" fmla="*/ 67 w 106"/>
              <a:gd name="T71" fmla="*/ 19 h 106"/>
              <a:gd name="T72" fmla="*/ 8 w 106"/>
              <a:gd name="T73" fmla="*/ 98 h 106"/>
              <a:gd name="T74" fmla="*/ 22 w 106"/>
              <a:gd name="T75" fmla="*/ 98 h 106"/>
              <a:gd name="T76" fmla="*/ 28 w 106"/>
              <a:gd name="T77" fmla="*/ 97 h 106"/>
              <a:gd name="T78" fmla="*/ 25 w 106"/>
              <a:gd name="T79" fmla="*/ 94 h 106"/>
              <a:gd name="T80" fmla="*/ 86 w 106"/>
              <a:gd name="T81" fmla="*/ 39 h 106"/>
              <a:gd name="T82" fmla="*/ 77 w 106"/>
              <a:gd name="T83" fmla="*/ 96 h 106"/>
              <a:gd name="T84" fmla="*/ 59 w 106"/>
              <a:gd name="T85" fmla="*/ 77 h 106"/>
              <a:gd name="T86" fmla="*/ 81 w 106"/>
              <a:gd name="T87" fmla="*/ 62 h 106"/>
              <a:gd name="T88" fmla="*/ 77 w 106"/>
              <a:gd name="T89" fmla="*/ 69 h 106"/>
              <a:gd name="T90" fmla="*/ 84 w 106"/>
              <a:gd name="T91" fmla="*/ 66 h 106"/>
              <a:gd name="T92" fmla="*/ 83 w 106"/>
              <a:gd name="T93" fmla="*/ 78 h 106"/>
              <a:gd name="T94" fmla="*/ 86 w 106"/>
              <a:gd name="T95" fmla="*/ 81 h 106"/>
              <a:gd name="T96" fmla="*/ 96 w 106"/>
              <a:gd name="T97" fmla="*/ 7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" h="106">
                <a:moveTo>
                  <a:pt x="104" y="75"/>
                </a:moveTo>
                <a:cubicBezTo>
                  <a:pt x="83" y="53"/>
                  <a:pt x="83" y="53"/>
                  <a:pt x="83" y="5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5" y="31"/>
                  <a:pt x="106" y="27"/>
                  <a:pt x="104" y="22"/>
                </a:cubicBezTo>
                <a:cubicBezTo>
                  <a:pt x="102" y="17"/>
                  <a:pt x="92" y="9"/>
                  <a:pt x="87" y="4"/>
                </a:cubicBezTo>
                <a:cubicBezTo>
                  <a:pt x="83" y="0"/>
                  <a:pt x="76" y="0"/>
                  <a:pt x="72" y="4"/>
                </a:cubicBezTo>
                <a:cubicBezTo>
                  <a:pt x="52" y="23"/>
                  <a:pt x="52" y="23"/>
                  <a:pt x="52" y="23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1"/>
                  <a:pt x="27" y="1"/>
                  <a:pt x="26" y="2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8"/>
                  <a:pt x="0" y="30"/>
                  <a:pt x="2" y="31"/>
                </a:cubicBezTo>
                <a:cubicBezTo>
                  <a:pt x="23" y="53"/>
                  <a:pt x="23" y="53"/>
                  <a:pt x="23" y="53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5"/>
                  <a:pt x="1" y="76"/>
                  <a:pt x="1" y="77"/>
                </a:cubicBezTo>
                <a:cubicBezTo>
                  <a:pt x="1" y="85"/>
                  <a:pt x="1" y="93"/>
                  <a:pt x="1" y="101"/>
                </a:cubicBezTo>
                <a:cubicBezTo>
                  <a:pt x="1" y="103"/>
                  <a:pt x="2" y="105"/>
                  <a:pt x="5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30" y="105"/>
                  <a:pt x="31" y="105"/>
                  <a:pt x="32" y="104"/>
                </a:cubicBezTo>
                <a:cubicBezTo>
                  <a:pt x="53" y="83"/>
                  <a:pt x="53" y="83"/>
                  <a:pt x="53" y="83"/>
                </a:cubicBezTo>
                <a:cubicBezTo>
                  <a:pt x="74" y="104"/>
                  <a:pt x="74" y="104"/>
                  <a:pt x="74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6" y="106"/>
                  <a:pt x="78" y="106"/>
                  <a:pt x="80" y="104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05" y="79"/>
                  <a:pt x="105" y="76"/>
                  <a:pt x="104" y="75"/>
                </a:cubicBezTo>
                <a:close/>
                <a:moveTo>
                  <a:pt x="77" y="9"/>
                </a:move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80" y="8"/>
                  <a:pt x="82" y="9"/>
                </a:cubicBezTo>
                <a:cubicBezTo>
                  <a:pt x="87" y="14"/>
                  <a:pt x="92" y="19"/>
                  <a:pt x="96" y="24"/>
                </a:cubicBezTo>
                <a:cubicBezTo>
                  <a:pt x="98" y="26"/>
                  <a:pt x="98" y="28"/>
                  <a:pt x="96" y="29"/>
                </a:cubicBezTo>
                <a:cubicBezTo>
                  <a:pt x="90" y="36"/>
                  <a:pt x="90" y="36"/>
                  <a:pt x="90" y="36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0"/>
                  <a:pt x="75" y="20"/>
                  <a:pt x="75" y="20"/>
                </a:cubicBezTo>
                <a:cubicBezTo>
                  <a:pt x="70" y="16"/>
                  <a:pt x="70" y="16"/>
                  <a:pt x="70" y="16"/>
                </a:cubicBezTo>
                <a:cubicBezTo>
                  <a:pt x="77" y="9"/>
                  <a:pt x="77" y="9"/>
                  <a:pt x="77" y="9"/>
                </a:cubicBezTo>
                <a:close/>
                <a:moveTo>
                  <a:pt x="80" y="33"/>
                </a:moveTo>
                <a:cubicBezTo>
                  <a:pt x="80" y="33"/>
                  <a:pt x="80" y="33"/>
                  <a:pt x="80" y="33"/>
                </a:cubicBezTo>
                <a:cubicBezTo>
                  <a:pt x="61" y="52"/>
                  <a:pt x="42" y="72"/>
                  <a:pt x="22" y="91"/>
                </a:cubicBezTo>
                <a:cubicBezTo>
                  <a:pt x="15" y="84"/>
                  <a:pt x="15" y="84"/>
                  <a:pt x="15" y="84"/>
                </a:cubicBezTo>
                <a:cubicBezTo>
                  <a:pt x="73" y="25"/>
                  <a:pt x="73" y="25"/>
                  <a:pt x="73" y="25"/>
                </a:cubicBezTo>
                <a:cubicBezTo>
                  <a:pt x="76" y="28"/>
                  <a:pt x="78" y="30"/>
                  <a:pt x="80" y="33"/>
                </a:cubicBezTo>
                <a:close/>
                <a:moveTo>
                  <a:pt x="10" y="29"/>
                </a:moveTo>
                <a:cubicBezTo>
                  <a:pt x="10" y="29"/>
                  <a:pt x="10" y="29"/>
                  <a:pt x="10" y="29"/>
                </a:cubicBezTo>
                <a:cubicBezTo>
                  <a:pt x="29" y="10"/>
                  <a:pt x="29" y="10"/>
                  <a:pt x="29" y="10"/>
                </a:cubicBezTo>
                <a:cubicBezTo>
                  <a:pt x="32" y="14"/>
                  <a:pt x="32" y="14"/>
                  <a:pt x="32" y="14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1"/>
                  <a:pt x="25" y="23"/>
                  <a:pt x="25" y="24"/>
                </a:cubicBezTo>
                <a:cubicBezTo>
                  <a:pt x="26" y="24"/>
                  <a:pt x="28" y="24"/>
                  <a:pt x="29" y="24"/>
                </a:cubicBezTo>
                <a:cubicBezTo>
                  <a:pt x="35" y="17"/>
                  <a:pt x="35" y="17"/>
                  <a:pt x="35" y="17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6"/>
                  <a:pt x="37" y="26"/>
                  <a:pt x="37" y="26"/>
                </a:cubicBezTo>
                <a:cubicBezTo>
                  <a:pt x="36" y="27"/>
                  <a:pt x="36" y="28"/>
                  <a:pt x="37" y="29"/>
                </a:cubicBezTo>
                <a:cubicBezTo>
                  <a:pt x="38" y="30"/>
                  <a:pt x="40" y="30"/>
                  <a:pt x="41" y="29"/>
                </a:cubicBezTo>
                <a:cubicBezTo>
                  <a:pt x="44" y="26"/>
                  <a:pt x="44" y="26"/>
                  <a:pt x="44" y="26"/>
                </a:cubicBezTo>
                <a:cubicBezTo>
                  <a:pt x="47" y="29"/>
                  <a:pt x="47" y="29"/>
                  <a:pt x="47" y="29"/>
                </a:cubicBezTo>
                <a:cubicBezTo>
                  <a:pt x="29" y="47"/>
                  <a:pt x="29" y="47"/>
                  <a:pt x="29" y="47"/>
                </a:cubicBezTo>
                <a:cubicBezTo>
                  <a:pt x="10" y="29"/>
                  <a:pt x="10" y="29"/>
                  <a:pt x="10" y="29"/>
                </a:cubicBezTo>
                <a:close/>
                <a:moveTo>
                  <a:pt x="67" y="19"/>
                </a:moveTo>
                <a:cubicBezTo>
                  <a:pt x="67" y="19"/>
                  <a:pt x="67" y="19"/>
                  <a:pt x="67" y="19"/>
                </a:cubicBezTo>
                <a:cubicBezTo>
                  <a:pt x="70" y="22"/>
                  <a:pt x="70" y="22"/>
                  <a:pt x="70" y="22"/>
                </a:cubicBezTo>
                <a:cubicBezTo>
                  <a:pt x="12" y="80"/>
                  <a:pt x="12" y="80"/>
                  <a:pt x="12" y="80"/>
                </a:cubicBezTo>
                <a:cubicBezTo>
                  <a:pt x="9" y="78"/>
                  <a:pt x="9" y="78"/>
                  <a:pt x="9" y="78"/>
                </a:cubicBezTo>
                <a:cubicBezTo>
                  <a:pt x="67" y="19"/>
                  <a:pt x="67" y="19"/>
                  <a:pt x="67" y="19"/>
                </a:cubicBezTo>
                <a:close/>
                <a:moveTo>
                  <a:pt x="8" y="98"/>
                </a:moveTo>
                <a:cubicBezTo>
                  <a:pt x="8" y="98"/>
                  <a:pt x="8" y="98"/>
                  <a:pt x="8" y="98"/>
                </a:cubicBezTo>
                <a:cubicBezTo>
                  <a:pt x="8" y="84"/>
                  <a:pt x="8" y="84"/>
                  <a:pt x="8" y="84"/>
                </a:cubicBezTo>
                <a:cubicBezTo>
                  <a:pt x="22" y="98"/>
                  <a:pt x="22" y="98"/>
                  <a:pt x="22" y="98"/>
                </a:cubicBezTo>
                <a:cubicBezTo>
                  <a:pt x="8" y="98"/>
                  <a:pt x="8" y="98"/>
                  <a:pt x="8" y="98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25" y="94"/>
                  <a:pt x="25" y="94"/>
                  <a:pt x="25" y="94"/>
                </a:cubicBezTo>
                <a:cubicBezTo>
                  <a:pt x="45" y="75"/>
                  <a:pt x="64" y="55"/>
                  <a:pt x="84" y="36"/>
                </a:cubicBezTo>
                <a:cubicBezTo>
                  <a:pt x="86" y="39"/>
                  <a:pt x="86" y="39"/>
                  <a:pt x="86" y="39"/>
                </a:cubicBezTo>
                <a:cubicBezTo>
                  <a:pt x="28" y="97"/>
                  <a:pt x="28" y="97"/>
                  <a:pt x="28" y="97"/>
                </a:cubicBezTo>
                <a:close/>
                <a:moveTo>
                  <a:pt x="77" y="96"/>
                </a:moveTo>
                <a:cubicBezTo>
                  <a:pt x="77" y="96"/>
                  <a:pt x="77" y="96"/>
                  <a:pt x="77" y="96"/>
                </a:cubicBezTo>
                <a:cubicBezTo>
                  <a:pt x="59" y="77"/>
                  <a:pt x="59" y="77"/>
                  <a:pt x="59" y="77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62"/>
                  <a:pt x="81" y="62"/>
                  <a:pt x="81" y="62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67"/>
                  <a:pt x="77" y="68"/>
                  <a:pt x="77" y="69"/>
                </a:cubicBezTo>
                <a:cubicBezTo>
                  <a:pt x="78" y="70"/>
                  <a:pt x="80" y="70"/>
                  <a:pt x="81" y="69"/>
                </a:cubicBezTo>
                <a:cubicBezTo>
                  <a:pt x="84" y="66"/>
                  <a:pt x="84" y="66"/>
                  <a:pt x="84" y="66"/>
                </a:cubicBezTo>
                <a:cubicBezTo>
                  <a:pt x="89" y="71"/>
                  <a:pt x="89" y="71"/>
                  <a:pt x="89" y="71"/>
                </a:cubicBezTo>
                <a:cubicBezTo>
                  <a:pt x="83" y="78"/>
                  <a:pt x="83" y="78"/>
                  <a:pt x="83" y="78"/>
                </a:cubicBezTo>
                <a:cubicBezTo>
                  <a:pt x="82" y="78"/>
                  <a:pt x="82" y="80"/>
                  <a:pt x="83" y="81"/>
                </a:cubicBezTo>
                <a:cubicBezTo>
                  <a:pt x="84" y="82"/>
                  <a:pt x="85" y="82"/>
                  <a:pt x="86" y="81"/>
                </a:cubicBezTo>
                <a:cubicBezTo>
                  <a:pt x="93" y="74"/>
                  <a:pt x="93" y="74"/>
                  <a:pt x="93" y="74"/>
                </a:cubicBezTo>
                <a:cubicBezTo>
                  <a:pt x="96" y="77"/>
                  <a:pt x="96" y="77"/>
                  <a:pt x="96" y="77"/>
                </a:cubicBezTo>
                <a:cubicBezTo>
                  <a:pt x="77" y="96"/>
                  <a:pt x="77" y="96"/>
                  <a:pt x="77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菱形 122"/>
          <p:cNvSpPr/>
          <p:nvPr/>
        </p:nvSpPr>
        <p:spPr>
          <a:xfrm>
            <a:off x="1073429" y="2570956"/>
            <a:ext cx="1809408" cy="1809408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Freeform 21"/>
          <p:cNvSpPr>
            <a:spLocks noEditPoints="1"/>
          </p:cNvSpPr>
          <p:nvPr/>
        </p:nvSpPr>
        <p:spPr bwMode="auto">
          <a:xfrm>
            <a:off x="1857982" y="2935505"/>
            <a:ext cx="240302" cy="245642"/>
          </a:xfrm>
          <a:custGeom>
            <a:avLst/>
            <a:gdLst>
              <a:gd name="T0" fmla="*/ 26 w 90"/>
              <a:gd name="T1" fmla="*/ 19 h 91"/>
              <a:gd name="T2" fmla="*/ 19 w 90"/>
              <a:gd name="T3" fmla="*/ 26 h 91"/>
              <a:gd name="T4" fmla="*/ 18 w 90"/>
              <a:gd name="T5" fmla="*/ 34 h 91"/>
              <a:gd name="T6" fmla="*/ 22 w 90"/>
              <a:gd name="T7" fmla="*/ 29 h 91"/>
              <a:gd name="T8" fmla="*/ 29 w 90"/>
              <a:gd name="T9" fmla="*/ 23 h 91"/>
              <a:gd name="T10" fmla="*/ 33 w 90"/>
              <a:gd name="T11" fmla="*/ 18 h 91"/>
              <a:gd name="T12" fmla="*/ 89 w 90"/>
              <a:gd name="T13" fmla="*/ 84 h 91"/>
              <a:gd name="T14" fmla="*/ 73 w 90"/>
              <a:gd name="T15" fmla="*/ 67 h 91"/>
              <a:gd name="T16" fmla="*/ 82 w 90"/>
              <a:gd name="T17" fmla="*/ 41 h 91"/>
              <a:gd name="T18" fmla="*/ 79 w 90"/>
              <a:gd name="T19" fmla="*/ 25 h 91"/>
              <a:gd name="T20" fmla="*/ 70 w 90"/>
              <a:gd name="T21" fmla="*/ 12 h 91"/>
              <a:gd name="T22" fmla="*/ 41 w 90"/>
              <a:gd name="T23" fmla="*/ 0 h 91"/>
              <a:gd name="T24" fmla="*/ 3 w 90"/>
              <a:gd name="T25" fmla="*/ 25 h 91"/>
              <a:gd name="T26" fmla="*/ 3 w 90"/>
              <a:gd name="T27" fmla="*/ 57 h 91"/>
              <a:gd name="T28" fmla="*/ 12 w 90"/>
              <a:gd name="T29" fmla="*/ 70 h 91"/>
              <a:gd name="T30" fmla="*/ 25 w 90"/>
              <a:gd name="T31" fmla="*/ 79 h 91"/>
              <a:gd name="T32" fmla="*/ 25 w 90"/>
              <a:gd name="T33" fmla="*/ 79 h 91"/>
              <a:gd name="T34" fmla="*/ 57 w 90"/>
              <a:gd name="T35" fmla="*/ 79 h 91"/>
              <a:gd name="T36" fmla="*/ 84 w 90"/>
              <a:gd name="T37" fmla="*/ 89 h 91"/>
              <a:gd name="T38" fmla="*/ 89 w 90"/>
              <a:gd name="T39" fmla="*/ 84 h 91"/>
              <a:gd name="T40" fmla="*/ 65 w 90"/>
              <a:gd name="T41" fmla="*/ 65 h 91"/>
              <a:gd name="T42" fmla="*/ 54 w 90"/>
              <a:gd name="T43" fmla="*/ 72 h 91"/>
              <a:gd name="T44" fmla="*/ 28 w 90"/>
              <a:gd name="T45" fmla="*/ 72 h 91"/>
              <a:gd name="T46" fmla="*/ 17 w 90"/>
              <a:gd name="T47" fmla="*/ 65 h 91"/>
              <a:gd name="T48" fmla="*/ 17 w 90"/>
              <a:gd name="T49" fmla="*/ 65 h 91"/>
              <a:gd name="T50" fmla="*/ 10 w 90"/>
              <a:gd name="T51" fmla="*/ 54 h 91"/>
              <a:gd name="T52" fmla="*/ 10 w 90"/>
              <a:gd name="T53" fmla="*/ 28 h 91"/>
              <a:gd name="T54" fmla="*/ 41 w 90"/>
              <a:gd name="T55" fmla="*/ 7 h 91"/>
              <a:gd name="T56" fmla="*/ 65 w 90"/>
              <a:gd name="T57" fmla="*/ 17 h 91"/>
              <a:gd name="T58" fmla="*/ 72 w 90"/>
              <a:gd name="T59" fmla="*/ 28 h 91"/>
              <a:gd name="T60" fmla="*/ 75 w 90"/>
              <a:gd name="T61" fmla="*/ 41 h 91"/>
              <a:gd name="T62" fmla="*/ 65 w 90"/>
              <a:gd name="T63" fmla="*/ 65 h 91"/>
              <a:gd name="T64" fmla="*/ 65 w 90"/>
              <a:gd name="T65" fmla="*/ 39 h 91"/>
              <a:gd name="T66" fmla="*/ 61 w 90"/>
              <a:gd name="T67" fmla="*/ 50 h 91"/>
              <a:gd name="T68" fmla="*/ 57 w 90"/>
              <a:gd name="T69" fmla="*/ 57 h 91"/>
              <a:gd name="T70" fmla="*/ 41 w 90"/>
              <a:gd name="T71" fmla="*/ 63 h 91"/>
              <a:gd name="T72" fmla="*/ 41 w 90"/>
              <a:gd name="T73" fmla="*/ 68 h 91"/>
              <a:gd name="T74" fmla="*/ 60 w 90"/>
              <a:gd name="T75" fmla="*/ 60 h 91"/>
              <a:gd name="T76" fmla="*/ 66 w 90"/>
              <a:gd name="T77" fmla="*/ 51 h 91"/>
              <a:gd name="T78" fmla="*/ 65 w 90"/>
              <a:gd name="T79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0" h="91">
                <a:moveTo>
                  <a:pt x="30" y="16"/>
                </a:moveTo>
                <a:cubicBezTo>
                  <a:pt x="29" y="17"/>
                  <a:pt x="27" y="18"/>
                  <a:pt x="26" y="19"/>
                </a:cubicBezTo>
                <a:cubicBezTo>
                  <a:pt x="25" y="20"/>
                  <a:pt x="23" y="21"/>
                  <a:pt x="22" y="22"/>
                </a:cubicBezTo>
                <a:cubicBezTo>
                  <a:pt x="21" y="23"/>
                  <a:pt x="20" y="25"/>
                  <a:pt x="19" y="26"/>
                </a:cubicBezTo>
                <a:cubicBezTo>
                  <a:pt x="18" y="28"/>
                  <a:pt x="17" y="29"/>
                  <a:pt x="16" y="31"/>
                </a:cubicBezTo>
                <a:cubicBezTo>
                  <a:pt x="16" y="32"/>
                  <a:pt x="16" y="33"/>
                  <a:pt x="18" y="34"/>
                </a:cubicBezTo>
                <a:cubicBezTo>
                  <a:pt x="19" y="34"/>
                  <a:pt x="20" y="34"/>
                  <a:pt x="20" y="32"/>
                </a:cubicBezTo>
                <a:cubicBezTo>
                  <a:pt x="21" y="31"/>
                  <a:pt x="22" y="30"/>
                  <a:pt x="22" y="29"/>
                </a:cubicBezTo>
                <a:cubicBezTo>
                  <a:pt x="23" y="28"/>
                  <a:pt x="24" y="26"/>
                  <a:pt x="25" y="25"/>
                </a:cubicBezTo>
                <a:cubicBezTo>
                  <a:pt x="26" y="24"/>
                  <a:pt x="27" y="23"/>
                  <a:pt x="29" y="23"/>
                </a:cubicBezTo>
                <a:cubicBezTo>
                  <a:pt x="30" y="22"/>
                  <a:pt x="31" y="21"/>
                  <a:pt x="32" y="21"/>
                </a:cubicBezTo>
                <a:cubicBezTo>
                  <a:pt x="33" y="20"/>
                  <a:pt x="34" y="19"/>
                  <a:pt x="33" y="18"/>
                </a:cubicBezTo>
                <a:cubicBezTo>
                  <a:pt x="33" y="17"/>
                  <a:pt x="32" y="16"/>
                  <a:pt x="30" y="16"/>
                </a:cubicBezTo>
                <a:close/>
                <a:moveTo>
                  <a:pt x="89" y="84"/>
                </a:moveTo>
                <a:cubicBezTo>
                  <a:pt x="89" y="84"/>
                  <a:pt x="89" y="84"/>
                  <a:pt x="89" y="84"/>
                </a:cubicBezTo>
                <a:cubicBezTo>
                  <a:pt x="73" y="67"/>
                  <a:pt x="73" y="67"/>
                  <a:pt x="73" y="67"/>
                </a:cubicBezTo>
                <a:cubicBezTo>
                  <a:pt x="75" y="64"/>
                  <a:pt x="77" y="61"/>
                  <a:pt x="79" y="57"/>
                </a:cubicBezTo>
                <a:cubicBezTo>
                  <a:pt x="81" y="52"/>
                  <a:pt x="82" y="47"/>
                  <a:pt x="82" y="41"/>
                </a:cubicBezTo>
                <a:cubicBezTo>
                  <a:pt x="82" y="36"/>
                  <a:pt x="81" y="30"/>
                  <a:pt x="79" y="26"/>
                </a:cubicBezTo>
                <a:cubicBezTo>
                  <a:pt x="79" y="25"/>
                  <a:pt x="79" y="25"/>
                  <a:pt x="79" y="25"/>
                </a:cubicBezTo>
                <a:cubicBezTo>
                  <a:pt x="77" y="20"/>
                  <a:pt x="74" y="16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6" y="8"/>
                  <a:pt x="62" y="5"/>
                  <a:pt x="57" y="3"/>
                </a:cubicBezTo>
                <a:cubicBezTo>
                  <a:pt x="52" y="1"/>
                  <a:pt x="46" y="0"/>
                  <a:pt x="41" y="0"/>
                </a:cubicBezTo>
                <a:cubicBezTo>
                  <a:pt x="29" y="0"/>
                  <a:pt x="19" y="4"/>
                  <a:pt x="12" y="12"/>
                </a:cubicBezTo>
                <a:cubicBezTo>
                  <a:pt x="8" y="16"/>
                  <a:pt x="5" y="20"/>
                  <a:pt x="3" y="25"/>
                </a:cubicBezTo>
                <a:cubicBezTo>
                  <a:pt x="1" y="30"/>
                  <a:pt x="0" y="36"/>
                  <a:pt x="0" y="41"/>
                </a:cubicBezTo>
                <a:cubicBezTo>
                  <a:pt x="0" y="47"/>
                  <a:pt x="1" y="52"/>
                  <a:pt x="3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62"/>
                  <a:pt x="8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6" y="74"/>
                  <a:pt x="20" y="77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30" y="81"/>
                  <a:pt x="35" y="82"/>
                  <a:pt x="41" y="82"/>
                </a:cubicBezTo>
                <a:cubicBezTo>
                  <a:pt x="46" y="82"/>
                  <a:pt x="52" y="81"/>
                  <a:pt x="57" y="79"/>
                </a:cubicBezTo>
                <a:cubicBezTo>
                  <a:pt x="61" y="78"/>
                  <a:pt x="64" y="75"/>
                  <a:pt x="67" y="73"/>
                </a:cubicBezTo>
                <a:cubicBezTo>
                  <a:pt x="84" y="89"/>
                  <a:pt x="84" y="89"/>
                  <a:pt x="84" y="89"/>
                </a:cubicBezTo>
                <a:cubicBezTo>
                  <a:pt x="85" y="91"/>
                  <a:pt x="88" y="91"/>
                  <a:pt x="89" y="89"/>
                </a:cubicBezTo>
                <a:cubicBezTo>
                  <a:pt x="90" y="88"/>
                  <a:pt x="90" y="85"/>
                  <a:pt x="89" y="84"/>
                </a:cubicBezTo>
                <a:close/>
                <a:moveTo>
                  <a:pt x="65" y="65"/>
                </a:move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2" y="68"/>
                  <a:pt x="58" y="71"/>
                  <a:pt x="54" y="72"/>
                </a:cubicBezTo>
                <a:cubicBezTo>
                  <a:pt x="50" y="74"/>
                  <a:pt x="45" y="75"/>
                  <a:pt x="41" y="75"/>
                </a:cubicBezTo>
                <a:cubicBezTo>
                  <a:pt x="36" y="75"/>
                  <a:pt x="32" y="74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4" y="71"/>
                  <a:pt x="20" y="68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62"/>
                  <a:pt x="11" y="58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8" y="50"/>
                  <a:pt x="7" y="46"/>
                  <a:pt x="7" y="41"/>
                </a:cubicBezTo>
                <a:cubicBezTo>
                  <a:pt x="7" y="37"/>
                  <a:pt x="8" y="32"/>
                  <a:pt x="10" y="28"/>
                </a:cubicBezTo>
                <a:cubicBezTo>
                  <a:pt x="11" y="24"/>
                  <a:pt x="14" y="20"/>
                  <a:pt x="17" y="17"/>
                </a:cubicBezTo>
                <a:cubicBezTo>
                  <a:pt x="23" y="11"/>
                  <a:pt x="32" y="7"/>
                  <a:pt x="41" y="7"/>
                </a:cubicBezTo>
                <a:cubicBezTo>
                  <a:pt x="45" y="7"/>
                  <a:pt x="50" y="8"/>
                  <a:pt x="54" y="10"/>
                </a:cubicBezTo>
                <a:cubicBezTo>
                  <a:pt x="58" y="12"/>
                  <a:pt x="62" y="14"/>
                  <a:pt x="65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8" y="21"/>
                  <a:pt x="70" y="24"/>
                  <a:pt x="72" y="28"/>
                </a:cubicBezTo>
                <a:cubicBezTo>
                  <a:pt x="72" y="28"/>
                  <a:pt x="72" y="28"/>
                  <a:pt x="72" y="28"/>
                </a:cubicBezTo>
                <a:cubicBezTo>
                  <a:pt x="74" y="32"/>
                  <a:pt x="75" y="37"/>
                  <a:pt x="75" y="41"/>
                </a:cubicBezTo>
                <a:cubicBezTo>
                  <a:pt x="75" y="46"/>
                  <a:pt x="74" y="50"/>
                  <a:pt x="72" y="54"/>
                </a:cubicBezTo>
                <a:cubicBezTo>
                  <a:pt x="70" y="58"/>
                  <a:pt x="68" y="62"/>
                  <a:pt x="65" y="65"/>
                </a:cubicBezTo>
                <a:close/>
                <a:moveTo>
                  <a:pt x="65" y="39"/>
                </a:moveTo>
                <a:cubicBezTo>
                  <a:pt x="65" y="39"/>
                  <a:pt x="65" y="39"/>
                  <a:pt x="65" y="39"/>
                </a:cubicBezTo>
                <a:cubicBezTo>
                  <a:pt x="64" y="39"/>
                  <a:pt x="63" y="40"/>
                  <a:pt x="63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2"/>
                  <a:pt x="59" y="55"/>
                  <a:pt x="57" y="57"/>
                </a:cubicBezTo>
                <a:cubicBezTo>
                  <a:pt x="54" y="59"/>
                  <a:pt x="52" y="60"/>
                  <a:pt x="49" y="62"/>
                </a:cubicBezTo>
                <a:cubicBezTo>
                  <a:pt x="47" y="63"/>
                  <a:pt x="44" y="63"/>
                  <a:pt x="41" y="63"/>
                </a:cubicBezTo>
                <a:cubicBezTo>
                  <a:pt x="40" y="63"/>
                  <a:pt x="39" y="64"/>
                  <a:pt x="39" y="66"/>
                </a:cubicBezTo>
                <a:cubicBezTo>
                  <a:pt x="39" y="67"/>
                  <a:pt x="40" y="68"/>
                  <a:pt x="41" y="68"/>
                </a:cubicBezTo>
                <a:cubicBezTo>
                  <a:pt x="44" y="68"/>
                  <a:pt x="48" y="67"/>
                  <a:pt x="51" y="66"/>
                </a:cubicBezTo>
                <a:cubicBezTo>
                  <a:pt x="54" y="64"/>
                  <a:pt x="57" y="63"/>
                  <a:pt x="60" y="60"/>
                </a:cubicBezTo>
                <a:cubicBezTo>
                  <a:pt x="62" y="58"/>
                  <a:pt x="64" y="55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7" y="48"/>
                  <a:pt x="68" y="45"/>
                  <a:pt x="68" y="41"/>
                </a:cubicBezTo>
                <a:cubicBezTo>
                  <a:pt x="68" y="40"/>
                  <a:pt x="67" y="39"/>
                  <a:pt x="65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Rectangle 24"/>
          <p:cNvSpPr>
            <a:spLocks noChangeArrowheads="1"/>
          </p:cNvSpPr>
          <p:nvPr/>
        </p:nvSpPr>
        <p:spPr bwMode="auto">
          <a:xfrm>
            <a:off x="1423708" y="3290132"/>
            <a:ext cx="1108850" cy="4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手机软件界面方案设计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9"/>
          <p:cNvSpPr/>
          <p:nvPr/>
        </p:nvSpPr>
        <p:spPr bwMode="auto">
          <a:xfrm>
            <a:off x="1210327" y="3774536"/>
            <a:ext cx="174784" cy="350198"/>
          </a:xfrm>
          <a:custGeom>
            <a:avLst/>
            <a:gdLst>
              <a:gd name="T0" fmla="*/ 0 w 278"/>
              <a:gd name="T1" fmla="*/ 0 h 557"/>
              <a:gd name="T2" fmla="*/ 278 w 278"/>
              <a:gd name="T3" fmla="*/ 278 h 557"/>
              <a:gd name="T4" fmla="*/ 0 w 278"/>
              <a:gd name="T5" fmla="*/ 557 h 557"/>
              <a:gd name="T6" fmla="*/ 0 w 278"/>
              <a:gd name="T7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557">
                <a:moveTo>
                  <a:pt x="0" y="0"/>
                </a:moveTo>
                <a:lnTo>
                  <a:pt x="278" y="278"/>
                </a:lnTo>
                <a:lnTo>
                  <a:pt x="0" y="557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7"/>
          <p:cNvSpPr/>
          <p:nvPr/>
        </p:nvSpPr>
        <p:spPr bwMode="auto">
          <a:xfrm>
            <a:off x="1642560" y="2357041"/>
            <a:ext cx="179115" cy="357587"/>
          </a:xfrm>
          <a:custGeom>
            <a:avLst/>
            <a:gdLst>
              <a:gd name="T0" fmla="*/ 0 w 557"/>
              <a:gd name="T1" fmla="*/ 0 h 1112"/>
              <a:gd name="T2" fmla="*/ 557 w 557"/>
              <a:gd name="T3" fmla="*/ 557 h 1112"/>
              <a:gd name="T4" fmla="*/ 0 w 557"/>
              <a:gd name="T5" fmla="*/ 1112 h 1112"/>
              <a:gd name="T6" fmla="*/ 0 w 557"/>
              <a:gd name="T7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7" h="1112">
                <a:moveTo>
                  <a:pt x="0" y="0"/>
                </a:moveTo>
                <a:lnTo>
                  <a:pt x="557" y="557"/>
                </a:lnTo>
                <a:lnTo>
                  <a:pt x="0" y="111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080131" y="3412376"/>
            <a:ext cx="2824209" cy="1309927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/>
          </a:p>
        </p:txBody>
      </p:sp>
      <p:cxnSp>
        <p:nvCxnSpPr>
          <p:cNvPr id="30" name="直接连接符 29"/>
          <p:cNvCxnSpPr/>
          <p:nvPr/>
        </p:nvCxnSpPr>
        <p:spPr>
          <a:xfrm>
            <a:off x="5165952" y="3761773"/>
            <a:ext cx="2636625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5165950" y="3484265"/>
            <a:ext cx="2551167" cy="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提示</a:t>
            </a: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5165950" y="3896081"/>
            <a:ext cx="2636627" cy="6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本课程主要涉及的是原型设计阶段、界面设计阶段这两部分，主要都以平面设计为主，其他流程同学们了解即可。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3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1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3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7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5" presetClass="emph" presetSubtype="0" repeatCount="3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7" dur="1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3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1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1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1" grpId="0" animBg="1"/>
          <p:bldP spid="41" grpId="1" animBg="1"/>
          <p:bldP spid="42" grpId="0"/>
          <p:bldP spid="113" grpId="0" animBg="1"/>
          <p:bldP spid="115" grpId="0" animBg="1"/>
          <p:bldP spid="119" grpId="0"/>
          <p:bldP spid="120" grpId="0"/>
          <p:bldP spid="121" grpId="0" animBg="1"/>
          <p:bldP spid="116" grpId="0" animBg="1"/>
          <p:bldP spid="123" grpId="0" animBg="1"/>
          <p:bldP spid="114" grpId="0" animBg="1"/>
          <p:bldP spid="118" grpId="0"/>
          <p:bldP spid="124" grpId="0" animBg="1"/>
          <p:bldP spid="124" grpId="1" animBg="1"/>
          <p:bldP spid="125" grpId="0" animBg="1"/>
          <p:bldP spid="125" grpId="1" animBg="1"/>
          <p:bldP spid="29" grpId="0" animBg="1"/>
          <p:bldP spid="31" grpId="0"/>
          <p:bldP spid="32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1424</TotalTime>
  <Words>2564</Words>
  <Application>Microsoft Office PowerPoint</Application>
  <PresentationFormat>自定义</PresentationFormat>
  <Paragraphs>175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5" baseType="lpstr">
      <vt:lpstr>微软雅黑</vt:lpstr>
      <vt:lpstr>Arial</vt:lpstr>
      <vt:lpstr>Calibri</vt:lpstr>
      <vt:lpstr>Calibri Light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ma chong</cp:lastModifiedBy>
  <cp:revision>152</cp:revision>
  <dcterms:created xsi:type="dcterms:W3CDTF">2016-02-29T06:04:00Z</dcterms:created>
  <dcterms:modified xsi:type="dcterms:W3CDTF">2023-03-11T07:44:10Z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