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15" r:id="rId3"/>
    <p:sldId id="455" r:id="rId4"/>
    <p:sldId id="456" r:id="rId5"/>
    <p:sldId id="457" r:id="rId6"/>
    <p:sldId id="458" r:id="rId7"/>
    <p:sldId id="459" r:id="rId8"/>
    <p:sldId id="460" r:id="rId9"/>
    <p:sldId id="461" r:id="rId10"/>
    <p:sldId id="481" r:id="rId11"/>
  </p:sldIdLst>
  <p:sldSz cx="9144000" cy="5143500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FF"/>
    <a:srgbClr val="F6F6F6"/>
    <a:srgbClr val="990000"/>
    <a:srgbClr val="CC3300"/>
    <a:srgbClr val="33CCFF"/>
    <a:srgbClr val="FF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714"/>
    <p:restoredTop sz="94754"/>
  </p:normalViewPr>
  <p:slideViewPr>
    <p:cSldViewPr showGuides="1">
      <p:cViewPr varScale="1">
        <p:scale>
          <a:sx n="113" d="100"/>
          <a:sy n="113" d="100"/>
        </p:scale>
        <p:origin x="-14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44" name="Rectangle 4"/>
          <p:cNvSpPr>
            <a:spLocks noRo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zh-CN" sz="1200" dirty="0">
                <a:ea typeface="宋体" panose="02010600030101010101" pitchFamily="2" charset="-122"/>
              </a:rPr>
            </a:fld>
            <a:endParaRPr lang="en-US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圆角矩形 3"/>
          <p:cNvSpPr/>
          <p:nvPr/>
        </p:nvSpPr>
        <p:spPr bwMode="auto">
          <a:xfrm>
            <a:off x="1475656" y="2292115"/>
            <a:ext cx="6192688" cy="903045"/>
          </a:xfrm>
          <a:prstGeom prst="roundRect">
            <a:avLst/>
          </a:prstGeom>
          <a:solidFill>
            <a:srgbClr val="0066FF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234000" tIns="190800" rIns="198000" bIns="19080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    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滚动轴承的安装、润滑与密封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矩形 2"/>
          <p:cNvSpPr/>
          <p:nvPr/>
        </p:nvSpPr>
        <p:spPr>
          <a:xfrm>
            <a:off x="611188" y="1008063"/>
            <a:ext cx="26352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1800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sz="1800" b="1" dirty="0">
                <a:latin typeface="微软雅黑" panose="020B0503020204020204" charset="-122"/>
                <a:ea typeface="微软雅黑" panose="020B0503020204020204" charset="-122"/>
              </a:rPr>
              <a:t>．滚动轴承的轴向固定</a:t>
            </a:r>
            <a:endParaRPr lang="zh-CN" altLang="en-US" sz="1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1" name="矩形 3"/>
          <p:cNvSpPr/>
          <p:nvPr/>
        </p:nvSpPr>
        <p:spPr>
          <a:xfrm>
            <a:off x="223838" y="1531938"/>
            <a:ext cx="1096962" cy="3232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轴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承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内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圈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轴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向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固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sz="2000" b="1" dirty="0">
                <a:latin typeface="微软雅黑" panose="020B0503020204020204" charset="-122"/>
                <a:ea typeface="微软雅黑" panose="020B0503020204020204" charset="-122"/>
              </a:rPr>
              <a:t>定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05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6375" y="1481138"/>
            <a:ext cx="7113588" cy="320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3" name="矩形 1"/>
          <p:cNvSpPr/>
          <p:nvPr/>
        </p:nvSpPr>
        <p:spPr>
          <a:xfrm>
            <a:off x="223838" y="484188"/>
            <a:ext cx="3878262" cy="5857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一</a:t>
            </a:r>
            <a:r>
              <a:rPr lang="zh-CN" altLang="zh-CN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、滚动轴承的</a:t>
            </a:r>
            <a:r>
              <a:rPr lang="zh-CN" altLang="en-US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安装</a:t>
            </a:r>
            <a:endParaRPr lang="zh-CN" altLang="en-US" sz="3200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矩形 1"/>
          <p:cNvSpPr/>
          <p:nvPr/>
        </p:nvSpPr>
        <p:spPr>
          <a:xfrm>
            <a:off x="539750" y="1195388"/>
            <a:ext cx="3741738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）轴承外圈的轴向固定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075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1924050"/>
            <a:ext cx="8547100" cy="24368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矩形 1"/>
          <p:cNvSpPr/>
          <p:nvPr/>
        </p:nvSpPr>
        <p:spPr>
          <a:xfrm>
            <a:off x="539750" y="803910"/>
            <a:ext cx="324961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．滚动轴承的润滑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99" name="矩形 2"/>
          <p:cNvSpPr/>
          <p:nvPr/>
        </p:nvSpPr>
        <p:spPr>
          <a:xfrm>
            <a:off x="709613" y="1327785"/>
            <a:ext cx="2503487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）润滑脂润滑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0" name="矩形 3"/>
          <p:cNvSpPr/>
          <p:nvPr/>
        </p:nvSpPr>
        <p:spPr>
          <a:xfrm>
            <a:off x="900113" y="1677035"/>
            <a:ext cx="7775575" cy="989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5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适用于轴颈圆周速度不大于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5 m/s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的滚动轴承润滑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润滑脂的填充量一般为轴承空间的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1/3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～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2/3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1" name="矩形 4"/>
          <p:cNvSpPr/>
          <p:nvPr/>
        </p:nvSpPr>
        <p:spPr>
          <a:xfrm>
            <a:off x="684213" y="2572385"/>
            <a:ext cx="2503487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）润滑油润滑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2" name="矩形 5"/>
          <p:cNvSpPr/>
          <p:nvPr/>
        </p:nvSpPr>
        <p:spPr>
          <a:xfrm>
            <a:off x="900113" y="2950210"/>
            <a:ext cx="7848600" cy="990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5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适用于轴颈圆周速度和工作温度较高的场合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有浸油润滑、滴油润滑和喷雾润滑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3" name="矩形 6"/>
          <p:cNvSpPr/>
          <p:nvPr/>
        </p:nvSpPr>
        <p:spPr>
          <a:xfrm>
            <a:off x="709613" y="3764598"/>
            <a:ext cx="2220912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）固体润滑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04" name="矩形 7"/>
          <p:cNvSpPr/>
          <p:nvPr/>
        </p:nvSpPr>
        <p:spPr>
          <a:xfrm>
            <a:off x="901700" y="4172585"/>
            <a:ext cx="7918450" cy="541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5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有石墨、二硫化钼（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MoS2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）等，在重载或高温下使用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矩形 1"/>
          <p:cNvSpPr/>
          <p:nvPr/>
        </p:nvSpPr>
        <p:spPr>
          <a:xfrm>
            <a:off x="323850" y="537845"/>
            <a:ext cx="324961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．滚动轴承的密封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3" name="矩形 2"/>
          <p:cNvSpPr/>
          <p:nvPr/>
        </p:nvSpPr>
        <p:spPr>
          <a:xfrm>
            <a:off x="323850" y="969645"/>
            <a:ext cx="250507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接触式密封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124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1447483"/>
            <a:ext cx="8623300" cy="3225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矩形 1"/>
          <p:cNvSpPr/>
          <p:nvPr/>
        </p:nvSpPr>
        <p:spPr>
          <a:xfrm>
            <a:off x="234950" y="1583055"/>
            <a:ext cx="990600" cy="26765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>
              <a:buNone/>
            </a:pP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非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接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触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式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密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buNone/>
            </a:pP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封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147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9675" y="719455"/>
            <a:ext cx="7248525" cy="39989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矩形 1"/>
          <p:cNvSpPr/>
          <p:nvPr/>
        </p:nvSpPr>
        <p:spPr>
          <a:xfrm>
            <a:off x="323850" y="987425"/>
            <a:ext cx="5108575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lang="zh-CN" altLang="zh-CN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、滚动轴承的公差与配合</a:t>
            </a:r>
            <a:endParaRPr lang="zh-CN" altLang="en-US" sz="3200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171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488" y="1706563"/>
            <a:ext cx="8926512" cy="23891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2" name="矩形 2"/>
          <p:cNvSpPr/>
          <p:nvPr/>
        </p:nvSpPr>
        <p:spPr>
          <a:xfrm>
            <a:off x="1403350" y="4271963"/>
            <a:ext cx="67691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轴颈常用公差带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           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外壳孔常用公差带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矩形 1"/>
          <p:cNvSpPr/>
          <p:nvPr/>
        </p:nvSpPr>
        <p:spPr>
          <a:xfrm>
            <a:off x="250825" y="802323"/>
            <a:ext cx="5170488" cy="1754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轴承内孔与轴的配合只标注轴的公差带代号；轴承外圈与外壳孔的配合只标注外壳孔的公差带代号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95" name="矩形 3"/>
          <p:cNvSpPr/>
          <p:nvPr/>
        </p:nvSpPr>
        <p:spPr>
          <a:xfrm>
            <a:off x="250825" y="2573973"/>
            <a:ext cx="49847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转动圈常采用过盈配合，固定圈常采用间隙配合或过渡配合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96" name="矩形 4"/>
          <p:cNvSpPr/>
          <p:nvPr/>
        </p:nvSpPr>
        <p:spPr>
          <a:xfrm>
            <a:off x="323850" y="3615373"/>
            <a:ext cx="740092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）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转速高、载荷及振动大、旋转精度要求高时，应采用紧一些的配合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819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1863" y="700723"/>
            <a:ext cx="1819275" cy="2809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矩形 4"/>
          <p:cNvSpPr/>
          <p:nvPr/>
        </p:nvSpPr>
        <p:spPr>
          <a:xfrm>
            <a:off x="755650" y="1276350"/>
            <a:ext cx="141605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小结：</a:t>
            </a:r>
            <a:endParaRPr lang="zh-CN" altLang="en-US" sz="3200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19" name="矩形 6"/>
          <p:cNvSpPr/>
          <p:nvPr/>
        </p:nvSpPr>
        <p:spPr>
          <a:xfrm>
            <a:off x="1835150" y="1847850"/>
            <a:ext cx="5473700" cy="24653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．理解滚动轴承内圈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固定形式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．理解滚动轴承外圈的固定形式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了解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滚动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轴承的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润滑方式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掌握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滚动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轴承的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密封目的和方式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．了解滚动轴承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公差与配合形式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OWUyZDlhYzI5NGRiMjZiMGI2NzAyOWE1ZDM3NDRkZmQifQ=="/>
</p:tagLst>
</file>

<file path=ppt/theme/theme1.xml><?xml version="1.0" encoding="utf-8"?>
<a:theme xmlns:a="http://schemas.openxmlformats.org/drawingml/2006/main" name="49f5b78e2f8b5">
  <a:themeElements>
    <a:clrScheme name="49f5b78e2f8b5 6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FF0517"/>
      </a:accent1>
      <a:accent2>
        <a:srgbClr val="BC000D"/>
      </a:accent2>
      <a:accent3>
        <a:srgbClr val="FFFFFF"/>
      </a:accent3>
      <a:accent4>
        <a:srgbClr val="000000"/>
      </a:accent4>
      <a:accent5>
        <a:srgbClr val="FFAAAB"/>
      </a:accent5>
      <a:accent6>
        <a:srgbClr val="AA000B"/>
      </a:accent6>
      <a:hlink>
        <a:srgbClr val="3A0004"/>
      </a:hlink>
      <a:folHlink>
        <a:srgbClr val="FF3B3B"/>
      </a:folHlink>
    </a:clrScheme>
    <a:fontScheme name="49f5b78e2f8b5">
      <a:majorFont>
        <a:latin typeface="Arial"/>
        <a:ea typeface="华文细黑"/>
        <a:cs typeface=""/>
      </a:majorFont>
      <a:minorFont>
        <a:latin typeface="Arial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lnDef>
  </a:objectDefaults>
  <a:extraClrSchemeLst>
    <a:extraClrScheme>
      <a:clrScheme name="49f5b78e2f8b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E78A2D"/>
        </a:accent6>
        <a:hlink>
          <a:srgbClr val="463900"/>
        </a:hlink>
        <a:folHlink>
          <a:srgbClr val="FFE6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021"/>
        </a:accent1>
        <a:accent2>
          <a:srgbClr val="DA5800"/>
        </a:accent2>
        <a:accent3>
          <a:srgbClr val="FFFFFF"/>
        </a:accent3>
        <a:accent4>
          <a:srgbClr val="000000"/>
        </a:accent4>
        <a:accent5>
          <a:srgbClr val="FFC6AB"/>
        </a:accent5>
        <a:accent6>
          <a:srgbClr val="C54F00"/>
        </a:accent6>
        <a:hlink>
          <a:srgbClr val="963D00"/>
        </a:hlink>
        <a:folHlink>
          <a:srgbClr val="FFAD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5B8CC1"/>
        </a:accent1>
        <a:accent2>
          <a:srgbClr val="2A5682"/>
        </a:accent2>
        <a:accent3>
          <a:srgbClr val="FFFFFF"/>
        </a:accent3>
        <a:accent4>
          <a:srgbClr val="000000"/>
        </a:accent4>
        <a:accent5>
          <a:srgbClr val="B5C5DD"/>
        </a:accent5>
        <a:accent6>
          <a:srgbClr val="254D75"/>
        </a:accent6>
        <a:hlink>
          <a:srgbClr val="002850"/>
        </a:hlink>
        <a:folHlink>
          <a:srgbClr val="2A94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1C1C1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F59B8"/>
        </a:accent1>
        <a:accent2>
          <a:srgbClr val="884183"/>
        </a:accent2>
        <a:accent3>
          <a:srgbClr val="FFFFFF"/>
        </a:accent3>
        <a:accent4>
          <a:srgbClr val="000000"/>
        </a:accent4>
        <a:accent5>
          <a:srgbClr val="DCB5D8"/>
        </a:accent5>
        <a:accent6>
          <a:srgbClr val="7B3A76"/>
        </a:accent6>
        <a:hlink>
          <a:srgbClr val="371535"/>
        </a:hlink>
        <a:folHlink>
          <a:srgbClr val="C46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517"/>
        </a:accent1>
        <a:accent2>
          <a:srgbClr val="BC000D"/>
        </a:accent2>
        <a:accent3>
          <a:srgbClr val="FFFFFF"/>
        </a:accent3>
        <a:accent4>
          <a:srgbClr val="000000"/>
        </a:accent4>
        <a:accent5>
          <a:srgbClr val="FFAAAB"/>
        </a:accent5>
        <a:accent6>
          <a:srgbClr val="AA000B"/>
        </a:accent6>
        <a:hlink>
          <a:srgbClr val="3A0004"/>
        </a:hlink>
        <a:folHlink>
          <a:srgbClr val="FF3B3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7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DFE0BE"/>
        </a:accent1>
        <a:accent2>
          <a:srgbClr val="D1D46B"/>
        </a:accent2>
        <a:accent3>
          <a:srgbClr val="FFFFFF"/>
        </a:accent3>
        <a:accent4>
          <a:srgbClr val="000000"/>
        </a:accent4>
        <a:accent5>
          <a:srgbClr val="ECEDDB"/>
        </a:accent5>
        <a:accent6>
          <a:srgbClr val="BDC060"/>
        </a:accent6>
        <a:hlink>
          <a:srgbClr val="3A3B11"/>
        </a:hlink>
        <a:folHlink>
          <a:srgbClr val="DDDF9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8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6FC01E"/>
        </a:accent1>
        <a:accent2>
          <a:srgbClr val="4F7913"/>
        </a:accent2>
        <a:accent3>
          <a:srgbClr val="FFFFFF"/>
        </a:accent3>
        <a:accent4>
          <a:srgbClr val="000000"/>
        </a:accent4>
        <a:accent5>
          <a:srgbClr val="BBDCAB"/>
        </a:accent5>
        <a:accent6>
          <a:srgbClr val="476D10"/>
        </a:accent6>
        <a:hlink>
          <a:srgbClr val="26420A"/>
        </a:hlink>
        <a:folHlink>
          <a:srgbClr val="7BD5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51ppt_231</Template>
  <TotalTime>0</TotalTime>
  <Words>462</Words>
  <Application>WPS 演示</Application>
  <PresentationFormat>全屏显示(16:9)</PresentationFormat>
  <Paragraphs>63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新宋体</vt:lpstr>
      <vt:lpstr>华文细黑</vt:lpstr>
      <vt:lpstr>微软雅黑</vt:lpstr>
      <vt:lpstr>Times New Roman</vt:lpstr>
      <vt:lpstr>Arial Unicode MS</vt:lpstr>
      <vt:lpstr>49f5b78e2f8b5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幸福来敲门</cp:lastModifiedBy>
  <cp:revision>267</cp:revision>
  <dcterms:created xsi:type="dcterms:W3CDTF">2007-05-06T07:50:54Z</dcterms:created>
  <dcterms:modified xsi:type="dcterms:W3CDTF">2022-08-20T11:48:52Z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608A83C0FA98484C95F97C279228FFC6</vt:lpwstr>
  </property>
  <property fmtid="{D5CDD505-2E9C-101B-9397-08002B2CF9AE}" pid="3" name="KSOProductBuildVer">
    <vt:lpwstr>2052-11.1.0.11636</vt:lpwstr>
  </property>
</Properties>
</file>