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90" r:id="rId3"/>
    <p:sldId id="533" r:id="rId4"/>
    <p:sldId id="523" r:id="rId5"/>
    <p:sldId id="565" r:id="rId6"/>
    <p:sldId id="566" r:id="rId7"/>
    <p:sldId id="556" r:id="rId8"/>
    <p:sldId id="568" r:id="rId9"/>
    <p:sldId id="539" r:id="rId10"/>
    <p:sldId id="433" r:id="rId11"/>
  </p:sldIdLst>
  <p:sldSz cx="12192000" cy="68580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DA9A5"/>
    <a:srgbClr val="333389"/>
    <a:srgbClr val="5F8ADF"/>
    <a:srgbClr val="D4BA3A"/>
    <a:srgbClr val="2E67A5"/>
    <a:srgbClr val="5988DD"/>
    <a:srgbClr val="77956D"/>
    <a:srgbClr val="6666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1267" y="-72"/>
      </p:cViewPr>
      <p:guideLst>
        <p:guide orient="horz" pos="1781"/>
        <p:guide pos="3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6" name="Rectangle 4"/>
          <p:cNvSpPr>
            <a:spLocks noGrp="1" noRo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Click to edit Master text styles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Second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Third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Fourth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Fifth level</a:t>
            </a: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ko-KR" altLang="en-US" sz="1200" strike="noStrike" noProof="1" dirty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200" strike="noStrike" noProof="1" dirty="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 userDrawn="1"/>
        </p:nvSpPr>
        <p:spPr bwMode="auto">
          <a:xfrm>
            <a:off x="10672763" y="0"/>
            <a:ext cx="1519238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3"/>
          <p:cNvSpPr>
            <a:spLocks noChangeArrowheads="1"/>
          </p:cNvSpPr>
          <p:nvPr userDrawn="1"/>
        </p:nvSpPr>
        <p:spPr bwMode="auto">
          <a:xfrm>
            <a:off x="-14287" y="4648200"/>
            <a:ext cx="12192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2149475"/>
            <a:ext cx="12192000" cy="2498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Freeform 7"/>
          <p:cNvSpPr/>
          <p:nvPr userDrawn="1"/>
        </p:nvSpPr>
        <p:spPr bwMode="auto">
          <a:xfrm>
            <a:off x="-14287" y="2133600"/>
            <a:ext cx="10687050" cy="2271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3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AutoShape 8"/>
          <p:cNvSpPr>
            <a:spLocks noChangeArrowheads="1"/>
          </p:cNvSpPr>
          <p:nvPr userDrawn="1"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AutoShape 9"/>
          <p:cNvSpPr>
            <a:spLocks noChangeArrowheads="1"/>
          </p:cNvSpPr>
          <p:nvPr userDrawn="1"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AutoShape 10"/>
          <p:cNvSpPr>
            <a:spLocks noChangeArrowheads="1"/>
          </p:cNvSpPr>
          <p:nvPr userDrawn="1"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hlink">
              <a:alpha val="5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" y="2149475"/>
            <a:ext cx="4283075" cy="339248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2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016000" y="1371600"/>
            <a:ext cx="9550400" cy="762000"/>
          </a:xfr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68800" y="3124200"/>
            <a:ext cx="60960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5384800" y="6553200"/>
            <a:ext cx="2438400" cy="152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" y="6553200"/>
            <a:ext cx="3149600" cy="2286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 smtClean="0">
                <a:solidFill>
                  <a:schemeClr val="tx2"/>
                </a:solidFill>
                <a:ea typeface="Gulim" panose="020B0600000101010101" pitchFamily="34" charset="-127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0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400800"/>
            <a:ext cx="508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eaLnBrk="1" fontAlgn="base" hangingPunct="1">
              <a:buNone/>
            </a:pPr>
            <a:fld id="{9A0DB2DC-4C9A-4742-B13C-FB6460FD3503}" type="slidenum">
              <a:rPr lang="ko-KR" altLang="en-US" sz="1400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z="1400" strike="noStrike" noProof="1" dirty="0">
              <a:ea typeface="Gulim" panose="020B0600000101010101" pitchFamily="34" charset="-127"/>
            </a:endParaRPr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13800" y="381000"/>
            <a:ext cx="2768600" cy="5943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8000" y="381000"/>
            <a:ext cx="8102600" cy="5943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08000" y="1066800"/>
            <a:ext cx="11074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u"/>
              <a:defRPr/>
            </a:pPr>
            <a:endParaRPr kumimoji="0" lang="zh-CN" altLang="en-US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800" y="1193800"/>
            <a:ext cx="10274935" cy="4889500"/>
          </a:xfrm>
        </p:spPr>
        <p:txBody>
          <a:bodyPr/>
          <a:lstStyle>
            <a:lvl2pPr>
              <a:defRPr>
                <a:latin typeface="+mn-lt"/>
              </a:defRPr>
            </a:lvl2pPr>
            <a:lvl3pPr>
              <a:defRPr>
                <a:latin typeface="Verdana" panose="020B0604030504040204" pitchFamily="34" charset="0"/>
              </a:defRPr>
            </a:lvl3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80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46800" y="1066800"/>
            <a:ext cx="5435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Ovr>
    <a:masterClrMapping/>
  </p:clrMapOvr>
  <p:transition>
    <p:random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Freeform 2"/>
          <p:cNvSpPr/>
          <p:nvPr/>
        </p:nvSpPr>
        <p:spPr bwMode="auto">
          <a:xfrm>
            <a:off x="-12700" y="344488"/>
            <a:ext cx="10926763" cy="6334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9738" y="6502400"/>
            <a:ext cx="3352800" cy="228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000" smtClean="0">
                <a:latin typeface="+mn-lt"/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ulim" panose="020B0600000101010101" pitchFamily="34" charset="-127"/>
              <a:cs typeface="+mn-cs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body"/>
          </p:nvPr>
        </p:nvSpPr>
        <p:spPr>
          <a:xfrm>
            <a:off x="892810" y="2697480"/>
            <a:ext cx="9895205" cy="32461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029" name="Group 5"/>
          <p:cNvGrpSpPr/>
          <p:nvPr userDrawn="1"/>
        </p:nvGrpSpPr>
        <p:grpSpPr>
          <a:xfrm>
            <a:off x="10871200" y="0"/>
            <a:ext cx="1320800" cy="6858000"/>
            <a:chOff x="0" y="0"/>
            <a:chExt cx="720" cy="4320"/>
          </a:xfrm>
        </p:grpSpPr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" y="0"/>
              <a:ext cx="718" cy="4320"/>
            </a:xfrm>
            <a:prstGeom prst="rect">
              <a:avLst/>
            </a:prstGeom>
            <a:solidFill>
              <a:schemeClr val="bg2">
                <a:alpha val="39999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0" y="219"/>
              <a:ext cx="720" cy="39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2" name="Rectangle 8"/>
          <p:cNvSpPr>
            <a:spLocks noGrp="1"/>
          </p:cNvSpPr>
          <p:nvPr>
            <p:ph type="title"/>
          </p:nvPr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grpSp>
        <p:nvGrpSpPr>
          <p:cNvPr id="1033" name="Group 9"/>
          <p:cNvGrpSpPr/>
          <p:nvPr userDrawn="1"/>
        </p:nvGrpSpPr>
        <p:grpSpPr>
          <a:xfrm>
            <a:off x="203200" y="228600"/>
            <a:ext cx="1117600" cy="838200"/>
            <a:chOff x="0" y="0"/>
            <a:chExt cx="510" cy="480"/>
          </a:xfrm>
        </p:grpSpPr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0" y="11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22" y="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222" y="240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 cmpd="sng">
              <a:solidFill>
                <a:schemeClr val="bg1"/>
              </a:solidFill>
              <a:miter lim="800000"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0261600" y="59436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10972800" y="563880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10960100" y="6229350"/>
            <a:ext cx="8128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bg2">
              <a:alpha val="34999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74400" y="6362700"/>
            <a:ext cx="508000" cy="228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u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3"/>
          <p:cNvSpPr txBox="1"/>
          <p:nvPr/>
        </p:nvSpPr>
        <p:spPr>
          <a:xfrm>
            <a:off x="7467600" y="5865813"/>
            <a:ext cx="2011363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/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主讲人：任静</a:t>
            </a:r>
            <a:endParaRPr lang="zh-CN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0" name="WordArt 6"/>
          <p:cNvSpPr/>
          <p:nvPr/>
        </p:nvSpPr>
        <p:spPr>
          <a:xfrm>
            <a:off x="6051550" y="1177925"/>
            <a:ext cx="4319588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normAutofit/>
          </a:bodyPr>
          <a:p>
            <a:pPr algn="ctr"/>
            <a:r>
              <a:rPr lang="zh-CN" altLang="en-US" sz="4400">
                <a:solidFill>
                  <a:srgbClr val="0033CC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建筑施工组织</a:t>
            </a:r>
            <a:endParaRPr lang="zh-CN" altLang="en-US" sz="4400">
              <a:solidFill>
                <a:srgbClr val="0033CC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099" name="Text Box 4"/>
          <p:cNvSpPr txBox="1"/>
          <p:nvPr/>
        </p:nvSpPr>
        <p:spPr>
          <a:xfrm>
            <a:off x="4311015" y="2889885"/>
            <a:ext cx="6505575" cy="768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en-US" altLang="zh-CN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</a:t>
            </a:r>
            <a:r>
              <a:rPr lang="zh-CN" altLang="en-US" sz="44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双代号网络图标号计算法</a:t>
            </a:r>
            <a:endParaRPr lang="zh-CN" altLang="en-US" sz="44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pic>
        <p:nvPicPr>
          <p:cNvPr id="2" name="图片 5126" descr="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" y="133350"/>
            <a:ext cx="895350" cy="89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3"/>
          <p:cNvSpPr txBox="1"/>
          <p:nvPr/>
        </p:nvSpPr>
        <p:spPr>
          <a:xfrm>
            <a:off x="1317625" y="287338"/>
            <a:ext cx="3778250" cy="8905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400" u="sng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聊 城 市 技 师 学 院</a:t>
            </a:r>
            <a:endParaRPr lang="zh-CN" altLang="en-US" u="sng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r>
              <a:rPr lang="en-US" altLang="zh-CN" sz="1000" dirty="0">
                <a:solidFill>
                  <a:srgbClr val="303030"/>
                </a:solidFill>
                <a:latin typeface="微软雅黑" panose="020B0503020204020204" charset="-122"/>
                <a:ea typeface="微软雅黑" panose="020B0503020204020204" charset="-122"/>
              </a:rPr>
              <a:t>TECHNICIAN COLLEGE OF LIAOCHENG CITY</a:t>
            </a:r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/>
            <a:endParaRPr lang="zh-CN" altLang="en-US" dirty="0">
              <a:solidFill>
                <a:srgbClr val="30303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8790" y="1988820"/>
            <a:ext cx="8839200" cy="533400"/>
          </a:xfrm>
        </p:spPr>
        <p:txBody>
          <a:bodyPr/>
          <a:p>
            <a:r>
              <a:rPr lang="zh-CN" altLang="en-US" dirty="0">
                <a:latin typeface="方正姚体" panose="02010601030101010101" pitchFamily="2" charset="-122"/>
                <a:ea typeface="方正姚体" panose="02010601030101010101" pitchFamily="2" charset="-122"/>
                <a:sym typeface="+mn-ea"/>
              </a:rPr>
              <a:t>双代号网络图标号计算法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6" name="Group 10"/>
          <p:cNvGrpSpPr/>
          <p:nvPr/>
        </p:nvGrpSpPr>
        <p:grpSpPr>
          <a:xfrm>
            <a:off x="3145155" y="2437765"/>
            <a:ext cx="4074160" cy="781050"/>
            <a:chOff x="-213" y="16"/>
            <a:chExt cx="4373" cy="492"/>
          </a:xfrm>
        </p:grpSpPr>
        <p:sp>
          <p:nvSpPr>
            <p:cNvPr id="5131" name="AutoShap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12" y="69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计算目的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6391" name="AutoShape 12"/>
            <p:cNvSpPr>
              <a:spLocks noChangeAspect="1"/>
            </p:cNvSpPr>
            <p:nvPr/>
          </p:nvSpPr>
          <p:spPr>
            <a:xfrm>
              <a:off x="-213" y="16"/>
              <a:ext cx="930" cy="492"/>
            </a:xfrm>
            <a:prstGeom prst="hexagon">
              <a:avLst>
                <a:gd name="adj" fmla="val 28554"/>
                <a:gd name="vf" fmla="val 115470"/>
              </a:avLst>
            </a:prstGeom>
            <a:solidFill>
              <a:schemeClr val="accent1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2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7" name="Group 13"/>
          <p:cNvGrpSpPr/>
          <p:nvPr/>
        </p:nvGrpSpPr>
        <p:grpSpPr>
          <a:xfrm>
            <a:off x="3030220" y="1247273"/>
            <a:ext cx="4014197" cy="779012"/>
            <a:chOff x="-1474" y="644"/>
            <a:chExt cx="4421" cy="491"/>
          </a:xfrm>
        </p:grpSpPr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-501" y="697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    </a:t>
              </a:r>
              <a:r>
                <a:rPr kumimoji="0" lang="zh-C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计算图示</a:t>
              </a:r>
              <a:endPara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406" name="AutoShape 27"/>
            <p:cNvSpPr>
              <a:spLocks noChangeAspect="1"/>
            </p:cNvSpPr>
            <p:nvPr/>
          </p:nvSpPr>
          <p:spPr>
            <a:xfrm>
              <a:off x="-1474" y="644"/>
              <a:ext cx="913" cy="491"/>
            </a:xfrm>
            <a:prstGeom prst="hexagon">
              <a:avLst>
                <a:gd name="adj" fmla="val 28615"/>
                <a:gd name="vf" fmla="val 115470"/>
              </a:avLst>
            </a:prstGeom>
            <a:solidFill>
              <a:schemeClr val="accent2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1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10" name="Group 3"/>
          <p:cNvGrpSpPr/>
          <p:nvPr/>
        </p:nvGrpSpPr>
        <p:grpSpPr>
          <a:xfrm>
            <a:off x="3145155" y="3713480"/>
            <a:ext cx="4058946" cy="781050"/>
            <a:chOff x="-307" y="7"/>
            <a:chExt cx="4253" cy="492"/>
          </a:xfrm>
        </p:grpSpPr>
        <p:sp>
          <p:nvSpPr>
            <p:cNvPr id="11" name="AutoShape 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98" y="61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 计算演示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2" name="AutoShape 6"/>
            <p:cNvSpPr>
              <a:spLocks noChangeAspect="1"/>
            </p:cNvSpPr>
            <p:nvPr/>
          </p:nvSpPr>
          <p:spPr>
            <a:xfrm>
              <a:off x="-307" y="7"/>
              <a:ext cx="948" cy="492"/>
            </a:xfrm>
            <a:prstGeom prst="hexagon">
              <a:avLst>
                <a:gd name="adj" fmla="val 28553"/>
                <a:gd name="vf" fmla="val 115470"/>
              </a:avLst>
            </a:prstGeom>
            <a:solidFill>
              <a:schemeClr val="hlink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3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3145155" y="5030470"/>
            <a:ext cx="4074160" cy="781050"/>
            <a:chOff x="-213" y="16"/>
            <a:chExt cx="4373" cy="492"/>
          </a:xfrm>
        </p:grpSpPr>
        <p:sp>
          <p:nvSpPr>
            <p:cNvPr id="14" name="AutoShape 11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712" y="69"/>
              <a:ext cx="3448" cy="38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华文中宋" panose="02010600040101010101" pitchFamily="2" charset="-122"/>
                  <a:ea typeface="华文中宋" panose="02010600040101010101" pitchFamily="2" charset="-122"/>
                  <a:cs typeface="+mn-cs"/>
                </a:rPr>
                <a:t>   算法总结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endParaRPr>
            </a:p>
          </p:txBody>
        </p:sp>
        <p:sp>
          <p:nvSpPr>
            <p:cNvPr id="15" name="AutoShape 12"/>
            <p:cNvSpPr>
              <a:spLocks noChangeAspect="1"/>
            </p:cNvSpPr>
            <p:nvPr/>
          </p:nvSpPr>
          <p:spPr>
            <a:xfrm>
              <a:off x="-213" y="16"/>
              <a:ext cx="930" cy="492"/>
            </a:xfrm>
            <a:prstGeom prst="hexagon">
              <a:avLst>
                <a:gd name="adj" fmla="val 28554"/>
                <a:gd name="vf" fmla="val 115470"/>
              </a:avLst>
            </a:prstGeom>
            <a:solidFill>
              <a:schemeClr val="accent1"/>
            </a:solidFill>
            <a:ln w="2857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63500" dir="2212193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p>
              <a:pPr algn="ctr" eaLnBrk="0" hangingPunct="0"/>
              <a:r>
                <a:rPr lang="en-US" altLang="zh-CN" sz="28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Gulim" panose="020B0600000101010101" pitchFamily="34" charset="-127"/>
                </a:rPr>
                <a:t>2</a:t>
              </a:r>
              <a:endPara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Gulim" panose="020B0600000101010101" pitchFamily="34" charset="-127"/>
              </a:endParaRPr>
            </a:p>
          </p:txBody>
        </p:sp>
      </p:grpSp>
      <p:sp>
        <p:nvSpPr>
          <p:cNvPr id="5" name="标题 4"/>
          <p:cNvSpPr>
            <a:spLocks noGrp="1"/>
          </p:cNvSpPr>
          <p:nvPr/>
        </p:nvSpPr>
        <p:spPr>
          <a:xfrm>
            <a:off x="1625600" y="381000"/>
            <a:ext cx="88392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双代号网络图标号计算法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7000" y="984250"/>
            <a:ext cx="9296400" cy="4889500"/>
          </a:xfrm>
        </p:spPr>
        <p:txBody>
          <a:bodyPr/>
          <a:p>
            <a:pPr lvl="0">
              <a:buFont typeface="Wingdings" panose="05000000000000000000" charset="0"/>
              <a:buChar char="u"/>
            </a:pP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计算图示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>
              <a:buFont typeface="Wingdings" panose="05000000000000000000" charset="0"/>
              <a:buChar char="u"/>
            </a:pPr>
            <a:r>
              <a:rPr lang="zh-CN" altLang="en-US" b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（源节点号，标号值bi）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计算目的</a:t>
            </a: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计算工期</a:t>
            </a: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确定关键线路</a:t>
            </a: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0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计算口诀</a:t>
            </a: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沿线累加逢圈取大</a:t>
            </a:r>
            <a:endParaRPr lang="zh-CN" altLang="en-US" sz="24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lvl="1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逆线累减逢圈取小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1">
              <a:buFont typeface="Wingdings" panose="05000000000000000000" charset="0"/>
              <a:buChar char="u"/>
            </a:pPr>
            <a:endParaRPr lang="zh-CN" altLang="en-US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lvl="0"/>
            <a:endParaRPr lang="zh-CN" altLang="en-US" sz="2000" b="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双代号网络图标号计算法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3861" name="Text Box 70"/>
          <p:cNvSpPr txBox="1"/>
          <p:nvPr/>
        </p:nvSpPr>
        <p:spPr>
          <a:xfrm>
            <a:off x="3909060" y="1292860"/>
            <a:ext cx="2901950" cy="48450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0" tIns="0" rIns="0" bIns="0" anchor="t"/>
          <a:p>
            <a:pPr algn="ctr" eaLnBrk="0" hangingPunct="0"/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grpSp>
        <p:nvGrpSpPr>
          <p:cNvPr id="5" name="Group 3"/>
          <p:cNvGrpSpPr/>
          <p:nvPr/>
        </p:nvGrpSpPr>
        <p:grpSpPr>
          <a:xfrm>
            <a:off x="1838960" y="1186815"/>
            <a:ext cx="7677150" cy="5756275"/>
            <a:chOff x="144" y="336"/>
            <a:chExt cx="4836" cy="3626"/>
          </a:xfrm>
        </p:grpSpPr>
        <p:grpSp>
          <p:nvGrpSpPr>
            <p:cNvPr id="33795" name="Group 4"/>
            <p:cNvGrpSpPr/>
            <p:nvPr/>
          </p:nvGrpSpPr>
          <p:grpSpPr>
            <a:xfrm>
              <a:off x="2044" y="774"/>
              <a:ext cx="1381" cy="1155"/>
              <a:chOff x="2044" y="774"/>
              <a:chExt cx="1381" cy="1155"/>
            </a:xfrm>
          </p:grpSpPr>
          <p:sp>
            <p:nvSpPr>
              <p:cNvPr id="33796" name="Line 5"/>
              <p:cNvSpPr/>
              <p:nvPr/>
            </p:nvSpPr>
            <p:spPr>
              <a:xfrm flipV="1">
                <a:off x="2044" y="1929"/>
                <a:ext cx="1209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797" name="Line 6"/>
              <p:cNvSpPr/>
              <p:nvPr/>
            </p:nvSpPr>
            <p:spPr>
              <a:xfrm flipH="1" flipV="1">
                <a:off x="3424" y="774"/>
                <a:ext cx="1" cy="998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</p:grpSp>
        <p:grpSp>
          <p:nvGrpSpPr>
            <p:cNvPr id="33798" name="Group 7"/>
            <p:cNvGrpSpPr/>
            <p:nvPr/>
          </p:nvGrpSpPr>
          <p:grpSpPr>
            <a:xfrm>
              <a:off x="144" y="336"/>
              <a:ext cx="4836" cy="3626"/>
              <a:chOff x="144" y="336"/>
              <a:chExt cx="4836" cy="3626"/>
            </a:xfrm>
          </p:grpSpPr>
          <p:sp>
            <p:nvSpPr>
              <p:cNvPr id="33799" name="Line 8"/>
              <p:cNvSpPr/>
              <p:nvPr/>
            </p:nvSpPr>
            <p:spPr>
              <a:xfrm rot="-10779748">
                <a:off x="4805" y="2094"/>
                <a:ext cx="10" cy="1167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00" name="Line 9"/>
              <p:cNvSpPr/>
              <p:nvPr/>
            </p:nvSpPr>
            <p:spPr>
              <a:xfrm>
                <a:off x="1870" y="802"/>
                <a:ext cx="0" cy="97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lgDash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01" name="Line 10"/>
              <p:cNvSpPr/>
              <p:nvPr/>
            </p:nvSpPr>
            <p:spPr>
              <a:xfrm>
                <a:off x="3573" y="602"/>
                <a:ext cx="1239" cy="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02" name="Line 11"/>
              <p:cNvSpPr/>
              <p:nvPr/>
            </p:nvSpPr>
            <p:spPr>
              <a:xfrm>
                <a:off x="316" y="601"/>
                <a:ext cx="0" cy="118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03" name="Line 12"/>
              <p:cNvSpPr/>
              <p:nvPr/>
            </p:nvSpPr>
            <p:spPr>
              <a:xfrm>
                <a:off x="316" y="2097"/>
                <a:ext cx="0" cy="1182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3804" name="Line 13"/>
              <p:cNvSpPr/>
              <p:nvPr/>
            </p:nvSpPr>
            <p:spPr>
              <a:xfrm flipV="1">
                <a:off x="1870" y="2094"/>
                <a:ext cx="1" cy="1012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05" name="Line 14"/>
              <p:cNvSpPr/>
              <p:nvPr/>
            </p:nvSpPr>
            <p:spPr>
              <a:xfrm>
                <a:off x="4806" y="593"/>
                <a:ext cx="1" cy="119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06" name="Line 15"/>
              <p:cNvSpPr/>
              <p:nvPr/>
            </p:nvSpPr>
            <p:spPr>
              <a:xfrm>
                <a:off x="316" y="602"/>
                <a:ext cx="1382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07" name="Line 16"/>
              <p:cNvSpPr/>
              <p:nvPr/>
            </p:nvSpPr>
            <p:spPr>
              <a:xfrm>
                <a:off x="316" y="3264"/>
                <a:ext cx="1383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08" name="Text Box 17"/>
              <p:cNvSpPr txBox="1"/>
              <p:nvPr/>
            </p:nvSpPr>
            <p:spPr>
              <a:xfrm>
                <a:off x="2399" y="1987"/>
                <a:ext cx="174" cy="2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09" name="Text Box 18"/>
              <p:cNvSpPr txBox="1"/>
              <p:nvPr/>
            </p:nvSpPr>
            <p:spPr>
              <a:xfrm>
                <a:off x="2399" y="1682"/>
                <a:ext cx="174" cy="2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en-US" altLang="zh-TW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E</a:t>
                </a:r>
                <a:endParaRPr lang="en-US" altLang="zh-TW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10" name="Text Box 19"/>
              <p:cNvSpPr txBox="1"/>
              <p:nvPr/>
            </p:nvSpPr>
            <p:spPr>
              <a:xfrm>
                <a:off x="3960" y="1682"/>
                <a:ext cx="172" cy="2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I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11" name="Text Box 20"/>
              <p:cNvSpPr txBox="1"/>
              <p:nvPr/>
            </p:nvSpPr>
            <p:spPr>
              <a:xfrm>
                <a:off x="262" y="1816"/>
                <a:ext cx="174" cy="243"/>
              </a:xfrm>
              <a:prstGeom prst="rect">
                <a:avLst/>
              </a:prstGeom>
              <a:noFill/>
              <a:ln w="952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13" name="Text Box 22"/>
              <p:cNvSpPr txBox="1"/>
              <p:nvPr/>
            </p:nvSpPr>
            <p:spPr>
              <a:xfrm>
                <a:off x="3370" y="473"/>
                <a:ext cx="172" cy="242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6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14" name="Text Box 23"/>
              <p:cNvSpPr txBox="1"/>
              <p:nvPr/>
            </p:nvSpPr>
            <p:spPr>
              <a:xfrm>
                <a:off x="859" y="336"/>
                <a:ext cx="172" cy="243"/>
              </a:xfrm>
              <a:prstGeom prst="rect">
                <a:avLst/>
              </a:prstGeom>
              <a:noFill/>
              <a:ln w="952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t"/>
              <a:p>
                <a:pPr algn="just" eaLnBrk="0" hangingPunct="0"/>
                <a:r>
                  <a:rPr lang="en-US" altLang="zh-TW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TW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15" name="Text Box 24"/>
              <p:cNvSpPr txBox="1"/>
              <p:nvPr/>
            </p:nvSpPr>
            <p:spPr>
              <a:xfrm>
                <a:off x="851" y="1682"/>
                <a:ext cx="173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en-US" altLang="zh-TW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TW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16" name="Text Box 25"/>
              <p:cNvSpPr txBox="1"/>
              <p:nvPr/>
            </p:nvSpPr>
            <p:spPr>
              <a:xfrm>
                <a:off x="2499" y="336"/>
                <a:ext cx="173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ctr" eaLnBrk="0" hangingPunct="0"/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  <a:endParaRPr lang="en-US" altLang="zh-TW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17" name="Text Box 26"/>
              <p:cNvSpPr txBox="1"/>
              <p:nvPr/>
            </p:nvSpPr>
            <p:spPr>
              <a:xfrm>
                <a:off x="2512" y="617"/>
                <a:ext cx="173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18" name="Text Box 27"/>
              <p:cNvSpPr txBox="1"/>
              <p:nvPr/>
            </p:nvSpPr>
            <p:spPr>
              <a:xfrm>
                <a:off x="3238" y="1287"/>
                <a:ext cx="174" cy="242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en-US" altLang="zh-TW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M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19" name="Text Box 28"/>
              <p:cNvSpPr txBox="1"/>
              <p:nvPr/>
            </p:nvSpPr>
            <p:spPr>
              <a:xfrm>
                <a:off x="851" y="1925"/>
                <a:ext cx="173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20" name="Text Box 29"/>
              <p:cNvSpPr txBox="1"/>
              <p:nvPr/>
            </p:nvSpPr>
            <p:spPr>
              <a:xfrm>
                <a:off x="4091" y="617"/>
                <a:ext cx="173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21" name="Text Box 30"/>
              <p:cNvSpPr txBox="1"/>
              <p:nvPr/>
            </p:nvSpPr>
            <p:spPr>
              <a:xfrm>
                <a:off x="3401" y="1835"/>
                <a:ext cx="172" cy="242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22" name="Oval 31"/>
              <p:cNvSpPr/>
              <p:nvPr/>
            </p:nvSpPr>
            <p:spPr>
              <a:xfrm>
                <a:off x="144" y="1772"/>
                <a:ext cx="346" cy="327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23" name="Oval 32"/>
              <p:cNvSpPr/>
              <p:nvPr/>
            </p:nvSpPr>
            <p:spPr>
              <a:xfrm>
                <a:off x="1707" y="445"/>
                <a:ext cx="344" cy="327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r>
                  <a:rPr lang="en-US" altLang="zh-CN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24" name="Oval 33"/>
              <p:cNvSpPr/>
              <p:nvPr/>
            </p:nvSpPr>
            <p:spPr>
              <a:xfrm>
                <a:off x="3223" y="411"/>
                <a:ext cx="345" cy="326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25" name="Oval 34"/>
              <p:cNvSpPr/>
              <p:nvPr/>
            </p:nvSpPr>
            <p:spPr>
              <a:xfrm>
                <a:off x="3253" y="1772"/>
                <a:ext cx="344" cy="327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26" name="Line 35"/>
              <p:cNvSpPr/>
              <p:nvPr/>
            </p:nvSpPr>
            <p:spPr>
              <a:xfrm>
                <a:off x="2035" y="617"/>
                <a:ext cx="1201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27" name="Line 36"/>
              <p:cNvSpPr/>
              <p:nvPr/>
            </p:nvSpPr>
            <p:spPr>
              <a:xfrm>
                <a:off x="498" y="1920"/>
                <a:ext cx="1209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28" name="Line 37"/>
              <p:cNvSpPr/>
              <p:nvPr/>
            </p:nvSpPr>
            <p:spPr>
              <a:xfrm>
                <a:off x="3425" y="2137"/>
                <a:ext cx="0" cy="97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lgDash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29" name="Text Box 38"/>
              <p:cNvSpPr txBox="1"/>
              <p:nvPr/>
            </p:nvSpPr>
            <p:spPr>
              <a:xfrm>
                <a:off x="1846" y="1835"/>
                <a:ext cx="173" cy="242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30" name="Text Box 39"/>
              <p:cNvSpPr txBox="1"/>
              <p:nvPr/>
            </p:nvSpPr>
            <p:spPr>
              <a:xfrm>
                <a:off x="4782" y="1835"/>
                <a:ext cx="172" cy="242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8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31" name="Text Box 40"/>
              <p:cNvSpPr txBox="1"/>
              <p:nvPr/>
            </p:nvSpPr>
            <p:spPr>
              <a:xfrm>
                <a:off x="884" y="633"/>
                <a:ext cx="173" cy="243"/>
              </a:xfrm>
              <a:prstGeom prst="rect">
                <a:avLst/>
              </a:prstGeom>
              <a:noFill/>
              <a:ln w="9525"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32" name="Text Box 41"/>
              <p:cNvSpPr txBox="1"/>
              <p:nvPr/>
            </p:nvSpPr>
            <p:spPr>
              <a:xfrm>
                <a:off x="4091" y="353"/>
                <a:ext cx="173" cy="2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en-US" altLang="zh-TW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H</a:t>
                </a:r>
                <a:endParaRPr lang="en-US" altLang="zh-TW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33" name="Text Box 42"/>
              <p:cNvSpPr txBox="1"/>
              <p:nvPr/>
            </p:nvSpPr>
            <p:spPr>
              <a:xfrm>
                <a:off x="3511" y="1276"/>
                <a:ext cx="171" cy="242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34" name="Text Box 43"/>
              <p:cNvSpPr txBox="1"/>
              <p:nvPr/>
            </p:nvSpPr>
            <p:spPr>
              <a:xfrm>
                <a:off x="4054" y="1925"/>
                <a:ext cx="172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4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35" name="Oval 44"/>
              <p:cNvSpPr/>
              <p:nvPr/>
            </p:nvSpPr>
            <p:spPr>
              <a:xfrm>
                <a:off x="1699" y="1772"/>
                <a:ext cx="345" cy="327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36" name="Line 45"/>
              <p:cNvSpPr/>
              <p:nvPr/>
            </p:nvSpPr>
            <p:spPr>
              <a:xfrm flipV="1">
                <a:off x="3597" y="1925"/>
                <a:ext cx="1037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37" name="Oval 46"/>
              <p:cNvSpPr/>
              <p:nvPr/>
            </p:nvSpPr>
            <p:spPr>
              <a:xfrm>
                <a:off x="4634" y="1772"/>
                <a:ext cx="346" cy="327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38" name="Text Box 47"/>
              <p:cNvSpPr txBox="1"/>
              <p:nvPr/>
            </p:nvSpPr>
            <p:spPr>
              <a:xfrm>
                <a:off x="933" y="3010"/>
                <a:ext cx="172" cy="2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en-US" altLang="zh-TW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TW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39" name="Text Box 48"/>
              <p:cNvSpPr txBox="1"/>
              <p:nvPr/>
            </p:nvSpPr>
            <p:spPr>
              <a:xfrm>
                <a:off x="945" y="3325"/>
                <a:ext cx="174" cy="244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40" name="Text Box 49"/>
              <p:cNvSpPr txBox="1"/>
              <p:nvPr/>
            </p:nvSpPr>
            <p:spPr>
              <a:xfrm>
                <a:off x="2417" y="3322"/>
                <a:ext cx="173" cy="2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7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41" name="Text Box 50"/>
              <p:cNvSpPr txBox="1"/>
              <p:nvPr/>
            </p:nvSpPr>
            <p:spPr>
              <a:xfrm>
                <a:off x="1699" y="2452"/>
                <a:ext cx="171" cy="2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en-US" altLang="zh-TW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F</a:t>
                </a:r>
                <a:endParaRPr lang="en-US" altLang="zh-TW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42" name="Text Box 51"/>
              <p:cNvSpPr txBox="1"/>
              <p:nvPr/>
            </p:nvSpPr>
            <p:spPr>
              <a:xfrm>
                <a:off x="3401" y="3130"/>
                <a:ext cx="172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7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43" name="Text Box 52"/>
              <p:cNvSpPr txBox="1"/>
              <p:nvPr/>
            </p:nvSpPr>
            <p:spPr>
              <a:xfrm>
                <a:off x="1846" y="3130"/>
                <a:ext cx="173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44" name="Text Box 53"/>
              <p:cNvSpPr txBox="1"/>
              <p:nvPr/>
            </p:nvSpPr>
            <p:spPr>
              <a:xfrm>
                <a:off x="1950" y="2452"/>
                <a:ext cx="173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45" name="Oval 54"/>
              <p:cNvSpPr/>
              <p:nvPr/>
            </p:nvSpPr>
            <p:spPr>
              <a:xfrm>
                <a:off x="3253" y="3107"/>
                <a:ext cx="344" cy="328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46" name="Line 55"/>
              <p:cNvSpPr/>
              <p:nvPr/>
            </p:nvSpPr>
            <p:spPr>
              <a:xfrm>
                <a:off x="2044" y="3264"/>
                <a:ext cx="1209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sp>
          <p:sp>
            <p:nvSpPr>
              <p:cNvPr id="33847" name="Oval 56"/>
              <p:cNvSpPr/>
              <p:nvPr/>
            </p:nvSpPr>
            <p:spPr>
              <a:xfrm>
                <a:off x="1699" y="3107"/>
                <a:ext cx="345" cy="328"/>
              </a:xfrm>
              <a:prstGeom prst="ellipse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48" name="Text Box 57"/>
              <p:cNvSpPr txBox="1"/>
              <p:nvPr/>
            </p:nvSpPr>
            <p:spPr>
              <a:xfrm>
                <a:off x="4090" y="3021"/>
                <a:ext cx="172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en-US" altLang="zh-TW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J</a:t>
                </a:r>
                <a:endParaRPr lang="en-US" altLang="zh-TW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49" name="Text Box 58"/>
              <p:cNvSpPr txBox="1"/>
              <p:nvPr/>
            </p:nvSpPr>
            <p:spPr>
              <a:xfrm>
                <a:off x="2414" y="3003"/>
                <a:ext cx="172" cy="2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en-US" altLang="zh-TW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G</a:t>
                </a:r>
                <a:endParaRPr lang="en-US" altLang="zh-TW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50" name="Text Box 59"/>
              <p:cNvSpPr txBox="1"/>
              <p:nvPr/>
            </p:nvSpPr>
            <p:spPr>
              <a:xfrm>
                <a:off x="4107" y="3309"/>
                <a:ext cx="173" cy="24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r>
                  <a:rPr lang="zh-TW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endParaRPr lang="zh-TW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3851" name="Line 60"/>
              <p:cNvSpPr/>
              <p:nvPr/>
            </p:nvSpPr>
            <p:spPr>
              <a:xfrm flipV="1">
                <a:off x="3597" y="3264"/>
                <a:ext cx="1234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lg" len="lg"/>
              </a:ln>
            </p:spPr>
          </p:sp>
          <p:sp>
            <p:nvSpPr>
              <p:cNvPr id="33852" name="Text Box 61"/>
              <p:cNvSpPr txBox="1"/>
              <p:nvPr/>
            </p:nvSpPr>
            <p:spPr>
              <a:xfrm>
                <a:off x="1114" y="3682"/>
                <a:ext cx="3635" cy="2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 anchor="t"/>
              <a:p>
                <a:pPr algn="just" eaLnBrk="0" hangingPunct="0"/>
                <a:endParaRPr lang="zh-CN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4" name="Text Box 2"/>
          <p:cNvSpPr txBox="1"/>
          <p:nvPr/>
        </p:nvSpPr>
        <p:spPr>
          <a:xfrm>
            <a:off x="9010015" y="2936875"/>
            <a:ext cx="1673225" cy="334963"/>
          </a:xfrm>
          <a:prstGeom prst="rect">
            <a:avLst/>
          </a:prstGeom>
          <a:noFill/>
          <a:ln w="19050">
            <a:noFill/>
          </a:ln>
        </p:spPr>
        <p:txBody>
          <a:bodyPr anchor="t"/>
          <a:p>
            <a:pPr algn="ctr" eaLnBrk="0" hangingPunct="0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（⑥，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17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" name="Text Box 62"/>
          <p:cNvSpPr txBox="1"/>
          <p:nvPr/>
        </p:nvSpPr>
        <p:spPr>
          <a:xfrm>
            <a:off x="6228080" y="1075690"/>
            <a:ext cx="1431925" cy="24765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t"/>
          <a:p>
            <a:pPr algn="ctr" eaLnBrk="0" hangingPunct="0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（⑤，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6" name="Text Box 63"/>
          <p:cNvSpPr txBox="1"/>
          <p:nvPr/>
        </p:nvSpPr>
        <p:spPr>
          <a:xfrm>
            <a:off x="3870643" y="1075690"/>
            <a:ext cx="1320800" cy="31115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t"/>
          <a:p>
            <a:pPr algn="ctr" eaLnBrk="0" hangingPunct="0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（①，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Text Box 64"/>
          <p:cNvSpPr txBox="1"/>
          <p:nvPr/>
        </p:nvSpPr>
        <p:spPr>
          <a:xfrm>
            <a:off x="2111693" y="3225165"/>
            <a:ext cx="841375" cy="3111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/>
          <a:p>
            <a:pPr algn="just" eaLnBrk="0" hangingPunct="0"/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en-US" altLang="zh-CN" i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000" baseline="-250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=0)</a:t>
            </a:r>
            <a:endParaRPr lang="en-US" altLang="zh-CN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Text Box 65"/>
          <p:cNvSpPr txBox="1"/>
          <p:nvPr/>
        </p:nvSpPr>
        <p:spPr>
          <a:xfrm>
            <a:off x="2945130" y="3134678"/>
            <a:ext cx="1852613" cy="354012"/>
          </a:xfrm>
          <a:prstGeom prst="rect">
            <a:avLst/>
          </a:prstGeom>
          <a:noFill/>
          <a:ln w="19050">
            <a:noFill/>
          </a:ln>
        </p:spPr>
        <p:txBody>
          <a:bodyPr anchor="t"/>
          <a:p>
            <a:pPr algn="ctr" eaLnBrk="0" hangingPunct="0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②③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" name="Text Box 66"/>
          <p:cNvSpPr txBox="1"/>
          <p:nvPr/>
        </p:nvSpPr>
        <p:spPr>
          <a:xfrm>
            <a:off x="5639118" y="3217228"/>
            <a:ext cx="1684337" cy="342900"/>
          </a:xfrm>
          <a:prstGeom prst="rect">
            <a:avLst/>
          </a:prstGeom>
          <a:noFill/>
          <a:ln w="19050">
            <a:noFill/>
          </a:ln>
        </p:spPr>
        <p:txBody>
          <a:bodyPr anchor="t"/>
          <a:p>
            <a:pPr algn="ctr" eaLnBrk="0" hangingPunct="0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（④，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" name="Text Box 67"/>
          <p:cNvSpPr txBox="1"/>
          <p:nvPr/>
        </p:nvSpPr>
        <p:spPr>
          <a:xfrm>
            <a:off x="5639118" y="5358765"/>
            <a:ext cx="1516062" cy="3270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/>
          <a:p>
            <a:pPr algn="ctr" eaLnBrk="0" hangingPunct="0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（⑤，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Text Box 68"/>
          <p:cNvSpPr txBox="1"/>
          <p:nvPr/>
        </p:nvSpPr>
        <p:spPr>
          <a:xfrm>
            <a:off x="3365818" y="5358765"/>
            <a:ext cx="1431925" cy="277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/>
          <a:p>
            <a:pPr algn="ctr" eaLnBrk="0" hangingPunct="0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（①，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" name="Line 72"/>
          <p:cNvSpPr/>
          <p:nvPr/>
        </p:nvSpPr>
        <p:spPr>
          <a:xfrm>
            <a:off x="7259955" y="1609090"/>
            <a:ext cx="1981200" cy="0"/>
          </a:xfrm>
          <a:prstGeom prst="line">
            <a:avLst/>
          </a:prstGeom>
          <a:ln w="76200" cap="flat" cmpd="tri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Line 73"/>
          <p:cNvSpPr/>
          <p:nvPr/>
        </p:nvSpPr>
        <p:spPr>
          <a:xfrm>
            <a:off x="9241155" y="1609090"/>
            <a:ext cx="0" cy="1905000"/>
          </a:xfrm>
          <a:prstGeom prst="line">
            <a:avLst/>
          </a:prstGeom>
          <a:ln w="76200" cap="flat" cmpd="tri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4" name="Line 74"/>
          <p:cNvSpPr/>
          <p:nvPr/>
        </p:nvSpPr>
        <p:spPr>
          <a:xfrm flipV="1">
            <a:off x="7031355" y="1837690"/>
            <a:ext cx="0" cy="1676400"/>
          </a:xfrm>
          <a:prstGeom prst="line">
            <a:avLst/>
          </a:prstGeom>
          <a:ln w="76200" cap="flat" cmpd="tri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5" name="Line 75"/>
          <p:cNvSpPr/>
          <p:nvPr/>
        </p:nvSpPr>
        <p:spPr>
          <a:xfrm flipV="1">
            <a:off x="4897755" y="3742690"/>
            <a:ext cx="1905000" cy="0"/>
          </a:xfrm>
          <a:prstGeom prst="line">
            <a:avLst/>
          </a:prstGeom>
          <a:ln w="76200" cap="flat" cmpd="tri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6" name="Line 76"/>
          <p:cNvSpPr/>
          <p:nvPr/>
        </p:nvSpPr>
        <p:spPr>
          <a:xfrm flipV="1">
            <a:off x="4592955" y="4047490"/>
            <a:ext cx="0" cy="1524000"/>
          </a:xfrm>
          <a:prstGeom prst="line">
            <a:avLst/>
          </a:prstGeom>
          <a:ln w="76200" cap="flat" cmpd="tri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7" name="Line 77"/>
          <p:cNvSpPr/>
          <p:nvPr/>
        </p:nvSpPr>
        <p:spPr>
          <a:xfrm flipH="1">
            <a:off x="4592955" y="1878965"/>
            <a:ext cx="15875" cy="1635125"/>
          </a:xfrm>
          <a:prstGeom prst="line">
            <a:avLst/>
          </a:prstGeom>
          <a:ln w="76200" cap="flat" cmpd="tri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</p:spPr>
      </p:sp>
      <p:sp>
        <p:nvSpPr>
          <p:cNvPr id="38" name="Line 78"/>
          <p:cNvSpPr/>
          <p:nvPr/>
        </p:nvSpPr>
        <p:spPr>
          <a:xfrm flipV="1">
            <a:off x="2078355" y="1609090"/>
            <a:ext cx="2286000" cy="0"/>
          </a:xfrm>
          <a:prstGeom prst="line">
            <a:avLst/>
          </a:prstGeom>
          <a:ln w="76200" cap="flat" cmpd="tri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9" name="Line 79"/>
          <p:cNvSpPr/>
          <p:nvPr/>
        </p:nvSpPr>
        <p:spPr>
          <a:xfrm flipV="1">
            <a:off x="2078355" y="1609090"/>
            <a:ext cx="0" cy="1905000"/>
          </a:xfrm>
          <a:prstGeom prst="line">
            <a:avLst/>
          </a:prstGeom>
          <a:ln w="76200" cap="flat" cmpd="tri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Line 80"/>
          <p:cNvSpPr/>
          <p:nvPr/>
        </p:nvSpPr>
        <p:spPr>
          <a:xfrm flipV="1">
            <a:off x="2078355" y="5876290"/>
            <a:ext cx="2286000" cy="0"/>
          </a:xfrm>
          <a:prstGeom prst="line">
            <a:avLst/>
          </a:prstGeom>
          <a:ln w="76200" cap="flat" cmpd="tri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41" name="Line 81"/>
          <p:cNvSpPr/>
          <p:nvPr/>
        </p:nvSpPr>
        <p:spPr>
          <a:xfrm flipV="1">
            <a:off x="2078355" y="3971290"/>
            <a:ext cx="0" cy="1905000"/>
          </a:xfrm>
          <a:prstGeom prst="line">
            <a:avLst/>
          </a:prstGeom>
          <a:ln w="76200" cap="flat" cmpd="tri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标题 4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双代号网络图标号计算法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bldLvl="0" animBg="1"/>
      <p:bldP spid="26" grpId="0" bldLvl="0" animBg="1"/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 algn="l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算法过程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lvl="1" algn="l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（1）计算标号值  [源节点，标号值]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lvl="1" algn="l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（2）起节点的标号值记为0，其余节点标号值按“沿线累加，逢圈取大”原则确定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lvl="1" algn="l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（3）工期为终节点的标号值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lvl="1" algn="l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（4）关键线路，是从终节点逆线连到起节点的一条线路。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endParaRPr lang="zh-CN" altLang="en-US">
              <a:solidFill>
                <a:srgbClr val="00206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双代号网络图标号计算法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7760" y="1193800"/>
            <a:ext cx="10274935" cy="4889500"/>
          </a:xfrm>
          <a:ln>
            <a:solidFill>
              <a:schemeClr val="bg1"/>
            </a:solidFill>
          </a:ln>
        </p:spPr>
        <p:txBody>
          <a:bodyPr/>
          <a:p>
            <a:pPr marL="0" lvl="0" algn="l" defTabSz="1181735" eaLnBrk="1" hangingPunct="1">
              <a:lnSpc>
                <a:spcPct val="120000"/>
              </a:lnSpc>
            </a:pPr>
            <a:r>
              <a:rPr lang="zh-CN" altLang="en-US" b="0" kern="12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标号法计算步骤</a:t>
            </a:r>
            <a:endParaRPr lang="zh-CN" altLang="en-US" b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b="0" baseline="-25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38" name="圆角矩形 37"/>
          <p:cNvSpPr/>
          <p:nvPr/>
        </p:nvSpPr>
        <p:spPr>
          <a:xfrm>
            <a:off x="1373505" y="3009265"/>
            <a:ext cx="1042035" cy="723265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1579880" y="3498215"/>
            <a:ext cx="2045335" cy="105600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764030" y="3037840"/>
            <a:ext cx="513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2400" b="1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499870" y="3571240"/>
            <a:ext cx="2226310" cy="983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1" algn="ctr"/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计算标号值 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0" lvl="1" algn="ctr"/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 [源节点，标号值]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algn="ctr"/>
            <a:r>
              <a:rPr lang="en-US" altLang="zh-CN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zh-CN" altLang="en-US"/>
          </a:p>
        </p:txBody>
      </p:sp>
      <p:sp>
        <p:nvSpPr>
          <p:cNvPr id="43" name="圆角矩形 42"/>
          <p:cNvSpPr/>
          <p:nvPr/>
        </p:nvSpPr>
        <p:spPr>
          <a:xfrm>
            <a:off x="3726180" y="3037840"/>
            <a:ext cx="1042035" cy="723265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3932555" y="3526790"/>
            <a:ext cx="1295400" cy="96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932555" y="3571240"/>
            <a:ext cx="13754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1" algn="ctr">
              <a:buClrTx/>
              <a:buSzTx/>
              <a:buNone/>
            </a:pP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沿线累加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0" lvl="1" algn="ctr">
              <a:buClrTx/>
              <a:buSzTx/>
              <a:buNone/>
            </a:pP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逢圈取大</a:t>
            </a:r>
            <a:r>
              <a:rPr lang="en-US" altLang="zh-CN" sz="2000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5744210" y="3037840"/>
            <a:ext cx="1042035" cy="723265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5950585" y="3526790"/>
            <a:ext cx="1295400" cy="96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6134735" y="3066415"/>
            <a:ext cx="513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en-US" altLang="zh-CN" sz="2400" b="1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950585" y="3732530"/>
            <a:ext cx="1375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1" algn="ctr">
              <a:buClrTx/>
              <a:buSzTx/>
              <a:buNone/>
            </a:pP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cs typeface="+mn-ea"/>
              </a:rPr>
              <a:t>确定工期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7882890" y="3009265"/>
            <a:ext cx="1042035" cy="723265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8089265" y="3498215"/>
            <a:ext cx="1295400" cy="9601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8273415" y="3037840"/>
            <a:ext cx="513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en-US" altLang="zh-CN" sz="2400" b="1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8009255" y="3571240"/>
            <a:ext cx="1375410" cy="9836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lvl="1" algn="ctr">
              <a:buClrTx/>
              <a:buSzTx/>
              <a:buNone/>
            </a:pP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标注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  <a:cs typeface="+mn-ea"/>
              <a:sym typeface="+mn-ea"/>
            </a:endParaRPr>
          </a:p>
          <a:p>
            <a:pPr marL="0" lvl="1" algn="ctr">
              <a:buClrTx/>
              <a:buSzTx/>
              <a:buNone/>
            </a:pPr>
            <a:r>
              <a:rPr lang="zh-CN" altLang="en-US" sz="2000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关键线路</a:t>
            </a:r>
            <a:endParaRPr lang="zh-CN" altLang="en-US" sz="2000" dirty="0"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  <a:p>
            <a:pPr algn="ctr"/>
            <a:r>
              <a:rPr lang="en-US" altLang="zh-CN" dirty="0">
                <a:solidFill>
                  <a:srgbClr val="5F5F5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4053205" y="3066415"/>
            <a:ext cx="5137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chemeClr val="tx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en-US" altLang="zh-CN" sz="2400" b="1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右箭头 54"/>
          <p:cNvSpPr/>
          <p:nvPr/>
        </p:nvSpPr>
        <p:spPr>
          <a:xfrm>
            <a:off x="2770505" y="3072130"/>
            <a:ext cx="654050" cy="2635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右箭头 55"/>
          <p:cNvSpPr/>
          <p:nvPr/>
        </p:nvSpPr>
        <p:spPr>
          <a:xfrm>
            <a:off x="5017135" y="3136265"/>
            <a:ext cx="654050" cy="2635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右箭头 56"/>
          <p:cNvSpPr/>
          <p:nvPr/>
        </p:nvSpPr>
        <p:spPr>
          <a:xfrm>
            <a:off x="7060565" y="3136265"/>
            <a:ext cx="654050" cy="2635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kern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总结</a:t>
            </a:r>
            <a:endParaRPr lang="zh-CN" altLang="en-US" kern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某工程网络进度计划如图，请用标号法计算工期并标注关键线路。</a:t>
            </a:r>
            <a:endParaRPr lang="en-US" altLang="zh-CN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pic>
        <p:nvPicPr>
          <p:cNvPr id="5" name="内容占位符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3170" y="2691130"/>
            <a:ext cx="8515350" cy="243078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 w="9525">
            <a:noFill/>
          </a:ln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课下算一算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这就是双代号网络图的标号计算法，你掌握了吗？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下次课，我们学习用双代号时标网络图。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双代号网络图标号计算法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同心圆 13"/>
          <p:cNvSpPr/>
          <p:nvPr/>
        </p:nvSpPr>
        <p:spPr>
          <a:xfrm>
            <a:off x="3521075" y="1330325"/>
            <a:ext cx="4875213" cy="3654425"/>
          </a:xfrm>
          <a:prstGeom prst="donut">
            <a:avLst>
              <a:gd name="adj" fmla="val 4879"/>
            </a:avLst>
          </a:prstGeom>
          <a:gradFill>
            <a:gsLst>
              <a:gs pos="0">
                <a:sysClr val="window" lastClr="FFFFFF"/>
              </a:gs>
              <a:gs pos="55000">
                <a:sysClr val="window" lastClr="FFFFFF">
                  <a:lumMod val="95000"/>
                </a:sysClr>
              </a:gs>
              <a:gs pos="100000">
                <a:sysClr val="window" lastClr="FFFFFF">
                  <a:lumMod val="65000"/>
                </a:sysClr>
              </a:gs>
            </a:gsLst>
            <a:lin ang="81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7" name="TextBox 10"/>
          <p:cNvSpPr txBox="1"/>
          <p:nvPr/>
        </p:nvSpPr>
        <p:spPr>
          <a:xfrm>
            <a:off x="4556760" y="3052445"/>
            <a:ext cx="2925763" cy="9223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defTabSz="1209675"/>
            <a:r>
              <a:rPr lang="zh-CN" altLang="en-US" sz="5400" noProof="1">
                <a:solidFill>
                  <a:srgbClr val="5F8ADF"/>
                </a:solidFill>
                <a:effectLst>
                  <a:outerShdw dist="53882" dir="2699999" algn="ctr" rotWithShape="0">
                    <a:srgbClr val="9999FF">
                      <a:alpha val="75000"/>
                    </a:srgbClr>
                  </a:outerShdw>
                </a:effectLst>
                <a:latin typeface="华文琥珀" panose="02010800040101010101" charset="-122"/>
                <a:ea typeface="华文琥珀" panose="02010800040101010101" charset="-122"/>
                <a:cs typeface="+mn-cs"/>
              </a:rPr>
              <a:t>谢谢聆听</a:t>
            </a:r>
            <a:endParaRPr lang="zh-CN" altLang="en-US" sz="5400" b="1" noProof="1" dirty="0">
              <a:solidFill>
                <a:srgbClr val="5F8ADF"/>
              </a:solidFill>
              <a:effectLst>
                <a:outerShdw dist="53882" dir="2699999" algn="ctr" rotWithShape="0">
                  <a:srgbClr val="9999FF">
                    <a:alpha val="75000"/>
                  </a:srgbClr>
                </a:outerShdw>
              </a:effectLst>
              <a:latin typeface="华文琥珀" panose="02010800040101010101" charset="-122"/>
              <a:ea typeface="华文琥珀" panose="02010800040101010101" charset="-122"/>
              <a:cs typeface="+mn-cs"/>
            </a:endParaRPr>
          </a:p>
        </p:txBody>
      </p:sp>
      <p:sp>
        <p:nvSpPr>
          <p:cNvPr id="20" name="椭圆 19"/>
          <p:cNvSpPr/>
          <p:nvPr/>
        </p:nvSpPr>
        <p:spPr>
          <a:xfrm rot="10498052">
            <a:off x="3316288" y="5319713"/>
            <a:ext cx="298450" cy="223838"/>
          </a:xfrm>
          <a:prstGeom prst="ellipse">
            <a:avLst/>
          </a:prstGeom>
          <a:solidFill>
            <a:srgbClr val="CEB9A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21" name="组合 16"/>
          <p:cNvGrpSpPr/>
          <p:nvPr/>
        </p:nvGrpSpPr>
        <p:grpSpPr>
          <a:xfrm>
            <a:off x="680804" y="3499109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2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rot="10498052">
            <a:off x="2679700" y="3987800"/>
            <a:ext cx="300038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3" name="组合 23"/>
          <p:cNvGrpSpPr/>
          <p:nvPr/>
        </p:nvGrpSpPr>
        <p:grpSpPr>
          <a:xfrm>
            <a:off x="2426473" y="511304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37" name="椭圆 36"/>
          <p:cNvSpPr/>
          <p:nvPr/>
        </p:nvSpPr>
        <p:spPr>
          <a:xfrm rot="10498052">
            <a:off x="1637665" y="4575810"/>
            <a:ext cx="395288" cy="298450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38" name="组合 27"/>
          <p:cNvGrpSpPr/>
          <p:nvPr/>
        </p:nvGrpSpPr>
        <p:grpSpPr>
          <a:xfrm>
            <a:off x="5956351" y="5537794"/>
            <a:ext cx="404782" cy="30327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3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41" name="椭圆 40"/>
          <p:cNvSpPr/>
          <p:nvPr/>
        </p:nvSpPr>
        <p:spPr>
          <a:xfrm rot="10498052">
            <a:off x="4953000" y="5403850"/>
            <a:ext cx="250825" cy="187325"/>
          </a:xfrm>
          <a:prstGeom prst="ellipse">
            <a:avLst/>
          </a:prstGeom>
          <a:solidFill>
            <a:srgbClr val="628EE3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2" name="椭圆 41"/>
          <p:cNvSpPr/>
          <p:nvPr/>
        </p:nvSpPr>
        <p:spPr>
          <a:xfrm rot="10498052">
            <a:off x="768350" y="5475288"/>
            <a:ext cx="298450" cy="222250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3" name="椭圆 42"/>
          <p:cNvSpPr/>
          <p:nvPr/>
        </p:nvSpPr>
        <p:spPr>
          <a:xfrm rot="10498052">
            <a:off x="10814050" y="4322763"/>
            <a:ext cx="296863" cy="223838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5" name="椭圆 44"/>
          <p:cNvSpPr/>
          <p:nvPr/>
        </p:nvSpPr>
        <p:spPr>
          <a:xfrm rot="10498052">
            <a:off x="10040938" y="3197225"/>
            <a:ext cx="296863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grpSp>
        <p:nvGrpSpPr>
          <p:cNvPr id="49" name="组合 44"/>
          <p:cNvGrpSpPr/>
          <p:nvPr/>
        </p:nvGrpSpPr>
        <p:grpSpPr>
          <a:xfrm>
            <a:off x="9114829" y="4301127"/>
            <a:ext cx="575354" cy="43106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0" name="同心圆 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6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ea"/>
              </a:endParaRPr>
            </a:p>
          </p:txBody>
        </p:sp>
      </p:grpSp>
      <p:sp>
        <p:nvSpPr>
          <p:cNvPr id="54" name="椭圆 53"/>
          <p:cNvSpPr/>
          <p:nvPr/>
        </p:nvSpPr>
        <p:spPr>
          <a:xfrm rot="10498052">
            <a:off x="7756525" y="4872038"/>
            <a:ext cx="396875" cy="296863"/>
          </a:xfrm>
          <a:prstGeom prst="ellipse">
            <a:avLst/>
          </a:prstGeom>
          <a:solidFill>
            <a:srgbClr val="2BC3B5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5" name="椭圆 54"/>
          <p:cNvSpPr/>
          <p:nvPr/>
        </p:nvSpPr>
        <p:spPr>
          <a:xfrm rot="10498052">
            <a:off x="9772650" y="5264150"/>
            <a:ext cx="250825" cy="187325"/>
          </a:xfrm>
          <a:prstGeom prst="ellipse">
            <a:avLst/>
          </a:prstGeom>
          <a:solidFill>
            <a:srgbClr val="4F81BD">
              <a:lumMod val="50000"/>
            </a:srgbClr>
          </a:solidFill>
          <a:ln w="25400" cap="flat" cmpd="sng" algn="ctr">
            <a:solidFill>
              <a:srgbClr val="1F497D"/>
            </a:solidFill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6" name="椭圆 55"/>
          <p:cNvSpPr/>
          <p:nvPr/>
        </p:nvSpPr>
        <p:spPr>
          <a:xfrm rot="10498052">
            <a:off x="7175500" y="5503863"/>
            <a:ext cx="298450" cy="223838"/>
          </a:xfrm>
          <a:prstGeom prst="ellipse">
            <a:avLst/>
          </a:prstGeom>
          <a:solidFill>
            <a:srgbClr val="47B6E7"/>
          </a:solidFill>
          <a:ln w="25400" cap="flat" cmpd="sng" algn="ctr">
            <a:noFill/>
            <a:prstDash val="solid"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ea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5092700" y="1606485"/>
            <a:ext cx="1905000" cy="1330325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D4BA3A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ko-KR" altLang="en-US" strike="noStrike" noProof="1" dirty="0">
                <a:latin typeface="Verdana" panose="020B0604030504040204" pitchFamily="34" charset="0"/>
                <a:ea typeface="Gulim" panose="020B0600000101010101" pitchFamily="34" charset="-127"/>
                <a:cs typeface="+mn-cs"/>
              </a:rPr>
            </a:fld>
            <a:endParaRPr lang="ko-KR" altLang="en-US" strike="noStrike" noProof="1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双代号网络图标号计算法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0 -0.806119 L -0.014240 -0.0168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2951 -0.81173 L 0 -2.4691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7600" y="40586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6 -0.7892 L 5E-6 2.4691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44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194 -0.36577 L -2.77778E-7 5.68428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9700" y="18289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135 -0.78931 L 8.33333E-7 -4.71733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712 -0.81186 L -0.01424 -0.02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7600" y="39450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ldLvl="0" animBg="1"/>
      <p:bldP spid="28" grpId="0" bldLvl="0" animBg="1"/>
      <p:bldP spid="37" grpId="0" bldLvl="0" animBg="1"/>
      <p:bldP spid="41" grpId="0" bldLvl="0" animBg="1"/>
      <p:bldP spid="42" grpId="0" bldLvl="0" animBg="1"/>
      <p:bldP spid="43" grpId="0" bldLvl="0" animBg="1"/>
      <p:bldP spid="45" grpId="0" bldLvl="0" animBg="1"/>
      <p:bldP spid="54" grpId="0" bldLvl="0" animBg="1"/>
      <p:bldP spid="55" grpId="0" bldLvl="0" animBg="1"/>
      <p:bldP spid="56" grpId="0" bldLvl="0" animBg="1"/>
      <p:bldP spid="8" grpId="0" bldLvl="0" animBg="1"/>
    </p:bldLst>
  </p:timing>
</p:sld>
</file>

<file path=ppt/theme/theme1.xml><?xml version="1.0" encoding="utf-8"?>
<a:theme xmlns:a="http://schemas.openxmlformats.org/drawingml/2006/main" name="148TGp_industry_light">
  <a:themeElements>
    <a:clrScheme name="148TGp_industry_light 2">
      <a:dk1>
        <a:srgbClr val="333389"/>
      </a:dk1>
      <a:lt1>
        <a:srgbClr val="FFFFFF"/>
      </a:lt1>
      <a:dk2>
        <a:srgbClr val="4D8ACD"/>
      </a:dk2>
      <a:lt2>
        <a:srgbClr val="C0C0C0"/>
      </a:lt2>
      <a:accent1>
        <a:srgbClr val="5F8ADF"/>
      </a:accent1>
      <a:accent2>
        <a:srgbClr val="D4BA3A"/>
      </a:accent2>
      <a:accent3>
        <a:srgbClr val="FFFFFF"/>
      </a:accent3>
      <a:accent4>
        <a:srgbClr val="2A2A74"/>
      </a:accent4>
      <a:accent5>
        <a:srgbClr val="B6C4EC"/>
      </a:accent5>
      <a:accent6>
        <a:srgbClr val="C0A834"/>
      </a:accent6>
      <a:hlink>
        <a:srgbClr val="5DA9A5"/>
      </a:hlink>
      <a:folHlink>
        <a:srgbClr val="BAC4A0"/>
      </a:folHlink>
    </a:clrScheme>
    <a:fontScheme name="148TGp_industry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48TGp_industry_light 1">
        <a:dk1>
          <a:srgbClr val="003366"/>
        </a:dk1>
        <a:lt1>
          <a:srgbClr val="FFFFFF"/>
        </a:lt1>
        <a:dk2>
          <a:srgbClr val="6542AA"/>
        </a:dk2>
        <a:lt2>
          <a:srgbClr val="C0C0C0"/>
        </a:lt2>
        <a:accent1>
          <a:srgbClr val="269DD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ACCCE9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2">
        <a:dk1>
          <a:srgbClr val="333389"/>
        </a:dk1>
        <a:lt1>
          <a:srgbClr val="FFFFFF"/>
        </a:lt1>
        <a:dk2>
          <a:srgbClr val="4D8ACD"/>
        </a:dk2>
        <a:lt2>
          <a:srgbClr val="C0C0C0"/>
        </a:lt2>
        <a:accent1>
          <a:srgbClr val="5F8ADF"/>
        </a:accent1>
        <a:accent2>
          <a:srgbClr val="D4BA3A"/>
        </a:accent2>
        <a:accent3>
          <a:srgbClr val="FFFFFF"/>
        </a:accent3>
        <a:accent4>
          <a:srgbClr val="2A2A74"/>
        </a:accent4>
        <a:accent5>
          <a:srgbClr val="B6C4EC"/>
        </a:accent5>
        <a:accent6>
          <a:srgbClr val="C0A834"/>
        </a:accent6>
        <a:hlink>
          <a:srgbClr val="5DA9A5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8TGp_industry_light 3">
        <a:dk1>
          <a:srgbClr val="006666"/>
        </a:dk1>
        <a:lt1>
          <a:srgbClr val="FFFFFF"/>
        </a:lt1>
        <a:dk2>
          <a:srgbClr val="003366"/>
        </a:dk2>
        <a:lt2>
          <a:srgbClr val="C0C0C0"/>
        </a:lt2>
        <a:accent1>
          <a:srgbClr val="73A784"/>
        </a:accent1>
        <a:accent2>
          <a:srgbClr val="D4BA3A"/>
        </a:accent2>
        <a:accent3>
          <a:srgbClr val="FFFFFF"/>
        </a:accent3>
        <a:accent4>
          <a:srgbClr val="005656"/>
        </a:accent4>
        <a:accent5>
          <a:srgbClr val="BCD0C2"/>
        </a:accent5>
        <a:accent6>
          <a:srgbClr val="C0A834"/>
        </a:accent6>
        <a:hlink>
          <a:srgbClr val="A1A959"/>
        </a:hlink>
        <a:folHlink>
          <a:srgbClr val="BAC4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148TGp_industry_light</Template>
  <TotalTime>0</TotalTime>
  <Words>550</Words>
  <Application>WPS 演示</Application>
  <PresentationFormat>全屏显示(4:3)</PresentationFormat>
  <Paragraphs>186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Gulim</vt:lpstr>
      <vt:lpstr>Verdana</vt:lpstr>
      <vt:lpstr>黑体</vt:lpstr>
      <vt:lpstr>华文琥珀</vt:lpstr>
      <vt:lpstr>方正姚体</vt:lpstr>
      <vt:lpstr>微软雅黑</vt:lpstr>
      <vt:lpstr>华文中宋</vt:lpstr>
      <vt:lpstr>Wingdings</vt:lpstr>
      <vt:lpstr>Calibri</vt:lpstr>
      <vt:lpstr>Arial Unicode MS</vt:lpstr>
      <vt:lpstr>148TGp_industry_light</vt:lpstr>
      <vt:lpstr>PowerPoint 演示文稿</vt:lpstr>
      <vt:lpstr>双代号网络图标号计算法</vt:lpstr>
      <vt:lpstr>双代号网络图标号计算法</vt:lpstr>
      <vt:lpstr>双代号网络图标号计算法</vt:lpstr>
      <vt:lpstr>双代号网络图标号计算法</vt:lpstr>
      <vt:lpstr>总结</vt:lpstr>
      <vt:lpstr>课下算一算</vt:lpstr>
      <vt:lpstr>双代号网络图标号计算法</vt:lpstr>
      <vt:lpstr>双代号网络图标号计算法</vt:lpstr>
    </vt:vector>
  </TitlesOfParts>
  <Company>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</dc:creator>
  <cp:lastModifiedBy>蓝天白云</cp:lastModifiedBy>
  <cp:revision>180</cp:revision>
  <dcterms:created xsi:type="dcterms:W3CDTF">2010-04-09T08:49:00Z</dcterms:created>
  <dcterms:modified xsi:type="dcterms:W3CDTF">2021-08-17T02:44:52Z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