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305" r:id="rId5"/>
    <p:sldId id="321" r:id="rId6"/>
    <p:sldId id="307" r:id="rId7"/>
    <p:sldId id="350" r:id="rId8"/>
    <p:sldId id="353" r:id="rId9"/>
    <p:sldId id="351" r:id="rId10"/>
    <p:sldId id="354" r:id="rId11"/>
    <p:sldId id="352" r:id="rId12"/>
    <p:sldId id="309" r:id="rId13"/>
    <p:sldId id="318" r:id="rId14"/>
    <p:sldId id="335" r:id="rId15"/>
    <p:sldId id="336" r:id="rId16"/>
    <p:sldId id="338" r:id="rId17"/>
    <p:sldId id="337" r:id="rId18"/>
    <p:sldId id="319" r:id="rId19"/>
    <p:sldId id="355" r:id="rId20"/>
    <p:sldId id="310" r:id="rId21"/>
    <p:sldId id="356" r:id="rId22"/>
    <p:sldId id="357" r:id="rId23"/>
    <p:sldId id="358" r:id="rId24"/>
    <p:sldId id="359" r:id="rId25"/>
    <p:sldId id="360" r:id="rId26"/>
    <p:sldId id="323" r:id="rId27"/>
    <p:sldId id="365" r:id="rId28"/>
    <p:sldId id="361" r:id="rId29"/>
    <p:sldId id="362" r:id="rId30"/>
    <p:sldId id="363" r:id="rId31"/>
    <p:sldId id="324" r:id="rId32"/>
    <p:sldId id="366" r:id="rId33"/>
    <p:sldId id="325" r:id="rId34"/>
    <p:sldId id="328" r:id="rId35"/>
    <p:sldId id="326" r:id="rId36"/>
    <p:sldId id="332" r:id="rId37"/>
    <p:sldId id="333" r:id="rId38"/>
    <p:sldId id="308" r:id="rId39"/>
  </p:sldIdLst>
  <p:sldSz cx="12192000" cy="6858000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3E516A"/>
    <a:srgbClr val="597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86"/>
      </p:cViewPr>
      <p:guideLst>
        <p:guide orient="horz" pos="2203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D1AF1C5-93C5-4AD1-B2C9-DD7B0565CF1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D40C16-6D13-4206-AEC1-8436ABA97D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689A3BD-9939-4B51-9C3D-A9FB8A76E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analysis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0200" y="-320675"/>
            <a:ext cx="752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教学分析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策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strategy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教学策略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process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教学过程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效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377127" y="585788"/>
            <a:ext cx="22680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effectiveness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教学效果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  <a:endParaRPr lang="zh-CN" alt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6CA245-7B50-4757-B929-059CF841BBF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2BE70E-0E85-47D6-8153-D5BFC7139A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4521161" y="2381156"/>
            <a:ext cx="7100570" cy="10439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21866" y="886927"/>
            <a:ext cx="3613697" cy="4376275"/>
            <a:chOff x="633046" y="404448"/>
            <a:chExt cx="3722074" cy="4507522"/>
          </a:xfrm>
        </p:grpSpPr>
        <p:pic>
          <p:nvPicPr>
            <p:cNvPr id="53" name="图片 52" descr="1314511027-0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3046" y="404448"/>
              <a:ext cx="3018689" cy="3018689"/>
            </a:xfrm>
            <a:prstGeom prst="rect">
              <a:avLst/>
            </a:prstGeom>
          </p:spPr>
        </p:pic>
        <p:pic>
          <p:nvPicPr>
            <p:cNvPr id="55" name="图片 54" descr="3348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0843" y="1735015"/>
              <a:ext cx="2274277" cy="2274277"/>
            </a:xfrm>
            <a:prstGeom prst="rect">
              <a:avLst/>
            </a:prstGeom>
          </p:spPr>
        </p:pic>
        <p:pic>
          <p:nvPicPr>
            <p:cNvPr id="56" name="图片 55" descr="1291DB92L0-260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660" y="3018693"/>
              <a:ext cx="1893277" cy="1893277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/>
          <a:srcRect b="36646"/>
          <a:stretch>
            <a:fillRect/>
          </a:stretch>
        </p:blipFill>
        <p:spPr>
          <a:xfrm>
            <a:off x="-1" y="5546035"/>
            <a:ext cx="12192000" cy="131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06475" y="1116330"/>
            <a:ext cx="4421505" cy="5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006475" y="1750695"/>
            <a:ext cx="6223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服务器的网络属性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 Server 2012 R2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虚拟机，为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服务器设置静态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172.16.1.2”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，网络属性配置参数如图所示。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95593" y="1669497"/>
            <a:ext cx="4218357" cy="4827148"/>
            <a:chOff x="4367808" y="2736812"/>
            <a:chExt cx="2805082" cy="3439825"/>
          </a:xfrm>
        </p:grpSpPr>
        <p:pic>
          <p:nvPicPr>
            <p:cNvPr id="18" name="Picture 3" descr="设置DNS服务器静态IP地址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36812"/>
              <a:ext cx="2805082" cy="34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椭圆形标注 1"/>
            <p:cNvSpPr/>
            <p:nvPr/>
          </p:nvSpPr>
          <p:spPr>
            <a:xfrm>
              <a:off x="5896319" y="3212976"/>
              <a:ext cx="1193010" cy="648072"/>
            </a:xfrm>
            <a:prstGeom prst="wedgeEllipseCallout">
              <a:avLst>
                <a:gd name="adj1" fmla="val -38796"/>
                <a:gd name="adj2" fmla="val 6521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600" dirty="0" smtClean="0"/>
                <a:t>设置</a:t>
              </a:r>
              <a:r>
                <a:rPr lang="zh-CN" altLang="zh-CN" sz="1600" dirty="0"/>
                <a:t>静态</a:t>
              </a:r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IP</a:t>
              </a:r>
              <a:r>
                <a:rPr lang="zh-CN" altLang="zh-CN" sz="1600" dirty="0"/>
                <a:t>地址</a:t>
              </a:r>
              <a:endParaRPr lang="zh-CN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816" y="931838"/>
            <a:ext cx="10620313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240665" y="1590675"/>
            <a:ext cx="11710670" cy="14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DNS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服务器的安装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打开“服务器管理器”，单击“仪表盘”，单击“添加角色和功能”，阅读安装向导信息，点击“下一步”，单击选择“基于角色或基于功能的安装”，点击“下一步”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00605" y="3187700"/>
            <a:ext cx="5478146" cy="3477259"/>
            <a:chOff x="1121755" y="272838"/>
            <a:chExt cx="4655826" cy="2955570"/>
          </a:xfrm>
        </p:grpSpPr>
        <p:pic>
          <p:nvPicPr>
            <p:cNvPr id="24" name="Picture 2" descr="添加DNS角色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755" y="272838"/>
              <a:ext cx="4655826" cy="2955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椭圆形标注 24"/>
            <p:cNvSpPr/>
            <p:nvPr/>
          </p:nvSpPr>
          <p:spPr>
            <a:xfrm>
              <a:off x="2199606" y="1890082"/>
              <a:ext cx="1512168" cy="648072"/>
            </a:xfrm>
            <a:prstGeom prst="wedgeEllipseCallout">
              <a:avLst>
                <a:gd name="adj1" fmla="val 51265"/>
                <a:gd name="adj2" fmla="val -4361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600" dirty="0"/>
                <a:t>添加角色和功能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79166" y="988988"/>
            <a:ext cx="10620313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501015" y="1647825"/>
            <a:ext cx="11710670" cy="14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DNS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服务器的安装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单击选择“从服务器池中选择服务器”，选择当前服务器，点击“下一步”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367280" y="2844165"/>
            <a:ext cx="5738495" cy="3658235"/>
            <a:chOff x="2351584" y="3212976"/>
            <a:chExt cx="4290452" cy="3268458"/>
          </a:xfrm>
        </p:grpSpPr>
        <p:pic>
          <p:nvPicPr>
            <p:cNvPr id="27" name="Picture 3" descr="服务器选择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584" y="3212976"/>
              <a:ext cx="4290452" cy="326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椭圆形标注 27"/>
            <p:cNvSpPr/>
            <p:nvPr/>
          </p:nvSpPr>
          <p:spPr>
            <a:xfrm>
              <a:off x="2394493" y="5025248"/>
              <a:ext cx="1224000" cy="756000"/>
            </a:xfrm>
            <a:prstGeom prst="wedgeEllipseCallout">
              <a:avLst>
                <a:gd name="adj1" fmla="val 39164"/>
                <a:gd name="adj2" fmla="val -6367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600" dirty="0"/>
                <a:t>服务器选择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3441" y="884213"/>
            <a:ext cx="10620313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15290" y="1543050"/>
            <a:ext cx="11710670" cy="9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DNS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服务器的安装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点击勾选“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服务器”，在对话框中点击“添加功能”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53740" y="2691130"/>
            <a:ext cx="4499610" cy="3916045"/>
            <a:chOff x="2027826" y="620688"/>
            <a:chExt cx="3614440" cy="3357013"/>
          </a:xfrm>
        </p:grpSpPr>
        <p:pic>
          <p:nvPicPr>
            <p:cNvPr id="37" name="Picture 4" descr="添加功能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826" y="620688"/>
              <a:ext cx="3614440" cy="335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椭圆形标注 37"/>
            <p:cNvSpPr/>
            <p:nvPr/>
          </p:nvSpPr>
          <p:spPr>
            <a:xfrm>
              <a:off x="4214961" y="2420888"/>
              <a:ext cx="1366626" cy="922055"/>
            </a:xfrm>
            <a:prstGeom prst="wedgeEllipseCallout">
              <a:avLst>
                <a:gd name="adj1" fmla="val -39439"/>
                <a:gd name="adj2" fmla="val 5978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600" dirty="0" smtClean="0"/>
                <a:t>添加功能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141" y="874688"/>
            <a:ext cx="10620313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300990" y="1533525"/>
            <a:ext cx="11710670" cy="9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DNS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服务器的安装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确认已勾选“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服务器”，点击“下一步”。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328305" y="2718621"/>
            <a:ext cx="4896544" cy="3579215"/>
            <a:chOff x="7248128" y="1965777"/>
            <a:chExt cx="4093870" cy="2903383"/>
          </a:xfrm>
        </p:grpSpPr>
        <p:pic>
          <p:nvPicPr>
            <p:cNvPr id="40" name="Picture 5" descr="已勾选DNS角色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128" y="1965777"/>
              <a:ext cx="4093870" cy="290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椭圆形标注 40"/>
            <p:cNvSpPr/>
            <p:nvPr/>
          </p:nvSpPr>
          <p:spPr>
            <a:xfrm>
              <a:off x="7582506" y="3708410"/>
              <a:ext cx="1404000" cy="648072"/>
            </a:xfrm>
            <a:prstGeom prst="wedgeEllipseCallout">
              <a:avLst>
                <a:gd name="adj1" fmla="val 16922"/>
                <a:gd name="adj2" fmla="val -6909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600" dirty="0"/>
                <a:t>已勾选</a:t>
              </a:r>
              <a:r>
                <a:rPr lang="en-US" altLang="zh-CN" sz="1600" dirty="0"/>
                <a:t>DNS</a:t>
              </a:r>
              <a:r>
                <a:rPr lang="zh-CN" altLang="zh-CN" sz="1600" dirty="0"/>
                <a:t>角色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2966" y="969938"/>
            <a:ext cx="10620313" cy="4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300990" y="1657350"/>
            <a:ext cx="11710670" cy="13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DNS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服务器的安装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.NET Framework 4.5”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功能，点击“下一步”，点击“安装”，开始角色安装，安装完成后点击“关闭”。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723459" y="3012525"/>
            <a:ext cx="5185136" cy="3744416"/>
            <a:chOff x="6167448" y="2780928"/>
            <a:chExt cx="5185136" cy="3744416"/>
          </a:xfrm>
        </p:grpSpPr>
        <p:pic>
          <p:nvPicPr>
            <p:cNvPr id="43" name="Picture 7" descr="选择功能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48" y="2780928"/>
              <a:ext cx="5185136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椭圆形标注 43"/>
            <p:cNvSpPr/>
            <p:nvPr/>
          </p:nvSpPr>
          <p:spPr>
            <a:xfrm>
              <a:off x="9149768" y="3171071"/>
              <a:ext cx="978680" cy="761985"/>
            </a:xfrm>
            <a:prstGeom prst="wedgeEllipseCallout">
              <a:avLst>
                <a:gd name="adj1" fmla="val -39439"/>
                <a:gd name="adj2" fmla="val 5978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/>
                <a:t>选择</a:t>
              </a:r>
              <a:r>
                <a:rPr lang="zh-CN" altLang="zh-CN" sz="1600" dirty="0" smtClean="0"/>
                <a:t>功能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4190" y="1325880"/>
            <a:ext cx="111118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在服务器管理器窗口中可以查看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角色状态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/>
          </a:p>
        </p:txBody>
      </p:sp>
      <p:grpSp>
        <p:nvGrpSpPr>
          <p:cNvPr id="45" name="组合 44"/>
          <p:cNvGrpSpPr/>
          <p:nvPr/>
        </p:nvGrpSpPr>
        <p:grpSpPr>
          <a:xfrm>
            <a:off x="2257425" y="2060575"/>
            <a:ext cx="5321300" cy="4099560"/>
            <a:chOff x="6456040" y="1909934"/>
            <a:chExt cx="4405221" cy="2801072"/>
          </a:xfrm>
        </p:grpSpPr>
        <p:pic>
          <p:nvPicPr>
            <p:cNvPr id="46" name="Picture 8" descr="DNS角色任务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040" y="1909934"/>
              <a:ext cx="4405221" cy="280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椭圆形标注 46"/>
            <p:cNvSpPr/>
            <p:nvPr/>
          </p:nvSpPr>
          <p:spPr>
            <a:xfrm>
              <a:off x="8976320" y="2420888"/>
              <a:ext cx="1152128" cy="648072"/>
            </a:xfrm>
            <a:prstGeom prst="wedgeEllipseCallout">
              <a:avLst>
                <a:gd name="adj1" fmla="val -39439"/>
                <a:gd name="adj2" fmla="val 5978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DNS</a:t>
              </a:r>
              <a:r>
                <a:rPr lang="zh-CN" altLang="zh-CN" sz="1600" dirty="0"/>
                <a:t>角色状态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4000" y="1049655"/>
            <a:ext cx="1133983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在服务器管理器窗口中，点击菜单“工具”命令，点击“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，可以打开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管理器窗口，进行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服务器相关配置。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/>
          </a:p>
        </p:txBody>
      </p:sp>
      <p:grpSp>
        <p:nvGrpSpPr>
          <p:cNvPr id="48" name="组合 47"/>
          <p:cNvGrpSpPr/>
          <p:nvPr/>
        </p:nvGrpSpPr>
        <p:grpSpPr>
          <a:xfrm>
            <a:off x="2738116" y="2981392"/>
            <a:ext cx="4752528" cy="3415723"/>
            <a:chOff x="7176120" y="3686053"/>
            <a:chExt cx="4129869" cy="2880319"/>
          </a:xfrm>
        </p:grpSpPr>
        <p:pic>
          <p:nvPicPr>
            <p:cNvPr id="49" name="Picture 9" descr="DNS管理器窗口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120" y="3686053"/>
              <a:ext cx="4129869" cy="288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椭圆形标注 49"/>
            <p:cNvSpPr/>
            <p:nvPr/>
          </p:nvSpPr>
          <p:spPr>
            <a:xfrm>
              <a:off x="9242433" y="3890261"/>
              <a:ext cx="1404000" cy="648072"/>
            </a:xfrm>
            <a:prstGeom prst="wedgeEllipseCallout">
              <a:avLst>
                <a:gd name="adj1" fmla="val -31924"/>
                <a:gd name="adj2" fmla="val -6095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DNS</a:t>
              </a:r>
              <a:r>
                <a:rPr lang="zh-CN" altLang="zh-CN" sz="1600" dirty="0"/>
                <a:t>管理器窗口</a:t>
              </a:r>
              <a:endParaRPr lang="zh-CN" altLang="en-US" sz="160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23217" y="113168"/>
            <a:ext cx="436689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安装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服务器角色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3591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6155" y="1471930"/>
            <a:ext cx="103530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创建正向主要区域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355600"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客户机提出的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请求大部分是要求把主机名解析为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地址，即正向解析。正向解析由正向查找区域来处理完成。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/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06475" y="946150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方法与步骤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3591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6155" y="1471930"/>
            <a:ext cx="1035304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创建正向主要区域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355600"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打开“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管理器”，右击“正向查找区域”，点击“新建区域” ，打开新建区域向导。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06475" y="946150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方法与步骤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922905" y="3085465"/>
            <a:ext cx="5445760" cy="3696335"/>
            <a:chOff x="1123643" y="3050553"/>
            <a:chExt cx="4471234" cy="3122411"/>
          </a:xfrm>
        </p:grpSpPr>
        <p:pic>
          <p:nvPicPr>
            <p:cNvPr id="7" name="Picture 5" descr="新建正向域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643" y="3050553"/>
              <a:ext cx="4471234" cy="312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椭圆形标注 7"/>
            <p:cNvSpPr/>
            <p:nvPr/>
          </p:nvSpPr>
          <p:spPr>
            <a:xfrm>
              <a:off x="1255616" y="4594895"/>
              <a:ext cx="1152000" cy="648072"/>
            </a:xfrm>
            <a:prstGeom prst="wedgeEllipseCallout">
              <a:avLst>
                <a:gd name="adj1" fmla="val 22459"/>
                <a:gd name="adj2" fmla="val -63299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515" dirty="0"/>
                <a:t>新建正向区域</a:t>
              </a:r>
              <a:endParaRPr lang="zh-CN" altLang="en-US" sz="1515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2"/>
          <p:cNvSpPr txBox="1"/>
          <p:nvPr/>
        </p:nvSpPr>
        <p:spPr>
          <a:xfrm>
            <a:off x="6883024" y="4297903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朱立新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标题 2"/>
          <p:cNvSpPr txBox="1"/>
          <p:nvPr/>
        </p:nvSpPr>
        <p:spPr>
          <a:xfrm>
            <a:off x="1575548" y="2560097"/>
            <a:ext cx="9040903" cy="1101725"/>
          </a:xfrm>
          <a:prstGeom prst="rect">
            <a:avLst/>
          </a:prstGeom>
        </p:spPr>
        <p:txBody>
          <a:bodyPr/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algn="ctr">
              <a:buFontTx/>
            </a:pPr>
            <a:r>
              <a:rPr lang="zh-CN" altLang="en-US" sz="4800" b="1" kern="0" dirty="0"/>
              <a:t>  </a:t>
            </a:r>
            <a:r>
              <a:rPr lang="zh-CN" altLang="en-US" sz="4800" b="1" kern="0" dirty="0">
                <a:sym typeface="+mn-ea"/>
              </a:rPr>
              <a:t>配置DNS服务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Tx/>
            </a:pPr>
            <a:endParaRPr lang="zh-CN" altLang="en-US" sz="4800" b="1" kern="0" dirty="0"/>
          </a:p>
        </p:txBody>
      </p:sp>
      <p:pic>
        <p:nvPicPr>
          <p:cNvPr id="118" name="图形 117" descr="Interne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1791" y="159025"/>
            <a:ext cx="1249018" cy="1272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3591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1308735"/>
            <a:ext cx="103530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创建正向主要区域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355600"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在新建区域向导中，单击“下一步”，选中“主要区域”，单击“下一步”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06475" y="946150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方法与步骤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941570" y="2715260"/>
            <a:ext cx="4441825" cy="3640455"/>
            <a:chOff x="6312024" y="3194058"/>
            <a:chExt cx="3778704" cy="3240360"/>
          </a:xfrm>
        </p:grpSpPr>
        <p:pic>
          <p:nvPicPr>
            <p:cNvPr id="10" name="Picture 6" descr="区域类型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3194058"/>
              <a:ext cx="3778704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椭圆形标注 10"/>
            <p:cNvSpPr/>
            <p:nvPr/>
          </p:nvSpPr>
          <p:spPr>
            <a:xfrm>
              <a:off x="7054269" y="3458577"/>
              <a:ext cx="864000" cy="648072"/>
            </a:xfrm>
            <a:prstGeom prst="wedgeEllipseCallout">
              <a:avLst>
                <a:gd name="adj1" fmla="val -51751"/>
                <a:gd name="adj2" fmla="val 6098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515" dirty="0"/>
                <a:t>主要区域</a:t>
              </a:r>
              <a:endParaRPr lang="zh-CN" altLang="en-US" sz="1515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3591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6155" y="1471930"/>
            <a:ext cx="103530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创建正向主要区域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355600"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输入区域名称“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hope.edu.cn”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，单击“下一步”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06475" y="946150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方法与步骤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911600" y="2780665"/>
            <a:ext cx="4587240" cy="3775075"/>
            <a:chOff x="7896200" y="3127375"/>
            <a:chExt cx="3795500" cy="3253953"/>
          </a:xfrm>
        </p:grpSpPr>
        <p:pic>
          <p:nvPicPr>
            <p:cNvPr id="33" name="Picture 7" descr="区域名称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00" y="3127375"/>
              <a:ext cx="3795500" cy="32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椭圆形标注 33"/>
            <p:cNvSpPr/>
            <p:nvPr/>
          </p:nvSpPr>
          <p:spPr>
            <a:xfrm>
              <a:off x="8499548" y="4950953"/>
              <a:ext cx="864000" cy="648072"/>
            </a:xfrm>
            <a:prstGeom prst="wedgeEllipseCallout">
              <a:avLst>
                <a:gd name="adj1" fmla="val -31924"/>
                <a:gd name="adj2" fmla="val -6095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515" dirty="0"/>
                <a:t>区域名称</a:t>
              </a:r>
              <a:endParaRPr lang="zh-CN" altLang="en-US" sz="1515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3591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6155" y="1471930"/>
            <a:ext cx="103530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创建正向主要区域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355600"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选择创建新区域文件“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hope.edu.cn.dns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，单击“下一步”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06475" y="946150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方法与步骤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748405" y="2656205"/>
            <a:ext cx="4464685" cy="4152265"/>
            <a:chOff x="6632667" y="3031216"/>
            <a:chExt cx="3739677" cy="3206095"/>
          </a:xfrm>
        </p:grpSpPr>
        <p:pic>
          <p:nvPicPr>
            <p:cNvPr id="13" name="Picture 8" descr="区域文件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667" y="3031216"/>
              <a:ext cx="3739677" cy="320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椭圆形标注 13"/>
            <p:cNvSpPr/>
            <p:nvPr/>
          </p:nvSpPr>
          <p:spPr>
            <a:xfrm>
              <a:off x="7423038" y="4489385"/>
              <a:ext cx="864000" cy="648072"/>
            </a:xfrm>
            <a:prstGeom prst="wedgeEllipseCallout">
              <a:avLst>
                <a:gd name="adj1" fmla="val -31924"/>
                <a:gd name="adj2" fmla="val -6095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515" dirty="0"/>
                <a:t>区域文件</a:t>
              </a:r>
              <a:endParaRPr lang="zh-CN" altLang="en-US" sz="1515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3591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9480" y="1515745"/>
            <a:ext cx="1035304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创建正向主要区域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355600"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选中“不允许动态更新”，单击“下一步”，单击“完成”。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006475" y="946150"/>
            <a:ext cx="1783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方法与步骤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191635" y="2816860"/>
            <a:ext cx="4408170" cy="3825240"/>
            <a:chOff x="7392144" y="3083770"/>
            <a:chExt cx="4017229" cy="3441574"/>
          </a:xfrm>
        </p:grpSpPr>
        <p:pic>
          <p:nvPicPr>
            <p:cNvPr id="39" name="Picture 9" descr="不允许动态更新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144" y="3083770"/>
              <a:ext cx="4017229" cy="34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椭圆形标注 39"/>
            <p:cNvSpPr/>
            <p:nvPr/>
          </p:nvSpPr>
          <p:spPr>
            <a:xfrm>
              <a:off x="8498014" y="4797152"/>
              <a:ext cx="1486418" cy="648072"/>
            </a:xfrm>
            <a:prstGeom prst="wedgeEllipseCallout">
              <a:avLst>
                <a:gd name="adj1" fmla="val -40065"/>
                <a:gd name="adj2" fmla="val 6657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515" dirty="0"/>
                <a:t>不允许动态更新</a:t>
              </a:r>
              <a:endParaRPr lang="zh-CN" altLang="en-US" sz="1515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8095" y="1257987"/>
            <a:ext cx="11453988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创建反向主要区域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如果用户希望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服务器能够提供反向解析功能，以便客户机根据已知的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地址来查询主机的域名，就需要创建反向查找区域。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933" y="728510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8095" y="1257987"/>
            <a:ext cx="11453988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创建反向主要区域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打开“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管理器”，右击“反向查找区域”，点击“新建区域” ，打开新建区域向导。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933" y="728510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080895" y="3116580"/>
            <a:ext cx="7021195" cy="3222625"/>
            <a:chOff x="1125142" y="3789040"/>
            <a:chExt cx="4451567" cy="2304256"/>
          </a:xfrm>
        </p:grpSpPr>
        <p:pic>
          <p:nvPicPr>
            <p:cNvPr id="42" name="Picture 2" descr="新建反向区域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42" y="3789040"/>
              <a:ext cx="4451567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椭圆形标注 42"/>
            <p:cNvSpPr/>
            <p:nvPr/>
          </p:nvSpPr>
          <p:spPr>
            <a:xfrm>
              <a:off x="3071664" y="4437112"/>
              <a:ext cx="1152000" cy="648072"/>
            </a:xfrm>
            <a:prstGeom prst="wedgeEllipseCallout">
              <a:avLst>
                <a:gd name="adj1" fmla="val -53294"/>
                <a:gd name="adj2" fmla="val 6521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新建反向区域</a:t>
              </a:r>
              <a:endParaRPr lang="zh-CN" altLang="en-US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8095" y="1257987"/>
            <a:ext cx="1145398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创建反向主要区域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在新建区域向导中，单击“下一步”，选中“主要区域”，单击“下一步”，选择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IPv4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反向查找区域，单击“下一步”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933" y="728510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128645" y="3068955"/>
            <a:ext cx="5207000" cy="3464560"/>
            <a:chOff x="6240016" y="3356992"/>
            <a:chExt cx="3531861" cy="3024336"/>
          </a:xfrm>
        </p:grpSpPr>
        <p:pic>
          <p:nvPicPr>
            <p:cNvPr id="45" name="Picture 3" descr="IPv4反向查找区域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16" y="3356992"/>
              <a:ext cx="3531861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椭圆形标注 45"/>
            <p:cNvSpPr/>
            <p:nvPr/>
          </p:nvSpPr>
          <p:spPr>
            <a:xfrm>
              <a:off x="7176120" y="4617132"/>
              <a:ext cx="1440000" cy="648072"/>
            </a:xfrm>
            <a:prstGeom prst="wedgeEllipseCallout">
              <a:avLst>
                <a:gd name="adj1" fmla="val -31924"/>
                <a:gd name="adj2" fmla="val -6095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IPv4</a:t>
              </a:r>
              <a:r>
                <a:rPr lang="zh-CN" altLang="zh-CN" sz="1515" dirty="0"/>
                <a:t>反向查找区域</a:t>
              </a:r>
              <a:endParaRPr lang="zh-CN" altLang="en-US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8095" y="1257987"/>
            <a:ext cx="11453988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创建反向主要区域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输入网络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ID“172.16.1”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，单击“下一步”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933" y="728510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041015" y="2843530"/>
            <a:ext cx="5445760" cy="3538855"/>
            <a:chOff x="7104112" y="3430224"/>
            <a:chExt cx="3528344" cy="3023978"/>
          </a:xfrm>
        </p:grpSpPr>
        <p:pic>
          <p:nvPicPr>
            <p:cNvPr id="48" name="Picture 4" descr="网络ID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3430224"/>
              <a:ext cx="3528344" cy="302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椭圆形标注 48"/>
            <p:cNvSpPr/>
            <p:nvPr/>
          </p:nvSpPr>
          <p:spPr>
            <a:xfrm>
              <a:off x="8142592" y="4617132"/>
              <a:ext cx="864000" cy="648072"/>
            </a:xfrm>
            <a:prstGeom prst="wedgeEllipseCallout">
              <a:avLst>
                <a:gd name="adj1" fmla="val -31924"/>
                <a:gd name="adj2" fmla="val -6095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网络</a:t>
              </a:r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ID</a:t>
              </a:r>
              <a:endParaRPr lang="zh-CN" altLang="en-US" sz="1515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8095" y="1257987"/>
            <a:ext cx="11453988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创建反向主要区域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选择创建新文件，单击“下一步”，选中“不允许动态更新”，单击“下一步”，单击“完成”。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933" y="728510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375025" y="3089275"/>
            <a:ext cx="5770880" cy="3376930"/>
            <a:chOff x="7823822" y="3356992"/>
            <a:chExt cx="3528762" cy="3024336"/>
          </a:xfrm>
        </p:grpSpPr>
        <p:pic>
          <p:nvPicPr>
            <p:cNvPr id="51" name="Picture 5" descr="创建新文件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822" y="3356992"/>
              <a:ext cx="3528762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椭圆形标注 51"/>
            <p:cNvSpPr/>
            <p:nvPr/>
          </p:nvSpPr>
          <p:spPr>
            <a:xfrm>
              <a:off x="9120336" y="4763426"/>
              <a:ext cx="1152000" cy="648072"/>
            </a:xfrm>
            <a:prstGeom prst="wedgeEllipseCallout">
              <a:avLst>
                <a:gd name="adj1" fmla="val -31924"/>
                <a:gd name="adj2" fmla="val -6095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创建新文件</a:t>
              </a:r>
              <a:endParaRPr lang="zh-CN" altLang="en-US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8935" y="1268095"/>
            <a:ext cx="10892790" cy="30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在区域中创建资源记录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正向区域和反向区域创建完成后，就可以在区域内创建主机等相关数据了，这些数据被称为资源记录。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服务器支持多种类型的资源记录。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255" y="738308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59180" y="979805"/>
            <a:ext cx="204978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2463800" y="1978025"/>
            <a:ext cx="11626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概述</a:t>
            </a:r>
            <a:endParaRPr lang="zh-CN" altLang="en-US" sz="3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63800" y="2976245"/>
            <a:ext cx="8428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服务器角色</a:t>
            </a:r>
            <a:endParaRPr lang="zh-CN" altLang="en-US" sz="3200"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3800" y="3915410"/>
            <a:ext cx="81775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配置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区域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zh-CN" altLang="en-US" sz="3200"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3800" y="4817745"/>
            <a:ext cx="188290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客户端的配置和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服务器测试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zh-CN" altLang="en-US" sz="3200"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8912" y="1267973"/>
            <a:ext cx="11453988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新建主机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(A)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资源记录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535" y="738308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34817" y="2568575"/>
            <a:ext cx="4850560" cy="2526147"/>
            <a:chOff x="407513" y="4169113"/>
            <a:chExt cx="4755785" cy="2448272"/>
          </a:xfrm>
        </p:grpSpPr>
        <p:pic>
          <p:nvPicPr>
            <p:cNvPr id="28" name="Picture 2" descr="新建主机命令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3" y="4169113"/>
              <a:ext cx="4755785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椭圆形标注 28"/>
            <p:cNvSpPr/>
            <p:nvPr/>
          </p:nvSpPr>
          <p:spPr>
            <a:xfrm>
              <a:off x="2750421" y="5227825"/>
              <a:ext cx="1071044" cy="648072"/>
            </a:xfrm>
            <a:prstGeom prst="wedgeEllipseCallout">
              <a:avLst>
                <a:gd name="adj1" fmla="val -53097"/>
                <a:gd name="adj2" fmla="val 4341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新建</a:t>
              </a:r>
              <a:r>
                <a:rPr lang="zh-CN" altLang="zh-CN" sz="1515" dirty="0" smtClean="0"/>
                <a:t>主机</a:t>
              </a:r>
              <a:r>
                <a:rPr lang="zh-CN" altLang="en-US" sz="1515" dirty="0" smtClean="0"/>
                <a:t>命令</a:t>
              </a:r>
              <a:endParaRPr lang="zh-CN" altLang="en-US" sz="1515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338070" y="1951355"/>
            <a:ext cx="3834765" cy="3526155"/>
            <a:chOff x="3485456" y="3645024"/>
            <a:chExt cx="2779619" cy="3096344"/>
          </a:xfrm>
        </p:grpSpPr>
        <p:pic>
          <p:nvPicPr>
            <p:cNvPr id="31" name="Picture 3" descr="新建主机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456" y="3645024"/>
              <a:ext cx="2779619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椭圆形标注 31"/>
            <p:cNvSpPr/>
            <p:nvPr/>
          </p:nvSpPr>
          <p:spPr>
            <a:xfrm>
              <a:off x="4061520" y="4293096"/>
              <a:ext cx="1116000" cy="648072"/>
            </a:xfrm>
            <a:prstGeom prst="wedgeEllipseCallout">
              <a:avLst>
                <a:gd name="adj1" fmla="val -31137"/>
                <a:gd name="adj2" fmla="val -6909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新建主机</a:t>
              </a:r>
              <a:endParaRPr lang="zh-CN" altLang="en-US" sz="1515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16730" y="1951355"/>
            <a:ext cx="6386830" cy="3843655"/>
            <a:chOff x="6600056" y="4077072"/>
            <a:chExt cx="4755025" cy="2448272"/>
          </a:xfrm>
        </p:grpSpPr>
        <p:pic>
          <p:nvPicPr>
            <p:cNvPr id="34" name="Picture 4" descr="主机记录创建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4077072"/>
              <a:ext cx="4755025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椭圆形标注 34"/>
            <p:cNvSpPr/>
            <p:nvPr/>
          </p:nvSpPr>
          <p:spPr>
            <a:xfrm>
              <a:off x="9418175" y="5772030"/>
              <a:ext cx="1289780" cy="648072"/>
            </a:xfrm>
            <a:prstGeom prst="wedgeEllipseCallout">
              <a:avLst>
                <a:gd name="adj1" fmla="val -41693"/>
                <a:gd name="adj2" fmla="val -8944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主机记录创建结果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8912" y="1347400"/>
            <a:ext cx="1145398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ts val="31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新建主机别名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(CNAME)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资源记录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1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管理器”，右击已建的正向查找区域节点，点击“新建别名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(CNAME)”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，输入主机别名“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和目标主机的域名“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web.hope.edu.cn”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单击“确定”完成创建。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1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查看别名记录创建结果。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500"/>
              </a:lnSpc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535" y="726878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56143" y="3497273"/>
            <a:ext cx="4245848" cy="2750045"/>
            <a:chOff x="-1" y="3789040"/>
            <a:chExt cx="3390417" cy="2088232"/>
          </a:xfrm>
        </p:grpSpPr>
        <p:pic>
          <p:nvPicPr>
            <p:cNvPr id="26" name="Picture 2" descr="图5-41 新建别名记录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789040"/>
              <a:ext cx="3390417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椭圆形标注 35"/>
            <p:cNvSpPr/>
            <p:nvPr/>
          </p:nvSpPr>
          <p:spPr>
            <a:xfrm>
              <a:off x="1775520" y="3868506"/>
              <a:ext cx="1224000" cy="648072"/>
            </a:xfrm>
            <a:prstGeom prst="wedgeEllipseCallout">
              <a:avLst>
                <a:gd name="adj1" fmla="val -63961"/>
                <a:gd name="adj2" fmla="val 3129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 </a:t>
              </a:r>
              <a:endParaRPr lang="en-US" altLang="zh-CN" sz="1515" dirty="0" smtClean="0"/>
            </a:p>
            <a:p>
              <a:r>
                <a:rPr lang="zh-CN" altLang="zh-CN" sz="1515" dirty="0" smtClean="0"/>
                <a:t>新建别名记录</a:t>
              </a:r>
              <a:r>
                <a:rPr lang="en-US" altLang="zh-CN" sz="1515" dirty="0"/>
                <a:t>	</a:t>
              </a:r>
              <a:endParaRPr lang="zh-CN" altLang="zh-CN" sz="1515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681980" y="3572090"/>
            <a:ext cx="4982694" cy="2677509"/>
            <a:chOff x="902622" y="3789040"/>
            <a:chExt cx="4975588" cy="2564383"/>
          </a:xfrm>
        </p:grpSpPr>
        <p:pic>
          <p:nvPicPr>
            <p:cNvPr id="38" name="Picture 3" descr="别名记录创建结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22" y="3789040"/>
              <a:ext cx="4975588" cy="256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椭圆形标注 38"/>
            <p:cNvSpPr/>
            <p:nvPr/>
          </p:nvSpPr>
          <p:spPr>
            <a:xfrm>
              <a:off x="1156982" y="5615923"/>
              <a:ext cx="1440000" cy="648072"/>
            </a:xfrm>
            <a:prstGeom prst="wedgeEllipseCallout">
              <a:avLst>
                <a:gd name="adj1" fmla="val 54880"/>
                <a:gd name="adj2" fmla="val -3371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别名记录创建结果</a:t>
              </a:r>
              <a:endParaRPr lang="zh-CN" altLang="zh-CN" sz="1515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7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29237" y="1175950"/>
            <a:ext cx="11453988" cy="188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ts val="35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新建邮件交换器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(MX)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管理器”，右击已创建的正向查找区域节点，点击“新建邮件交换器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(MX)”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，输入邮件服务器的域名为“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mail.hope.edu.cn”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，单击“确定”完成创建。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4355" y="646233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35637" y="3111910"/>
            <a:ext cx="3481987" cy="3025076"/>
            <a:chOff x="3390416" y="3629864"/>
            <a:chExt cx="3425894" cy="2882733"/>
          </a:xfrm>
        </p:grpSpPr>
        <p:pic>
          <p:nvPicPr>
            <p:cNvPr id="41" name="Picture 4" descr="图5-43 新建MX记录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416" y="3629864"/>
              <a:ext cx="3425894" cy="288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椭圆形标注 41"/>
            <p:cNvSpPr/>
            <p:nvPr/>
          </p:nvSpPr>
          <p:spPr>
            <a:xfrm>
              <a:off x="5264391" y="3717032"/>
              <a:ext cx="1216047" cy="648072"/>
            </a:xfrm>
            <a:prstGeom prst="wedgeEllipseCallout">
              <a:avLst>
                <a:gd name="adj1" fmla="val -59138"/>
                <a:gd name="adj2" fmla="val 3672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新建</a:t>
              </a:r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MX</a:t>
              </a:r>
              <a:r>
                <a:rPr lang="zh-CN" altLang="zh-CN" sz="1515" dirty="0"/>
                <a:t>记录</a:t>
              </a:r>
              <a:endParaRPr lang="zh-CN" altLang="zh-CN" sz="1515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28973" y="3432951"/>
            <a:ext cx="4535716" cy="2383403"/>
            <a:chOff x="6888088" y="3933056"/>
            <a:chExt cx="4783763" cy="2513745"/>
          </a:xfrm>
        </p:grpSpPr>
        <p:pic>
          <p:nvPicPr>
            <p:cNvPr id="44" name="Picture 5" descr="MX记录创建结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088" y="3933056"/>
              <a:ext cx="4783763" cy="251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椭圆形标注 44"/>
            <p:cNvSpPr/>
            <p:nvPr/>
          </p:nvSpPr>
          <p:spPr>
            <a:xfrm>
              <a:off x="6917779" y="5373215"/>
              <a:ext cx="1440000" cy="712644"/>
            </a:xfrm>
            <a:prstGeom prst="wedgeEllipseCallout">
              <a:avLst>
                <a:gd name="adj1" fmla="val 55665"/>
                <a:gd name="adj2" fmla="val 2847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 </a:t>
              </a:r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MX</a:t>
              </a:r>
              <a:r>
                <a:rPr lang="zh-CN" altLang="zh-CN" sz="1515" dirty="0"/>
                <a:t>记录创建结果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47347" y="238263"/>
            <a:ext cx="299529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配置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区域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21310" y="11207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29237" y="1175950"/>
            <a:ext cx="11453988" cy="1758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新建指针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(PTR)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资源记录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5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指针资源记录主要用来记录反向查找区域内的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地址及主机，用户可通过该类型资源记录把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地址映射成主机域名。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105" y="650678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93389" y="3507084"/>
            <a:ext cx="4233004" cy="2730970"/>
            <a:chOff x="1055440" y="3442692"/>
            <a:chExt cx="3683414" cy="2276872"/>
          </a:xfrm>
        </p:grpSpPr>
        <p:pic>
          <p:nvPicPr>
            <p:cNvPr id="28" name="Picture 2" descr="图5-45 新建PTR记录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3442692"/>
              <a:ext cx="3683414" cy="227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椭圆形标注 28"/>
            <p:cNvSpPr/>
            <p:nvPr/>
          </p:nvSpPr>
          <p:spPr>
            <a:xfrm>
              <a:off x="2184307" y="3784223"/>
              <a:ext cx="712840" cy="512239"/>
            </a:xfrm>
            <a:prstGeom prst="wedgeEllipseCallout">
              <a:avLst>
                <a:gd name="adj1" fmla="val -48410"/>
                <a:gd name="adj2" fmla="val 5436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515" dirty="0"/>
                <a:t>新建指针</a:t>
              </a:r>
              <a:endParaRPr lang="zh-CN" altLang="zh-CN" sz="1515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04312" y="3520066"/>
            <a:ext cx="4915746" cy="2717988"/>
            <a:chOff x="6384032" y="3442692"/>
            <a:chExt cx="4431108" cy="2276872"/>
          </a:xfrm>
        </p:grpSpPr>
        <p:pic>
          <p:nvPicPr>
            <p:cNvPr id="31" name="Picture 3" descr="PTR记录创建结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32" y="3442692"/>
              <a:ext cx="4431108" cy="227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椭圆形标注 31"/>
            <p:cNvSpPr/>
            <p:nvPr/>
          </p:nvSpPr>
          <p:spPr>
            <a:xfrm>
              <a:off x="9192344" y="5013176"/>
              <a:ext cx="1253537" cy="648072"/>
            </a:xfrm>
            <a:prstGeom prst="wedgeEllipseCallout">
              <a:avLst>
                <a:gd name="adj1" fmla="val -38030"/>
                <a:gd name="adj2" fmla="val -6909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PTR</a:t>
              </a:r>
              <a:r>
                <a:rPr lang="zh-CN" altLang="zh-CN" sz="1515" dirty="0"/>
                <a:t>记录创建结果</a:t>
              </a:r>
              <a:endParaRPr lang="zh-CN" altLang="zh-CN" sz="1515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22375" y="1927240"/>
            <a:ext cx="10808344" cy="10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客户端（以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 XP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系统为例）的网络属性配置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</a:pPr>
            <a:endParaRPr lang="zh-CN" altLang="en-US" sz="15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75915" y="2860675"/>
            <a:ext cx="3759835" cy="3422015"/>
            <a:chOff x="1487488" y="3042568"/>
            <a:chExt cx="3440377" cy="3103339"/>
          </a:xfrm>
        </p:grpSpPr>
        <p:pic>
          <p:nvPicPr>
            <p:cNvPr id="27" name="Picture 2" descr="图5-47 客户机网络属性配置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488" y="3042568"/>
              <a:ext cx="3440377" cy="310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椭圆形标注 27"/>
            <p:cNvSpPr/>
            <p:nvPr/>
          </p:nvSpPr>
          <p:spPr>
            <a:xfrm>
              <a:off x="3199865" y="3284984"/>
              <a:ext cx="1618821" cy="648072"/>
            </a:xfrm>
            <a:prstGeom prst="wedgeEllipseCallout">
              <a:avLst>
                <a:gd name="adj1" fmla="val -45662"/>
                <a:gd name="adj2" fmla="val 8013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客户机网络属性配置</a:t>
              </a:r>
              <a:endParaRPr lang="zh-CN" altLang="zh-CN" sz="1515" dirty="0"/>
            </a:p>
          </p:txBody>
        </p:sp>
      </p:grpSp>
      <p:sp>
        <p:nvSpPr>
          <p:cNvPr id="44" name="矩形 43"/>
          <p:cNvSpPr/>
          <p:nvPr/>
        </p:nvSpPr>
        <p:spPr>
          <a:xfrm>
            <a:off x="565786" y="1458874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9365" y="360045"/>
            <a:ext cx="857948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客户端的配置和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DNS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服务器测试</a:t>
            </a:r>
            <a:endParaRPr lang="zh-CN" altLang="en-US"/>
          </a:p>
          <a:p>
            <a:pPr algn="l"/>
            <a:endParaRPr lang="zh-CN" altLang="en-US" dirty="0" smtClean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86005" y="24733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429827" y="23707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en-US" altLang="zh-CN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33329" y="4144652"/>
            <a:ext cx="4317121" cy="2184776"/>
            <a:chOff x="5863266" y="3429000"/>
            <a:chExt cx="4209724" cy="2065883"/>
          </a:xfrm>
        </p:grpSpPr>
        <p:pic>
          <p:nvPicPr>
            <p:cNvPr id="42" name="Picture 3" descr="测试nslookup命令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266" y="3429000"/>
              <a:ext cx="4209724" cy="206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椭圆形标注 42"/>
            <p:cNvSpPr/>
            <p:nvPr/>
          </p:nvSpPr>
          <p:spPr>
            <a:xfrm>
              <a:off x="8288669" y="4459634"/>
              <a:ext cx="1440000" cy="720000"/>
            </a:xfrm>
            <a:prstGeom prst="wedgeEllipseCallout">
              <a:avLst>
                <a:gd name="adj1" fmla="val -38030"/>
                <a:gd name="adj2" fmla="val -6909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en-US" altLang="zh-CN" sz="1515" dirty="0" err="1" smtClean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nslookup</a:t>
              </a:r>
              <a:r>
                <a:rPr lang="zh-CN" altLang="zh-CN" sz="1515" dirty="0"/>
                <a:t>测试命令</a:t>
              </a:r>
              <a:endParaRPr lang="zh-CN" altLang="zh-CN" sz="1515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" y="-4212"/>
            <a:ext cx="12192000" cy="567247"/>
            <a:chOff x="1" y="-4641"/>
            <a:chExt cx="12858750" cy="598268"/>
          </a:xfrm>
        </p:grpSpPr>
        <p:sp>
          <p:nvSpPr>
            <p:cNvPr id="18" name="矩形 17"/>
            <p:cNvSpPr/>
            <p:nvPr/>
          </p:nvSpPr>
          <p:spPr>
            <a:xfrm>
              <a:off x="1" y="-4641"/>
              <a:ext cx="12858750" cy="5982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4658886" y="140286"/>
              <a:ext cx="1284862" cy="36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33" tIns="33811" rIns="34133" bIns="33811" rtlCol="0" anchor="ctr"/>
            <a:lstStyle/>
            <a:p>
              <a:pPr algn="ctr"/>
              <a:r>
                <a:rPr lang="zh-CN" altLang="en-US" sz="1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任务实施</a:t>
              </a:r>
              <a:endParaRPr lang="zh-CN" altLang="en-US" sz="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62440" y="140286"/>
              <a:ext cx="1284862" cy="36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33" tIns="33811" rIns="34133" bIns="33811" rtlCol="0" anchor="ctr"/>
            <a:lstStyle/>
            <a:p>
              <a:pPr algn="ctr"/>
              <a:r>
                <a:rPr lang="zh-CN" altLang="en-US" sz="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任务告知</a:t>
              </a:r>
              <a:endParaRPr lang="zh-CN" altLang="en-US" sz="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55332" y="140286"/>
              <a:ext cx="1284862" cy="36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33" tIns="33811" rIns="34133" bIns="33811" rtlCol="0" anchor="ctr"/>
            <a:lstStyle/>
            <a:p>
              <a:pPr algn="ctr"/>
              <a:r>
                <a:rPr lang="zh-CN" altLang="en-US" sz="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展示评价</a:t>
              </a:r>
              <a:endParaRPr lang="zh-CN" altLang="en-US" sz="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051778" y="140286"/>
              <a:ext cx="1284862" cy="36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33" tIns="33811" rIns="34133" bIns="33811" rtlCol="0" anchor="ctr"/>
            <a:lstStyle/>
            <a:p>
              <a:pPr algn="ctr"/>
              <a:r>
                <a:rPr lang="zh-CN" altLang="en-US" sz="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总结归纳</a:t>
              </a:r>
              <a:endParaRPr lang="zh-CN" altLang="en-US" sz="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248226" y="140286"/>
              <a:ext cx="1284862" cy="36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33" tIns="33811" rIns="34133" bIns="33811" rtlCol="0" anchor="ctr"/>
            <a:lstStyle/>
            <a:p>
              <a:pPr algn="ctr"/>
              <a:r>
                <a:rPr lang="zh-CN" altLang="en-US" sz="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任务拓展</a:t>
              </a:r>
              <a:endParaRPr lang="zh-CN" altLang="en-US" sz="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65994" y="140286"/>
              <a:ext cx="1284862" cy="360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133" tIns="33811" rIns="34133" bIns="33811" rtlCol="0" anchor="ctr"/>
            <a:lstStyle/>
            <a:p>
              <a:pPr algn="ctr"/>
              <a:r>
                <a:rPr lang="zh-CN" altLang="en-US" sz="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任务引入</a:t>
              </a:r>
              <a:endParaRPr lang="zh-CN" altLang="en-US" sz="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3425" y="1151255"/>
            <a:ext cx="10824210" cy="25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ts val="3800"/>
              </a:lnSpc>
              <a:buClrTx/>
              <a:buSzTx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1) 使用nslookup命令测试DNS服务器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800"/>
              </a:lnSpc>
              <a:buClrTx/>
              <a:buSzTx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2)测试主机记录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800"/>
              </a:lnSpc>
              <a:buClrTx/>
              <a:buSzTx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测试别名记录。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8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测试邮件交换器记录。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latinLnBrk="0" hangingPunct="1">
              <a:lnSpc>
                <a:spcPts val="38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测试指针记录。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7511" y="561481"/>
            <a:ext cx="1871980" cy="529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方法与步骤</a:t>
            </a: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04466" y="3990788"/>
            <a:ext cx="4661988" cy="2595809"/>
            <a:chOff x="1271464" y="3210665"/>
            <a:chExt cx="4401587" cy="2497659"/>
          </a:xfrm>
        </p:grpSpPr>
        <p:pic>
          <p:nvPicPr>
            <p:cNvPr id="31" name="Picture 2" descr="测试主机记录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1464" y="3210665"/>
              <a:ext cx="4401587" cy="249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椭圆形标注 31"/>
            <p:cNvSpPr/>
            <p:nvPr/>
          </p:nvSpPr>
          <p:spPr>
            <a:xfrm>
              <a:off x="4151784" y="3645024"/>
              <a:ext cx="1188000" cy="720000"/>
            </a:xfrm>
            <a:prstGeom prst="wedgeEllipseCallout">
              <a:avLst>
                <a:gd name="adj1" fmla="val -45662"/>
                <a:gd name="adj2" fmla="val 8013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515" dirty="0" smtClean="0"/>
            </a:p>
            <a:p>
              <a:r>
                <a:rPr lang="zh-CN" altLang="zh-CN" sz="1515" dirty="0" smtClean="0"/>
                <a:t>测试主机记录</a:t>
              </a:r>
              <a:r>
                <a:rPr lang="en-US" altLang="zh-CN" sz="1515" dirty="0" smtClean="0"/>
                <a:t>	</a:t>
              </a:r>
              <a:endParaRPr lang="zh-CN" altLang="zh-CN" sz="1515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33402" y="3790204"/>
            <a:ext cx="5018823" cy="2549637"/>
            <a:chOff x="6672064" y="3068960"/>
            <a:chExt cx="4933250" cy="2520280"/>
          </a:xfrm>
        </p:grpSpPr>
        <p:pic>
          <p:nvPicPr>
            <p:cNvPr id="34" name="Picture 3" descr="测试别名记录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2064" y="3068960"/>
              <a:ext cx="4933250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椭圆形标注 34"/>
            <p:cNvSpPr/>
            <p:nvPr/>
          </p:nvSpPr>
          <p:spPr>
            <a:xfrm>
              <a:off x="9336360" y="3573016"/>
              <a:ext cx="1152000" cy="648072"/>
            </a:xfrm>
            <a:prstGeom prst="wedgeEllipseCallout">
              <a:avLst>
                <a:gd name="adj1" fmla="val -45662"/>
                <a:gd name="adj2" fmla="val 8013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 smtClean="0"/>
                <a:t>测试别名记录</a:t>
              </a:r>
              <a:endParaRPr lang="zh-CN" altLang="zh-CN" sz="1515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5436" y="3990788"/>
            <a:ext cx="6038826" cy="2492657"/>
            <a:chOff x="1055441" y="2810802"/>
            <a:chExt cx="5616624" cy="2330291"/>
          </a:xfrm>
        </p:grpSpPr>
        <p:pic>
          <p:nvPicPr>
            <p:cNvPr id="37" name="Picture 2" descr="测试邮件交换器记录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5441" y="2810802"/>
              <a:ext cx="5616624" cy="233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椭圆形标注 37"/>
            <p:cNvSpPr/>
            <p:nvPr/>
          </p:nvSpPr>
          <p:spPr>
            <a:xfrm>
              <a:off x="4439816" y="3140968"/>
              <a:ext cx="1332000" cy="756000"/>
            </a:xfrm>
            <a:prstGeom prst="wedgeEllipseCallout">
              <a:avLst>
                <a:gd name="adj1" fmla="val -45662"/>
                <a:gd name="adj2" fmla="val 8013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 smtClean="0"/>
                <a:t>测试邮件交换器记录</a:t>
              </a:r>
              <a:endParaRPr lang="zh-CN" altLang="zh-CN" sz="1515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737469" y="4230395"/>
            <a:ext cx="4915746" cy="2253050"/>
            <a:chOff x="6888088" y="2924944"/>
            <a:chExt cx="4821465" cy="2088232"/>
          </a:xfrm>
        </p:grpSpPr>
        <p:pic>
          <p:nvPicPr>
            <p:cNvPr id="47" name="Picture 3" descr="测试指针记录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88088" y="2924944"/>
              <a:ext cx="4821465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椭圆形标注 47"/>
            <p:cNvSpPr/>
            <p:nvPr/>
          </p:nvSpPr>
          <p:spPr>
            <a:xfrm>
              <a:off x="9624392" y="3284984"/>
              <a:ext cx="1152000" cy="648072"/>
            </a:xfrm>
            <a:prstGeom prst="wedgeEllipseCallout">
              <a:avLst>
                <a:gd name="adj1" fmla="val -45662"/>
                <a:gd name="adj2" fmla="val 8013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 smtClean="0"/>
                <a:t>测试指针记录</a:t>
              </a:r>
              <a:endParaRPr lang="zh-CN" altLang="zh-CN" sz="1515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2633" y="2382564"/>
            <a:ext cx="5126734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本节完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51053" y="961863"/>
            <a:ext cx="3689894" cy="36898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77192" y="250963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DNS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4410" y="1148080"/>
            <a:ext cx="102031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Domain Name System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，域名系统）是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Internet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上作为主机域名和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地址相互映射的一个分布式数据库，能够使用户更方便的访问互联网，而不用去记住能够被机器直接读取的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数串。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TCP/IP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协议族的一种标准服务。组成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系统的核心是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服务器，它保存了主机域名和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地址映射关系的数据库，负责回答客户端的域名查询服务请求。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1270" y="1563370"/>
            <a:ext cx="9799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在IP地址的使用中，我们发现ip地址难以记忆和理解。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1270" y="2835275"/>
            <a:ext cx="4183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u="heavy">
                <a:latin typeface="微软雅黑" panose="020B0503020204020204" pitchFamily="34" charset="-122"/>
                <a:ea typeface="微软雅黑" panose="020B0503020204020204" pitchFamily="34" charset="-122"/>
              </a:rPr>
              <a:t>http://39.</a:t>
            </a:r>
            <a:r>
              <a:rPr lang="en-US" altLang="zh-CN" sz="3200" u="heavy">
                <a:latin typeface="微软雅黑" panose="020B0503020204020204" pitchFamily="34" charset="-122"/>
                <a:ea typeface="微软雅黑" panose="020B0503020204020204" pitchFamily="34" charset="-122"/>
              </a:rPr>
              <a:t>156.69.79</a:t>
            </a:r>
            <a:endParaRPr lang="en-US" altLang="zh-CN" sz="3200" u="heavy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6400" y="2835275"/>
            <a:ext cx="2940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baidu.com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左右箭头 5"/>
          <p:cNvSpPr/>
          <p:nvPr/>
        </p:nvSpPr>
        <p:spPr>
          <a:xfrm>
            <a:off x="5454650" y="3066415"/>
            <a:ext cx="2301240" cy="12192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2715" y="4107180"/>
            <a:ext cx="9373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域名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是一种更高级的地址形式，是易于记忆的字符型主机命名机制。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域名系统DNS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它保存了主机域名和IP地址映射关系。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7192" y="250963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DNS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393825" y="1430020"/>
            <a:ext cx="891794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Internet</a:t>
            </a:r>
            <a:r>
              <a:rPr lang="zh-CN" sz="3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的主机域名构成了一个分层次的倒置树状结构，树根在最上面。所有联网主机的域名空间被划分为许多不同的域，树根下是最高一级域（顶级域）。每一个顶级域又被分成一系列二级域、三级域和更低级域。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7192" y="250963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DNS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1177192" y="250963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DNS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3628" y="667023"/>
            <a:ext cx="5187996" cy="3512075"/>
            <a:chOff x="5916167" y="3645024"/>
            <a:chExt cx="4572321" cy="2787872"/>
          </a:xfrm>
        </p:grpSpPr>
        <p:pic>
          <p:nvPicPr>
            <p:cNvPr id="15" name="Picture 4" descr="域名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916167" y="3645024"/>
              <a:ext cx="4572321" cy="278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椭圆形标注 16"/>
            <p:cNvSpPr/>
            <p:nvPr/>
          </p:nvSpPr>
          <p:spPr>
            <a:xfrm>
              <a:off x="5979127" y="4617644"/>
              <a:ext cx="997034" cy="813159"/>
            </a:xfrm>
            <a:prstGeom prst="wedgeEllipseCallout">
              <a:avLst>
                <a:gd name="adj1" fmla="val 62086"/>
                <a:gd name="adj2" fmla="val -4162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 smtClean="0"/>
                <a:t>域名空间</a:t>
              </a:r>
              <a:endParaRPr lang="zh-CN" altLang="zh-CN" sz="16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2585" y="1357630"/>
            <a:ext cx="561975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顶级域名：类属域和国家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域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类属域代表申请该域名的组织类型。如常用的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com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（商业组织）、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edu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（教育机构）、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gov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（政府部门）、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int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（国际组织）、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mil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（军事部门）、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net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（网络支持组织）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org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（非营利组织）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1177192" y="250963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DNS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3628" y="667023"/>
            <a:ext cx="5187996" cy="3512075"/>
            <a:chOff x="5916167" y="3645024"/>
            <a:chExt cx="4572321" cy="2787872"/>
          </a:xfrm>
        </p:grpSpPr>
        <p:pic>
          <p:nvPicPr>
            <p:cNvPr id="15" name="Picture 4" descr="域名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916167" y="3645024"/>
              <a:ext cx="4572321" cy="278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椭圆形标注 16"/>
            <p:cNvSpPr/>
            <p:nvPr/>
          </p:nvSpPr>
          <p:spPr>
            <a:xfrm>
              <a:off x="5979127" y="4617644"/>
              <a:ext cx="997034" cy="813159"/>
            </a:xfrm>
            <a:prstGeom prst="wedgeEllipseCallout">
              <a:avLst>
                <a:gd name="adj1" fmla="val 62086"/>
                <a:gd name="adj2" fmla="val -4162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 smtClean="0"/>
                <a:t>域名空间</a:t>
              </a:r>
              <a:endParaRPr lang="zh-CN" altLang="zh-CN" sz="1600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2585" y="1357630"/>
            <a:ext cx="55911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国家（地区）域的格式与类属域的格式一样，但使用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个字符的国家（地区）缩写。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常用的国家（地区）域有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cn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（中国大陆）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us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（美国）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jp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（日本）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uk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（英国）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hk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（中国香港）</a:t>
            </a:r>
            <a:endParaRPr lang="zh-CN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tw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（中国台湾）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177290" y="1026160"/>
            <a:ext cx="89179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域名格式是由字母、数字等符号序列组成，用点号隔开，其中每个符号序列代表不同级别的域名。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7192" y="250963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DNS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概述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7290" y="2724785"/>
            <a:ext cx="6299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……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三级域名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二级域名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顶级域名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610353" y="2724423"/>
            <a:ext cx="5187996" cy="3512075"/>
            <a:chOff x="5916167" y="3645024"/>
            <a:chExt cx="4572321" cy="2787872"/>
          </a:xfrm>
        </p:grpSpPr>
        <p:pic>
          <p:nvPicPr>
            <p:cNvPr id="15" name="Picture 4" descr="域名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916167" y="3645024"/>
              <a:ext cx="4572321" cy="278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椭圆形标注 16"/>
            <p:cNvSpPr/>
            <p:nvPr/>
          </p:nvSpPr>
          <p:spPr>
            <a:xfrm>
              <a:off x="5979127" y="4617644"/>
              <a:ext cx="997034" cy="813159"/>
            </a:xfrm>
            <a:prstGeom prst="wedgeEllipseCallout">
              <a:avLst>
                <a:gd name="adj1" fmla="val 62086"/>
                <a:gd name="adj2" fmla="val -4162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 dirty="0" smtClean="0"/>
                <a:t>域名空间</a:t>
              </a:r>
              <a:endParaRPr lang="zh-CN" altLang="zh-CN" sz="1600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06475" y="3714750"/>
            <a:ext cx="4761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图中有三台主机，域名分别是：ftp.tsinghua.edu.cn、www.tsinghua.edu.cn和mail.tsinghua.edu.cn。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GU5YTk2NWU3OTRhNTU0YjZlNWE0ODExMjY4YzM0MTgifQ=="/>
</p:tagLst>
</file>

<file path=ppt/theme/theme1.xml><?xml version="1.0" encoding="utf-8"?>
<a:theme xmlns:a="http://schemas.openxmlformats.org/drawingml/2006/main" name="Office 主题">
  <a:themeElements>
    <a:clrScheme name="自定义 8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B25"/>
      </a:accent1>
      <a:accent2>
        <a:srgbClr val="B8B8B8"/>
      </a:accent2>
      <a:accent3>
        <a:srgbClr val="72AADC"/>
      </a:accent3>
      <a:accent4>
        <a:srgbClr val="F3B285"/>
      </a:accent4>
      <a:accent5>
        <a:srgbClr val="ED7D31"/>
      </a:accent5>
      <a:accent6>
        <a:srgbClr val="FF3300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3014</Words>
  <Application>WPS 演示</Application>
  <PresentationFormat>宽屏</PresentationFormat>
  <Paragraphs>411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Calibri Light</vt:lpstr>
      <vt:lpstr>Calibri</vt:lpstr>
      <vt:lpstr>Franklin Gothic Medium</vt:lpstr>
      <vt:lpstr>微软雅黑</vt:lpstr>
      <vt:lpstr>华康雅宋体W9</vt:lpstr>
      <vt:lpstr>Arial</vt:lpstr>
      <vt:lpstr>Arial Unicode MS</vt:lpstr>
      <vt:lpstr>Arial Unicode MS</vt:lpstr>
      <vt:lpstr>Franklin Gothic Book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TANG</Company>
  <LinksUpToDate>false</LinksUpToDate>
  <SharedDoc>false</SharedDoc>
  <HyperlinksChanged>false</HyperlinksChanged>
  <AppVersion>14.0000</AppVersion>
  <Manager>TH8154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阿唐</dc:creator>
  <dc:subject>信息化教学设计专用PPT</dc:subject>
  <cp:lastModifiedBy>窃听风云</cp:lastModifiedBy>
  <cp:revision>133</cp:revision>
  <dcterms:created xsi:type="dcterms:W3CDTF">2014-03-15T12:55:00Z</dcterms:created>
  <dcterms:modified xsi:type="dcterms:W3CDTF">2022-08-17T07:15:28Z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05E3D0D5F1EA4A398CE97662BB5F1F7D</vt:lpwstr>
  </property>
</Properties>
</file>