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66" r:id="rId3"/>
    <p:sldId id="267" r:id="rId4"/>
    <p:sldId id="259" r:id="rId5"/>
    <p:sldId id="258" r:id="rId6"/>
    <p:sldId id="257" r:id="rId7"/>
    <p:sldId id="304" r:id="rId8"/>
    <p:sldId id="263" r:id="rId9"/>
    <p:sldId id="271" r:id="rId10"/>
    <p:sldId id="265" r:id="rId11"/>
    <p:sldId id="284" r:id="rId12"/>
    <p:sldId id="321" r:id="rId13"/>
    <p:sldId id="322" r:id="rId14"/>
    <p:sldId id="323" r:id="rId15"/>
    <p:sldId id="305" r:id="rId16"/>
    <p:sldId id="325" r:id="rId17"/>
    <p:sldId id="326" r:id="rId18"/>
    <p:sldId id="327" r:id="rId19"/>
    <p:sldId id="328" r:id="rId20"/>
    <p:sldId id="324" r:id="rId21"/>
    <p:sldId id="308" r:id="rId22"/>
    <p:sldId id="310" r:id="rId23"/>
    <p:sldId id="329" r:id="rId24"/>
    <p:sldId id="309" r:id="rId25"/>
    <p:sldId id="330" r:id="rId26"/>
    <p:sldId id="311" r:id="rId27"/>
    <p:sldId id="331" r:id="rId28"/>
    <p:sldId id="315" r:id="rId29"/>
    <p:sldId id="332" r:id="rId30"/>
    <p:sldId id="333" r:id="rId31"/>
    <p:sldId id="320" r:id="rId32"/>
  </p:sldIdLst>
  <p:sldSz cx="9144000" cy="5143500" type="screen16x9"/>
  <p:notesSz cx="6858000" cy="9144000"/>
  <p:defaultTextStyle>
    <a:defPPr>
      <a:defRPr lang="zh-CN"/>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2198" userDrawn="1">
          <p15:clr>
            <a:srgbClr val="A4A3A4"/>
          </p15:clr>
        </p15:guide>
        <p15:guide id="3" orient="horz" pos="1685">
          <p15:clr>
            <a:srgbClr val="A4A3A4"/>
          </p15:clr>
        </p15:guide>
        <p15:guide id="4" pos="29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A78"/>
    <a:srgbClr val="8BC145"/>
    <a:srgbClr val="558ED5"/>
    <a:srgbClr val="53585E"/>
    <a:srgbClr val="EEEFF3"/>
    <a:srgbClr val="F6D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3" autoAdjust="0"/>
    <p:restoredTop sz="94660"/>
  </p:normalViewPr>
  <p:slideViewPr>
    <p:cSldViewPr showGuides="1">
      <p:cViewPr varScale="1">
        <p:scale>
          <a:sx n="103" d="100"/>
          <a:sy n="103" d="100"/>
        </p:scale>
        <p:origin x="773" y="62"/>
      </p:cViewPr>
      <p:guideLst>
        <p:guide orient="horz" pos="1684"/>
        <p:guide pos="2198"/>
        <p:guide orient="horz" pos="1685"/>
        <p:guide pos="2931"/>
      </p:guideLst>
    </p:cSldViewPr>
  </p:slideViewPr>
  <p:notesTextViewPr>
    <p:cViewPr>
      <p:scale>
        <a:sx n="1" d="1"/>
        <a:sy n="1" d="1"/>
      </p:scale>
      <p:origin x="0" y="0"/>
    </p:cViewPr>
  </p:notesTextViewPr>
  <p:sorterViewPr>
    <p:cViewPr>
      <p:scale>
        <a:sx n="100" d="100"/>
        <a:sy n="100" d="100"/>
      </p:scale>
      <p:origin x="0" y="2100"/>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extLst>
      <p:ext uri="{BB962C8B-B14F-4D97-AF65-F5344CB8AC3E}">
        <p14:creationId xmlns:p14="http://schemas.microsoft.com/office/powerpoint/2010/main" val="3222527869"/>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544388" algn="l" defTabSz="1088776" rtl="0" eaLnBrk="1" latinLnBrk="0" hangingPunct="1">
      <a:defRPr sz="1400" kern="1200">
        <a:solidFill>
          <a:schemeClr val="tx1"/>
        </a:solidFill>
        <a:latin typeface="+mn-lt"/>
        <a:ea typeface="+mn-ea"/>
        <a:cs typeface="+mn-cs"/>
      </a:defRPr>
    </a:lvl2pPr>
    <a:lvl3pPr marL="1088776" algn="l" defTabSz="1088776" rtl="0" eaLnBrk="1" latinLnBrk="0" hangingPunct="1">
      <a:defRPr sz="14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41773"/>
            <a:ext cx="7772400" cy="1790700"/>
          </a:xfrm>
        </p:spPr>
        <p:txBody>
          <a:bodyPr anchor="b"/>
          <a:lstStyle>
            <a:lvl1pPr algn="ct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1143001" y="2701529"/>
            <a:ext cx="6858000" cy="1241821"/>
          </a:xfrm>
        </p:spPr>
        <p:txBody>
          <a:bodyPr/>
          <a:lstStyle>
            <a:lvl1pPr marL="0" indent="0" algn="ctr">
              <a:buNone/>
              <a:defRPr sz="2100"/>
            </a:lvl1pPr>
            <a:lvl2pPr marL="408183" indent="0" algn="ctr">
              <a:buNone/>
              <a:defRPr sz="1800"/>
            </a:lvl2pPr>
            <a:lvl3pPr marL="816364" indent="0" algn="ctr">
              <a:buNone/>
              <a:defRPr sz="1600"/>
            </a:lvl3pPr>
            <a:lvl4pPr marL="1224547" indent="0" algn="ctr">
              <a:buNone/>
              <a:defRPr sz="1400"/>
            </a:lvl4pPr>
            <a:lvl5pPr marL="1632728" indent="0" algn="ctr">
              <a:buNone/>
              <a:defRPr sz="1400"/>
            </a:lvl5pPr>
            <a:lvl6pPr marL="2040911" indent="0" algn="ctr">
              <a:buNone/>
              <a:defRPr sz="1400"/>
            </a:lvl6pPr>
            <a:lvl7pPr marL="2449092" indent="0" algn="ctr">
              <a:buNone/>
              <a:defRPr sz="1400"/>
            </a:lvl7pPr>
            <a:lvl8pPr marL="2857275" indent="0" algn="ctr">
              <a:buNone/>
              <a:defRPr sz="1400"/>
            </a:lvl8pPr>
            <a:lvl9pPr marL="3265457" indent="0" algn="ctr">
              <a:buNone/>
              <a:defRPr sz="14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211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276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903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7335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16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585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869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669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7" name="Rectangle 20"/>
          <p:cNvSpPr>
            <a:spLocks noChangeArrowheads="1"/>
          </p:cNvSpPr>
          <p:nvPr userDrawn="1"/>
        </p:nvSpPr>
        <p:spPr bwMode="auto">
          <a:xfrm>
            <a:off x="6804248" y="4862430"/>
            <a:ext cx="187459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buFont typeface="Arial" pitchFamily="34" charset="0"/>
              <a:buNone/>
            </a:pPr>
            <a:r>
              <a:rPr lang="en-US" altLang="zh-CN" sz="1000" dirty="0">
                <a:solidFill>
                  <a:srgbClr val="53585E"/>
                </a:solidFill>
                <a:latin typeface="Arial" pitchFamily="34" charset="0"/>
                <a:cs typeface="Arial" pitchFamily="34" charset="0"/>
              </a:rPr>
              <a:t>www.yourwebsite.com</a:t>
            </a:r>
            <a:endParaRPr lang="zh-CN" altLang="en-US" sz="1000" dirty="0">
              <a:solidFill>
                <a:srgbClr val="53585E"/>
              </a:solidFill>
              <a:latin typeface="Arial" pitchFamily="34" charset="0"/>
              <a:cs typeface="Arial" pitchFamily="34" charset="0"/>
            </a:endParaRPr>
          </a:p>
        </p:txBody>
      </p:sp>
      <p:sp>
        <p:nvSpPr>
          <p:cNvPr id="8" name="菱形 7"/>
          <p:cNvSpPr/>
          <p:nvPr userDrawn="1"/>
        </p:nvSpPr>
        <p:spPr>
          <a:xfrm>
            <a:off x="8709229" y="4802082"/>
            <a:ext cx="238246" cy="238318"/>
          </a:xfrm>
          <a:prstGeom prst="diamond">
            <a:avLst/>
          </a:pr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sz="2100" dirty="0">
              <a:solidFill>
                <a:schemeClr val="tx1"/>
              </a:solidFill>
            </a:endParaRPr>
          </a:p>
        </p:txBody>
      </p:sp>
      <p:sp>
        <p:nvSpPr>
          <p:cNvPr id="10" name="Rectangle 20"/>
          <p:cNvSpPr>
            <a:spLocks noChangeArrowheads="1"/>
          </p:cNvSpPr>
          <p:nvPr userDrawn="1"/>
        </p:nvSpPr>
        <p:spPr bwMode="auto">
          <a:xfrm>
            <a:off x="251520" y="4862430"/>
            <a:ext cx="17552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1000" dirty="0">
                <a:solidFill>
                  <a:srgbClr val="53585E"/>
                </a:solidFill>
                <a:latin typeface="Arial" pitchFamily="34" charset="0"/>
                <a:cs typeface="Arial" pitchFamily="34" charset="0"/>
              </a:rPr>
              <a:t>yourmail@business.com</a:t>
            </a:r>
            <a:endParaRPr lang="zh-CN" altLang="en-US" sz="1000" dirty="0">
              <a:solidFill>
                <a:srgbClr val="53585E"/>
              </a:solidFill>
              <a:latin typeface="Arial" pitchFamily="34" charset="0"/>
              <a:cs typeface="Arial" pitchFamily="34" charset="0"/>
            </a:endParaRPr>
          </a:p>
        </p:txBody>
      </p:sp>
      <p:sp>
        <p:nvSpPr>
          <p:cNvPr id="11" name="灯片编号占位符 5"/>
          <p:cNvSpPr txBox="1"/>
          <p:nvPr userDrawn="1"/>
        </p:nvSpPr>
        <p:spPr>
          <a:xfrm>
            <a:off x="8649857" y="4856357"/>
            <a:ext cx="360041" cy="144060"/>
          </a:xfrm>
          <a:prstGeom prst="rect">
            <a:avLst/>
          </a:prstGeom>
        </p:spPr>
        <p:txBody>
          <a:bodyPr lIns="108878" tIns="0" rIns="108878"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36567833-4B14-40FE-AE92-49CC326BF8AB}" type="slidenum">
              <a:rPr lang="zh-CN" altLang="en-US" sz="1000">
                <a:solidFill>
                  <a:srgbClr val="53585E"/>
                </a:solidFill>
                <a:latin typeface="+mn-lt"/>
                <a:cs typeface="Arial" pitchFamily="34" charset="0"/>
              </a:rPr>
              <a:t>‹#›</a:t>
            </a:fld>
            <a:endParaRPr lang="zh-CN" altLang="en-US" sz="1000" dirty="0">
              <a:solidFill>
                <a:srgbClr val="53585E"/>
              </a:solidFill>
              <a:latin typeface="+mn-lt"/>
              <a:cs typeface="Arial" pitchFamily="34" charset="0"/>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1378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54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100">
                <a:solidFill>
                  <a:schemeClr val="tx1"/>
                </a:solidFill>
              </a:defRPr>
            </a:lvl1pPr>
            <a:lvl2pPr marL="408183" indent="0">
              <a:buNone/>
              <a:defRPr sz="1800">
                <a:solidFill>
                  <a:schemeClr val="tx1">
                    <a:tint val="75000"/>
                  </a:schemeClr>
                </a:solidFill>
              </a:defRPr>
            </a:lvl2pPr>
            <a:lvl3pPr marL="816364" indent="0">
              <a:buNone/>
              <a:defRPr sz="1600">
                <a:solidFill>
                  <a:schemeClr val="tx1">
                    <a:tint val="75000"/>
                  </a:schemeClr>
                </a:solidFill>
              </a:defRPr>
            </a:lvl3pPr>
            <a:lvl4pPr marL="1224547" indent="0">
              <a:buNone/>
              <a:defRPr sz="1400">
                <a:solidFill>
                  <a:schemeClr val="tx1">
                    <a:tint val="75000"/>
                  </a:schemeClr>
                </a:solidFill>
              </a:defRPr>
            </a:lvl4pPr>
            <a:lvl5pPr marL="1632728" indent="0">
              <a:buNone/>
              <a:defRPr sz="1400">
                <a:solidFill>
                  <a:schemeClr val="tx1">
                    <a:tint val="75000"/>
                  </a:schemeClr>
                </a:solidFill>
              </a:defRPr>
            </a:lvl5pPr>
            <a:lvl6pPr marL="2040911" indent="0">
              <a:buNone/>
              <a:defRPr sz="1400">
                <a:solidFill>
                  <a:schemeClr val="tx1">
                    <a:tint val="75000"/>
                  </a:schemeClr>
                </a:solidFill>
              </a:defRPr>
            </a:lvl6pPr>
            <a:lvl7pPr marL="2449092" indent="0">
              <a:buNone/>
              <a:defRPr sz="1400">
                <a:solidFill>
                  <a:schemeClr val="tx1">
                    <a:tint val="75000"/>
                  </a:schemeClr>
                </a:solidFill>
              </a:defRPr>
            </a:lvl7pPr>
            <a:lvl8pPr marL="2857275" indent="0">
              <a:buNone/>
              <a:defRPr sz="1400">
                <a:solidFill>
                  <a:schemeClr val="tx1">
                    <a:tint val="75000"/>
                  </a:schemeClr>
                </a:solidFill>
              </a:defRPr>
            </a:lvl8pPr>
            <a:lvl9pPr marL="3265457"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741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49" y="1369219"/>
            <a:ext cx="3886201"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1"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889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1" cy="617934"/>
          </a:xfrm>
        </p:spPr>
        <p:txBody>
          <a:bodyPr anchor="b"/>
          <a:lstStyle>
            <a:lvl1pPr marL="0" indent="0">
              <a:buNone/>
              <a:defRPr sz="2100" b="1"/>
            </a:lvl1pPr>
            <a:lvl2pPr marL="408183" indent="0">
              <a:buNone/>
              <a:defRPr sz="1800" b="1"/>
            </a:lvl2pPr>
            <a:lvl3pPr marL="816364" indent="0">
              <a:buNone/>
              <a:defRPr sz="1600" b="1"/>
            </a:lvl3pPr>
            <a:lvl4pPr marL="1224547" indent="0">
              <a:buNone/>
              <a:defRPr sz="1400" b="1"/>
            </a:lvl4pPr>
            <a:lvl5pPr marL="1632728" indent="0">
              <a:buNone/>
              <a:defRPr sz="1400" b="1"/>
            </a:lvl5pPr>
            <a:lvl6pPr marL="2040911" indent="0">
              <a:buNone/>
              <a:defRPr sz="1400" b="1"/>
            </a:lvl6pPr>
            <a:lvl7pPr marL="2449092" indent="0">
              <a:buNone/>
              <a:defRPr sz="1400" b="1"/>
            </a:lvl7pPr>
            <a:lvl8pPr marL="2857275" indent="0">
              <a:buNone/>
              <a:defRPr sz="1400" b="1"/>
            </a:lvl8pPr>
            <a:lvl9pPr marL="3265457" indent="0">
              <a:buNone/>
              <a:defRPr sz="1400" b="1"/>
            </a:lvl9pPr>
          </a:lstStyle>
          <a:p>
            <a:pPr lvl="0"/>
            <a:r>
              <a:rPr lang="zh-CN" altLang="en-US"/>
              <a:t>单击此处编辑母版文本样式</a:t>
            </a:r>
          </a:p>
        </p:txBody>
      </p:sp>
      <p:sp>
        <p:nvSpPr>
          <p:cNvPr id="4" name="Content Placeholder 3"/>
          <p:cNvSpPr>
            <a:spLocks noGrp="1"/>
          </p:cNvSpPr>
          <p:nvPr>
            <p:ph sz="half" idx="2"/>
          </p:nvPr>
        </p:nvSpPr>
        <p:spPr>
          <a:xfrm>
            <a:off x="629842" y="1878807"/>
            <a:ext cx="386834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2" cy="617934"/>
          </a:xfrm>
        </p:spPr>
        <p:txBody>
          <a:bodyPr anchor="b"/>
          <a:lstStyle>
            <a:lvl1pPr marL="0" indent="0">
              <a:buNone/>
              <a:defRPr sz="2100" b="1"/>
            </a:lvl1pPr>
            <a:lvl2pPr marL="408183" indent="0">
              <a:buNone/>
              <a:defRPr sz="1800" b="1"/>
            </a:lvl2pPr>
            <a:lvl3pPr marL="816364" indent="0">
              <a:buNone/>
              <a:defRPr sz="1600" b="1"/>
            </a:lvl3pPr>
            <a:lvl4pPr marL="1224547" indent="0">
              <a:buNone/>
              <a:defRPr sz="1400" b="1"/>
            </a:lvl4pPr>
            <a:lvl5pPr marL="1632728" indent="0">
              <a:buNone/>
              <a:defRPr sz="1400" b="1"/>
            </a:lvl5pPr>
            <a:lvl6pPr marL="2040911" indent="0">
              <a:buNone/>
              <a:defRPr sz="1400" b="1"/>
            </a:lvl6pPr>
            <a:lvl7pPr marL="2449092" indent="0">
              <a:buNone/>
              <a:defRPr sz="1400" b="1"/>
            </a:lvl7pPr>
            <a:lvl8pPr marL="2857275" indent="0">
              <a:buNone/>
              <a:defRPr sz="1400" b="1"/>
            </a:lvl8pPr>
            <a:lvl9pPr marL="3265457" indent="0">
              <a:buNone/>
              <a:defRPr sz="14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7"/>
            <a:ext cx="3887392"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183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9911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6884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900"/>
            </a:lvl1pPr>
          </a:lstStyle>
          <a:p>
            <a:r>
              <a:rPr lang="zh-CN" altLang="en-US"/>
              <a:t>单击此处编辑母版标题样式</a:t>
            </a:r>
            <a:endParaRPr lang="en-US" dirty="0"/>
          </a:p>
        </p:txBody>
      </p:sp>
      <p:sp>
        <p:nvSpPr>
          <p:cNvPr id="3" name="Content Placeholder 2"/>
          <p:cNvSpPr>
            <a:spLocks noGrp="1"/>
          </p:cNvSpPr>
          <p:nvPr>
            <p:ph idx="1"/>
          </p:nvPr>
        </p:nvSpPr>
        <p:spPr>
          <a:xfrm>
            <a:off x="3887392" y="740570"/>
            <a:ext cx="4629150" cy="3655219"/>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400"/>
            </a:lvl1pPr>
            <a:lvl2pPr marL="408183" indent="0">
              <a:buNone/>
              <a:defRPr sz="1300"/>
            </a:lvl2pPr>
            <a:lvl3pPr marL="816364" indent="0">
              <a:buNone/>
              <a:defRPr sz="1100"/>
            </a:lvl3pPr>
            <a:lvl4pPr marL="1224547" indent="0">
              <a:buNone/>
              <a:defRPr sz="900"/>
            </a:lvl4pPr>
            <a:lvl5pPr marL="1632728" indent="0">
              <a:buNone/>
              <a:defRPr sz="900"/>
            </a:lvl5pPr>
            <a:lvl6pPr marL="2040911" indent="0">
              <a:buNone/>
              <a:defRPr sz="900"/>
            </a:lvl6pPr>
            <a:lvl7pPr marL="2449092" indent="0">
              <a:buNone/>
              <a:defRPr sz="900"/>
            </a:lvl7pPr>
            <a:lvl8pPr marL="2857275" indent="0">
              <a:buNone/>
              <a:defRPr sz="900"/>
            </a:lvl8pPr>
            <a:lvl9pPr marL="3265457"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907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9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2" y="740570"/>
            <a:ext cx="4629150" cy="3655219"/>
          </a:xfrm>
        </p:spPr>
        <p:txBody>
          <a:bodyPr anchor="t"/>
          <a:lstStyle>
            <a:lvl1pPr marL="0" indent="0">
              <a:buNone/>
              <a:defRPr sz="2900"/>
            </a:lvl1pPr>
            <a:lvl2pPr marL="408183" indent="0">
              <a:buNone/>
              <a:defRPr sz="2500"/>
            </a:lvl2pPr>
            <a:lvl3pPr marL="816364" indent="0">
              <a:buNone/>
              <a:defRPr sz="2100"/>
            </a:lvl3pPr>
            <a:lvl4pPr marL="1224547" indent="0">
              <a:buNone/>
              <a:defRPr sz="1800"/>
            </a:lvl4pPr>
            <a:lvl5pPr marL="1632728" indent="0">
              <a:buNone/>
              <a:defRPr sz="1800"/>
            </a:lvl5pPr>
            <a:lvl6pPr marL="2040911" indent="0">
              <a:buNone/>
              <a:defRPr sz="1800"/>
            </a:lvl6pPr>
            <a:lvl7pPr marL="2449092" indent="0">
              <a:buNone/>
              <a:defRPr sz="1800"/>
            </a:lvl7pPr>
            <a:lvl8pPr marL="2857275" indent="0">
              <a:buNone/>
              <a:defRPr sz="1800"/>
            </a:lvl8pPr>
            <a:lvl9pPr marL="3265457" indent="0">
              <a:buNone/>
              <a:defRPr sz="18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400"/>
            </a:lvl1pPr>
            <a:lvl2pPr marL="408183" indent="0">
              <a:buNone/>
              <a:defRPr sz="1300"/>
            </a:lvl2pPr>
            <a:lvl3pPr marL="816364" indent="0">
              <a:buNone/>
              <a:defRPr sz="1100"/>
            </a:lvl3pPr>
            <a:lvl4pPr marL="1224547" indent="0">
              <a:buNone/>
              <a:defRPr sz="900"/>
            </a:lvl4pPr>
            <a:lvl5pPr marL="1632728" indent="0">
              <a:buNone/>
              <a:defRPr sz="900"/>
            </a:lvl5pPr>
            <a:lvl6pPr marL="2040911" indent="0">
              <a:buNone/>
              <a:defRPr sz="900"/>
            </a:lvl6pPr>
            <a:lvl7pPr marL="2449092" indent="0">
              <a:buNone/>
              <a:defRPr sz="900"/>
            </a:lvl7pPr>
            <a:lvl8pPr marL="2857275" indent="0">
              <a:buNone/>
              <a:defRPr sz="900"/>
            </a:lvl8pPr>
            <a:lvl9pPr marL="3265457"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8046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3"/>
          </a:xfrm>
          <a:prstGeom prst="rect">
            <a:avLst/>
          </a:prstGeom>
        </p:spPr>
        <p:txBody>
          <a:bodyPr vert="horz" lIns="108878" tIns="54439" rIns="108878" bIns="54439"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108878" tIns="54439" rIns="108878" bIns="5443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5"/>
            <a:ext cx="2057400" cy="273843"/>
          </a:xfrm>
          <a:prstGeom prst="rect">
            <a:avLst/>
          </a:prstGeom>
        </p:spPr>
        <p:txBody>
          <a:bodyPr vert="horz" lIns="108878" tIns="54439" rIns="108878" bIns="54439" rtlCol="0" anchor="ctr"/>
          <a:lstStyle>
            <a:lvl1pPr algn="l">
              <a:defRPr sz="1100">
                <a:solidFill>
                  <a:schemeClr val="tx1">
                    <a:tint val="75000"/>
                  </a:schemeClr>
                </a:solidFill>
              </a:defRPr>
            </a:lvl1pPr>
          </a:lstStyle>
          <a:p>
            <a:fld id="{C764DE79-268F-4C1A-8933-263129D2AF90}" type="datetimeFigureOut">
              <a:rPr lang="en-US" smtClean="0"/>
              <a:t>3/11/2023</a:t>
            </a:fld>
            <a:endParaRPr lang="en-US" dirty="0"/>
          </a:p>
        </p:txBody>
      </p:sp>
      <p:sp>
        <p:nvSpPr>
          <p:cNvPr id="5" name="Footer Placeholder 4"/>
          <p:cNvSpPr>
            <a:spLocks noGrp="1"/>
          </p:cNvSpPr>
          <p:nvPr>
            <p:ph type="ftr" sz="quarter" idx="3"/>
          </p:nvPr>
        </p:nvSpPr>
        <p:spPr>
          <a:xfrm>
            <a:off x="3028951" y="4767265"/>
            <a:ext cx="3086099" cy="273843"/>
          </a:xfrm>
          <a:prstGeom prst="rect">
            <a:avLst/>
          </a:prstGeom>
        </p:spPr>
        <p:txBody>
          <a:bodyPr vert="horz" lIns="108878" tIns="54439" rIns="108878" bIns="5443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4767265"/>
            <a:ext cx="2057400" cy="273843"/>
          </a:xfrm>
          <a:prstGeom prst="rect">
            <a:avLst/>
          </a:prstGeom>
        </p:spPr>
        <p:txBody>
          <a:bodyPr vert="horz" lIns="108878" tIns="54439" rIns="108878" bIns="54439" rtlCol="0" anchor="ctr"/>
          <a:lstStyle>
            <a:lvl1pPr algn="r">
              <a:defRPr sz="11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316959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50" r:id="rId17"/>
  </p:sldLayoutIdLst>
  <p:txStyles>
    <p:titleStyle>
      <a:lvl1pPr algn="l" defTabSz="816364" rtl="0" eaLnBrk="1" latinLnBrk="0" hangingPunct="1">
        <a:lnSpc>
          <a:spcPct val="90000"/>
        </a:lnSpc>
        <a:spcBef>
          <a:spcPct val="0"/>
        </a:spcBef>
        <a:buNone/>
        <a:defRPr sz="3900" kern="1200">
          <a:solidFill>
            <a:schemeClr val="tx1"/>
          </a:solidFill>
          <a:latin typeface="+mj-lt"/>
          <a:ea typeface="+mj-ea"/>
          <a:cs typeface="+mj-cs"/>
        </a:defRPr>
      </a:lvl1pPr>
    </p:titleStyle>
    <p:bodyStyle>
      <a:lvl1pPr marL="204091" indent="-204091" algn="l" defTabSz="816364" rtl="0" eaLnBrk="1" latinLnBrk="0" hangingPunct="1">
        <a:lnSpc>
          <a:spcPct val="90000"/>
        </a:lnSpc>
        <a:spcBef>
          <a:spcPts val="893"/>
        </a:spcBef>
        <a:buFont typeface="Arial" panose="020B0604020202020204" pitchFamily="34" charset="0"/>
        <a:buChar char="•"/>
        <a:defRPr sz="2500" kern="1200">
          <a:solidFill>
            <a:schemeClr val="tx1"/>
          </a:solidFill>
          <a:latin typeface="+mn-lt"/>
          <a:ea typeface="+mn-ea"/>
          <a:cs typeface="+mn-cs"/>
        </a:defRPr>
      </a:lvl1pPr>
      <a:lvl2pPr marL="612273" indent="-204091" algn="l" defTabSz="816364" rtl="0" eaLnBrk="1" latinLnBrk="0" hangingPunct="1">
        <a:lnSpc>
          <a:spcPct val="90000"/>
        </a:lnSpc>
        <a:spcBef>
          <a:spcPts val="447"/>
        </a:spcBef>
        <a:buFont typeface="Arial" panose="020B0604020202020204" pitchFamily="34" charset="0"/>
        <a:buChar char="•"/>
        <a:defRPr sz="2100" kern="1200">
          <a:solidFill>
            <a:schemeClr val="tx1"/>
          </a:solidFill>
          <a:latin typeface="+mn-lt"/>
          <a:ea typeface="+mn-ea"/>
          <a:cs typeface="+mn-cs"/>
        </a:defRPr>
      </a:lvl2pPr>
      <a:lvl3pPr marL="1020455" indent="-204091" algn="l" defTabSz="816364" rtl="0" eaLnBrk="1" latinLnBrk="0" hangingPunct="1">
        <a:lnSpc>
          <a:spcPct val="90000"/>
        </a:lnSpc>
        <a:spcBef>
          <a:spcPts val="447"/>
        </a:spcBef>
        <a:buFont typeface="Arial" panose="020B0604020202020204" pitchFamily="34" charset="0"/>
        <a:buChar char="•"/>
        <a:defRPr sz="1800" kern="1200">
          <a:solidFill>
            <a:schemeClr val="tx1"/>
          </a:solidFill>
          <a:latin typeface="+mn-lt"/>
          <a:ea typeface="+mn-ea"/>
          <a:cs typeface="+mn-cs"/>
        </a:defRPr>
      </a:lvl3pPr>
      <a:lvl4pPr marL="1428638" indent="-204091" algn="l" defTabSz="816364" rtl="0" eaLnBrk="1" latinLnBrk="0" hangingPunct="1">
        <a:lnSpc>
          <a:spcPct val="90000"/>
        </a:lnSpc>
        <a:spcBef>
          <a:spcPts val="447"/>
        </a:spcBef>
        <a:buFont typeface="Arial" panose="020B0604020202020204" pitchFamily="34" charset="0"/>
        <a:buChar char="•"/>
        <a:defRPr sz="1600" kern="1200">
          <a:solidFill>
            <a:schemeClr val="tx1"/>
          </a:solidFill>
          <a:latin typeface="+mn-lt"/>
          <a:ea typeface="+mn-ea"/>
          <a:cs typeface="+mn-cs"/>
        </a:defRPr>
      </a:lvl4pPr>
      <a:lvl5pPr marL="1836820" indent="-204091" algn="l" defTabSz="816364" rtl="0" eaLnBrk="1" latinLnBrk="0" hangingPunct="1">
        <a:lnSpc>
          <a:spcPct val="90000"/>
        </a:lnSpc>
        <a:spcBef>
          <a:spcPts val="447"/>
        </a:spcBef>
        <a:buFont typeface="Arial" panose="020B0604020202020204" pitchFamily="34" charset="0"/>
        <a:buChar char="•"/>
        <a:defRPr sz="1600" kern="1200">
          <a:solidFill>
            <a:schemeClr val="tx1"/>
          </a:solidFill>
          <a:latin typeface="+mn-lt"/>
          <a:ea typeface="+mn-ea"/>
          <a:cs typeface="+mn-cs"/>
        </a:defRPr>
      </a:lvl5pPr>
      <a:lvl6pPr marL="2245002" indent="-204091" algn="l" defTabSz="816364" rtl="0" eaLnBrk="1" latinLnBrk="0" hangingPunct="1">
        <a:lnSpc>
          <a:spcPct val="90000"/>
        </a:lnSpc>
        <a:spcBef>
          <a:spcPts val="447"/>
        </a:spcBef>
        <a:buFont typeface="Arial" panose="020B0604020202020204" pitchFamily="34" charset="0"/>
        <a:buChar char="•"/>
        <a:defRPr sz="1600" kern="1200">
          <a:solidFill>
            <a:schemeClr val="tx1"/>
          </a:solidFill>
          <a:latin typeface="+mn-lt"/>
          <a:ea typeface="+mn-ea"/>
          <a:cs typeface="+mn-cs"/>
        </a:defRPr>
      </a:lvl6pPr>
      <a:lvl7pPr marL="2653184" indent="-204091" algn="l" defTabSz="816364" rtl="0" eaLnBrk="1" latinLnBrk="0" hangingPunct="1">
        <a:lnSpc>
          <a:spcPct val="90000"/>
        </a:lnSpc>
        <a:spcBef>
          <a:spcPts val="447"/>
        </a:spcBef>
        <a:buFont typeface="Arial" panose="020B0604020202020204" pitchFamily="34" charset="0"/>
        <a:buChar char="•"/>
        <a:defRPr sz="1600" kern="1200">
          <a:solidFill>
            <a:schemeClr val="tx1"/>
          </a:solidFill>
          <a:latin typeface="+mn-lt"/>
          <a:ea typeface="+mn-ea"/>
          <a:cs typeface="+mn-cs"/>
        </a:defRPr>
      </a:lvl7pPr>
      <a:lvl8pPr marL="3061366" indent="-204091" algn="l" defTabSz="816364" rtl="0" eaLnBrk="1" latinLnBrk="0" hangingPunct="1">
        <a:lnSpc>
          <a:spcPct val="90000"/>
        </a:lnSpc>
        <a:spcBef>
          <a:spcPts val="447"/>
        </a:spcBef>
        <a:buFont typeface="Arial" panose="020B0604020202020204" pitchFamily="34" charset="0"/>
        <a:buChar char="•"/>
        <a:defRPr sz="1600" kern="1200">
          <a:solidFill>
            <a:schemeClr val="tx1"/>
          </a:solidFill>
          <a:latin typeface="+mn-lt"/>
          <a:ea typeface="+mn-ea"/>
          <a:cs typeface="+mn-cs"/>
        </a:defRPr>
      </a:lvl8pPr>
      <a:lvl9pPr marL="3469549" indent="-204091" algn="l" defTabSz="816364" rtl="0" eaLnBrk="1" latinLnBrk="0" hangingPunct="1">
        <a:lnSpc>
          <a:spcPct val="90000"/>
        </a:lnSpc>
        <a:spcBef>
          <a:spcPts val="447"/>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6364" rtl="0" eaLnBrk="1" latinLnBrk="0" hangingPunct="1">
        <a:defRPr sz="1600" kern="1200">
          <a:solidFill>
            <a:schemeClr val="tx1"/>
          </a:solidFill>
          <a:latin typeface="+mn-lt"/>
          <a:ea typeface="+mn-ea"/>
          <a:cs typeface="+mn-cs"/>
        </a:defRPr>
      </a:lvl1pPr>
      <a:lvl2pPr marL="408183" algn="l" defTabSz="816364" rtl="0" eaLnBrk="1" latinLnBrk="0" hangingPunct="1">
        <a:defRPr sz="1600" kern="1200">
          <a:solidFill>
            <a:schemeClr val="tx1"/>
          </a:solidFill>
          <a:latin typeface="+mn-lt"/>
          <a:ea typeface="+mn-ea"/>
          <a:cs typeface="+mn-cs"/>
        </a:defRPr>
      </a:lvl2pPr>
      <a:lvl3pPr marL="816364" algn="l" defTabSz="816364" rtl="0" eaLnBrk="1" latinLnBrk="0" hangingPunct="1">
        <a:defRPr sz="1600" kern="1200">
          <a:solidFill>
            <a:schemeClr val="tx1"/>
          </a:solidFill>
          <a:latin typeface="+mn-lt"/>
          <a:ea typeface="+mn-ea"/>
          <a:cs typeface="+mn-cs"/>
        </a:defRPr>
      </a:lvl3pPr>
      <a:lvl4pPr marL="1224547" algn="l" defTabSz="816364" rtl="0" eaLnBrk="1" latinLnBrk="0" hangingPunct="1">
        <a:defRPr sz="1600" kern="1200">
          <a:solidFill>
            <a:schemeClr val="tx1"/>
          </a:solidFill>
          <a:latin typeface="+mn-lt"/>
          <a:ea typeface="+mn-ea"/>
          <a:cs typeface="+mn-cs"/>
        </a:defRPr>
      </a:lvl4pPr>
      <a:lvl5pPr marL="1632728" algn="l" defTabSz="816364" rtl="0" eaLnBrk="1" latinLnBrk="0" hangingPunct="1">
        <a:defRPr sz="1600" kern="1200">
          <a:solidFill>
            <a:schemeClr val="tx1"/>
          </a:solidFill>
          <a:latin typeface="+mn-lt"/>
          <a:ea typeface="+mn-ea"/>
          <a:cs typeface="+mn-cs"/>
        </a:defRPr>
      </a:lvl5pPr>
      <a:lvl6pPr marL="2040911" algn="l" defTabSz="816364" rtl="0" eaLnBrk="1" latinLnBrk="0" hangingPunct="1">
        <a:defRPr sz="1600" kern="1200">
          <a:solidFill>
            <a:schemeClr val="tx1"/>
          </a:solidFill>
          <a:latin typeface="+mn-lt"/>
          <a:ea typeface="+mn-ea"/>
          <a:cs typeface="+mn-cs"/>
        </a:defRPr>
      </a:lvl6pPr>
      <a:lvl7pPr marL="2449092" algn="l" defTabSz="816364" rtl="0" eaLnBrk="1" latinLnBrk="0" hangingPunct="1">
        <a:defRPr sz="1600" kern="1200">
          <a:solidFill>
            <a:schemeClr val="tx1"/>
          </a:solidFill>
          <a:latin typeface="+mn-lt"/>
          <a:ea typeface="+mn-ea"/>
          <a:cs typeface="+mn-cs"/>
        </a:defRPr>
      </a:lvl7pPr>
      <a:lvl8pPr marL="2857275" algn="l" defTabSz="816364" rtl="0" eaLnBrk="1" latinLnBrk="0" hangingPunct="1">
        <a:defRPr sz="1600" kern="1200">
          <a:solidFill>
            <a:schemeClr val="tx1"/>
          </a:solidFill>
          <a:latin typeface="+mn-lt"/>
          <a:ea typeface="+mn-ea"/>
          <a:cs typeface="+mn-cs"/>
        </a:defRPr>
      </a:lvl8pPr>
      <a:lvl9pPr marL="3265457" algn="l" defTabSz="81636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2.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2722" y="-7940"/>
            <a:ext cx="3408789" cy="5160968"/>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108878" tIns="54439" rIns="108878" bIns="54439" numCol="1" anchor="t" anchorCtr="0" compatLnSpc="1"/>
          <a:lstStyle/>
          <a:p>
            <a:endParaRPr lang="zh-CN" altLang="en-US"/>
          </a:p>
        </p:txBody>
      </p:sp>
      <p:sp>
        <p:nvSpPr>
          <p:cNvPr id="7" name="Freeform 7"/>
          <p:cNvSpPr/>
          <p:nvPr/>
        </p:nvSpPr>
        <p:spPr bwMode="auto">
          <a:xfrm>
            <a:off x="-12722" y="2134259"/>
            <a:ext cx="585386" cy="87657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sp>
        <p:nvSpPr>
          <p:cNvPr id="8" name="Freeform 8"/>
          <p:cNvSpPr/>
          <p:nvPr/>
        </p:nvSpPr>
        <p:spPr bwMode="auto">
          <a:xfrm>
            <a:off x="2608900" y="1563326"/>
            <a:ext cx="774142" cy="115927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9" name="Freeform 9"/>
          <p:cNvSpPr/>
          <p:nvPr/>
        </p:nvSpPr>
        <p:spPr bwMode="auto">
          <a:xfrm>
            <a:off x="2950805" y="2090603"/>
            <a:ext cx="629218" cy="945599"/>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6" name="Rectangle 18"/>
          <p:cNvSpPr>
            <a:spLocks noChangeArrowheads="1"/>
          </p:cNvSpPr>
          <p:nvPr/>
        </p:nvSpPr>
        <p:spPr bwMode="auto">
          <a:xfrm>
            <a:off x="4119698" y="2098169"/>
            <a:ext cx="38161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dirty="0">
                <a:solidFill>
                  <a:schemeClr val="tx1">
                    <a:lumMod val="75000"/>
                    <a:lumOff val="25000"/>
                  </a:schemeClr>
                </a:solidFill>
                <a:latin typeface="Impact" pitchFamily="34" charset="0"/>
                <a:ea typeface="微软雅黑" pitchFamily="34" charset="-122"/>
                <a:cs typeface="宋体" pitchFamily="2" charset="-122"/>
              </a:rPr>
              <a:t>项目一  </a:t>
            </a:r>
            <a:r>
              <a:rPr lang="zh-CN" altLang="en-US" sz="2800" dirty="0">
                <a:solidFill>
                  <a:schemeClr val="accent2"/>
                </a:solidFill>
                <a:latin typeface="Impact" pitchFamily="34" charset="0"/>
                <a:ea typeface="微软雅黑" pitchFamily="34" charset="-122"/>
                <a:cs typeface="宋体" pitchFamily="2" charset="-122"/>
              </a:rPr>
              <a:t>撰写创意策划书</a:t>
            </a:r>
            <a:endParaRPr lang="en-US" altLang="zh-CN" sz="2800" dirty="0">
              <a:solidFill>
                <a:schemeClr val="accent2"/>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119699" y="2718770"/>
            <a:ext cx="3744000"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78" tIns="54439" rIns="108878" bIns="54439"/>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0" name="Rectangle 20"/>
          <p:cNvSpPr>
            <a:spLocks noChangeArrowheads="1"/>
          </p:cNvSpPr>
          <p:nvPr/>
        </p:nvSpPr>
        <p:spPr bwMode="auto">
          <a:xfrm>
            <a:off x="4183394" y="2841552"/>
            <a:ext cx="47203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100" dirty="0">
                <a:solidFill>
                  <a:schemeClr val="accent1"/>
                </a:solidFill>
                <a:latin typeface="微软雅黑" pitchFamily="34" charset="-122"/>
                <a:ea typeface="微软雅黑" pitchFamily="34" charset="-122"/>
                <a:cs typeface="Arial" pitchFamily="34" charset="0"/>
              </a:rPr>
              <a:t>● </a:t>
            </a:r>
            <a:r>
              <a:rPr lang="zh-CN" altLang="en-US" sz="1000" b="1" dirty="0">
                <a:solidFill>
                  <a:srgbClr val="8BC145"/>
                </a:solidFill>
                <a:latin typeface="微软雅黑" pitchFamily="34" charset="-122"/>
                <a:ea typeface="微软雅黑" pitchFamily="34" charset="-122"/>
                <a:cs typeface="Arial" pitchFamily="34" charset="0"/>
              </a:rPr>
              <a:t>任务一</a:t>
            </a:r>
            <a:r>
              <a:rPr lang="zh-CN" altLang="en-US" sz="1100" dirty="0">
                <a:solidFill>
                  <a:schemeClr val="accent1"/>
                </a:solidFill>
                <a:latin typeface="微软雅黑" pitchFamily="34" charset="-122"/>
                <a:ea typeface="微软雅黑" pitchFamily="34" charset="-122"/>
                <a:cs typeface="Arial" pitchFamily="34" charset="0"/>
              </a:rPr>
              <a:t> </a:t>
            </a:r>
            <a:r>
              <a:rPr lang="zh-CN" altLang="en-US" sz="1000" b="1" dirty="0">
                <a:solidFill>
                  <a:srgbClr val="8BC145"/>
                </a:solidFill>
                <a:latin typeface="微软雅黑" pitchFamily="34" charset="-122"/>
                <a:ea typeface="微软雅黑" pitchFamily="34" charset="-122"/>
                <a:cs typeface="Arial" pitchFamily="34" charset="0"/>
              </a:rPr>
              <a:t>文化类设计创意策划    </a:t>
            </a:r>
            <a:r>
              <a:rPr lang="zh-CN" altLang="en-US" sz="1100" dirty="0">
                <a:solidFill>
                  <a:schemeClr val="accent1"/>
                </a:solidFill>
                <a:latin typeface="微软雅黑" pitchFamily="34" charset="-122"/>
                <a:ea typeface="微软雅黑" pitchFamily="34" charset="-122"/>
                <a:cs typeface="Arial" pitchFamily="34" charset="0"/>
              </a:rPr>
              <a:t>● </a:t>
            </a:r>
            <a:r>
              <a:rPr lang="zh-CN" altLang="en-US" sz="1000" dirty="0">
                <a:solidFill>
                  <a:srgbClr val="53585E"/>
                </a:solidFill>
                <a:latin typeface="微软雅黑" pitchFamily="34" charset="-122"/>
                <a:ea typeface="微软雅黑" pitchFamily="34" charset="-122"/>
                <a:cs typeface="Arial" pitchFamily="34" charset="0"/>
              </a:rPr>
              <a:t>任务二 艺术类设计创意策划</a:t>
            </a:r>
          </a:p>
        </p:txBody>
      </p:sp>
      <p:sp>
        <p:nvSpPr>
          <p:cNvPr id="11" name="菱形 10"/>
          <p:cNvSpPr/>
          <p:nvPr/>
        </p:nvSpPr>
        <p:spPr>
          <a:xfrm>
            <a:off x="1368462" y="3166510"/>
            <a:ext cx="2713577" cy="2035340"/>
          </a:xfrm>
          <a:prstGeom prst="diamond">
            <a:avLst/>
          </a:prstGeom>
          <a:blipFill>
            <a:blip r:embed="rId3" cstate="print"/>
            <a:srcRect/>
            <a:stretch>
              <a:fillRect r="3"/>
            </a:stretch>
          </a:blipFill>
          <a:ln w="6350" cap="flat">
            <a:noFill/>
            <a:prstDash val="solid"/>
            <a:miter lim="800000"/>
          </a:ln>
        </p:spPr>
        <p:txBody>
          <a:bodyPr vert="horz" wrap="square" lIns="108878" tIns="54439" rIns="108878" bIns="54439" numCol="1" anchor="t" anchorCtr="0" compatLnSpc="1"/>
          <a:lstStyle/>
          <a:p>
            <a:endParaRPr lang="zh-CN" altLang="en-US"/>
          </a:p>
        </p:txBody>
      </p:sp>
      <p:sp>
        <p:nvSpPr>
          <p:cNvPr id="12" name="菱形 11"/>
          <p:cNvSpPr/>
          <p:nvPr/>
        </p:nvSpPr>
        <p:spPr>
          <a:xfrm>
            <a:off x="-37067" y="4228445"/>
            <a:ext cx="2713577" cy="2035340"/>
          </a:xfrm>
          <a:prstGeom prst="diamond">
            <a:avLst/>
          </a:prstGeom>
          <a:solidFill>
            <a:schemeClr val="accent2"/>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5" name="菱形 14"/>
          <p:cNvSpPr/>
          <p:nvPr/>
        </p:nvSpPr>
        <p:spPr>
          <a:xfrm>
            <a:off x="2774716" y="4228445"/>
            <a:ext cx="2713577" cy="2035340"/>
          </a:xfrm>
          <a:prstGeom prst="diamond">
            <a:avLst/>
          </a:pr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7" name="Rectangle 18"/>
          <p:cNvSpPr>
            <a:spLocks noChangeArrowheads="1"/>
          </p:cNvSpPr>
          <p:nvPr/>
        </p:nvSpPr>
        <p:spPr bwMode="auto">
          <a:xfrm>
            <a:off x="4205872" y="1556015"/>
            <a:ext cx="3494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学习单元一  平面设计创意</a:t>
            </a:r>
            <a:endParaRPr lang="en-US" altLang="zh-CN" sz="2400" b="1" dirty="0">
              <a:solidFill>
                <a:schemeClr val="accent1"/>
              </a:solidFill>
              <a:latin typeface="Impact" pitchFamily="34" charset="0"/>
              <a:ea typeface="微软雅黑" pitchFamily="34" charset="-122"/>
              <a:cs typeface="宋体"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14:presetBounceEnd="60000">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14:bounceEnd="60000">
                                          <p:cBhvr additive="base">
                                            <p:cTn id="52"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4571999" y="1231012"/>
            <a:ext cx="499371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）构成图形创意的基本元素。</a:t>
            </a:r>
            <a:endParaRPr lang="en-US" altLang="zh-CN" sz="1200" b="1" dirty="0">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4571999" y="1635461"/>
            <a:ext cx="4224978" cy="260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图形是由点、线、面构成的。线、面由点而生，点可以说是最基本的图形构成元素。点的运用看似简单，其实是很有难度的，由简单的点幻化无穷，才是最高境界。</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线相对点来说，它具有了很多自己的特性。如直线，给人以直接、快捷、快速的感觉；而弧线，则可以给人自由、优雅的感觉。不同粗细、不同长短、不同虚实和不同形状的线条给人以不同的情感。线的运用，在图形创意表现中占有重要的位置。面，作为其中一个大元素，它的排布直接影响到图形视觉冲击力的强弱，如图</a:t>
            </a:r>
            <a:r>
              <a:rPr lang="en-US" altLang="zh-CN" sz="1200" dirty="0">
                <a:latin typeface="微软雅黑" panose="020B0503020204020204" pitchFamily="34" charset="-122"/>
                <a:ea typeface="微软雅黑" panose="020B0503020204020204" pitchFamily="34" charset="-122"/>
              </a:rPr>
              <a:t>1-1-1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grpSp>
        <p:nvGrpSpPr>
          <p:cNvPr id="3" name="组合 2"/>
          <p:cNvGrpSpPr/>
          <p:nvPr/>
        </p:nvGrpSpPr>
        <p:grpSpPr>
          <a:xfrm>
            <a:off x="274155" y="1052452"/>
            <a:ext cx="4016096" cy="3574029"/>
            <a:chOff x="205568" y="1052127"/>
            <a:chExt cx="3011375" cy="3572927"/>
          </a:xfrm>
        </p:grpSpPr>
        <p:pic>
          <p:nvPicPr>
            <p:cNvPr id="2" name="图片 1"/>
            <p:cNvPicPr>
              <a:picLocks noChangeAspect="1"/>
            </p:cNvPicPr>
            <p:nvPr/>
          </p:nvPicPr>
          <p:blipFill>
            <a:blip r:embed="rId2"/>
            <a:stretch>
              <a:fillRect/>
            </a:stretch>
          </p:blipFill>
          <p:spPr>
            <a:xfrm>
              <a:off x="205568" y="1052127"/>
              <a:ext cx="3011375" cy="3294494"/>
            </a:xfrm>
            <a:prstGeom prst="rect">
              <a:avLst/>
            </a:prstGeom>
          </p:spPr>
        </p:pic>
        <p:sp>
          <p:nvSpPr>
            <p:cNvPr id="9" name="矩形 8"/>
            <p:cNvSpPr/>
            <p:nvPr/>
          </p:nvSpPr>
          <p:spPr>
            <a:xfrm>
              <a:off x="831264" y="4348140"/>
              <a:ext cx="1398136" cy="276914"/>
            </a:xfrm>
            <a:prstGeom prst="rect">
              <a:avLst/>
            </a:prstGeom>
          </p:spPr>
          <p:txBody>
            <a:bodyPr wrap="none">
              <a:spAutoFit/>
            </a:bodyPr>
            <a:lstStyle/>
            <a:p>
              <a:pPr algn="ct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1-1-1 </a:t>
              </a:r>
              <a:r>
                <a:rPr lang="zh-CN" altLang="en-US" sz="1200" dirty="0">
                  <a:latin typeface="微软雅黑" panose="020B0503020204020204" pitchFamily="34" charset="-122"/>
                  <a:ea typeface="微软雅黑" panose="020B0503020204020204" pitchFamily="34" charset="-122"/>
                </a:rPr>
                <a:t>面的视觉冲击力</a:t>
              </a: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14:bounceEnd="6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14:bounceEnd="60000">
                                          <p:cBhvr additive="base">
                                            <p:cTn id="15"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13849"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1936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0435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407916" y="1326231"/>
            <a:ext cx="301181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）图形创意训练。</a:t>
            </a:r>
            <a:endParaRPr lang="en-US" altLang="zh-CN" sz="1200" b="1" dirty="0">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407916" y="1730680"/>
            <a:ext cx="4224978"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想要创造出一幅有创意的图形，最重要的是要有活跃的、创造性的思维。在图形中融入自己的创意思维，会使你设计的图形体现你自己的个性。但是，创意思维并不是与生俱来的，所以就需要训练。</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训练的方法很多，但最基础的是要学会联想。通过联想，我们可以将很多相似的或毫不相关的东西联系到一起。同样是一个点，有人把它看成一个句号，有人把它幻化成一颗宝石、一颗樱桃、一枚硬币。所以，创意思维是很重要的，我们要学会多想，要知道一切新的东西都是由旧的东西演变而来的。</a:t>
            </a:r>
            <a:endParaRPr lang="en-US" alt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6089" y="1418593"/>
            <a:ext cx="3608095" cy="2719811"/>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14:presetBounceEnd="60000">
                                      <p:stCondLst>
                                        <p:cond delay="600"/>
                                      </p:stCondLst>
                                      <p:childTnLst>
                                        <p:set>
                                          <p:cBhvr>
                                            <p:cTn id="11" dur="1" fill="hold">
                                              <p:stCondLst>
                                                <p:cond delay="0"/>
                                              </p:stCondLst>
                                            </p:cTn>
                                            <p:tgtEl>
                                              <p:spTgt spid="26"/>
                                            </p:tgtEl>
                                            <p:attrNameLst>
                                              <p:attrName>style.visibility</p:attrName>
                                            </p:attrNameLst>
                                          </p:cBhvr>
                                          <p:to>
                                            <p:strVal val="visible"/>
                                          </p:to>
                                        </p:set>
                                        <p:anim calcmode="lin" valueType="num" p14:bounceEnd="60000">
                                          <p:cBhvr additive="base">
                                            <p:cTn id="12"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14:presetBounceEnd="60000">
                                      <p:stCondLst>
                                        <p:cond delay="600"/>
                                      </p:stCondLst>
                                      <p:childTnLst>
                                        <p:set>
                                          <p:cBhvr>
                                            <p:cTn id="15" dur="1" fill="hold">
                                              <p:stCondLst>
                                                <p:cond delay="0"/>
                                              </p:stCondLst>
                                            </p:cTn>
                                            <p:tgtEl>
                                              <p:spTgt spid="27"/>
                                            </p:tgtEl>
                                            <p:attrNameLst>
                                              <p:attrName>style.visibility</p:attrName>
                                            </p:attrNameLst>
                                          </p:cBhvr>
                                          <p:to>
                                            <p:strVal val="visible"/>
                                          </p:to>
                                        </p:set>
                                        <p:anim calcmode="lin" valueType="num" p14:bounceEnd="60000">
                                          <p:cBhvr additive="base">
                                            <p:cTn id="16"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6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6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13849"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1936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0435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407916" y="1326232"/>
            <a:ext cx="301181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）现代图形的应用。</a:t>
            </a:r>
            <a:endParaRPr lang="en-US" altLang="zh-CN" sz="1200" b="1" dirty="0">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407916" y="1730680"/>
            <a:ext cx="4224978"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在现代社会，图形扮演着重要的角色。图形相对文字来说，更利于沟通，更容易识别，更有国际性，也更有视觉冲击力。有了创意图形的应用，这些问题都好解决了。</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可以看到，图形创意在很多方面都有应用。例如，广告在商业化的时代，已经成为宣传产品的主要手段之一。图</a:t>
            </a:r>
            <a:r>
              <a:rPr lang="en-US" altLang="zh-CN" sz="1200" dirty="0">
                <a:latin typeface="微软雅黑" panose="020B0503020204020204" pitchFamily="34" charset="-122"/>
                <a:ea typeface="微软雅黑" panose="020B0503020204020204" pitchFamily="34" charset="-122"/>
              </a:rPr>
              <a:t>1-1-2 </a:t>
            </a:r>
            <a:r>
              <a:rPr lang="zh-CN" altLang="en-US" sz="1200" dirty="0">
                <a:latin typeface="微软雅黑" panose="020B0503020204020204" pitchFamily="34" charset="-122"/>
                <a:ea typeface="微软雅黑" panose="020B0503020204020204" pitchFamily="34" charset="-122"/>
              </a:rPr>
              <a:t>所示的户外运动鞋品牌广告，体现了童鞋的趣味性。总体说来，学习图形创意与表现，体会其重要性，有助于进行更好的广告创意策划。</a:t>
            </a:r>
            <a:endParaRPr lang="en-US" altLang="zh-CN" sz="12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4956089" y="1179566"/>
            <a:ext cx="3625651" cy="3275202"/>
            <a:chOff x="3716206" y="1058956"/>
            <a:chExt cx="2718609" cy="3274192"/>
          </a:xfrm>
        </p:grpSpPr>
        <p:pic>
          <p:nvPicPr>
            <p:cNvPr id="2" name="图片 1"/>
            <p:cNvPicPr>
              <a:picLocks noChangeAspect="1"/>
            </p:cNvPicPr>
            <p:nvPr/>
          </p:nvPicPr>
          <p:blipFill>
            <a:blip r:embed="rId2"/>
            <a:stretch>
              <a:fillRect/>
            </a:stretch>
          </p:blipFill>
          <p:spPr>
            <a:xfrm>
              <a:off x="3716206" y="1058956"/>
              <a:ext cx="2718609" cy="2973134"/>
            </a:xfrm>
            <a:prstGeom prst="rect">
              <a:avLst/>
            </a:prstGeom>
          </p:spPr>
        </p:pic>
        <p:sp>
          <p:nvSpPr>
            <p:cNvPr id="9" name="矩形 8"/>
            <p:cNvSpPr/>
            <p:nvPr/>
          </p:nvSpPr>
          <p:spPr>
            <a:xfrm>
              <a:off x="4369860" y="4056234"/>
              <a:ext cx="1398136" cy="276914"/>
            </a:xfrm>
            <a:prstGeom prst="rect">
              <a:avLst/>
            </a:prstGeom>
          </p:spPr>
          <p:txBody>
            <a:bodyPr wrap="none">
              <a:spAutoFit/>
            </a:bodyPr>
            <a:lstStyle/>
            <a:p>
              <a:pPr algn="ct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1-1-1 </a:t>
              </a:r>
              <a:r>
                <a:rPr lang="zh-CN" altLang="en-US" sz="1200" dirty="0">
                  <a:latin typeface="微软雅黑" panose="020B0503020204020204" pitchFamily="34" charset="-122"/>
                  <a:ea typeface="微软雅黑" panose="020B0503020204020204" pitchFamily="34" charset="-122"/>
                </a:rPr>
                <a:t>面的视觉冲击力</a:t>
              </a:r>
            </a:p>
          </p:txBody>
        </p:sp>
      </p:grpSp>
    </p:spTree>
    <p:extLst>
      <p:ext uri="{BB962C8B-B14F-4D97-AF65-F5344CB8AC3E}">
        <p14:creationId xmlns:p14="http://schemas.microsoft.com/office/powerpoint/2010/main" val="40736753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14:presetBounceEnd="60000">
                                      <p:stCondLst>
                                        <p:cond delay="600"/>
                                      </p:stCondLst>
                                      <p:childTnLst>
                                        <p:set>
                                          <p:cBhvr>
                                            <p:cTn id="11" dur="1" fill="hold">
                                              <p:stCondLst>
                                                <p:cond delay="0"/>
                                              </p:stCondLst>
                                            </p:cTn>
                                            <p:tgtEl>
                                              <p:spTgt spid="26"/>
                                            </p:tgtEl>
                                            <p:attrNameLst>
                                              <p:attrName>style.visibility</p:attrName>
                                            </p:attrNameLst>
                                          </p:cBhvr>
                                          <p:to>
                                            <p:strVal val="visible"/>
                                          </p:to>
                                        </p:set>
                                        <p:anim calcmode="lin" valueType="num" p14:bounceEnd="60000">
                                          <p:cBhvr additive="base">
                                            <p:cTn id="12"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14:presetBounceEnd="60000">
                                      <p:stCondLst>
                                        <p:cond delay="600"/>
                                      </p:stCondLst>
                                      <p:childTnLst>
                                        <p:set>
                                          <p:cBhvr>
                                            <p:cTn id="15" dur="1" fill="hold">
                                              <p:stCondLst>
                                                <p:cond delay="0"/>
                                              </p:stCondLst>
                                            </p:cTn>
                                            <p:tgtEl>
                                              <p:spTgt spid="27"/>
                                            </p:tgtEl>
                                            <p:attrNameLst>
                                              <p:attrName>style.visibility</p:attrName>
                                            </p:attrNameLst>
                                          </p:cBhvr>
                                          <p:to>
                                            <p:strVal val="visible"/>
                                          </p:to>
                                        </p:set>
                                        <p:anim calcmode="lin" valueType="num" p14:bounceEnd="60000">
                                          <p:cBhvr additive="base">
                                            <p:cTn id="16"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6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6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13849"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1936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0435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604359" y="915239"/>
            <a:ext cx="301181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）图形创意的手段。</a:t>
            </a:r>
            <a:endParaRPr lang="en-US" altLang="zh-CN" sz="1200" b="1" dirty="0">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604358" y="1224468"/>
            <a:ext cx="4224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形象思维、循环思维、发散思维、图形同构等。</a:t>
            </a:r>
            <a:endParaRPr lang="en-US" altLang="zh-CN" sz="1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245" y="1707483"/>
            <a:ext cx="6548290" cy="2971516"/>
          </a:xfrm>
          <a:prstGeom prst="rect">
            <a:avLst/>
          </a:prstGeom>
        </p:spPr>
      </p:pic>
    </p:spTree>
    <p:extLst>
      <p:ext uri="{BB962C8B-B14F-4D97-AF65-F5344CB8AC3E}">
        <p14:creationId xmlns:p14="http://schemas.microsoft.com/office/powerpoint/2010/main" val="357902055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14:presetBounceEnd="60000">
                                      <p:stCondLst>
                                        <p:cond delay="600"/>
                                      </p:stCondLst>
                                      <p:childTnLst>
                                        <p:set>
                                          <p:cBhvr>
                                            <p:cTn id="11" dur="1" fill="hold">
                                              <p:stCondLst>
                                                <p:cond delay="0"/>
                                              </p:stCondLst>
                                            </p:cTn>
                                            <p:tgtEl>
                                              <p:spTgt spid="26"/>
                                            </p:tgtEl>
                                            <p:attrNameLst>
                                              <p:attrName>style.visibility</p:attrName>
                                            </p:attrNameLst>
                                          </p:cBhvr>
                                          <p:to>
                                            <p:strVal val="visible"/>
                                          </p:to>
                                        </p:set>
                                        <p:anim calcmode="lin" valueType="num" p14:bounceEnd="60000">
                                          <p:cBhvr additive="base">
                                            <p:cTn id="12"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14:presetBounceEnd="60000">
                                      <p:stCondLst>
                                        <p:cond delay="600"/>
                                      </p:stCondLst>
                                      <p:childTnLst>
                                        <p:set>
                                          <p:cBhvr>
                                            <p:cTn id="15" dur="1" fill="hold">
                                              <p:stCondLst>
                                                <p:cond delay="0"/>
                                              </p:stCondLst>
                                            </p:cTn>
                                            <p:tgtEl>
                                              <p:spTgt spid="27"/>
                                            </p:tgtEl>
                                            <p:attrNameLst>
                                              <p:attrName>style.visibility</p:attrName>
                                            </p:attrNameLst>
                                          </p:cBhvr>
                                          <p:to>
                                            <p:strVal val="visible"/>
                                          </p:to>
                                        </p:set>
                                        <p:anim calcmode="lin" valueType="num" p14:bounceEnd="60000">
                                          <p:cBhvr additive="base">
                                            <p:cTn id="16"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60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6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21295" t="419" r="28900" b="1123"/>
          <a:stretch>
            <a:fillRect/>
          </a:stretch>
        </p:blipFill>
        <p:spPr>
          <a:xfrm>
            <a:off x="232368" y="1194571"/>
            <a:ext cx="3998983" cy="2999468"/>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5096"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41" name="Freeform 9"/>
          <p:cNvSpPr/>
          <p:nvPr/>
        </p:nvSpPr>
        <p:spPr bwMode="auto">
          <a:xfrm>
            <a:off x="128113"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42" name="Rectangle 18"/>
          <p:cNvSpPr>
            <a:spLocks noChangeArrowheads="1"/>
          </p:cNvSpPr>
          <p:nvPr/>
        </p:nvSpPr>
        <p:spPr bwMode="auto">
          <a:xfrm>
            <a:off x="613111"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5182" y="1683977"/>
            <a:ext cx="850909" cy="63823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5" name="Freeform 24"/>
          <p:cNvSpPr>
            <a:spLocks noEditPoints="1"/>
          </p:cNvSpPr>
          <p:nvPr/>
        </p:nvSpPr>
        <p:spPr bwMode="auto">
          <a:xfrm>
            <a:off x="291901" y="1897762"/>
            <a:ext cx="297472" cy="210660"/>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19" name="Rectangle 24"/>
          <p:cNvSpPr>
            <a:spLocks noChangeArrowheads="1"/>
          </p:cNvSpPr>
          <p:nvPr/>
        </p:nvSpPr>
        <p:spPr bwMode="auto">
          <a:xfrm>
            <a:off x="4956146" y="1812808"/>
            <a:ext cx="18995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）形象思维的定义。</a:t>
            </a:r>
          </a:p>
        </p:txBody>
      </p:sp>
      <p:sp>
        <p:nvSpPr>
          <p:cNvPr id="120" name="Rectangle 24"/>
          <p:cNvSpPr>
            <a:spLocks noChangeArrowheads="1"/>
          </p:cNvSpPr>
          <p:nvPr/>
        </p:nvSpPr>
        <p:spPr bwMode="auto">
          <a:xfrm>
            <a:off x="5052171" y="2257847"/>
            <a:ext cx="364878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形象是指形状、模样。形象思维是借由形象联想引发的思维方式。形象思维又叫艺术思维，是在创意设计过程中，通过联想外形相似或状态相似的形象去替代其他事物的思维设计方法。</a:t>
            </a:r>
          </a:p>
        </p:txBody>
      </p:sp>
      <p:sp>
        <p:nvSpPr>
          <p:cNvPr id="121" name="菱形 120"/>
          <p:cNvSpPr/>
          <p:nvPr/>
        </p:nvSpPr>
        <p:spPr>
          <a:xfrm>
            <a:off x="3721632" y="1789306"/>
            <a:ext cx="850909" cy="638231"/>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6" name="Freeform 26"/>
          <p:cNvSpPr>
            <a:spLocks noEditPoints="1"/>
          </p:cNvSpPr>
          <p:nvPr/>
        </p:nvSpPr>
        <p:spPr bwMode="auto">
          <a:xfrm>
            <a:off x="4000815" y="1998195"/>
            <a:ext cx="292542" cy="220454"/>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3" name="菱形 122"/>
          <p:cNvSpPr/>
          <p:nvPr/>
        </p:nvSpPr>
        <p:spPr>
          <a:xfrm>
            <a:off x="440637" y="2571750"/>
            <a:ext cx="2413102" cy="18099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4" name="Freeform 21"/>
          <p:cNvSpPr>
            <a:spLocks noEditPoints="1"/>
          </p:cNvSpPr>
          <p:nvPr/>
        </p:nvSpPr>
        <p:spPr bwMode="auto">
          <a:xfrm>
            <a:off x="1486949" y="2936411"/>
            <a:ext cx="320477"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18" name="Rectangle 24"/>
          <p:cNvSpPr>
            <a:spLocks noChangeArrowheads="1"/>
          </p:cNvSpPr>
          <p:nvPr/>
        </p:nvSpPr>
        <p:spPr bwMode="auto">
          <a:xfrm>
            <a:off x="907783" y="3378541"/>
            <a:ext cx="147880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57"/>
              </a:spcBef>
            </a:pPr>
            <a:r>
              <a:rPr lang="zh-CN" altLang="en-US" sz="1700" b="1" dirty="0">
                <a:solidFill>
                  <a:schemeClr val="bg1"/>
                </a:solidFill>
                <a:latin typeface="微软雅黑" panose="020B0503020204020204" pitchFamily="34" charset="-122"/>
                <a:ea typeface="微软雅黑" panose="020B0503020204020204" pitchFamily="34" charset="-122"/>
              </a:rPr>
              <a:t>形象思维训练</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623210" y="3775701"/>
            <a:ext cx="233099" cy="3503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125" name="Freeform 7"/>
          <p:cNvSpPr/>
          <p:nvPr/>
        </p:nvSpPr>
        <p:spPr bwMode="auto">
          <a:xfrm>
            <a:off x="1199653" y="2357768"/>
            <a:ext cx="238875" cy="35769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spTree>
    <p:extLst>
      <p:ext uri="{BB962C8B-B14F-4D97-AF65-F5344CB8AC3E}">
        <p14:creationId xmlns:p14="http://schemas.microsoft.com/office/powerpoint/2010/main" val="382506789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19"/>
                                            </p:tgtEl>
                                            <p:attrNameLst>
                                              <p:attrName>style.visibility</p:attrName>
                                            </p:attrNameLst>
                                          </p:cBhvr>
                                          <p:to>
                                            <p:strVal val="visible"/>
                                          </p:to>
                                        </p:set>
                                        <p:anim calcmode="lin" valueType="num" p14:bounceEnd="60000">
                                          <p:cBhvr additive="base">
                                            <p:cTn id="74"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1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60000">
                                      <p:stCondLst>
                                        <p:cond delay="3100"/>
                                      </p:stCondLst>
                                      <p:childTnLst>
                                        <p:set>
                                          <p:cBhvr>
                                            <p:cTn id="77" dur="1" fill="hold">
                                              <p:stCondLst>
                                                <p:cond delay="0"/>
                                              </p:stCondLst>
                                            </p:cTn>
                                            <p:tgtEl>
                                              <p:spTgt spid="120"/>
                                            </p:tgtEl>
                                            <p:attrNameLst>
                                              <p:attrName>style.visibility</p:attrName>
                                            </p:attrNameLst>
                                          </p:cBhvr>
                                          <p:to>
                                            <p:strVal val="visible"/>
                                          </p:to>
                                        </p:set>
                                        <p:anim calcmode="lin" valueType="num" p14:bounceEnd="60000">
                                          <p:cBhvr additive="base">
                                            <p:cTn id="78"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9"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stCondLst>
                                        <p:cond delay="3100"/>
                                      </p:stCondLst>
                                      <p:childTnLst>
                                        <p:set>
                                          <p:cBhvr>
                                            <p:cTn id="73" dur="1" fill="hold">
                                              <p:stCondLst>
                                                <p:cond delay="0"/>
                                              </p:stCondLst>
                                            </p:cTn>
                                            <p:tgtEl>
                                              <p:spTgt spid="119"/>
                                            </p:tgtEl>
                                            <p:attrNameLst>
                                              <p:attrName>style.visibility</p:attrName>
                                            </p:attrNameLst>
                                          </p:cBhvr>
                                          <p:to>
                                            <p:strVal val="visible"/>
                                          </p:to>
                                        </p:set>
                                        <p:anim calcmode="lin" valueType="num">
                                          <p:cBhvr additive="base">
                                            <p:cTn id="74" dur="500" fill="hold"/>
                                            <p:tgtEl>
                                              <p:spTgt spid="119"/>
                                            </p:tgtEl>
                                            <p:attrNameLst>
                                              <p:attrName>ppt_x</p:attrName>
                                            </p:attrNameLst>
                                          </p:cBhvr>
                                          <p:tavLst>
                                            <p:tav tm="0">
                                              <p:val>
                                                <p:strVal val="1+#ppt_w/2"/>
                                              </p:val>
                                            </p:tav>
                                            <p:tav tm="100000">
                                              <p:val>
                                                <p:strVal val="#ppt_x"/>
                                              </p:val>
                                            </p:tav>
                                          </p:tavLst>
                                        </p:anim>
                                        <p:anim calcmode="lin" valueType="num">
                                          <p:cBhvr additive="base">
                                            <p:cTn id="75" dur="500" fill="hold"/>
                                            <p:tgtEl>
                                              <p:spTgt spid="11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100"/>
                                      </p:stCondLst>
                                      <p:childTnLst>
                                        <p:set>
                                          <p:cBhvr>
                                            <p:cTn id="77" dur="1" fill="hold">
                                              <p:stCondLst>
                                                <p:cond delay="0"/>
                                              </p:stCondLst>
                                            </p:cTn>
                                            <p:tgtEl>
                                              <p:spTgt spid="120"/>
                                            </p:tgtEl>
                                            <p:attrNameLst>
                                              <p:attrName>style.visibility</p:attrName>
                                            </p:attrNameLst>
                                          </p:cBhvr>
                                          <p:to>
                                            <p:strVal val="visible"/>
                                          </p:to>
                                        </p:set>
                                        <p:anim calcmode="lin" valueType="num">
                                          <p:cBhvr additive="base">
                                            <p:cTn id="78" dur="500" fill="hold"/>
                                            <p:tgtEl>
                                              <p:spTgt spid="120"/>
                                            </p:tgtEl>
                                            <p:attrNameLst>
                                              <p:attrName>ppt_x</p:attrName>
                                            </p:attrNameLst>
                                          </p:cBhvr>
                                          <p:tavLst>
                                            <p:tav tm="0">
                                              <p:val>
                                                <p:strVal val="1+#ppt_w/2"/>
                                              </p:val>
                                            </p:tav>
                                            <p:tav tm="100000">
                                              <p:val>
                                                <p:strVal val="#ppt_x"/>
                                              </p:val>
                                            </p:tav>
                                          </p:tavLst>
                                        </p:anim>
                                        <p:anim calcmode="lin" valueType="num">
                                          <p:cBhvr additive="base">
                                            <p:cTn id="79"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13849"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1936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0435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407916" y="771194"/>
            <a:ext cx="646861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）形象思维</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同元素（三角、方、圆）案例如图</a:t>
            </a:r>
            <a:r>
              <a:rPr lang="en-US" altLang="zh-CN" sz="1200" b="1" dirty="0">
                <a:latin typeface="微软雅黑" panose="020B0503020204020204" pitchFamily="34" charset="-122"/>
                <a:ea typeface="微软雅黑" panose="020B0503020204020204" pitchFamily="34" charset="-122"/>
              </a:rPr>
              <a:t>1-1-4</a:t>
            </a:r>
            <a:r>
              <a:rPr lang="zh-CN" altLang="en-US" sz="1200" b="1" dirty="0">
                <a:latin typeface="微软雅黑" panose="020B0503020204020204" pitchFamily="34" charset="-122"/>
                <a:ea typeface="微软雅黑" panose="020B0503020204020204" pitchFamily="34" charset="-122"/>
              </a:rPr>
              <a:t>～图</a:t>
            </a:r>
            <a:r>
              <a:rPr lang="en-US" altLang="zh-CN" sz="1200" b="1" dirty="0">
                <a:latin typeface="微软雅黑" panose="020B0503020204020204" pitchFamily="34" charset="-122"/>
                <a:ea typeface="微软雅黑" panose="020B0503020204020204" pitchFamily="34" charset="-122"/>
              </a:rPr>
              <a:t>1-1-12 </a:t>
            </a:r>
            <a:r>
              <a:rPr lang="zh-CN" altLang="en-US" sz="1200" b="1" dirty="0">
                <a:latin typeface="微软雅黑" panose="020B0503020204020204" pitchFamily="34" charset="-122"/>
                <a:ea typeface="微软雅黑" panose="020B0503020204020204" pitchFamily="34" charset="-122"/>
              </a:rPr>
              <a:t>所示。</a:t>
            </a:r>
            <a:endParaRPr lang="en-US" altLang="zh-CN" sz="12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88466" y="1083365"/>
            <a:ext cx="6632568" cy="3772605"/>
            <a:chOff x="966125" y="1075261"/>
            <a:chExt cx="4973275" cy="3771441"/>
          </a:xfrm>
        </p:grpSpPr>
        <p:sp>
          <p:nvSpPr>
            <p:cNvPr id="3" name="矩形 2"/>
            <p:cNvSpPr/>
            <p:nvPr/>
          </p:nvSpPr>
          <p:spPr>
            <a:xfrm>
              <a:off x="2698678" y="4569789"/>
              <a:ext cx="1234668" cy="276913"/>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1-1-4 </a:t>
              </a:r>
              <a:r>
                <a:rPr lang="zh-CN" altLang="en-US" sz="1200" dirty="0">
                  <a:latin typeface="微软雅黑" panose="020B0503020204020204" pitchFamily="34" charset="-122"/>
                  <a:ea typeface="微软雅黑" panose="020B0503020204020204" pitchFamily="34" charset="-122"/>
                </a:rPr>
                <a:t>段安阳作品</a:t>
              </a:r>
              <a:r>
                <a:rPr lang="en-US" altLang="zh-CN" sz="1200" dirty="0">
                  <a:latin typeface="微软雅黑" panose="020B0503020204020204" pitchFamily="34" charset="-122"/>
                  <a:ea typeface="微软雅黑" panose="020B0503020204020204" pitchFamily="34" charset="-122"/>
                </a:rPr>
                <a:t>1</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966125" y="1075261"/>
              <a:ext cx="4973275" cy="3419370"/>
            </a:xfrm>
            <a:prstGeom prst="rect">
              <a:avLst/>
            </a:prstGeom>
          </p:spPr>
        </p:pic>
      </p:grpSp>
    </p:spTree>
    <p:extLst>
      <p:ext uri="{BB962C8B-B14F-4D97-AF65-F5344CB8AC3E}">
        <p14:creationId xmlns:p14="http://schemas.microsoft.com/office/powerpoint/2010/main" val="370065862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049748" y="978913"/>
            <a:ext cx="960329" cy="72030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00" b="1" dirty="0">
                <a:latin typeface="微软雅黑" panose="020B0503020204020204" pitchFamily="34" charset="-122"/>
                <a:ea typeface="微软雅黑" panose="020B0503020204020204" pitchFamily="34" charset="-122"/>
              </a:rPr>
              <a:t>图</a:t>
            </a:r>
            <a:r>
              <a:rPr lang="en-US" altLang="zh-CN" sz="800" b="1" dirty="0">
                <a:latin typeface="微软雅黑" panose="020B0503020204020204" pitchFamily="34" charset="-122"/>
                <a:ea typeface="微软雅黑" panose="020B0503020204020204" pitchFamily="34" charset="-122"/>
              </a:rPr>
              <a:t>1-1-5</a:t>
            </a:r>
            <a:endParaRPr lang="zh-CN" altLang="en-US" sz="8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a:off x="4529911" y="1699219"/>
            <a:ext cx="0" cy="165996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1"/>
          </p:cNvCxnSpPr>
          <p:nvPr/>
        </p:nvCxnSpPr>
        <p:spPr>
          <a:xfrm flipH="1">
            <a:off x="3665616" y="1339063"/>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43045" y="843217"/>
            <a:ext cx="3169084" cy="2518142"/>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15" name="直接连接符 14"/>
          <p:cNvCxnSpPr/>
          <p:nvPr/>
        </p:nvCxnSpPr>
        <p:spPr>
          <a:xfrm>
            <a:off x="557498" y="1331763"/>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557497" y="1054169"/>
            <a:ext cx="2862700"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图</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1-1-5 </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邵丹妮作品</a:t>
            </a:r>
          </a:p>
        </p:txBody>
      </p:sp>
      <p:sp>
        <p:nvSpPr>
          <p:cNvPr id="18" name="菱形 17"/>
          <p:cNvSpPr/>
          <p:nvPr/>
        </p:nvSpPr>
        <p:spPr>
          <a:xfrm>
            <a:off x="4049748" y="3359186"/>
            <a:ext cx="960329" cy="72030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00" b="1" dirty="0">
                <a:latin typeface="微软雅黑" panose="020B0503020204020204" pitchFamily="34" charset="-122"/>
                <a:ea typeface="微软雅黑" panose="020B0503020204020204" pitchFamily="34" charset="-122"/>
              </a:rPr>
              <a:t>图</a:t>
            </a:r>
            <a:r>
              <a:rPr lang="en-US" altLang="zh-CN" sz="800" b="1" dirty="0">
                <a:latin typeface="微软雅黑" panose="020B0503020204020204" pitchFamily="34" charset="-122"/>
                <a:ea typeface="微软雅黑" panose="020B0503020204020204" pitchFamily="34" charset="-122"/>
              </a:rPr>
              <a:t>1-1-6</a:t>
            </a:r>
            <a:endParaRPr lang="zh-CN" altLang="en-US" sz="8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5051583" y="3719337"/>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531871" y="559856"/>
            <a:ext cx="3169084" cy="3668405"/>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21" name="直接连接符 20"/>
          <p:cNvCxnSpPr/>
          <p:nvPr/>
        </p:nvCxnSpPr>
        <p:spPr>
          <a:xfrm>
            <a:off x="5646323" y="3727613"/>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0"/>
          <p:cNvSpPr>
            <a:spLocks noChangeArrowheads="1"/>
          </p:cNvSpPr>
          <p:nvPr/>
        </p:nvSpPr>
        <p:spPr bwMode="auto">
          <a:xfrm>
            <a:off x="5646323" y="3816997"/>
            <a:ext cx="2958594"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图</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1-1-6 </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杨睿作品</a:t>
            </a:r>
          </a:p>
        </p:txBody>
      </p:sp>
      <p:cxnSp>
        <p:nvCxnSpPr>
          <p:cNvPr id="23" name="直接连接符 22"/>
          <p:cNvCxnSpPr/>
          <p:nvPr/>
        </p:nvCxnSpPr>
        <p:spPr>
          <a:xfrm>
            <a:off x="4530746" y="4077301"/>
            <a:ext cx="0" cy="106620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0746" y="5"/>
            <a:ext cx="0" cy="97672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535766" y="1465379"/>
            <a:ext cx="2965960" cy="1771245"/>
          </a:xfrm>
          <a:prstGeom prst="rect">
            <a:avLst/>
          </a:prstGeom>
        </p:spPr>
      </p:pic>
      <p:pic>
        <p:nvPicPr>
          <p:cNvPr id="5" name="图片 4"/>
          <p:cNvPicPr>
            <a:picLocks noChangeAspect="1"/>
          </p:cNvPicPr>
          <p:nvPr/>
        </p:nvPicPr>
        <p:blipFill>
          <a:blip r:embed="rId3"/>
          <a:stretch>
            <a:fillRect/>
          </a:stretch>
        </p:blipFill>
        <p:spPr>
          <a:xfrm>
            <a:off x="5646322" y="722038"/>
            <a:ext cx="2973044" cy="2900370"/>
          </a:xfrm>
          <a:prstGeom prst="rect">
            <a:avLst/>
          </a:prstGeom>
        </p:spPr>
      </p:pic>
    </p:spTree>
    <p:extLst>
      <p:ext uri="{BB962C8B-B14F-4D97-AF65-F5344CB8AC3E}">
        <p14:creationId xmlns:p14="http://schemas.microsoft.com/office/powerpoint/2010/main" val="605738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2"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2" presetClass="entr" presetSubtype="1"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2" presetClass="entr" presetSubtype="8" fill="hold" nodeType="withEffect">
                                  <p:stCondLst>
                                    <p:cond delay="30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 presetClass="entr" presetSubtype="2" fill="hold" grpId="0" nodeType="withEffect">
                                  <p:stCondLst>
                                    <p:cond delay="35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3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400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par>
                                <p:cTn id="54" presetID="2" presetClass="entr" presetSubtype="8" fill="hold" nodeType="withEffect">
                                  <p:stCondLst>
                                    <p:cond delay="150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50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1+#ppt_w/2"/>
                                          </p:val>
                                        </p:tav>
                                        <p:tav tm="100000">
                                          <p:val>
                                            <p:strVal val="#ppt_x"/>
                                          </p:val>
                                        </p:tav>
                                      </p:tavLst>
                                    </p:anim>
                                    <p:anim calcmode="lin" valueType="num">
                                      <p:cBhvr additive="base">
                                        <p:cTn id="6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P spid="18" grpId="0" animBg="1"/>
      <p:bldP spid="20"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049748" y="976726"/>
            <a:ext cx="960329" cy="720302"/>
          </a:xfrm>
          <a:prstGeom prst="diamond">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00" b="1" dirty="0">
                <a:latin typeface="微软雅黑" panose="020B0503020204020204" pitchFamily="34" charset="-122"/>
                <a:ea typeface="微软雅黑" panose="020B0503020204020204" pitchFamily="34" charset="-122"/>
              </a:rPr>
              <a:t>图</a:t>
            </a:r>
            <a:r>
              <a:rPr lang="en-US" altLang="zh-CN" sz="800" b="1" dirty="0">
                <a:latin typeface="微软雅黑" panose="020B0503020204020204" pitchFamily="34" charset="-122"/>
                <a:ea typeface="微软雅黑" panose="020B0503020204020204" pitchFamily="34" charset="-122"/>
              </a:rPr>
              <a:t>1-1-7</a:t>
            </a:r>
            <a:endParaRPr lang="zh-CN" altLang="en-US" sz="8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a:off x="4529911" y="1697032"/>
            <a:ext cx="0" cy="165996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1"/>
          </p:cNvCxnSpPr>
          <p:nvPr/>
        </p:nvCxnSpPr>
        <p:spPr>
          <a:xfrm flipH="1">
            <a:off x="3665616" y="1336876"/>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43045" y="843216"/>
            <a:ext cx="3169084" cy="3313794"/>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15" name="直接连接符 14"/>
          <p:cNvCxnSpPr/>
          <p:nvPr/>
        </p:nvCxnSpPr>
        <p:spPr>
          <a:xfrm>
            <a:off x="557498" y="1331763"/>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557497" y="1054169"/>
            <a:ext cx="3012084"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图</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1-1-7 </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段安阳作品</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2</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18" name="菱形 17"/>
          <p:cNvSpPr/>
          <p:nvPr/>
        </p:nvSpPr>
        <p:spPr>
          <a:xfrm>
            <a:off x="4049748" y="3356999"/>
            <a:ext cx="960329" cy="720302"/>
          </a:xfrm>
          <a:prstGeom prst="diamond">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00" b="1" dirty="0">
                <a:latin typeface="微软雅黑" panose="020B0503020204020204" pitchFamily="34" charset="-122"/>
                <a:ea typeface="微软雅黑" panose="020B0503020204020204" pitchFamily="34" charset="-122"/>
              </a:rPr>
              <a:t>图</a:t>
            </a:r>
            <a:r>
              <a:rPr lang="en-US" altLang="zh-CN" sz="800" b="1" dirty="0">
                <a:latin typeface="微软雅黑" panose="020B0503020204020204" pitchFamily="34" charset="-122"/>
                <a:ea typeface="微软雅黑" panose="020B0503020204020204" pitchFamily="34" charset="-122"/>
              </a:rPr>
              <a:t>1-1-8</a:t>
            </a:r>
            <a:endParaRPr lang="zh-CN" altLang="en-US" sz="8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5051583" y="3717150"/>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531871" y="345976"/>
            <a:ext cx="3169084" cy="3882285"/>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21" name="直接连接符 20"/>
          <p:cNvCxnSpPr/>
          <p:nvPr/>
        </p:nvCxnSpPr>
        <p:spPr>
          <a:xfrm>
            <a:off x="5646323" y="3727612"/>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0"/>
          <p:cNvSpPr>
            <a:spLocks noChangeArrowheads="1"/>
          </p:cNvSpPr>
          <p:nvPr/>
        </p:nvSpPr>
        <p:spPr bwMode="auto">
          <a:xfrm>
            <a:off x="5646323" y="3816996"/>
            <a:ext cx="2958594"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图</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1-1-8 </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王露露作品</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cxnSp>
        <p:nvCxnSpPr>
          <p:cNvPr id="23" name="直接连接符 22"/>
          <p:cNvCxnSpPr/>
          <p:nvPr/>
        </p:nvCxnSpPr>
        <p:spPr>
          <a:xfrm>
            <a:off x="4530746" y="4077301"/>
            <a:ext cx="0" cy="106620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0746" y="5"/>
            <a:ext cx="0" cy="97672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556466" y="1449615"/>
            <a:ext cx="2958595" cy="2543992"/>
          </a:xfrm>
          <a:prstGeom prst="rect">
            <a:avLst/>
          </a:prstGeom>
        </p:spPr>
      </p:pic>
      <p:pic>
        <p:nvPicPr>
          <p:cNvPr id="3" name="图片 2"/>
          <p:cNvPicPr>
            <a:picLocks noChangeAspect="1"/>
          </p:cNvPicPr>
          <p:nvPr/>
        </p:nvPicPr>
        <p:blipFill>
          <a:blip r:embed="rId3"/>
          <a:stretch>
            <a:fillRect/>
          </a:stretch>
        </p:blipFill>
        <p:spPr>
          <a:xfrm>
            <a:off x="5646323" y="440249"/>
            <a:ext cx="2958594" cy="3189415"/>
          </a:xfrm>
          <a:prstGeom prst="rect">
            <a:avLst/>
          </a:prstGeom>
        </p:spPr>
      </p:pic>
    </p:spTree>
    <p:extLst>
      <p:ext uri="{BB962C8B-B14F-4D97-AF65-F5344CB8AC3E}">
        <p14:creationId xmlns:p14="http://schemas.microsoft.com/office/powerpoint/2010/main" val="4288634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2"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2" presetClass="entr" presetSubtype="1"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2" presetClass="entr" presetSubtype="8" fill="hold" nodeType="withEffect">
                                  <p:stCondLst>
                                    <p:cond delay="30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 presetClass="entr" presetSubtype="2" fill="hold" grpId="0" nodeType="withEffect">
                                  <p:stCondLst>
                                    <p:cond delay="35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3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400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par>
                                <p:cTn id="54" presetID="2" presetClass="entr" presetSubtype="8" fill="hold" nodeType="withEffect">
                                  <p:stCondLst>
                                    <p:cond delay="150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0-#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50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1+#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P spid="18" grpId="0" animBg="1"/>
      <p:bldP spid="20"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049748" y="976726"/>
            <a:ext cx="960329" cy="720302"/>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800" b="1" dirty="0">
                <a:latin typeface="微软雅黑" panose="020B0503020204020204" pitchFamily="34" charset="-122"/>
                <a:ea typeface="微软雅黑" panose="020B0503020204020204" pitchFamily="34" charset="-122"/>
              </a:rPr>
              <a:t>图</a:t>
            </a:r>
            <a:r>
              <a:rPr lang="en-US" altLang="zh-CN" sz="800" b="1" dirty="0">
                <a:latin typeface="微软雅黑" panose="020B0503020204020204" pitchFamily="34" charset="-122"/>
                <a:ea typeface="微软雅黑" panose="020B0503020204020204" pitchFamily="34" charset="-122"/>
              </a:rPr>
              <a:t>1-1-9</a:t>
            </a:r>
            <a:endParaRPr lang="zh-CN" altLang="en-US" sz="8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a:off x="4529911" y="1697032"/>
            <a:ext cx="0" cy="165996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1"/>
          </p:cNvCxnSpPr>
          <p:nvPr/>
        </p:nvCxnSpPr>
        <p:spPr>
          <a:xfrm flipH="1">
            <a:off x="3665616" y="1336876"/>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43045" y="843217"/>
            <a:ext cx="3169084" cy="3241773"/>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15" name="直接连接符 14"/>
          <p:cNvCxnSpPr/>
          <p:nvPr/>
        </p:nvCxnSpPr>
        <p:spPr>
          <a:xfrm>
            <a:off x="557498" y="1331764"/>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557497" y="1054171"/>
            <a:ext cx="2862700"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图</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1-1-9 </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段安阳作品</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3</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18" name="菱形 17"/>
          <p:cNvSpPr/>
          <p:nvPr/>
        </p:nvSpPr>
        <p:spPr>
          <a:xfrm>
            <a:off x="4049748" y="3356999"/>
            <a:ext cx="960329" cy="720302"/>
          </a:xfrm>
          <a:prstGeom prst="diamond">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700" b="1" dirty="0">
                <a:latin typeface="微软雅黑" panose="020B0503020204020204" pitchFamily="34" charset="-122"/>
                <a:ea typeface="微软雅黑" panose="020B0503020204020204" pitchFamily="34" charset="-122"/>
              </a:rPr>
              <a:t>图</a:t>
            </a:r>
            <a:r>
              <a:rPr lang="en-US" altLang="zh-CN" sz="700" b="1" dirty="0">
                <a:latin typeface="微软雅黑" panose="020B0503020204020204" pitchFamily="34" charset="-122"/>
                <a:ea typeface="微软雅黑" panose="020B0503020204020204" pitchFamily="34" charset="-122"/>
              </a:rPr>
              <a:t>1-1-10</a:t>
            </a:r>
            <a:endParaRPr lang="zh-CN" altLang="en-US" sz="7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5051583" y="3717150"/>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531871" y="417999"/>
            <a:ext cx="3169084" cy="3810262"/>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21" name="直接连接符 20"/>
          <p:cNvCxnSpPr/>
          <p:nvPr/>
        </p:nvCxnSpPr>
        <p:spPr>
          <a:xfrm>
            <a:off x="5646323" y="3727613"/>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0"/>
          <p:cNvSpPr>
            <a:spLocks noChangeArrowheads="1"/>
          </p:cNvSpPr>
          <p:nvPr/>
        </p:nvSpPr>
        <p:spPr bwMode="auto">
          <a:xfrm>
            <a:off x="5646323" y="3816997"/>
            <a:ext cx="2958594"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图</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1-1-10 </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王露露作品</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2</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cxnSp>
        <p:nvCxnSpPr>
          <p:cNvPr id="23" name="直接连接符 22"/>
          <p:cNvCxnSpPr/>
          <p:nvPr/>
        </p:nvCxnSpPr>
        <p:spPr>
          <a:xfrm>
            <a:off x="4530746" y="4077301"/>
            <a:ext cx="0" cy="106620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0746" y="5"/>
            <a:ext cx="0" cy="97672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560154" y="1414138"/>
            <a:ext cx="2934863" cy="2526808"/>
          </a:xfrm>
          <a:prstGeom prst="rect">
            <a:avLst/>
          </a:prstGeom>
        </p:spPr>
      </p:pic>
      <p:pic>
        <p:nvPicPr>
          <p:cNvPr id="5" name="图片 4"/>
          <p:cNvPicPr>
            <a:picLocks noChangeAspect="1"/>
          </p:cNvPicPr>
          <p:nvPr/>
        </p:nvPicPr>
        <p:blipFill>
          <a:blip r:embed="rId3"/>
          <a:stretch>
            <a:fillRect/>
          </a:stretch>
        </p:blipFill>
        <p:spPr>
          <a:xfrm>
            <a:off x="5630037" y="529530"/>
            <a:ext cx="2968166" cy="3089961"/>
          </a:xfrm>
          <a:prstGeom prst="rect">
            <a:avLst/>
          </a:prstGeom>
        </p:spPr>
      </p:pic>
    </p:spTree>
    <p:extLst>
      <p:ext uri="{BB962C8B-B14F-4D97-AF65-F5344CB8AC3E}">
        <p14:creationId xmlns:p14="http://schemas.microsoft.com/office/powerpoint/2010/main" val="2636414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2"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2" presetClass="entr" presetSubtype="1"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22" presetClass="entr" presetSubtype="8" fill="hold" nodeType="withEffect">
                                  <p:stCondLst>
                                    <p:cond delay="300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 presetClass="entr" presetSubtype="2" fill="hold" grpId="0" nodeType="withEffect">
                                  <p:stCondLst>
                                    <p:cond delay="35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1+#ppt_w/2"/>
                                          </p:val>
                                        </p:tav>
                                        <p:tav tm="100000">
                                          <p:val>
                                            <p:strVal val="#ppt_x"/>
                                          </p:val>
                                        </p:tav>
                                      </p:tavLst>
                                    </p:anim>
                                    <p:anim calcmode="lin" valueType="num">
                                      <p:cBhvr additive="base">
                                        <p:cTn id="39" dur="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3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1+#ppt_w/2"/>
                                          </p:val>
                                        </p:tav>
                                        <p:tav tm="100000">
                                          <p:val>
                                            <p:strVal val="#ppt_x"/>
                                          </p:val>
                                        </p:tav>
                                      </p:tavLst>
                                    </p:anim>
                                    <p:anim calcmode="lin" valueType="num">
                                      <p:cBhvr additive="base">
                                        <p:cTn id="43" dur="5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5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2" presetClass="entr" presetSubtype="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par>
                                <p:cTn id="51" presetID="22" presetClass="entr" presetSubtype="1" fill="hold" nodeType="withEffect">
                                  <p:stCondLst>
                                    <p:cond delay="400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par>
                                <p:cTn id="54" presetID="2" presetClass="entr" presetSubtype="8" fill="hold" nodeType="withEffect">
                                  <p:stCondLst>
                                    <p:cond delay="150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50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1+#ppt_w/2"/>
                                          </p:val>
                                        </p:tav>
                                        <p:tav tm="100000">
                                          <p:val>
                                            <p:strVal val="#ppt_x"/>
                                          </p:val>
                                        </p:tav>
                                      </p:tavLst>
                                    </p:anim>
                                    <p:anim calcmode="lin" valueType="num">
                                      <p:cBhvr additive="base">
                                        <p:cTn id="6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P spid="18" grpId="0" animBg="1"/>
      <p:bldP spid="20"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091835" y="714948"/>
            <a:ext cx="960329" cy="720302"/>
          </a:xfrm>
          <a:prstGeom prst="diamon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700" b="1" dirty="0">
                <a:latin typeface="微软雅黑" panose="020B0503020204020204" pitchFamily="34" charset="-122"/>
                <a:ea typeface="微软雅黑" panose="020B0503020204020204" pitchFamily="34" charset="-122"/>
              </a:rPr>
              <a:t>图</a:t>
            </a:r>
            <a:r>
              <a:rPr lang="en-US" altLang="zh-CN" sz="700" b="1" dirty="0">
                <a:latin typeface="微软雅黑" panose="020B0503020204020204" pitchFamily="34" charset="-122"/>
                <a:ea typeface="微软雅黑" panose="020B0503020204020204" pitchFamily="34" charset="-122"/>
              </a:rPr>
              <a:t>1-1-11</a:t>
            </a:r>
            <a:endParaRPr lang="zh-CN" altLang="en-US" sz="7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a:off x="4571998" y="1435253"/>
            <a:ext cx="0" cy="165996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1"/>
          </p:cNvCxnSpPr>
          <p:nvPr/>
        </p:nvCxnSpPr>
        <p:spPr>
          <a:xfrm flipH="1">
            <a:off x="3707703" y="1075098"/>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85132" y="580665"/>
            <a:ext cx="3169084" cy="3863663"/>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15" name="直接连接符 14"/>
          <p:cNvCxnSpPr/>
          <p:nvPr/>
        </p:nvCxnSpPr>
        <p:spPr>
          <a:xfrm>
            <a:off x="599585" y="1069212"/>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599584" y="791619"/>
            <a:ext cx="2862700"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图</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1-1-11 </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肖佳玫作品</a:t>
            </a:r>
          </a:p>
        </p:txBody>
      </p:sp>
      <p:sp>
        <p:nvSpPr>
          <p:cNvPr id="18" name="菱形 17"/>
          <p:cNvSpPr/>
          <p:nvPr/>
        </p:nvSpPr>
        <p:spPr>
          <a:xfrm>
            <a:off x="4091835" y="3095220"/>
            <a:ext cx="960329" cy="720302"/>
          </a:xfrm>
          <a:prstGeom prst="diamond">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700" b="1" dirty="0">
                <a:latin typeface="微软雅黑" panose="020B0503020204020204" pitchFamily="34" charset="-122"/>
                <a:ea typeface="微软雅黑" panose="020B0503020204020204" pitchFamily="34" charset="-122"/>
              </a:rPr>
              <a:t>图</a:t>
            </a:r>
            <a:r>
              <a:rPr lang="en-US" altLang="zh-CN" sz="700" b="1" dirty="0">
                <a:latin typeface="微软雅黑" panose="020B0503020204020204" pitchFamily="34" charset="-122"/>
                <a:ea typeface="微软雅黑" panose="020B0503020204020204" pitchFamily="34" charset="-122"/>
              </a:rPr>
              <a:t>1-1-12</a:t>
            </a:r>
            <a:endParaRPr lang="zh-CN" altLang="en-US" sz="7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5093670" y="3455371"/>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532222" y="124654"/>
            <a:ext cx="3169084" cy="381551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21" name="直接连接符 20"/>
          <p:cNvCxnSpPr/>
          <p:nvPr/>
        </p:nvCxnSpPr>
        <p:spPr>
          <a:xfrm>
            <a:off x="5646673" y="3439523"/>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0"/>
          <p:cNvSpPr>
            <a:spLocks noChangeArrowheads="1"/>
          </p:cNvSpPr>
          <p:nvPr/>
        </p:nvSpPr>
        <p:spPr bwMode="auto">
          <a:xfrm>
            <a:off x="5646673" y="3528907"/>
            <a:ext cx="2958594"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lnSpc>
                <a:spcPct val="130000"/>
              </a:lnSpc>
              <a:spcBef>
                <a:spcPct val="0"/>
              </a:spcBef>
              <a:spcAft>
                <a:spcPct val="0"/>
              </a:spcAft>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图</a:t>
            </a:r>
            <a:r>
              <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1-1-12 </a:t>
            </a: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赵慨作品</a:t>
            </a:r>
          </a:p>
        </p:txBody>
      </p:sp>
      <p:cxnSp>
        <p:nvCxnSpPr>
          <p:cNvPr id="28" name="直接连接符 27"/>
          <p:cNvCxnSpPr/>
          <p:nvPr/>
        </p:nvCxnSpPr>
        <p:spPr>
          <a:xfrm>
            <a:off x="4571999" y="3815522"/>
            <a:ext cx="0" cy="484954"/>
          </a:xfrm>
          <a:prstGeom prst="line">
            <a:avLst/>
          </a:prstGeom>
          <a:ln w="6350">
            <a:solidFill>
              <a:schemeClr val="tx1">
                <a:lumMod val="75000"/>
                <a:lumOff val="25000"/>
              </a:schemeClr>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1999" y="4"/>
            <a:ext cx="0" cy="714944"/>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599585" y="1131306"/>
            <a:ext cx="2937945" cy="3206150"/>
          </a:xfrm>
          <a:prstGeom prst="rect">
            <a:avLst/>
          </a:prstGeom>
        </p:spPr>
      </p:pic>
      <p:pic>
        <p:nvPicPr>
          <p:cNvPr id="3" name="图片 2"/>
          <p:cNvPicPr>
            <a:picLocks noChangeAspect="1"/>
          </p:cNvPicPr>
          <p:nvPr/>
        </p:nvPicPr>
        <p:blipFill>
          <a:blip r:embed="rId3"/>
          <a:stretch>
            <a:fillRect/>
          </a:stretch>
        </p:blipFill>
        <p:spPr>
          <a:xfrm>
            <a:off x="5646674" y="252923"/>
            <a:ext cx="2958259" cy="3152491"/>
          </a:xfrm>
          <a:prstGeom prst="rect">
            <a:avLst/>
          </a:prstGeom>
        </p:spPr>
      </p:pic>
    </p:spTree>
    <p:extLst>
      <p:ext uri="{BB962C8B-B14F-4D97-AF65-F5344CB8AC3E}">
        <p14:creationId xmlns:p14="http://schemas.microsoft.com/office/powerpoint/2010/main" val="2570699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22" presetClass="entr" presetSubtype="2" fill="hold"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 presetClass="entr" presetSubtype="8" fill="hold" grpId="0" nodeType="withEffect">
                                  <p:stCondLst>
                                    <p:cond delay="1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5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5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2" presetClass="entr" presetSubtype="1" fill="hold" nodeType="withEffect">
                                  <p:stCondLst>
                                    <p:cond delay="200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53" presetClass="entr" presetSubtype="16" fill="hold" grpId="0" nodeType="withEffect">
                                  <p:stCondLst>
                                    <p:cond delay="2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22" presetClass="entr" presetSubtype="8" fill="hold" nodeType="withEffect">
                                  <p:stCondLst>
                                    <p:cond delay="300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 presetClass="entr" presetSubtype="2" fill="hold" grpId="0" nodeType="withEffect">
                                  <p:stCondLst>
                                    <p:cond delay="35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35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5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par>
                                <p:cTn id="51" presetID="22" presetClass="entr" presetSubtype="1" fill="hold" nodeType="withEffect">
                                  <p:stCondLst>
                                    <p:cond delay="400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par>
                                <p:cTn id="54" presetID="2" presetClass="entr" presetSubtype="8" fill="hold" nodeType="withEffect">
                                  <p:stCondLst>
                                    <p:cond delay="150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0-#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350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1+#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P spid="18" grpId="0" animBg="1"/>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t="16805" b="41892"/>
          <a:stretch/>
        </p:blipFill>
        <p:spPr>
          <a:xfrm>
            <a:off x="1" y="-1435"/>
            <a:ext cx="9144000" cy="2213074"/>
          </a:xfrm>
          <a:prstGeom prst="rect">
            <a:avLst/>
          </a:prstGeom>
        </p:spPr>
      </p:pic>
      <p:sp>
        <p:nvSpPr>
          <p:cNvPr id="2" name="矩形 1"/>
          <p:cNvSpPr/>
          <p:nvPr/>
        </p:nvSpPr>
        <p:spPr>
          <a:xfrm>
            <a:off x="929" y="0"/>
            <a:ext cx="9143072" cy="2211598"/>
          </a:xfrm>
          <a:prstGeom prst="rect">
            <a:avLst/>
          </a:prstGeom>
          <a:blipFill dpi="0" rotWithShape="1">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3" name="Freeform 8"/>
          <p:cNvSpPr/>
          <p:nvPr/>
        </p:nvSpPr>
        <p:spPr bwMode="auto">
          <a:xfrm>
            <a:off x="-4175" y="199707"/>
            <a:ext cx="1588969" cy="237947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4" name="Freeform 9"/>
          <p:cNvSpPr/>
          <p:nvPr/>
        </p:nvSpPr>
        <p:spPr bwMode="auto">
          <a:xfrm>
            <a:off x="740902" y="1429697"/>
            <a:ext cx="622292" cy="93519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5" name="Freeform 9"/>
          <p:cNvSpPr/>
          <p:nvPr/>
        </p:nvSpPr>
        <p:spPr bwMode="auto">
          <a:xfrm>
            <a:off x="4080910" y="1687224"/>
            <a:ext cx="205938" cy="309489"/>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6" name="Rectangle 18"/>
          <p:cNvSpPr>
            <a:spLocks noChangeArrowheads="1"/>
          </p:cNvSpPr>
          <p:nvPr/>
        </p:nvSpPr>
        <p:spPr bwMode="auto">
          <a:xfrm>
            <a:off x="2011349" y="1204721"/>
            <a:ext cx="148758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900" b="1" dirty="0">
                <a:solidFill>
                  <a:schemeClr val="accent1"/>
                </a:solidFill>
                <a:latin typeface="Impact" pitchFamily="34" charset="0"/>
                <a:ea typeface="微软雅黑" pitchFamily="34" charset="-122"/>
                <a:cs typeface="宋体" pitchFamily="2" charset="-122"/>
              </a:rPr>
              <a:t>项目分析</a:t>
            </a:r>
            <a:endParaRPr lang="en-US" altLang="zh-CN" sz="2900" b="1" dirty="0">
              <a:solidFill>
                <a:schemeClr val="accent1"/>
              </a:solidFill>
              <a:latin typeface="Impact" pitchFamily="34" charset="0"/>
              <a:ea typeface="微软雅黑" pitchFamily="34" charset="-122"/>
              <a:cs typeface="宋体" pitchFamily="2" charset="-122"/>
            </a:endParaRPr>
          </a:p>
        </p:txBody>
      </p:sp>
      <p:sp>
        <p:nvSpPr>
          <p:cNvPr id="9" name="Rectangle 20"/>
          <p:cNvSpPr>
            <a:spLocks noChangeArrowheads="1"/>
          </p:cNvSpPr>
          <p:nvPr/>
        </p:nvSpPr>
        <p:spPr bwMode="auto">
          <a:xfrm>
            <a:off x="737543" y="2725828"/>
            <a:ext cx="326511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       本项目主要任务是通过学习不同的创意构思方法，了解不同方法在不同设计领域中的具体运用，并结合材料把不同的创意方法运用到设计中去。</a:t>
            </a:r>
          </a:p>
          <a:p>
            <a:pPr>
              <a:lnSpc>
                <a:spcPct val="120000"/>
              </a:lnSpc>
            </a:pPr>
            <a:r>
              <a:rPr lang="zh-CN" altLang="en-US" sz="1000" dirty="0">
                <a:latin typeface="微软雅黑" panose="020B0503020204020204" pitchFamily="34" charset="-122"/>
                <a:ea typeface="微软雅黑" panose="020B0503020204020204" pitchFamily="34" charset="-122"/>
              </a:rPr>
              <a:t>       本项目以工作过程为导向，以“文化类中的文化衫、艺术类中的面具”为载体，通过创意思维模式和设计思路，对图形进行变形、重组，并运用一定的表现手法进行描绘。科学地学习“形象思维”“循环思维”“发散思维”“图形同构”等图形创意形式，引导学生做好设计的前期工作。根据不同类别材料的不同特性，选择材料并对材料进行加工，完成样品的制作并撰写创意策划书。</a:t>
            </a:r>
          </a:p>
        </p:txBody>
      </p:sp>
      <p:sp>
        <p:nvSpPr>
          <p:cNvPr id="10" name="Rectangle 20"/>
          <p:cNvSpPr>
            <a:spLocks noChangeArrowheads="1"/>
          </p:cNvSpPr>
          <p:nvPr/>
        </p:nvSpPr>
        <p:spPr bwMode="auto">
          <a:xfrm>
            <a:off x="4956088" y="2729379"/>
            <a:ext cx="3552779" cy="229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gn="just" fontAlgn="base">
              <a:lnSpc>
                <a:spcPct val="130000"/>
              </a:lnSpc>
              <a:spcBef>
                <a:spcPts val="714"/>
              </a:spcBef>
              <a:spcAft>
                <a:spcPct val="0"/>
              </a:spcAft>
              <a:buClr>
                <a:schemeClr val="tx1">
                  <a:lumMod val="75000"/>
                  <a:lumOff val="25000"/>
                </a:schemeClr>
              </a:buClr>
              <a:buFont typeface="Wingdings" pitchFamily="2" charset="2"/>
              <a:buChar char="u"/>
            </a:pPr>
            <a:r>
              <a:rPr lang="zh-CN" altLang="en-US" sz="1000" b="1" dirty="0">
                <a:latin typeface="微软雅黑" panose="020B0503020204020204" pitchFamily="34" charset="-122"/>
                <a:ea typeface="微软雅黑" panose="020B0503020204020204" pitchFamily="34" charset="-122"/>
              </a:rPr>
              <a:t>任务一：</a:t>
            </a:r>
            <a:r>
              <a:rPr lang="zh-CN" altLang="en-US" sz="1000" dirty="0">
                <a:latin typeface="微软雅黑" panose="020B0503020204020204" pitchFamily="34" charset="-122"/>
                <a:ea typeface="微软雅黑" panose="020B0503020204020204" pitchFamily="34" charset="-122"/>
              </a:rPr>
              <a:t>文化类设计创意策划。通过对文化类中“文化衫”项目为载体，有效地开发学生的“形象创意思维”“循环思维”和“发散思维”，培养学生对图形创意的变形重组能力。完成创意草图的绘制和创意策划书的撰写，并根据文化衫材料的特性以及文化衫主题需要，选择材料，对材料进行加工，并对文化衫进行创意制作。</a:t>
            </a:r>
            <a:endParaRPr lang="en-US" altLang="zh-CN" sz="1000" dirty="0">
              <a:latin typeface="微软雅黑" panose="020B0503020204020204" pitchFamily="34" charset="-122"/>
              <a:ea typeface="微软雅黑" panose="020B0503020204020204" pitchFamily="34" charset="-122"/>
            </a:endParaRPr>
          </a:p>
          <a:p>
            <a:pPr marL="204131" indent="-204131" algn="just" fontAlgn="base">
              <a:lnSpc>
                <a:spcPct val="130000"/>
              </a:lnSpc>
              <a:spcBef>
                <a:spcPts val="714"/>
              </a:spcBef>
              <a:spcAft>
                <a:spcPct val="0"/>
              </a:spcAft>
              <a:buClr>
                <a:schemeClr val="tx1">
                  <a:lumMod val="75000"/>
                  <a:lumOff val="25000"/>
                </a:schemeClr>
              </a:buClr>
              <a:buFont typeface="Wingdings" pitchFamily="2" charset="2"/>
              <a:buChar char="u"/>
            </a:pPr>
            <a:r>
              <a:rPr lang="zh-CN" altLang="en-US" sz="1000" b="1" dirty="0">
                <a:latin typeface="微软雅黑" panose="020B0503020204020204" pitchFamily="34" charset="-122"/>
                <a:ea typeface="微软雅黑" panose="020B0503020204020204" pitchFamily="34" charset="-122"/>
              </a:rPr>
              <a:t>任务二：</a:t>
            </a:r>
            <a:r>
              <a:rPr lang="zh-CN" altLang="en-US" sz="1000" dirty="0">
                <a:latin typeface="微软雅黑" panose="020B0503020204020204" pitchFamily="34" charset="-122"/>
                <a:ea typeface="微软雅黑" panose="020B0503020204020204" pitchFamily="34" charset="-122"/>
              </a:rPr>
              <a:t>艺术类设计创意策划。以“面具设计”项目为载体，有效地开发学生“图形同构”的创意力和对图形创意的变形重组能力。完成创意草图的绘制和撰写创意策划书，根据面具材料的特性以及面具主题需要，选择材料，对材料进行加工，并对面具进行创意制作。</a:t>
            </a:r>
            <a:endParaRPr lang="en-US" altLang="zh-CN" sz="1000" dirty="0">
              <a:latin typeface="微软雅黑" panose="020B0503020204020204" pitchFamily="34" charset="-122"/>
              <a:ea typeface="微软雅黑" panose="020B0503020204020204" pitchFamily="34" charset="-122"/>
            </a:endParaRPr>
          </a:p>
        </p:txBody>
      </p:sp>
      <p:sp>
        <p:nvSpPr>
          <p:cNvPr id="13" name="Freeform 7"/>
          <p:cNvSpPr>
            <a:spLocks noEditPoints="1"/>
          </p:cNvSpPr>
          <p:nvPr/>
        </p:nvSpPr>
        <p:spPr bwMode="auto">
          <a:xfrm>
            <a:off x="292944" y="2364890"/>
            <a:ext cx="444603" cy="268474"/>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108878" tIns="54439" rIns="108878" bIns="54439" numCol="1" anchor="t" anchorCtr="0" compatLnSpc="1"/>
          <a:lstStyle/>
          <a:p>
            <a:endParaRPr lang="zh-CN" altLang="en-US"/>
          </a:p>
        </p:txBody>
      </p:sp>
      <p:sp>
        <p:nvSpPr>
          <p:cNvPr id="17" name="Freeform 7"/>
          <p:cNvSpPr>
            <a:spLocks noEditPoints="1"/>
          </p:cNvSpPr>
          <p:nvPr/>
        </p:nvSpPr>
        <p:spPr bwMode="auto">
          <a:xfrm rot="10800000">
            <a:off x="4035713" y="4238468"/>
            <a:ext cx="444603" cy="268474"/>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108878" tIns="54439" rIns="108878" bIns="54439"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3"/>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
                                            <p:tgtEl>
                                              <p:spTgt spid="6"/>
                                            </p:tgtEl>
                                          </p:cBhvr>
                                        </p:animEffect>
                                        <p:anim calcmode="lin" valueType="num">
                                          <p:cBhvr>
                                            <p:cTn id="20" dur="300" fill="hold"/>
                                            <p:tgtEl>
                                              <p:spTgt spid="6"/>
                                            </p:tgtEl>
                                            <p:attrNameLst>
                                              <p:attrName>ppt_x</p:attrName>
                                            </p:attrNameLst>
                                          </p:cBhvr>
                                          <p:tavLst>
                                            <p:tav tm="0">
                                              <p:val>
                                                <p:strVal val="#ppt_x"/>
                                              </p:val>
                                            </p:tav>
                                            <p:tav tm="100000">
                                              <p:val>
                                                <p:strVal val="#ppt_x"/>
                                              </p:val>
                                            </p:tav>
                                          </p:tavLst>
                                        </p:anim>
                                        <p:anim calcmode="lin" valueType="num">
                                          <p:cBhvr>
                                            <p:cTn id="21" dur="300" fill="hold"/>
                                            <p:tgtEl>
                                              <p:spTgt spid="6"/>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400"/>
                                      </p:stCondLst>
                                      <p:childTnLst>
                                        <p:anim calcmode="discrete" valueType="str">
                                          <p:cBhvr>
                                            <p:cTn id="27" dur="100" fill="hold"/>
                                            <p:tgtEl>
                                              <p:spTgt spid="5"/>
                                            </p:tgtEl>
                                            <p:attrNameLst>
                                              <p:attrName>style.visibility</p:attrName>
                                            </p:attrNameLst>
                                          </p:cBhvr>
                                          <p:tavLst>
                                            <p:tav tm="0">
                                              <p:val>
                                                <p:strVal val="hidden"/>
                                              </p:val>
                                            </p:tav>
                                            <p:tav tm="50000">
                                              <p:val>
                                                <p:strVal val="visible"/>
                                              </p:val>
                                            </p:tav>
                                          </p:tavLst>
                                        </p:anim>
                                      </p:childTnLst>
                                    </p:cTn>
                                  </p:par>
                                  <p:par>
                                    <p:cTn id="28" presetID="53" presetClass="entr" presetSubtype="16" fill="hold" grpId="0" nodeType="withEffect">
                                      <p:stCondLst>
                                        <p:cond delay="130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2" presetClass="entr" presetSubtype="2" fill="hold" grpId="0" nodeType="withEffect" p14:presetBounceEnd="60000">
                                      <p:stCondLst>
                                        <p:cond delay="1800"/>
                                      </p:stCondLst>
                                      <p:childTnLst>
                                        <p:set>
                                          <p:cBhvr>
                                            <p:cTn id="34" dur="1" fill="hold">
                                              <p:stCondLst>
                                                <p:cond delay="0"/>
                                              </p:stCondLst>
                                            </p:cTn>
                                            <p:tgtEl>
                                              <p:spTgt spid="9"/>
                                            </p:tgtEl>
                                            <p:attrNameLst>
                                              <p:attrName>style.visibility</p:attrName>
                                            </p:attrNameLst>
                                          </p:cBhvr>
                                          <p:to>
                                            <p:strVal val="visible"/>
                                          </p:to>
                                        </p:set>
                                        <p:anim calcmode="lin" valueType="num" p14:bounceEnd="60000">
                                          <p:cBhvr additive="base">
                                            <p:cTn id="35"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23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par>
                                    <p:cTn id="42" presetID="53" presetClass="entr" presetSubtype="16" fill="hold" grpId="0" nodeType="withEffect">
                                      <p:stCondLst>
                                        <p:cond delay="13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p:bldP spid="9" grpId="0"/>
          <p:bldP spid="10" grpId="0"/>
          <p:bldP spid="13"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3"/>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
                                            <p:tgtEl>
                                              <p:spTgt spid="6"/>
                                            </p:tgtEl>
                                          </p:cBhvr>
                                        </p:animEffect>
                                        <p:anim calcmode="lin" valueType="num">
                                          <p:cBhvr>
                                            <p:cTn id="20" dur="300" fill="hold"/>
                                            <p:tgtEl>
                                              <p:spTgt spid="6"/>
                                            </p:tgtEl>
                                            <p:attrNameLst>
                                              <p:attrName>ppt_x</p:attrName>
                                            </p:attrNameLst>
                                          </p:cBhvr>
                                          <p:tavLst>
                                            <p:tav tm="0">
                                              <p:val>
                                                <p:strVal val="#ppt_x"/>
                                              </p:val>
                                            </p:tav>
                                            <p:tav tm="100000">
                                              <p:val>
                                                <p:strVal val="#ppt_x"/>
                                              </p:val>
                                            </p:tav>
                                          </p:tavLst>
                                        </p:anim>
                                        <p:anim calcmode="lin" valueType="num">
                                          <p:cBhvr>
                                            <p:cTn id="21" dur="300" fill="hold"/>
                                            <p:tgtEl>
                                              <p:spTgt spid="6"/>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400"/>
                                      </p:stCondLst>
                                      <p:childTnLst>
                                        <p:anim calcmode="discrete" valueType="str">
                                          <p:cBhvr>
                                            <p:cTn id="27" dur="100" fill="hold"/>
                                            <p:tgtEl>
                                              <p:spTgt spid="5"/>
                                            </p:tgtEl>
                                            <p:attrNameLst>
                                              <p:attrName>style.visibility</p:attrName>
                                            </p:attrNameLst>
                                          </p:cBhvr>
                                          <p:tavLst>
                                            <p:tav tm="0">
                                              <p:val>
                                                <p:strVal val="hidden"/>
                                              </p:val>
                                            </p:tav>
                                            <p:tav tm="50000">
                                              <p:val>
                                                <p:strVal val="visible"/>
                                              </p:val>
                                            </p:tav>
                                          </p:tavLst>
                                        </p:anim>
                                      </p:childTnLst>
                                    </p:cTn>
                                  </p:par>
                                  <p:par>
                                    <p:cTn id="28" presetID="53" presetClass="entr" presetSubtype="16" fill="hold" grpId="0" nodeType="withEffect">
                                      <p:stCondLst>
                                        <p:cond delay="130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2" presetClass="entr" presetSubtype="2" fill="hold" grpId="0" nodeType="withEffect">
                                      <p:stCondLst>
                                        <p:cond delay="18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23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par>
                                    <p:cTn id="42" presetID="53" presetClass="entr" presetSubtype="16" fill="hold" grpId="0" nodeType="withEffect">
                                      <p:stCondLst>
                                        <p:cond delay="13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p:bldP spid="9" grpId="0"/>
          <p:bldP spid="10" grpId="0"/>
          <p:bldP spid="13" grpId="0" animBg="1"/>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539066" y="670655"/>
            <a:ext cx="326475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）形象思维</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条形码案例。</a:t>
            </a:r>
          </a:p>
        </p:txBody>
      </p:sp>
      <p:sp>
        <p:nvSpPr>
          <p:cNvPr id="6" name="Rectangle 24"/>
          <p:cNvSpPr>
            <a:spLocks noChangeArrowheads="1"/>
          </p:cNvSpPr>
          <p:nvPr/>
        </p:nvSpPr>
        <p:spPr bwMode="auto">
          <a:xfrm>
            <a:off x="539066" y="1003081"/>
            <a:ext cx="8065867" cy="14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① 条形码定义。</a:t>
            </a:r>
            <a:endParaRPr lang="en-US" altLang="zh-CN" sz="1200" b="1" dirty="0">
              <a:latin typeface="微软雅黑" panose="020B0503020204020204" pitchFamily="34" charset="-122"/>
              <a:ea typeface="微软雅黑" panose="020B0503020204020204" pitchFamily="34" charset="-122"/>
            </a:endParaRP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条形码（</a:t>
            </a:r>
            <a:r>
              <a:rPr lang="en-US" altLang="zh-CN" sz="1200" dirty="0">
                <a:latin typeface="微软雅黑" panose="020B0503020204020204" pitchFamily="34" charset="-122"/>
                <a:ea typeface="微软雅黑" panose="020B0503020204020204" pitchFamily="34" charset="-122"/>
              </a:rPr>
              <a:t>Barcode</a:t>
            </a:r>
            <a:r>
              <a:rPr lang="zh-CN" altLang="en-US" sz="1200" dirty="0">
                <a:latin typeface="微软雅黑" panose="020B0503020204020204" pitchFamily="34" charset="-122"/>
                <a:ea typeface="微软雅黑" panose="020B0503020204020204" pitchFamily="34" charset="-122"/>
              </a:rPr>
              <a:t>）是将宽度不等的多个黑条和空白，按照一定的编码规则排列，用以表达一组信息的图形标识符。常见的条形码是由反射率相差很大的黑条（简称条）和白条（简称空）排成的平行线图案。条形码可以标示出物品的生产国、制造厂家、商品名称、生产日期、分类号、邮件起止地点、类别、日期等许多信息，因而在商品流通、图书管理、邮政管理、银行系统等许多领域都得到了广泛的应用。如图</a:t>
            </a:r>
            <a:r>
              <a:rPr lang="en-US" altLang="zh-CN" sz="1200" dirty="0">
                <a:latin typeface="微软雅黑" panose="020B0503020204020204" pitchFamily="34" charset="-122"/>
                <a:ea typeface="微软雅黑" panose="020B0503020204020204" pitchFamily="34" charset="-122"/>
              </a:rPr>
              <a:t>1-1-13 </a:t>
            </a:r>
            <a:r>
              <a:rPr lang="zh-CN" altLang="en-US" sz="1200" dirty="0">
                <a:latin typeface="微软雅黑" panose="020B0503020204020204" pitchFamily="34" charset="-122"/>
                <a:ea typeface="微软雅黑" panose="020B0503020204020204" pitchFamily="34" charset="-122"/>
              </a:rPr>
              <a:t>所示，将条码和烟囱、森林结合，富有深义。</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grpSp>
        <p:nvGrpSpPr>
          <p:cNvPr id="7" name="组合 6"/>
          <p:cNvGrpSpPr/>
          <p:nvPr/>
        </p:nvGrpSpPr>
        <p:grpSpPr>
          <a:xfrm>
            <a:off x="731112" y="2536827"/>
            <a:ext cx="7777800" cy="2412728"/>
            <a:chOff x="548207" y="2536044"/>
            <a:chExt cx="5832000" cy="2411984"/>
          </a:xfrm>
        </p:grpSpPr>
        <p:sp>
          <p:nvSpPr>
            <p:cNvPr id="9" name="矩形 8"/>
            <p:cNvSpPr/>
            <p:nvPr/>
          </p:nvSpPr>
          <p:spPr>
            <a:xfrm>
              <a:off x="2120797" y="4671114"/>
              <a:ext cx="2322455" cy="27691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1-1-13 </a:t>
              </a:r>
              <a:r>
                <a:rPr lang="zh-CN" altLang="en-US" sz="1200" dirty="0">
                  <a:latin typeface="微软雅黑" panose="020B0503020204020204" pitchFamily="34" charset="-122"/>
                  <a:ea typeface="微软雅黑" panose="020B0503020204020204" pitchFamily="34" charset="-122"/>
                </a:rPr>
                <a:t>条形码和烟囱、森林的结合</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李迪</a:t>
              </a:r>
            </a:p>
          </p:txBody>
        </p:sp>
        <p:pic>
          <p:nvPicPr>
            <p:cNvPr id="4" name="图片 3"/>
            <p:cNvPicPr>
              <a:picLocks noChangeAspect="1"/>
            </p:cNvPicPr>
            <p:nvPr/>
          </p:nvPicPr>
          <p:blipFill>
            <a:blip r:embed="rId2"/>
            <a:stretch>
              <a:fillRect/>
            </a:stretch>
          </p:blipFill>
          <p:spPr>
            <a:xfrm>
              <a:off x="548207" y="2536044"/>
              <a:ext cx="5832000" cy="2050912"/>
            </a:xfrm>
            <a:prstGeom prst="rect">
              <a:avLst/>
            </a:prstGeom>
          </p:spPr>
        </p:pic>
      </p:grpSp>
    </p:spTree>
    <p:extLst>
      <p:ext uri="{BB962C8B-B14F-4D97-AF65-F5344CB8AC3E}">
        <p14:creationId xmlns:p14="http://schemas.microsoft.com/office/powerpoint/2010/main" val="364566454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14:bounceEnd="6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14:bounceEnd="60000">
                                          <p:cBhvr additive="base">
                                            <p:cTn id="15"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618208" y="752627"/>
            <a:ext cx="441702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pPr>
            <a:r>
              <a:rPr lang="zh-CN" altLang="en-US" sz="1200" b="1" dirty="0">
                <a:latin typeface="微软雅黑" panose="020B0503020204020204" pitchFamily="34" charset="-122"/>
                <a:ea typeface="微软雅黑" panose="020B0503020204020204" pitchFamily="34" charset="-122"/>
              </a:rPr>
              <a:t>② 集体讨论与条形码外形相似的事物，如图</a:t>
            </a:r>
            <a:r>
              <a:rPr lang="en-US" altLang="zh-CN" sz="1200" b="1" dirty="0">
                <a:latin typeface="微软雅黑" panose="020B0503020204020204" pitchFamily="34" charset="-122"/>
                <a:ea typeface="微软雅黑" panose="020B0503020204020204" pitchFamily="34" charset="-122"/>
              </a:rPr>
              <a:t>1-1-14 </a:t>
            </a:r>
            <a:r>
              <a:rPr lang="zh-CN" altLang="en-US" sz="1200" b="1" dirty="0">
                <a:latin typeface="微软雅黑" panose="020B0503020204020204" pitchFamily="34" charset="-122"/>
                <a:ea typeface="微软雅黑" panose="020B0503020204020204" pitchFamily="34" charset="-122"/>
              </a:rPr>
              <a:t>所示。</a:t>
            </a:r>
          </a:p>
        </p:txBody>
      </p:sp>
      <p:sp>
        <p:nvSpPr>
          <p:cNvPr id="1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grpSp>
        <p:nvGrpSpPr>
          <p:cNvPr id="7" name="组合 6"/>
          <p:cNvGrpSpPr/>
          <p:nvPr/>
        </p:nvGrpSpPr>
        <p:grpSpPr>
          <a:xfrm>
            <a:off x="618209" y="1039721"/>
            <a:ext cx="7986724" cy="4011855"/>
            <a:chOff x="463549" y="1039400"/>
            <a:chExt cx="5988657" cy="4010618"/>
          </a:xfrm>
        </p:grpSpPr>
        <p:sp>
          <p:nvSpPr>
            <p:cNvPr id="9" name="矩形 8"/>
            <p:cNvSpPr/>
            <p:nvPr/>
          </p:nvSpPr>
          <p:spPr>
            <a:xfrm>
              <a:off x="2535990" y="4773104"/>
              <a:ext cx="1628916" cy="27691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3-3-8 </a:t>
              </a:r>
              <a:r>
                <a:rPr lang="zh-CN" altLang="en-US" sz="1200" dirty="0">
                  <a:latin typeface="微软雅黑" panose="020B0503020204020204" pitchFamily="34" charset="-122"/>
                  <a:ea typeface="微软雅黑" panose="020B0503020204020204" pitchFamily="34" charset="-122"/>
                </a:rPr>
                <a:t>澳洲森林网站模型图</a:t>
              </a:r>
            </a:p>
          </p:txBody>
        </p:sp>
        <p:pic>
          <p:nvPicPr>
            <p:cNvPr id="4" name="图片 3"/>
            <p:cNvPicPr>
              <a:picLocks noChangeAspect="1"/>
            </p:cNvPicPr>
            <p:nvPr/>
          </p:nvPicPr>
          <p:blipFill>
            <a:blip r:embed="rId2"/>
            <a:stretch>
              <a:fillRect/>
            </a:stretch>
          </p:blipFill>
          <p:spPr>
            <a:xfrm>
              <a:off x="463549" y="1039400"/>
              <a:ext cx="5988657" cy="3631364"/>
            </a:xfrm>
            <a:prstGeom prst="rect">
              <a:avLst/>
            </a:prstGeom>
          </p:spPr>
        </p:pic>
      </p:grpSp>
    </p:spTree>
    <p:extLst>
      <p:ext uri="{BB962C8B-B14F-4D97-AF65-F5344CB8AC3E}">
        <p14:creationId xmlns:p14="http://schemas.microsoft.com/office/powerpoint/2010/main" val="267109482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642695" y="783392"/>
            <a:ext cx="7770193" cy="15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③ 画设计草图。</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对所列出的与条形码有关的事物进行草图绘制。通形象思维方式展开联想，将所罗列的与条形码有关的事物变换成图形。作品的尺寸不小于</a:t>
            </a:r>
            <a:r>
              <a:rPr lang="en-US" altLang="zh-CN" sz="1200" dirty="0">
                <a:latin typeface="微软雅黑" panose="020B0503020204020204" pitchFamily="34" charset="-122"/>
                <a:ea typeface="微软雅黑" panose="020B0503020204020204" pitchFamily="34" charset="-122"/>
              </a:rPr>
              <a:t>210×297mm</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204131" indent="-204131">
              <a:lnSpc>
                <a:spcPct val="150000"/>
              </a:lnSpc>
              <a:spcBef>
                <a:spcPts val="595"/>
              </a:spcBef>
              <a:buClr>
                <a:schemeClr val="tx1">
                  <a:lumMod val="75000"/>
                  <a:lumOff val="25000"/>
                </a:schemeClr>
              </a:buClr>
              <a:buFont typeface="Wingdings" pitchFamily="2" charset="2"/>
              <a:buChar char="n"/>
            </a:pPr>
            <a:endParaRPr lang="zh-CN" altLang="en-US" sz="1200" dirty="0">
              <a:latin typeface="微软雅黑" panose="020B0503020204020204" pitchFamily="34" charset="-122"/>
              <a:ea typeface="微软雅黑" panose="020B0503020204020204" pitchFamily="34" charset="-122"/>
            </a:endParaRPr>
          </a:p>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④ 绘制草图正式稿，如图</a:t>
            </a:r>
            <a:r>
              <a:rPr lang="en-US" altLang="zh-CN" sz="1200" b="1" dirty="0">
                <a:latin typeface="微软雅黑" panose="020B0503020204020204" pitchFamily="34" charset="-122"/>
                <a:ea typeface="微软雅黑" panose="020B0503020204020204" pitchFamily="34" charset="-122"/>
              </a:rPr>
              <a:t>1-1-15 </a:t>
            </a:r>
            <a:r>
              <a:rPr lang="zh-CN" altLang="en-US" sz="1200" b="1" dirty="0">
                <a:latin typeface="微软雅黑" panose="020B0503020204020204" pitchFamily="34" charset="-122"/>
                <a:ea typeface="微软雅黑" panose="020B0503020204020204" pitchFamily="34" charset="-122"/>
              </a:rPr>
              <a:t>所示。</a:t>
            </a:r>
            <a:endParaRPr lang="en-US" altLang="zh-CN" sz="1200" b="1"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grpSp>
        <p:nvGrpSpPr>
          <p:cNvPr id="7" name="组合 6"/>
          <p:cNvGrpSpPr/>
          <p:nvPr/>
        </p:nvGrpSpPr>
        <p:grpSpPr>
          <a:xfrm>
            <a:off x="1115200" y="2211639"/>
            <a:ext cx="6834458" cy="2779551"/>
            <a:chOff x="836206" y="1922956"/>
            <a:chExt cx="5124657" cy="2778694"/>
          </a:xfrm>
        </p:grpSpPr>
        <p:sp>
          <p:nvSpPr>
            <p:cNvPr id="9" name="矩形 8"/>
            <p:cNvSpPr/>
            <p:nvPr/>
          </p:nvSpPr>
          <p:spPr>
            <a:xfrm>
              <a:off x="2691981" y="4424736"/>
              <a:ext cx="1234668" cy="27691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1-1-15 </a:t>
              </a:r>
              <a:r>
                <a:rPr lang="zh-CN" altLang="en-US" sz="1200" dirty="0">
                  <a:latin typeface="微软雅黑" panose="020B0503020204020204" pitchFamily="34" charset="-122"/>
                  <a:ea typeface="微软雅黑" panose="020B0503020204020204" pitchFamily="34" charset="-122"/>
                </a:rPr>
                <a:t>张馨雨作品</a:t>
              </a:r>
            </a:p>
          </p:txBody>
        </p:sp>
        <p:pic>
          <p:nvPicPr>
            <p:cNvPr id="4" name="图片 3"/>
            <p:cNvPicPr>
              <a:picLocks noChangeAspect="1"/>
            </p:cNvPicPr>
            <p:nvPr/>
          </p:nvPicPr>
          <p:blipFill>
            <a:blip r:embed="rId2"/>
            <a:stretch>
              <a:fillRect/>
            </a:stretch>
          </p:blipFill>
          <p:spPr>
            <a:xfrm>
              <a:off x="836206" y="1922956"/>
              <a:ext cx="5124657" cy="2490488"/>
            </a:xfrm>
            <a:prstGeom prst="rect">
              <a:avLst/>
            </a:prstGeom>
          </p:spPr>
        </p:pic>
      </p:grpSp>
    </p:spTree>
    <p:extLst>
      <p:ext uri="{BB962C8B-B14F-4D97-AF65-F5344CB8AC3E}">
        <p14:creationId xmlns:p14="http://schemas.microsoft.com/office/powerpoint/2010/main" val="289705865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 presetClass="entr" presetSubtype="8" fill="hold" nodeType="afterEffect" p14:presetBounceEnd="6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0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21295" t="419" r="28900" b="1123"/>
          <a:stretch>
            <a:fillRect/>
          </a:stretch>
        </p:blipFill>
        <p:spPr>
          <a:xfrm>
            <a:off x="232368" y="1194571"/>
            <a:ext cx="3998983" cy="2999468"/>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5096"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41" name="Freeform 9"/>
          <p:cNvSpPr/>
          <p:nvPr/>
        </p:nvSpPr>
        <p:spPr bwMode="auto">
          <a:xfrm>
            <a:off x="128113"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42" name="Rectangle 18"/>
          <p:cNvSpPr>
            <a:spLocks noChangeArrowheads="1"/>
          </p:cNvSpPr>
          <p:nvPr/>
        </p:nvSpPr>
        <p:spPr bwMode="auto">
          <a:xfrm>
            <a:off x="613111"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5182" y="1683977"/>
            <a:ext cx="850909" cy="63823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5" name="Freeform 24"/>
          <p:cNvSpPr>
            <a:spLocks noEditPoints="1"/>
          </p:cNvSpPr>
          <p:nvPr/>
        </p:nvSpPr>
        <p:spPr bwMode="auto">
          <a:xfrm>
            <a:off x="291901" y="1897762"/>
            <a:ext cx="297472" cy="210660"/>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0" name="Rectangle 24"/>
          <p:cNvSpPr>
            <a:spLocks noChangeArrowheads="1"/>
          </p:cNvSpPr>
          <p:nvPr/>
        </p:nvSpPr>
        <p:spPr bwMode="auto">
          <a:xfrm>
            <a:off x="5052171" y="2257847"/>
            <a:ext cx="364878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）循环思维的定义。</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循环思维的起始图和终结图是同一个事物。</a:t>
            </a:r>
          </a:p>
        </p:txBody>
      </p:sp>
      <p:sp>
        <p:nvSpPr>
          <p:cNvPr id="121" name="菱形 120"/>
          <p:cNvSpPr/>
          <p:nvPr/>
        </p:nvSpPr>
        <p:spPr>
          <a:xfrm>
            <a:off x="3721632" y="1789306"/>
            <a:ext cx="850909" cy="638231"/>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6" name="Freeform 26"/>
          <p:cNvSpPr>
            <a:spLocks noEditPoints="1"/>
          </p:cNvSpPr>
          <p:nvPr/>
        </p:nvSpPr>
        <p:spPr bwMode="auto">
          <a:xfrm>
            <a:off x="4000815" y="1998195"/>
            <a:ext cx="292542" cy="220454"/>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3" name="菱形 122"/>
          <p:cNvSpPr/>
          <p:nvPr/>
        </p:nvSpPr>
        <p:spPr>
          <a:xfrm>
            <a:off x="440637" y="2571750"/>
            <a:ext cx="2413102" cy="18099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4" name="Freeform 21"/>
          <p:cNvSpPr>
            <a:spLocks noEditPoints="1"/>
          </p:cNvSpPr>
          <p:nvPr/>
        </p:nvSpPr>
        <p:spPr bwMode="auto">
          <a:xfrm>
            <a:off x="1486949" y="2936411"/>
            <a:ext cx="320477"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18" name="Rectangle 24"/>
          <p:cNvSpPr>
            <a:spLocks noChangeArrowheads="1"/>
          </p:cNvSpPr>
          <p:nvPr/>
        </p:nvSpPr>
        <p:spPr bwMode="auto">
          <a:xfrm>
            <a:off x="907783" y="3378541"/>
            <a:ext cx="147880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57"/>
              </a:spcBef>
            </a:pPr>
            <a:r>
              <a:rPr lang="zh-CN" altLang="en-US" sz="1700" b="1" dirty="0">
                <a:solidFill>
                  <a:schemeClr val="bg1"/>
                </a:solidFill>
                <a:latin typeface="微软雅黑" panose="020B0503020204020204" pitchFamily="34" charset="-122"/>
                <a:ea typeface="微软雅黑" panose="020B0503020204020204" pitchFamily="34" charset="-122"/>
              </a:rPr>
              <a:t>循环思维训练</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623210" y="3775701"/>
            <a:ext cx="233099" cy="3503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125" name="Freeform 7"/>
          <p:cNvSpPr/>
          <p:nvPr/>
        </p:nvSpPr>
        <p:spPr bwMode="auto">
          <a:xfrm>
            <a:off x="1199653" y="2357768"/>
            <a:ext cx="238875" cy="35769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spTree>
    <p:extLst>
      <p:ext uri="{BB962C8B-B14F-4D97-AF65-F5344CB8AC3E}">
        <p14:creationId xmlns:p14="http://schemas.microsoft.com/office/powerpoint/2010/main" val="132805445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20"/>
                                            </p:tgtEl>
                                            <p:attrNameLst>
                                              <p:attrName>style.visibility</p:attrName>
                                            </p:attrNameLst>
                                          </p:cBhvr>
                                          <p:to>
                                            <p:strVal val="visible"/>
                                          </p:to>
                                        </p:set>
                                        <p:anim calcmode="lin" valueType="num" p14:bounceEnd="60000">
                                          <p:cBhvr additive="base">
                                            <p:cTn id="74"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stCondLst>
                                        <p:cond delay="3100"/>
                                      </p:stCondLst>
                                      <p:childTnLst>
                                        <p:set>
                                          <p:cBhvr>
                                            <p:cTn id="73" dur="1" fill="hold">
                                              <p:stCondLst>
                                                <p:cond delay="0"/>
                                              </p:stCondLst>
                                            </p:cTn>
                                            <p:tgtEl>
                                              <p:spTgt spid="120"/>
                                            </p:tgtEl>
                                            <p:attrNameLst>
                                              <p:attrName>style.visibility</p:attrName>
                                            </p:attrNameLst>
                                          </p:cBhvr>
                                          <p:to>
                                            <p:strVal val="visible"/>
                                          </p:to>
                                        </p:set>
                                        <p:anim calcmode="lin" valueType="num">
                                          <p:cBhvr additive="base">
                                            <p:cTn id="74" dur="500" fill="hold"/>
                                            <p:tgtEl>
                                              <p:spTgt spid="120"/>
                                            </p:tgtEl>
                                            <p:attrNameLst>
                                              <p:attrName>ppt_x</p:attrName>
                                            </p:attrNameLst>
                                          </p:cBhvr>
                                          <p:tavLst>
                                            <p:tav tm="0">
                                              <p:val>
                                                <p:strVal val="1+#ppt_w/2"/>
                                              </p:val>
                                            </p:tav>
                                            <p:tav tm="100000">
                                              <p:val>
                                                <p:strVal val="#ppt_x"/>
                                              </p:val>
                                            </p:tav>
                                          </p:tavLst>
                                        </p:anim>
                                        <p:anim calcmode="lin" valueType="num">
                                          <p:cBhvr additive="base">
                                            <p:cTn id="75"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4571999" y="1419395"/>
            <a:ext cx="4224978"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）循环思维</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同元素循环（三角、方、圆）。</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以三角形为起始图形和终结图形，运用循环思维展开联想，列出相关事物，如图</a:t>
            </a:r>
            <a:r>
              <a:rPr lang="en-US" altLang="zh-CN" sz="1200" dirty="0">
                <a:latin typeface="微软雅黑" panose="020B0503020204020204" pitchFamily="34" charset="-122"/>
                <a:ea typeface="微软雅黑" panose="020B0503020204020204" pitchFamily="34" charset="-122"/>
              </a:rPr>
              <a:t>1-1-16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grpSp>
        <p:nvGrpSpPr>
          <p:cNvPr id="4" name="组合 3"/>
          <p:cNvGrpSpPr/>
          <p:nvPr/>
        </p:nvGrpSpPr>
        <p:grpSpPr>
          <a:xfrm>
            <a:off x="244229" y="1168142"/>
            <a:ext cx="3995307" cy="3234866"/>
            <a:chOff x="183129" y="1167781"/>
            <a:chExt cx="2995787" cy="3233868"/>
          </a:xfrm>
        </p:grpSpPr>
        <p:pic>
          <p:nvPicPr>
            <p:cNvPr id="2" name="图片 1"/>
            <p:cNvPicPr>
              <a:picLocks noChangeAspect="1"/>
            </p:cNvPicPr>
            <p:nvPr/>
          </p:nvPicPr>
          <p:blipFill>
            <a:blip r:embed="rId2"/>
            <a:stretch>
              <a:fillRect/>
            </a:stretch>
          </p:blipFill>
          <p:spPr>
            <a:xfrm>
              <a:off x="183129" y="1167781"/>
              <a:ext cx="2995787" cy="2719067"/>
            </a:xfrm>
            <a:prstGeom prst="rect">
              <a:avLst/>
            </a:prstGeom>
          </p:spPr>
        </p:pic>
        <p:sp>
          <p:nvSpPr>
            <p:cNvPr id="3" name="矩形 2"/>
            <p:cNvSpPr/>
            <p:nvPr/>
          </p:nvSpPr>
          <p:spPr>
            <a:xfrm>
              <a:off x="849704" y="4124735"/>
              <a:ext cx="1465447" cy="27691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1-1-16 </a:t>
              </a:r>
              <a:r>
                <a:rPr lang="zh-CN" altLang="en-US" sz="1200" dirty="0">
                  <a:latin typeface="微软雅黑" panose="020B0503020204020204" pitchFamily="34" charset="-122"/>
                  <a:ea typeface="微软雅黑" panose="020B0503020204020204" pitchFamily="34" charset="-122"/>
                </a:rPr>
                <a:t>循环思维示意图</a:t>
              </a:r>
            </a:p>
          </p:txBody>
        </p:sp>
      </p:grpSp>
      <p:sp>
        <p:nvSpPr>
          <p:cNvPr id="11" name="矩形 10"/>
          <p:cNvSpPr/>
          <p:nvPr/>
        </p:nvSpPr>
        <p:spPr>
          <a:xfrm>
            <a:off x="4764044" y="2643772"/>
            <a:ext cx="3936911" cy="1244276"/>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15" name="直接连接符 14"/>
          <p:cNvCxnSpPr/>
          <p:nvPr/>
        </p:nvCxnSpPr>
        <p:spPr>
          <a:xfrm>
            <a:off x="4878498" y="2993278"/>
            <a:ext cx="3675421"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4878496" y="2715684"/>
            <a:ext cx="3556294"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300" b="1" dirty="0">
                <a:solidFill>
                  <a:srgbClr val="C00000"/>
                </a:solidFill>
                <a:latin typeface="微软雅黑" panose="020B0503020204020204" pitchFamily="34" charset="-122"/>
                <a:ea typeface="微软雅黑" panose="020B0503020204020204" pitchFamily="34" charset="-122"/>
                <a:cs typeface="Arial" pitchFamily="34" charset="0"/>
              </a:rPr>
              <a:t>提示</a:t>
            </a:r>
          </a:p>
        </p:txBody>
      </p:sp>
      <p:sp>
        <p:nvSpPr>
          <p:cNvPr id="17" name="Rectangle 20"/>
          <p:cNvSpPr>
            <a:spLocks noChangeArrowheads="1"/>
          </p:cNvSpPr>
          <p:nvPr/>
        </p:nvSpPr>
        <p:spPr bwMode="auto">
          <a:xfrm>
            <a:off x="4878496" y="3127627"/>
            <a:ext cx="367542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50000"/>
              </a:lnSpc>
              <a:spcBef>
                <a:spcPct val="0"/>
              </a:spcBef>
              <a:spcAft>
                <a:spcPct val="0"/>
              </a:spcAft>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什么是联想？</a:t>
            </a:r>
          </a:p>
          <a:p>
            <a:pPr algn="just" fontAlgn="base">
              <a:lnSpc>
                <a:spcPct val="150000"/>
              </a:lnSpc>
              <a:spcBef>
                <a:spcPct val="0"/>
              </a:spcBef>
              <a:spcAft>
                <a:spcPct val="0"/>
              </a:spcAft>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rPr>
              <a:t>       联想是按一定的逻辑规律对人的感知认识进行推测描绘的思维，是由一人、一物、一事或一概念想到别的人、事、物、概念的心理过程。</a:t>
            </a:r>
          </a:p>
        </p:txBody>
      </p:sp>
    </p:spTree>
    <p:extLst>
      <p:ext uri="{BB962C8B-B14F-4D97-AF65-F5344CB8AC3E}">
        <p14:creationId xmlns:p14="http://schemas.microsoft.com/office/powerpoint/2010/main" val="288694767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1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1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6" grpId="0"/>
          <p:bldP spid="1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21295" t="419" r="28900" b="1123"/>
          <a:stretch>
            <a:fillRect/>
          </a:stretch>
        </p:blipFill>
        <p:spPr>
          <a:xfrm>
            <a:off x="232368" y="1194571"/>
            <a:ext cx="3998983" cy="2999468"/>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5096"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41" name="Freeform 9"/>
          <p:cNvSpPr/>
          <p:nvPr/>
        </p:nvSpPr>
        <p:spPr bwMode="auto">
          <a:xfrm>
            <a:off x="128113"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42" name="Rectangle 18"/>
          <p:cNvSpPr>
            <a:spLocks noChangeArrowheads="1"/>
          </p:cNvSpPr>
          <p:nvPr/>
        </p:nvSpPr>
        <p:spPr bwMode="auto">
          <a:xfrm>
            <a:off x="613111"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5182" y="1683977"/>
            <a:ext cx="850909" cy="63823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5" name="Freeform 24"/>
          <p:cNvSpPr>
            <a:spLocks noEditPoints="1"/>
          </p:cNvSpPr>
          <p:nvPr/>
        </p:nvSpPr>
        <p:spPr bwMode="auto">
          <a:xfrm>
            <a:off x="291901" y="1897762"/>
            <a:ext cx="297472" cy="210660"/>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0" name="Rectangle 24"/>
          <p:cNvSpPr>
            <a:spLocks noChangeArrowheads="1"/>
          </p:cNvSpPr>
          <p:nvPr/>
        </p:nvSpPr>
        <p:spPr bwMode="auto">
          <a:xfrm>
            <a:off x="5052171" y="1166699"/>
            <a:ext cx="3648784"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）发散思维示意图。</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从中心沿直线向四周各个方向发散的思维模式，也就是从一点想到多点，如图</a:t>
            </a:r>
            <a:r>
              <a:rPr lang="en-US" altLang="zh-CN" sz="1200" dirty="0">
                <a:latin typeface="微软雅黑" panose="020B0503020204020204" pitchFamily="34" charset="-122"/>
                <a:ea typeface="微软雅黑" panose="020B0503020204020204" pitchFamily="34" charset="-122"/>
              </a:rPr>
              <a:t>1-1-17 </a:t>
            </a:r>
            <a:r>
              <a:rPr lang="zh-CN" altLang="en-US" sz="1200" dirty="0">
                <a:latin typeface="微软雅黑" panose="020B0503020204020204" pitchFamily="34" charset="-122"/>
                <a:ea typeface="微软雅黑" panose="020B0503020204020204" pitchFamily="34" charset="-122"/>
              </a:rPr>
              <a:t>所示。</a:t>
            </a:r>
          </a:p>
        </p:txBody>
      </p:sp>
      <p:sp>
        <p:nvSpPr>
          <p:cNvPr id="121" name="菱形 120"/>
          <p:cNvSpPr/>
          <p:nvPr/>
        </p:nvSpPr>
        <p:spPr>
          <a:xfrm>
            <a:off x="3721632" y="1789306"/>
            <a:ext cx="850909" cy="638231"/>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6" name="Freeform 26"/>
          <p:cNvSpPr>
            <a:spLocks noEditPoints="1"/>
          </p:cNvSpPr>
          <p:nvPr/>
        </p:nvSpPr>
        <p:spPr bwMode="auto">
          <a:xfrm>
            <a:off x="4000815" y="1998195"/>
            <a:ext cx="292542" cy="220454"/>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3" name="菱形 122"/>
          <p:cNvSpPr/>
          <p:nvPr/>
        </p:nvSpPr>
        <p:spPr>
          <a:xfrm>
            <a:off x="440637" y="2571750"/>
            <a:ext cx="2413102" cy="18099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4" name="Freeform 21"/>
          <p:cNvSpPr>
            <a:spLocks noEditPoints="1"/>
          </p:cNvSpPr>
          <p:nvPr/>
        </p:nvSpPr>
        <p:spPr bwMode="auto">
          <a:xfrm>
            <a:off x="1486949" y="2936411"/>
            <a:ext cx="320477"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18" name="Rectangle 24"/>
          <p:cNvSpPr>
            <a:spLocks noChangeArrowheads="1"/>
          </p:cNvSpPr>
          <p:nvPr/>
        </p:nvSpPr>
        <p:spPr bwMode="auto">
          <a:xfrm>
            <a:off x="907783" y="3378541"/>
            <a:ext cx="147880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57"/>
              </a:spcBef>
            </a:pPr>
            <a:r>
              <a:rPr lang="zh-CN" altLang="en-US" sz="1700" b="1" dirty="0">
                <a:solidFill>
                  <a:schemeClr val="bg1"/>
                </a:solidFill>
                <a:latin typeface="微软雅黑" panose="020B0503020204020204" pitchFamily="34" charset="-122"/>
                <a:ea typeface="微软雅黑" panose="020B0503020204020204" pitchFamily="34" charset="-122"/>
              </a:rPr>
              <a:t>发散思维训练</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623210" y="3775701"/>
            <a:ext cx="233099" cy="3503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125" name="Freeform 7"/>
          <p:cNvSpPr/>
          <p:nvPr/>
        </p:nvSpPr>
        <p:spPr bwMode="auto">
          <a:xfrm>
            <a:off x="1199653" y="2357768"/>
            <a:ext cx="238875" cy="35769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grpSp>
        <p:nvGrpSpPr>
          <p:cNvPr id="3" name="组合 2"/>
          <p:cNvGrpSpPr/>
          <p:nvPr/>
        </p:nvGrpSpPr>
        <p:grpSpPr>
          <a:xfrm>
            <a:off x="5296691" y="2076118"/>
            <a:ext cx="3148601" cy="2556240"/>
            <a:chOff x="3971599" y="2075477"/>
            <a:chExt cx="2360904" cy="2555452"/>
          </a:xfrm>
        </p:grpSpPr>
        <p:pic>
          <p:nvPicPr>
            <p:cNvPr id="2" name="图片 1"/>
            <p:cNvPicPr>
              <a:picLocks noChangeAspect="1"/>
            </p:cNvPicPr>
            <p:nvPr/>
          </p:nvPicPr>
          <p:blipFill>
            <a:blip r:embed="rId3"/>
            <a:stretch>
              <a:fillRect/>
            </a:stretch>
          </p:blipFill>
          <p:spPr>
            <a:xfrm>
              <a:off x="3971599" y="2075477"/>
              <a:ext cx="2360904" cy="2150202"/>
            </a:xfrm>
            <a:prstGeom prst="rect">
              <a:avLst/>
            </a:prstGeom>
          </p:spPr>
        </p:pic>
        <p:sp>
          <p:nvSpPr>
            <p:cNvPr id="17" name="矩形 16"/>
            <p:cNvSpPr/>
            <p:nvPr/>
          </p:nvSpPr>
          <p:spPr>
            <a:xfrm>
              <a:off x="4320733" y="4354015"/>
              <a:ext cx="1465446" cy="27691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1-1-17 </a:t>
              </a:r>
              <a:r>
                <a:rPr lang="zh-CN" altLang="en-US" sz="1200" dirty="0">
                  <a:latin typeface="微软雅黑" panose="020B0503020204020204" pitchFamily="34" charset="-122"/>
                  <a:ea typeface="微软雅黑" panose="020B0503020204020204" pitchFamily="34" charset="-122"/>
                </a:rPr>
                <a:t>发散思维示意图</a:t>
              </a:r>
            </a:p>
          </p:txBody>
        </p:sp>
      </p:grpSp>
    </p:spTree>
    <p:extLst>
      <p:ext uri="{BB962C8B-B14F-4D97-AF65-F5344CB8AC3E}">
        <p14:creationId xmlns:p14="http://schemas.microsoft.com/office/powerpoint/2010/main" val="316884076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20"/>
                                            </p:tgtEl>
                                            <p:attrNameLst>
                                              <p:attrName>style.visibility</p:attrName>
                                            </p:attrNameLst>
                                          </p:cBhvr>
                                          <p:to>
                                            <p:strVal val="visible"/>
                                          </p:to>
                                        </p:set>
                                        <p:anim calcmode="lin" valueType="num" p14:bounceEnd="60000">
                                          <p:cBhvr additive="base">
                                            <p:cTn id="74"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20"/>
                                            </p:tgtEl>
                                            <p:attrNameLst>
                                              <p:attrName>ppt_y</p:attrName>
                                            </p:attrNameLst>
                                          </p:cBhvr>
                                          <p:tavLst>
                                            <p:tav tm="0">
                                              <p:val>
                                                <p:strVal val="#ppt_y"/>
                                              </p:val>
                                            </p:tav>
                                            <p:tav tm="100000">
                                              <p:val>
                                                <p:strVal val="#ppt_y"/>
                                              </p:val>
                                            </p:tav>
                                          </p:tavLst>
                                        </p:anim>
                                      </p:childTnLst>
                                    </p:cTn>
                                  </p:par>
                                </p:childTnLst>
                              </p:cTn>
                            </p:par>
                            <p:par>
                              <p:cTn id="76" fill="hold">
                                <p:stCondLst>
                                  <p:cond delay="3600"/>
                                </p:stCondLst>
                                <p:childTnLst>
                                  <p:par>
                                    <p:cTn id="77" presetID="42" presetClass="entr" presetSubtype="0"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anim calcmode="lin" valueType="num">
                                          <p:cBhvr>
                                            <p:cTn id="80" dur="500" fill="hold"/>
                                            <p:tgtEl>
                                              <p:spTgt spid="3"/>
                                            </p:tgtEl>
                                            <p:attrNameLst>
                                              <p:attrName>ppt_x</p:attrName>
                                            </p:attrNameLst>
                                          </p:cBhvr>
                                          <p:tavLst>
                                            <p:tav tm="0">
                                              <p:val>
                                                <p:strVal val="#ppt_x"/>
                                              </p:val>
                                            </p:tav>
                                            <p:tav tm="100000">
                                              <p:val>
                                                <p:strVal val="#ppt_x"/>
                                              </p:val>
                                            </p:tav>
                                          </p:tavLst>
                                        </p:anim>
                                        <p:anim calcmode="lin" valueType="num">
                                          <p:cBhvr>
                                            <p:cTn id="8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stCondLst>
                                        <p:cond delay="3100"/>
                                      </p:stCondLst>
                                      <p:childTnLst>
                                        <p:set>
                                          <p:cBhvr>
                                            <p:cTn id="73" dur="1" fill="hold">
                                              <p:stCondLst>
                                                <p:cond delay="0"/>
                                              </p:stCondLst>
                                            </p:cTn>
                                            <p:tgtEl>
                                              <p:spTgt spid="120"/>
                                            </p:tgtEl>
                                            <p:attrNameLst>
                                              <p:attrName>style.visibility</p:attrName>
                                            </p:attrNameLst>
                                          </p:cBhvr>
                                          <p:to>
                                            <p:strVal val="visible"/>
                                          </p:to>
                                        </p:set>
                                        <p:anim calcmode="lin" valueType="num">
                                          <p:cBhvr additive="base">
                                            <p:cTn id="74" dur="500" fill="hold"/>
                                            <p:tgtEl>
                                              <p:spTgt spid="120"/>
                                            </p:tgtEl>
                                            <p:attrNameLst>
                                              <p:attrName>ppt_x</p:attrName>
                                            </p:attrNameLst>
                                          </p:cBhvr>
                                          <p:tavLst>
                                            <p:tav tm="0">
                                              <p:val>
                                                <p:strVal val="1+#ppt_w/2"/>
                                              </p:val>
                                            </p:tav>
                                            <p:tav tm="100000">
                                              <p:val>
                                                <p:strVal val="#ppt_x"/>
                                              </p:val>
                                            </p:tav>
                                          </p:tavLst>
                                        </p:anim>
                                        <p:anim calcmode="lin" valueType="num">
                                          <p:cBhvr additive="base">
                                            <p:cTn id="75" dur="500" fill="hold"/>
                                            <p:tgtEl>
                                              <p:spTgt spid="120"/>
                                            </p:tgtEl>
                                            <p:attrNameLst>
                                              <p:attrName>ppt_y</p:attrName>
                                            </p:attrNameLst>
                                          </p:cBhvr>
                                          <p:tavLst>
                                            <p:tav tm="0">
                                              <p:val>
                                                <p:strVal val="#ppt_y"/>
                                              </p:val>
                                            </p:tav>
                                            <p:tav tm="100000">
                                              <p:val>
                                                <p:strVal val="#ppt_y"/>
                                              </p:val>
                                            </p:tav>
                                          </p:tavLst>
                                        </p:anim>
                                      </p:childTnLst>
                                    </p:cTn>
                                  </p:par>
                                </p:childTnLst>
                              </p:cTn>
                            </p:par>
                            <p:par>
                              <p:cTn id="76" fill="hold">
                                <p:stCondLst>
                                  <p:cond delay="3600"/>
                                </p:stCondLst>
                                <p:childTnLst>
                                  <p:par>
                                    <p:cTn id="77" presetID="42" presetClass="entr" presetSubtype="0"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anim calcmode="lin" valueType="num">
                                          <p:cBhvr>
                                            <p:cTn id="80" dur="500" fill="hold"/>
                                            <p:tgtEl>
                                              <p:spTgt spid="3"/>
                                            </p:tgtEl>
                                            <p:attrNameLst>
                                              <p:attrName>ppt_x</p:attrName>
                                            </p:attrNameLst>
                                          </p:cBhvr>
                                          <p:tavLst>
                                            <p:tav tm="0">
                                              <p:val>
                                                <p:strVal val="#ppt_x"/>
                                              </p:val>
                                            </p:tav>
                                            <p:tav tm="100000">
                                              <p:val>
                                                <p:strVal val="#ppt_x"/>
                                              </p:val>
                                            </p:tav>
                                          </p:tavLst>
                                        </p:anim>
                                        <p:anim calcmode="lin" valueType="num">
                                          <p:cBhvr>
                                            <p:cTn id="8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7" name="Rectangle 24"/>
          <p:cNvSpPr>
            <a:spLocks noChangeArrowheads="1"/>
          </p:cNvSpPr>
          <p:nvPr/>
        </p:nvSpPr>
        <p:spPr bwMode="auto">
          <a:xfrm>
            <a:off x="618209" y="633182"/>
            <a:ext cx="3766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）发散思维作品赏析如图</a:t>
            </a:r>
            <a:r>
              <a:rPr lang="en-US" altLang="zh-CN" sz="1200" b="1" dirty="0">
                <a:latin typeface="微软雅黑" panose="020B0503020204020204" pitchFamily="34" charset="-122"/>
                <a:ea typeface="微软雅黑" panose="020B0503020204020204" pitchFamily="34" charset="-122"/>
              </a:rPr>
              <a:t>1-1-18 </a:t>
            </a:r>
            <a:r>
              <a:rPr lang="zh-CN" altLang="en-US" sz="1200" b="1"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787356" y="902880"/>
            <a:ext cx="5445397" cy="4159547"/>
            <a:chOff x="1340206" y="902601"/>
            <a:chExt cx="4083103" cy="4158264"/>
          </a:xfrm>
        </p:grpSpPr>
        <p:sp>
          <p:nvSpPr>
            <p:cNvPr id="16" name="矩形 15"/>
            <p:cNvSpPr/>
            <p:nvPr/>
          </p:nvSpPr>
          <p:spPr>
            <a:xfrm>
              <a:off x="2301757" y="4783951"/>
              <a:ext cx="2160000" cy="276914"/>
            </a:xfrm>
            <a:prstGeom prst="rect">
              <a:avLst/>
            </a:prstGeom>
          </p:spPr>
          <p:txBody>
            <a:bodyPr wrap="square">
              <a:spAutoFit/>
            </a:bodyPr>
            <a:lstStyle/>
            <a:p>
              <a:pPr algn="ctr"/>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1-1-18 </a:t>
              </a:r>
              <a:r>
                <a:rPr lang="zh-CN" altLang="en-US" sz="1200" dirty="0">
                  <a:latin typeface="微软雅黑" panose="020B0503020204020204" pitchFamily="34" charset="-122"/>
                  <a:ea typeface="微软雅黑" panose="020B0503020204020204" pitchFamily="34" charset="-122"/>
                </a:rPr>
                <a:t>发散思维作品赏析</a:t>
              </a:r>
            </a:p>
          </p:txBody>
        </p:sp>
        <p:pic>
          <p:nvPicPr>
            <p:cNvPr id="2" name="图片 1"/>
            <p:cNvPicPr>
              <a:picLocks noChangeAspect="1"/>
            </p:cNvPicPr>
            <p:nvPr/>
          </p:nvPicPr>
          <p:blipFill>
            <a:blip r:embed="rId2"/>
            <a:stretch>
              <a:fillRect/>
            </a:stretch>
          </p:blipFill>
          <p:spPr>
            <a:xfrm>
              <a:off x="1340206" y="902601"/>
              <a:ext cx="4083103" cy="3846890"/>
            </a:xfrm>
            <a:prstGeom prst="rect">
              <a:avLst/>
            </a:prstGeom>
          </p:spPr>
        </p:pic>
      </p:grpSp>
    </p:spTree>
    <p:extLst>
      <p:ext uri="{BB962C8B-B14F-4D97-AF65-F5344CB8AC3E}">
        <p14:creationId xmlns:p14="http://schemas.microsoft.com/office/powerpoint/2010/main" val="279248389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5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21295" t="419" r="28900" b="1123"/>
          <a:stretch>
            <a:fillRect/>
          </a:stretch>
        </p:blipFill>
        <p:spPr>
          <a:xfrm>
            <a:off x="232368" y="1194571"/>
            <a:ext cx="3998983" cy="2999468"/>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5096"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41" name="Freeform 9"/>
          <p:cNvSpPr/>
          <p:nvPr/>
        </p:nvSpPr>
        <p:spPr bwMode="auto">
          <a:xfrm>
            <a:off x="128113"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42" name="Rectangle 18"/>
          <p:cNvSpPr>
            <a:spLocks noChangeArrowheads="1"/>
          </p:cNvSpPr>
          <p:nvPr/>
        </p:nvSpPr>
        <p:spPr bwMode="auto">
          <a:xfrm>
            <a:off x="613111"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活动</a:t>
            </a:r>
            <a:r>
              <a:rPr lang="zh-CN" altLang="en-US" sz="2400" b="1" dirty="0">
                <a:solidFill>
                  <a:schemeClr val="accent2"/>
                </a:solidFill>
                <a:latin typeface="Impact" pitchFamily="34" charset="0"/>
                <a:ea typeface="微软雅黑" pitchFamily="34" charset="-122"/>
                <a:cs typeface="宋体" pitchFamily="2" charset="-122"/>
              </a:rPr>
              <a:t>实施</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5182" y="1683977"/>
            <a:ext cx="850909" cy="63823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5" name="Freeform 24"/>
          <p:cNvSpPr>
            <a:spLocks noEditPoints="1"/>
          </p:cNvSpPr>
          <p:nvPr/>
        </p:nvSpPr>
        <p:spPr bwMode="auto">
          <a:xfrm>
            <a:off x="291901" y="1897762"/>
            <a:ext cx="297472" cy="210660"/>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0" name="Rectangle 24"/>
          <p:cNvSpPr>
            <a:spLocks noChangeArrowheads="1"/>
          </p:cNvSpPr>
          <p:nvPr/>
        </p:nvSpPr>
        <p:spPr bwMode="auto">
          <a:xfrm>
            <a:off x="4885941" y="1897762"/>
            <a:ext cx="3648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）阿迪达斯产品如图</a:t>
            </a:r>
            <a:r>
              <a:rPr lang="en-US" altLang="zh-CN" sz="1200" b="1" dirty="0">
                <a:latin typeface="微软雅黑" panose="020B0503020204020204" pitchFamily="34" charset="-122"/>
                <a:ea typeface="微软雅黑" panose="020B0503020204020204" pitchFamily="34" charset="-122"/>
              </a:rPr>
              <a:t>1-1-19 </a:t>
            </a:r>
            <a:r>
              <a:rPr lang="zh-CN" altLang="en-US" sz="1200" b="1" dirty="0">
                <a:latin typeface="微软雅黑" panose="020B0503020204020204" pitchFamily="34" charset="-122"/>
                <a:ea typeface="微软雅黑" panose="020B0503020204020204" pitchFamily="34" charset="-122"/>
              </a:rPr>
              <a:t>所示。</a:t>
            </a:r>
            <a:endParaRPr lang="zh-CN" altLang="en-US"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721632" y="1789306"/>
            <a:ext cx="850909" cy="638231"/>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6" name="Freeform 26"/>
          <p:cNvSpPr>
            <a:spLocks noEditPoints="1"/>
          </p:cNvSpPr>
          <p:nvPr/>
        </p:nvSpPr>
        <p:spPr bwMode="auto">
          <a:xfrm>
            <a:off x="4000815" y="1998195"/>
            <a:ext cx="292542" cy="220454"/>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3" name="菱形 122"/>
          <p:cNvSpPr/>
          <p:nvPr/>
        </p:nvSpPr>
        <p:spPr>
          <a:xfrm>
            <a:off x="440637" y="2571750"/>
            <a:ext cx="2413102" cy="18099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4" name="Freeform 21"/>
          <p:cNvSpPr>
            <a:spLocks noEditPoints="1"/>
          </p:cNvSpPr>
          <p:nvPr/>
        </p:nvSpPr>
        <p:spPr bwMode="auto">
          <a:xfrm>
            <a:off x="1486949" y="2936411"/>
            <a:ext cx="320477"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18" name="Rectangle 24"/>
          <p:cNvSpPr>
            <a:spLocks noChangeArrowheads="1"/>
          </p:cNvSpPr>
          <p:nvPr/>
        </p:nvSpPr>
        <p:spPr bwMode="auto">
          <a:xfrm>
            <a:off x="907783" y="3378541"/>
            <a:ext cx="1478809"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57"/>
              </a:spcBef>
            </a:pPr>
            <a:r>
              <a:rPr lang="zh-CN" altLang="en-US" sz="1700" b="1" dirty="0">
                <a:solidFill>
                  <a:schemeClr val="bg1"/>
                </a:solidFill>
                <a:latin typeface="微软雅黑" panose="020B0503020204020204" pitchFamily="34" charset="-122"/>
                <a:ea typeface="微软雅黑" panose="020B0503020204020204" pitchFamily="34" charset="-122"/>
              </a:rPr>
              <a:t>文化衫的项目分析</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623210" y="3775701"/>
            <a:ext cx="233099" cy="3503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125" name="Freeform 7"/>
          <p:cNvSpPr/>
          <p:nvPr/>
        </p:nvSpPr>
        <p:spPr bwMode="auto">
          <a:xfrm>
            <a:off x="1199653" y="2357768"/>
            <a:ext cx="238875" cy="35769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grpSp>
        <p:nvGrpSpPr>
          <p:cNvPr id="6" name="组合 5"/>
          <p:cNvGrpSpPr/>
          <p:nvPr/>
        </p:nvGrpSpPr>
        <p:grpSpPr>
          <a:xfrm>
            <a:off x="4865575" y="2325483"/>
            <a:ext cx="3834030" cy="1849250"/>
            <a:chOff x="3648336" y="2324766"/>
            <a:chExt cx="2874857" cy="1848680"/>
          </a:xfrm>
        </p:grpSpPr>
        <p:sp>
          <p:nvSpPr>
            <p:cNvPr id="17" name="矩形 16"/>
            <p:cNvSpPr/>
            <p:nvPr/>
          </p:nvSpPr>
          <p:spPr>
            <a:xfrm>
              <a:off x="4264387" y="3896532"/>
              <a:ext cx="1350057" cy="27691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1-1-19 </a:t>
              </a:r>
              <a:r>
                <a:rPr lang="zh-CN" altLang="en-US" sz="1200" dirty="0">
                  <a:latin typeface="微软雅黑" panose="020B0503020204020204" pitchFamily="34" charset="-122"/>
                  <a:ea typeface="微软雅黑" panose="020B0503020204020204" pitchFamily="34" charset="-122"/>
                </a:rPr>
                <a:t>阿迪达斯产品</a:t>
              </a:r>
            </a:p>
          </p:txBody>
        </p:sp>
        <p:pic>
          <p:nvPicPr>
            <p:cNvPr id="4" name="图片 3"/>
            <p:cNvPicPr>
              <a:picLocks noChangeAspect="1"/>
            </p:cNvPicPr>
            <p:nvPr/>
          </p:nvPicPr>
          <p:blipFill>
            <a:blip r:embed="rId3"/>
            <a:stretch>
              <a:fillRect/>
            </a:stretch>
          </p:blipFill>
          <p:spPr>
            <a:xfrm>
              <a:off x="3648336" y="2324766"/>
              <a:ext cx="1310443" cy="1474974"/>
            </a:xfrm>
            <a:prstGeom prst="rect">
              <a:avLst/>
            </a:prstGeom>
          </p:spPr>
        </p:pic>
        <p:pic>
          <p:nvPicPr>
            <p:cNvPr id="5" name="图片 4"/>
            <p:cNvPicPr>
              <a:picLocks noChangeAspect="1"/>
            </p:cNvPicPr>
            <p:nvPr/>
          </p:nvPicPr>
          <p:blipFill>
            <a:blip r:embed="rId4"/>
            <a:stretch>
              <a:fillRect/>
            </a:stretch>
          </p:blipFill>
          <p:spPr>
            <a:xfrm>
              <a:off x="5031584" y="2324767"/>
              <a:ext cx="1491609" cy="1474974"/>
            </a:xfrm>
            <a:prstGeom prst="rect">
              <a:avLst/>
            </a:prstGeom>
          </p:spPr>
        </p:pic>
      </p:grpSp>
    </p:spTree>
    <p:extLst>
      <p:ext uri="{BB962C8B-B14F-4D97-AF65-F5344CB8AC3E}">
        <p14:creationId xmlns:p14="http://schemas.microsoft.com/office/powerpoint/2010/main" val="19240962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20"/>
                                            </p:tgtEl>
                                            <p:attrNameLst>
                                              <p:attrName>style.visibility</p:attrName>
                                            </p:attrNameLst>
                                          </p:cBhvr>
                                          <p:to>
                                            <p:strVal val="visible"/>
                                          </p:to>
                                        </p:set>
                                        <p:anim calcmode="lin" valueType="num" p14:bounceEnd="60000">
                                          <p:cBhvr additive="base">
                                            <p:cTn id="74"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20"/>
                                            </p:tgtEl>
                                            <p:attrNameLst>
                                              <p:attrName>ppt_y</p:attrName>
                                            </p:attrNameLst>
                                          </p:cBhvr>
                                          <p:tavLst>
                                            <p:tav tm="0">
                                              <p:val>
                                                <p:strVal val="#ppt_y"/>
                                              </p:val>
                                            </p:tav>
                                            <p:tav tm="100000">
                                              <p:val>
                                                <p:strVal val="#ppt_y"/>
                                              </p:val>
                                            </p:tav>
                                          </p:tavLst>
                                        </p:anim>
                                      </p:childTnLst>
                                    </p:cTn>
                                  </p:par>
                                </p:childTnLst>
                              </p:cTn>
                            </p:par>
                            <p:par>
                              <p:cTn id="76" fill="hold">
                                <p:stCondLst>
                                  <p:cond delay="3600"/>
                                </p:stCondLst>
                                <p:childTnLst>
                                  <p:par>
                                    <p:cTn id="77" presetID="42"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anim calcmode="lin" valueType="num">
                                          <p:cBhvr>
                                            <p:cTn id="80" dur="500" fill="hold"/>
                                            <p:tgtEl>
                                              <p:spTgt spid="6"/>
                                            </p:tgtEl>
                                            <p:attrNameLst>
                                              <p:attrName>ppt_x</p:attrName>
                                            </p:attrNameLst>
                                          </p:cBhvr>
                                          <p:tavLst>
                                            <p:tav tm="0">
                                              <p:val>
                                                <p:strVal val="#ppt_x"/>
                                              </p:val>
                                            </p:tav>
                                            <p:tav tm="100000">
                                              <p:val>
                                                <p:strVal val="#ppt_x"/>
                                              </p:val>
                                            </p:tav>
                                          </p:tavLst>
                                        </p:anim>
                                        <p:anim calcmode="lin" valueType="num">
                                          <p:cBhvr>
                                            <p:cTn id="8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stCondLst>
                                        <p:cond delay="3100"/>
                                      </p:stCondLst>
                                      <p:childTnLst>
                                        <p:set>
                                          <p:cBhvr>
                                            <p:cTn id="73" dur="1" fill="hold">
                                              <p:stCondLst>
                                                <p:cond delay="0"/>
                                              </p:stCondLst>
                                            </p:cTn>
                                            <p:tgtEl>
                                              <p:spTgt spid="120"/>
                                            </p:tgtEl>
                                            <p:attrNameLst>
                                              <p:attrName>style.visibility</p:attrName>
                                            </p:attrNameLst>
                                          </p:cBhvr>
                                          <p:to>
                                            <p:strVal val="visible"/>
                                          </p:to>
                                        </p:set>
                                        <p:anim calcmode="lin" valueType="num">
                                          <p:cBhvr additive="base">
                                            <p:cTn id="74" dur="500" fill="hold"/>
                                            <p:tgtEl>
                                              <p:spTgt spid="120"/>
                                            </p:tgtEl>
                                            <p:attrNameLst>
                                              <p:attrName>ppt_x</p:attrName>
                                            </p:attrNameLst>
                                          </p:cBhvr>
                                          <p:tavLst>
                                            <p:tav tm="0">
                                              <p:val>
                                                <p:strVal val="1+#ppt_w/2"/>
                                              </p:val>
                                            </p:tav>
                                            <p:tav tm="100000">
                                              <p:val>
                                                <p:strVal val="#ppt_x"/>
                                              </p:val>
                                            </p:tav>
                                          </p:tavLst>
                                        </p:anim>
                                        <p:anim calcmode="lin" valueType="num">
                                          <p:cBhvr additive="base">
                                            <p:cTn id="75" dur="500" fill="hold"/>
                                            <p:tgtEl>
                                              <p:spTgt spid="120"/>
                                            </p:tgtEl>
                                            <p:attrNameLst>
                                              <p:attrName>ppt_y</p:attrName>
                                            </p:attrNameLst>
                                          </p:cBhvr>
                                          <p:tavLst>
                                            <p:tav tm="0">
                                              <p:val>
                                                <p:strVal val="#ppt_y"/>
                                              </p:val>
                                            </p:tav>
                                            <p:tav tm="100000">
                                              <p:val>
                                                <p:strVal val="#ppt_y"/>
                                              </p:val>
                                            </p:tav>
                                          </p:tavLst>
                                        </p:anim>
                                      </p:childTnLst>
                                    </p:cTn>
                                  </p:par>
                                </p:childTnLst>
                              </p:cTn>
                            </p:par>
                            <p:par>
                              <p:cTn id="76" fill="hold">
                                <p:stCondLst>
                                  <p:cond delay="3600"/>
                                </p:stCondLst>
                                <p:childTnLst>
                                  <p:par>
                                    <p:cTn id="77" presetID="42" presetClass="entr" presetSubtype="0"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anim calcmode="lin" valueType="num">
                                          <p:cBhvr>
                                            <p:cTn id="80" dur="500" fill="hold"/>
                                            <p:tgtEl>
                                              <p:spTgt spid="6"/>
                                            </p:tgtEl>
                                            <p:attrNameLst>
                                              <p:attrName>ppt_x</p:attrName>
                                            </p:attrNameLst>
                                          </p:cBhvr>
                                          <p:tavLst>
                                            <p:tav tm="0">
                                              <p:val>
                                                <p:strVal val="#ppt_x"/>
                                              </p:val>
                                            </p:tav>
                                            <p:tav tm="100000">
                                              <p:val>
                                                <p:strVal val="#ppt_x"/>
                                              </p:val>
                                            </p:tav>
                                          </p:tavLst>
                                        </p:anim>
                                        <p:anim calcmode="lin" valueType="num">
                                          <p:cBhvr>
                                            <p:cTn id="8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活动</a:t>
            </a:r>
            <a:r>
              <a:rPr lang="zh-CN" altLang="en-US" sz="2400" b="1" dirty="0">
                <a:solidFill>
                  <a:schemeClr val="accent2"/>
                </a:solidFill>
                <a:latin typeface="Impact" pitchFamily="34" charset="0"/>
                <a:ea typeface="微软雅黑" pitchFamily="34" charset="-122"/>
                <a:cs typeface="宋体" pitchFamily="2" charset="-122"/>
              </a:rPr>
              <a:t>实施</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7" name="Rectangle 24"/>
          <p:cNvSpPr>
            <a:spLocks noChangeArrowheads="1"/>
          </p:cNvSpPr>
          <p:nvPr/>
        </p:nvSpPr>
        <p:spPr bwMode="auto">
          <a:xfrm>
            <a:off x="554638" y="659905"/>
            <a:ext cx="55537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）企业文化。</a:t>
            </a:r>
          </a:p>
        </p:txBody>
      </p:sp>
      <p:grpSp>
        <p:nvGrpSpPr>
          <p:cNvPr id="6" name="组合 5"/>
          <p:cNvGrpSpPr/>
          <p:nvPr/>
        </p:nvGrpSpPr>
        <p:grpSpPr>
          <a:xfrm>
            <a:off x="6300400" y="843217"/>
            <a:ext cx="2555187" cy="1069243"/>
            <a:chOff x="4909974" y="1058956"/>
            <a:chExt cx="1915947" cy="1068914"/>
          </a:xfrm>
        </p:grpSpPr>
        <p:pic>
          <p:nvPicPr>
            <p:cNvPr id="5" name="图片 4"/>
            <p:cNvPicPr>
              <a:picLocks noChangeAspect="1"/>
            </p:cNvPicPr>
            <p:nvPr/>
          </p:nvPicPr>
          <p:blipFill>
            <a:blip r:embed="rId2"/>
            <a:stretch>
              <a:fillRect/>
            </a:stretch>
          </p:blipFill>
          <p:spPr>
            <a:xfrm>
              <a:off x="4967646" y="1058956"/>
              <a:ext cx="1858275" cy="719329"/>
            </a:xfrm>
            <a:prstGeom prst="rect">
              <a:avLst/>
            </a:prstGeom>
          </p:spPr>
        </p:pic>
        <p:sp>
          <p:nvSpPr>
            <p:cNvPr id="21" name="矩形 20"/>
            <p:cNvSpPr/>
            <p:nvPr/>
          </p:nvSpPr>
          <p:spPr>
            <a:xfrm>
              <a:off x="4909974" y="1850956"/>
              <a:ext cx="1744305" cy="27691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1-1-20 </a:t>
              </a:r>
              <a:r>
                <a:rPr lang="zh-CN" altLang="en-US" sz="1200" dirty="0">
                  <a:latin typeface="微软雅黑" panose="020B0503020204020204" pitchFamily="34" charset="-122"/>
                  <a:ea typeface="微软雅黑" panose="020B0503020204020204" pitchFamily="34" charset="-122"/>
                </a:rPr>
                <a:t>阿迪达斯三条纹</a:t>
              </a:r>
              <a:r>
                <a:rPr lang="en-US" altLang="zh-CN" sz="1200" dirty="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310269" y="2139616"/>
            <a:ext cx="2326278" cy="1208550"/>
            <a:chOff x="4917374" y="2354956"/>
            <a:chExt cx="1744305" cy="1208178"/>
          </a:xfrm>
        </p:grpSpPr>
        <p:pic>
          <p:nvPicPr>
            <p:cNvPr id="8" name="图片 7"/>
            <p:cNvPicPr>
              <a:picLocks noChangeAspect="1"/>
            </p:cNvPicPr>
            <p:nvPr/>
          </p:nvPicPr>
          <p:blipFill>
            <a:blip r:embed="rId3"/>
            <a:stretch>
              <a:fillRect/>
            </a:stretch>
          </p:blipFill>
          <p:spPr>
            <a:xfrm>
              <a:off x="5300206" y="2354956"/>
              <a:ext cx="1268560" cy="919706"/>
            </a:xfrm>
            <a:prstGeom prst="rect">
              <a:avLst/>
            </a:prstGeom>
          </p:spPr>
        </p:pic>
        <p:sp>
          <p:nvSpPr>
            <p:cNvPr id="22" name="矩形 21"/>
            <p:cNvSpPr/>
            <p:nvPr/>
          </p:nvSpPr>
          <p:spPr>
            <a:xfrm>
              <a:off x="4917374" y="3286220"/>
              <a:ext cx="1744305" cy="276914"/>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1-1-21 </a:t>
              </a:r>
              <a:r>
                <a:rPr lang="zh-CN" altLang="en-US" sz="1200" dirty="0">
                  <a:latin typeface="微软雅黑" panose="020B0503020204020204" pitchFamily="34" charset="-122"/>
                  <a:ea typeface="微软雅黑" panose="020B0503020204020204" pitchFamily="34" charset="-122"/>
                </a:rPr>
                <a:t>阿迪达斯三叶草</a:t>
              </a:r>
              <a:r>
                <a:rPr lang="en-US" altLang="zh-CN" sz="1200" dirty="0">
                  <a:latin typeface="微软雅黑" panose="020B0503020204020204" pitchFamily="34" charset="-122"/>
                  <a:ea typeface="微软雅黑" panose="020B0503020204020204" pitchFamily="34" charset="-122"/>
                </a:rPr>
                <a:t>Logo</a:t>
              </a:r>
              <a:endParaRPr lang="zh-CN" altLang="en-US" sz="1200"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422254" y="3580061"/>
            <a:ext cx="2108269" cy="1388479"/>
            <a:chOff x="5001344" y="3794956"/>
            <a:chExt cx="1580836" cy="1388051"/>
          </a:xfrm>
        </p:grpSpPr>
        <p:pic>
          <p:nvPicPr>
            <p:cNvPr id="11" name="图片 10"/>
            <p:cNvPicPr>
              <a:picLocks noChangeAspect="1"/>
            </p:cNvPicPr>
            <p:nvPr/>
          </p:nvPicPr>
          <p:blipFill>
            <a:blip r:embed="rId4"/>
            <a:stretch>
              <a:fillRect/>
            </a:stretch>
          </p:blipFill>
          <p:spPr>
            <a:xfrm>
              <a:off x="5331833" y="3794956"/>
              <a:ext cx="1205305" cy="881926"/>
            </a:xfrm>
            <a:prstGeom prst="rect">
              <a:avLst/>
            </a:prstGeom>
          </p:spPr>
        </p:pic>
        <p:sp>
          <p:nvSpPr>
            <p:cNvPr id="23" name="矩形 22"/>
            <p:cNvSpPr/>
            <p:nvPr/>
          </p:nvSpPr>
          <p:spPr>
            <a:xfrm>
              <a:off x="5001344" y="4721484"/>
              <a:ext cx="1580836" cy="461523"/>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图</a:t>
              </a:r>
              <a:r>
                <a:rPr lang="en-US" altLang="zh-CN" sz="1200" dirty="0">
                  <a:latin typeface="微软雅黑" panose="020B0503020204020204" pitchFamily="34" charset="-122"/>
                  <a:ea typeface="微软雅黑" panose="020B0503020204020204" pitchFamily="34" charset="-122"/>
                </a:rPr>
                <a:t>1-1-22 </a:t>
              </a:r>
              <a:r>
                <a:rPr lang="zh-CN" altLang="en-US" sz="1200" dirty="0">
                  <a:latin typeface="微软雅黑" panose="020B0503020204020204" pitchFamily="34" charset="-122"/>
                  <a:ea typeface="微软雅黑" panose="020B0503020204020204" pitchFamily="34" charset="-122"/>
                </a:rPr>
                <a:t>阿迪达斯高端时尚</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               品牌标志</a:t>
              </a:r>
            </a:p>
          </p:txBody>
        </p:sp>
      </p:grpSp>
      <p:sp>
        <p:nvSpPr>
          <p:cNvPr id="25" name="Rectangle 24"/>
          <p:cNvSpPr>
            <a:spLocks noChangeArrowheads="1"/>
          </p:cNvSpPr>
          <p:nvPr/>
        </p:nvSpPr>
        <p:spPr bwMode="auto">
          <a:xfrm>
            <a:off x="376858" y="1011656"/>
            <a:ext cx="555924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阿迪达斯（</a:t>
            </a:r>
            <a:r>
              <a:rPr lang="en-US" altLang="zh-CN" sz="1200" dirty="0">
                <a:latin typeface="微软雅黑" panose="020B0503020204020204" pitchFamily="34" charset="-122"/>
                <a:ea typeface="微软雅黑" panose="020B0503020204020204" pitchFamily="34" charset="-122"/>
              </a:rPr>
              <a:t>Adidas</a:t>
            </a:r>
            <a:r>
              <a:rPr lang="zh-CN" altLang="en-US" sz="1200" dirty="0">
                <a:latin typeface="微软雅黑" panose="020B0503020204020204" pitchFamily="34" charset="-122"/>
                <a:ea typeface="微软雅黑" panose="020B0503020204020204" pitchFamily="34" charset="-122"/>
              </a:rPr>
              <a:t>）是德国运动用品制造商，阿迪达斯</a:t>
            </a:r>
            <a:r>
              <a:rPr lang="en-US" altLang="zh-CN" sz="1200" dirty="0">
                <a:latin typeface="微软雅黑" panose="020B0503020204020204" pitchFamily="34" charset="-122"/>
                <a:ea typeface="微软雅黑" panose="020B0503020204020204" pitchFamily="34" charset="-122"/>
              </a:rPr>
              <a:t>AG </a:t>
            </a:r>
            <a:r>
              <a:rPr lang="zh-CN" altLang="en-US" sz="1200" dirty="0">
                <a:latin typeface="微软雅黑" panose="020B0503020204020204" pitchFamily="34" charset="-122"/>
                <a:ea typeface="微软雅黑" panose="020B0503020204020204" pitchFamily="34" charset="-122"/>
              </a:rPr>
              <a:t>的成员公司。以其创办人阿道夫</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达斯勒的名字（</a:t>
            </a:r>
            <a:r>
              <a:rPr lang="en-US" altLang="zh-CN" sz="1200" dirty="0">
                <a:latin typeface="微软雅黑" panose="020B0503020204020204" pitchFamily="34" charset="-122"/>
                <a:ea typeface="微软雅黑" panose="020B0503020204020204" pitchFamily="34" charset="-122"/>
              </a:rPr>
              <a:t>Adolf </a:t>
            </a:r>
            <a:r>
              <a:rPr lang="en-US" altLang="zh-CN" sz="1200" dirty="0" err="1">
                <a:latin typeface="微软雅黑" panose="020B0503020204020204" pitchFamily="34" charset="-122"/>
                <a:ea typeface="微软雅黑" panose="020B0503020204020204" pitchFamily="34" charset="-122"/>
              </a:rPr>
              <a:t>Adi</a:t>
            </a:r>
            <a:r>
              <a:rPr lang="en-US" altLang="zh-CN" sz="1200" dirty="0">
                <a:latin typeface="微软雅黑" panose="020B0503020204020204" pitchFamily="34" charset="-122"/>
                <a:ea typeface="微软雅黑" panose="020B0503020204020204" pitchFamily="34" charset="-122"/>
              </a:rPr>
              <a:t> </a:t>
            </a:r>
            <a:r>
              <a:rPr lang="en-US" altLang="zh-CN" sz="1200" dirty="0" err="1">
                <a:latin typeface="微软雅黑" panose="020B0503020204020204" pitchFamily="34" charset="-122"/>
                <a:ea typeface="微软雅黑" panose="020B0503020204020204" pitchFamily="34" charset="-122"/>
              </a:rPr>
              <a:t>Dassler</a:t>
            </a:r>
            <a:r>
              <a:rPr lang="zh-CN" altLang="en-US" sz="1200" dirty="0">
                <a:latin typeface="微软雅黑" panose="020B0503020204020204" pitchFamily="34" charset="-122"/>
                <a:ea typeface="微软雅黑" panose="020B0503020204020204" pitchFamily="34" charset="-122"/>
              </a:rPr>
              <a:t>）命名，在</a:t>
            </a:r>
            <a:r>
              <a:rPr lang="en-US" altLang="zh-CN" sz="1200" dirty="0">
                <a:latin typeface="微软雅黑" panose="020B0503020204020204" pitchFamily="34" charset="-122"/>
                <a:ea typeface="微软雅黑" panose="020B0503020204020204" pitchFamily="34" charset="-122"/>
              </a:rPr>
              <a:t>1920 </a:t>
            </a:r>
            <a:r>
              <a:rPr lang="zh-CN" altLang="en-US" sz="1200" dirty="0">
                <a:latin typeface="微软雅黑" panose="020B0503020204020204" pitchFamily="34" charset="-122"/>
                <a:ea typeface="微软雅黑" panose="020B0503020204020204" pitchFamily="34" charset="-122"/>
              </a:rPr>
              <a:t>年于接近纽伦堡的黑措根奥拉赫开始生产鞋类产品。</a:t>
            </a:r>
            <a:r>
              <a:rPr lang="en-US" altLang="zh-CN" sz="1200" dirty="0">
                <a:latin typeface="微软雅黑" panose="020B0503020204020204" pitchFamily="34" charset="-122"/>
                <a:ea typeface="微软雅黑" panose="020B0503020204020204" pitchFamily="34" charset="-122"/>
              </a:rPr>
              <a:t>1949 </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8 </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18</a:t>
            </a:r>
            <a:r>
              <a:rPr lang="zh-CN" altLang="en-US" sz="1200" dirty="0">
                <a:latin typeface="微软雅黑" panose="020B0503020204020204" pitchFamily="34" charset="-122"/>
                <a:ea typeface="微软雅黑" panose="020B0503020204020204" pitchFamily="34" charset="-122"/>
              </a:rPr>
              <a:t>日以</a:t>
            </a:r>
            <a:r>
              <a:rPr lang="en-US" altLang="zh-CN" sz="1200" dirty="0">
                <a:latin typeface="微软雅黑" panose="020B0503020204020204" pitchFamily="34" charset="-122"/>
                <a:ea typeface="微软雅黑" panose="020B0503020204020204" pitchFamily="34" charset="-122"/>
              </a:rPr>
              <a:t>Adidas AG </a:t>
            </a:r>
            <a:r>
              <a:rPr lang="zh-CN" altLang="en-US" sz="1200" dirty="0">
                <a:latin typeface="微软雅黑" panose="020B0503020204020204" pitchFamily="34" charset="-122"/>
                <a:ea typeface="微软雅黑" panose="020B0503020204020204" pitchFamily="34" charset="-122"/>
              </a:rPr>
              <a:t>名字登记。阿迪达斯原本由两兄弟共同开设，在分道扬镳后，阿道夫的哥哥鲁道夫</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达斯勒（</a:t>
            </a:r>
            <a:r>
              <a:rPr lang="en-US" altLang="zh-CN" sz="1200" dirty="0">
                <a:latin typeface="微软雅黑" panose="020B0503020204020204" pitchFamily="34" charset="-122"/>
                <a:ea typeface="微软雅黑" panose="020B0503020204020204" pitchFamily="34" charset="-122"/>
              </a:rPr>
              <a:t>Rudolf </a:t>
            </a:r>
            <a:r>
              <a:rPr lang="en-US" altLang="zh-CN" sz="1200" dirty="0" err="1">
                <a:latin typeface="微软雅黑" panose="020B0503020204020204" pitchFamily="34" charset="-122"/>
                <a:ea typeface="微软雅黑" panose="020B0503020204020204" pitchFamily="34" charset="-122"/>
              </a:rPr>
              <a:t>Dassler</a:t>
            </a:r>
            <a:r>
              <a:rPr lang="zh-CN" altLang="en-US" sz="1200" dirty="0">
                <a:latin typeface="微软雅黑" panose="020B0503020204020204" pitchFamily="34" charset="-122"/>
                <a:ea typeface="微软雅黑" panose="020B0503020204020204" pitchFamily="34" charset="-122"/>
              </a:rPr>
              <a:t>）开设了运动品牌</a:t>
            </a:r>
            <a:r>
              <a:rPr lang="en-US" altLang="zh-CN" sz="1200" dirty="0">
                <a:latin typeface="微软雅黑" panose="020B0503020204020204" pitchFamily="34" charset="-122"/>
                <a:ea typeface="微软雅黑" panose="020B0503020204020204" pitchFamily="34" charset="-122"/>
              </a:rPr>
              <a:t>PUMA</a:t>
            </a:r>
            <a:r>
              <a:rPr lang="zh-CN" altLang="en-US" sz="1200" dirty="0">
                <a:latin typeface="微软雅黑" panose="020B0503020204020204" pitchFamily="34" charset="-122"/>
                <a:ea typeface="微软雅黑" panose="020B0503020204020204" pitchFamily="34" charset="-122"/>
              </a:rPr>
              <a:t>。经典广告语：“没有不可能”（</a:t>
            </a:r>
            <a:r>
              <a:rPr lang="en-US" altLang="zh-CN" sz="1200" dirty="0">
                <a:latin typeface="微软雅黑" panose="020B0503020204020204" pitchFamily="34" charset="-122"/>
                <a:ea typeface="微软雅黑" panose="020B0503020204020204" pitchFamily="34" charset="-122"/>
              </a:rPr>
              <a:t>Impossible is nothing</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372476" y="2467217"/>
            <a:ext cx="5553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阿迪达斯三条纹</a:t>
            </a:r>
            <a:r>
              <a:rPr lang="en-US" altLang="zh-CN" sz="1200" dirty="0">
                <a:latin typeface="微软雅黑" panose="020B0503020204020204" pitchFamily="34" charset="-122"/>
                <a:ea typeface="微软雅黑" panose="020B0503020204020204" pitchFamily="34" charset="-122"/>
              </a:rPr>
              <a:t>Logo </a:t>
            </a:r>
            <a:r>
              <a:rPr lang="zh-CN" altLang="en-US" sz="1200" dirty="0">
                <a:latin typeface="微软雅黑" panose="020B0503020204020204" pitchFamily="34" charset="-122"/>
                <a:ea typeface="微软雅黑" panose="020B0503020204020204" pitchFamily="34" charset="-122"/>
              </a:rPr>
              <a:t>是由阿迪达斯的创办人阿迪</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达斯勒设计的，三条纹的阿迪达斯</a:t>
            </a:r>
            <a:r>
              <a:rPr lang="en-US" altLang="zh-CN" sz="1200" dirty="0">
                <a:latin typeface="微软雅黑" panose="020B0503020204020204" pitchFamily="34" charset="-122"/>
                <a:ea typeface="微软雅黑" panose="020B0503020204020204" pitchFamily="34" charset="-122"/>
              </a:rPr>
              <a:t>Logo </a:t>
            </a:r>
            <a:r>
              <a:rPr lang="zh-CN" altLang="en-US" sz="1200" dirty="0">
                <a:latin typeface="微软雅黑" panose="020B0503020204020204" pitchFamily="34" charset="-122"/>
                <a:ea typeface="微软雅黑" panose="020B0503020204020204" pitchFamily="34" charset="-122"/>
              </a:rPr>
              <a:t>代表山区，指出实现挑战、成就未来和不断达成目标的愿望，如图</a:t>
            </a:r>
            <a:r>
              <a:rPr lang="en-US" altLang="zh-CN" sz="1200" dirty="0">
                <a:latin typeface="微软雅黑" panose="020B0503020204020204" pitchFamily="34" charset="-122"/>
                <a:ea typeface="微软雅黑" panose="020B0503020204020204" pitchFamily="34" charset="-122"/>
              </a:rPr>
              <a:t>1-1-20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382390" y="3230068"/>
            <a:ext cx="555371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阿迪达斯三叶草</a:t>
            </a:r>
            <a:r>
              <a:rPr lang="en-US" altLang="zh-CN" sz="1200" dirty="0">
                <a:latin typeface="微软雅黑" panose="020B0503020204020204" pitchFamily="34" charset="-122"/>
                <a:ea typeface="微软雅黑" panose="020B0503020204020204" pitchFamily="34" charset="-122"/>
              </a:rPr>
              <a:t>Logo </a:t>
            </a:r>
            <a:r>
              <a:rPr lang="zh-CN" altLang="en-US" sz="1200" dirty="0">
                <a:latin typeface="微软雅黑" panose="020B0503020204020204" pitchFamily="34" charset="-122"/>
                <a:ea typeface="微软雅黑" panose="020B0503020204020204" pitchFamily="34" charset="-122"/>
              </a:rPr>
              <a:t>原本指的是将三块大陆连接在一起</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其形状如同地球立体三维的平面展开，与世界地图非常相似，象征着延展到全世界的运动力量。同时，这个</a:t>
            </a:r>
            <a:r>
              <a:rPr lang="en-US" altLang="zh-CN" sz="1200" dirty="0">
                <a:latin typeface="微软雅黑" panose="020B0503020204020204" pitchFamily="34" charset="-122"/>
                <a:ea typeface="微软雅黑" panose="020B0503020204020204" pitchFamily="34" charset="-122"/>
              </a:rPr>
              <a:t>Logo </a:t>
            </a:r>
            <a:r>
              <a:rPr lang="zh-CN" altLang="en-US" sz="1200" dirty="0">
                <a:latin typeface="微软雅黑" panose="020B0503020204020204" pitchFamily="34" charset="-122"/>
                <a:ea typeface="微软雅黑" panose="020B0503020204020204" pitchFamily="34" charset="-122"/>
              </a:rPr>
              <a:t>标志也象征着阿迪达斯品牌的创始人阿迪</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达斯勒在运动鞋上所缝的三条纹路，如图</a:t>
            </a:r>
            <a:r>
              <a:rPr lang="en-US" altLang="zh-CN" sz="1200" dirty="0">
                <a:latin typeface="微软雅黑" panose="020B0503020204020204" pitchFamily="34" charset="-122"/>
                <a:ea typeface="微软雅黑" panose="020B0503020204020204" pitchFamily="34" charset="-122"/>
              </a:rPr>
              <a:t>1-1-21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376858" y="4223822"/>
            <a:ext cx="5553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en-US" altLang="zh-CN" sz="1200" dirty="0">
                <a:latin typeface="微软雅黑" panose="020B0503020204020204" pitchFamily="34" charset="-122"/>
                <a:ea typeface="微软雅黑" panose="020B0503020204020204" pitchFamily="34" charset="-122"/>
              </a:rPr>
              <a:t>Adidas style </a:t>
            </a:r>
            <a:r>
              <a:rPr lang="zh-CN" altLang="en-US" sz="1200" dirty="0">
                <a:latin typeface="微软雅黑" panose="020B0503020204020204" pitchFamily="34" charset="-122"/>
                <a:ea typeface="微软雅黑" panose="020B0503020204020204" pitchFamily="34" charset="-122"/>
              </a:rPr>
              <a:t>为日本设计师山本耀司与阿迪达斯品牌合作的高端品牌，其</a:t>
            </a:r>
            <a:r>
              <a:rPr lang="en-US" altLang="zh-CN" sz="1200" dirty="0">
                <a:latin typeface="微软雅黑" panose="020B0503020204020204" pitchFamily="34" charset="-122"/>
                <a:ea typeface="微软雅黑" panose="020B0503020204020204" pitchFamily="34" charset="-122"/>
              </a:rPr>
              <a:t>Logo </a:t>
            </a:r>
            <a:r>
              <a:rPr lang="zh-CN" altLang="en-US" sz="1200" dirty="0">
                <a:latin typeface="微软雅黑" panose="020B0503020204020204" pitchFamily="34" charset="-122"/>
                <a:ea typeface="微软雅黑" panose="020B0503020204020204" pitchFamily="34" charset="-122"/>
              </a:rPr>
              <a:t>标志的含义则是始终站在时尚前沿，追求高端享受的潮人潮品精神。</a:t>
            </a:r>
            <a:r>
              <a:rPr lang="en-US" altLang="zh-CN" sz="1200" dirty="0">
                <a:latin typeface="微软雅黑" panose="020B0503020204020204" pitchFamily="34" charset="-122"/>
                <a:ea typeface="微软雅黑" panose="020B0503020204020204" pitchFamily="34" charset="-122"/>
              </a:rPr>
              <a:t>Logo </a:t>
            </a:r>
            <a:r>
              <a:rPr lang="zh-CN" altLang="en-US" sz="1200" dirty="0">
                <a:latin typeface="微软雅黑" panose="020B0503020204020204" pitchFamily="34" charset="-122"/>
                <a:ea typeface="微软雅黑" panose="020B0503020204020204" pitchFamily="34" charset="-122"/>
              </a:rPr>
              <a:t>为圆形中间分割出三条纹，如图</a:t>
            </a:r>
            <a:r>
              <a:rPr lang="en-US" altLang="zh-CN" sz="1200" dirty="0">
                <a:latin typeface="微软雅黑" panose="020B0503020204020204" pitchFamily="34" charset="-122"/>
                <a:ea typeface="微软雅黑" panose="020B0503020204020204" pitchFamily="34" charset="-122"/>
              </a:rPr>
              <a:t>1-1-22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831725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5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25"/>
                                            </p:tgtEl>
                                            <p:attrNameLst>
                                              <p:attrName>style.visibility</p:attrName>
                                            </p:attrNameLst>
                                          </p:cBhvr>
                                          <p:to>
                                            <p:strVal val="visible"/>
                                          </p:to>
                                        </p:set>
                                        <p:anim calcmode="lin" valueType="num" p14:bounceEnd="60000">
                                          <p:cBhvr additive="base">
                                            <p:cTn id="11"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600"/>
                                      </p:stCondLst>
                                      <p:childTnLst>
                                        <p:set>
                                          <p:cBhvr>
                                            <p:cTn id="14" dur="1" fill="hold">
                                              <p:stCondLst>
                                                <p:cond delay="0"/>
                                              </p:stCondLst>
                                            </p:cTn>
                                            <p:tgtEl>
                                              <p:spTgt spid="26"/>
                                            </p:tgtEl>
                                            <p:attrNameLst>
                                              <p:attrName>style.visibility</p:attrName>
                                            </p:attrNameLst>
                                          </p:cBhvr>
                                          <p:to>
                                            <p:strVal val="visible"/>
                                          </p:to>
                                        </p:set>
                                        <p:anim calcmode="lin" valueType="num" p14:bounceEnd="60000">
                                          <p:cBhvr additive="base">
                                            <p:cTn id="15"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 presetClass="entr" presetSubtype="2" fill="hold" nodeType="afterEffect" p14:presetBounceEnd="60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60000">
                                          <p:cBhvr additive="base">
                                            <p:cTn id="20"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14:presetBounceEnd="60000">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14:bounceEnd="60000">
                                          <p:cBhvr additive="base">
                                            <p:cTn id="26"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nodeType="afterEffect" p14:presetBounceEnd="60000">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14:bounceEnd="60000">
                                          <p:cBhvr additive="base">
                                            <p:cTn id="31"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14:presetBounceEnd="60000">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14:bounceEnd="60000">
                                          <p:cBhvr additive="base">
                                            <p:cTn id="37" dur="5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2" fill="hold" nodeType="afterEffect" p14:presetBounceEnd="60000">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14:bounceEnd="60000">
                                          <p:cBhvr additive="base">
                                            <p:cTn id="42"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 presetClass="entr" presetSubtype="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2"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P spid="27" grpId="0"/>
          <p:bldP spid="2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活动</a:t>
            </a:r>
            <a:r>
              <a:rPr lang="zh-CN" altLang="en-US" sz="2400" b="1" dirty="0">
                <a:solidFill>
                  <a:schemeClr val="accent2"/>
                </a:solidFill>
                <a:latin typeface="Impact" pitchFamily="34" charset="0"/>
                <a:ea typeface="微软雅黑" pitchFamily="34" charset="-122"/>
                <a:cs typeface="宋体" pitchFamily="2" charset="-122"/>
              </a:rPr>
              <a:t>实施</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25" name="Rectangle 24"/>
          <p:cNvSpPr>
            <a:spLocks noChangeArrowheads="1"/>
          </p:cNvSpPr>
          <p:nvPr/>
        </p:nvSpPr>
        <p:spPr bwMode="auto">
          <a:xfrm>
            <a:off x="618208" y="682585"/>
            <a:ext cx="789070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总体而言，阿迪达斯的企业文化表现如下：</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愿景：我们的运动激情让世界变得更和平。</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态度：没有不可能（</a:t>
            </a:r>
            <a:r>
              <a:rPr lang="en-US" altLang="zh-CN" sz="1200" dirty="0">
                <a:latin typeface="微软雅黑" panose="020B0503020204020204" pitchFamily="34" charset="-122"/>
                <a:ea typeface="微软雅黑" panose="020B0503020204020204" pitchFamily="34" charset="-122"/>
              </a:rPr>
              <a:t>Impossible is nothing</a:t>
            </a:r>
            <a:r>
              <a:rPr lang="zh-CN" altLang="en-US" sz="1200" dirty="0">
                <a:latin typeface="微软雅黑" panose="020B0503020204020204" pitchFamily="34" charset="-122"/>
                <a:ea typeface="微软雅黑" panose="020B0503020204020204" pitchFamily="34" charset="-122"/>
              </a:rPr>
              <a:t>）。</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使命：成为领导世界的运动品牌。</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品牌核心价值：诚实可信、负责守信、鼓舞人心；发展创新、诚挚坦率、富有经验。</a:t>
            </a:r>
          </a:p>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产品类别：球类和田径运动服饰、运动鞋、瑜伽服饰、运动配饰（腕表、眼镜等）、休闲鞋类、男士香水和护肤品等。</a:t>
            </a:r>
            <a:endParaRPr lang="en-US" alt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489" y="2643772"/>
            <a:ext cx="4668023" cy="2337109"/>
          </a:xfrm>
          <a:prstGeom prst="rect">
            <a:avLst/>
          </a:prstGeom>
        </p:spPr>
      </p:pic>
    </p:spTree>
    <p:extLst>
      <p:ext uri="{BB962C8B-B14F-4D97-AF65-F5344CB8AC3E}">
        <p14:creationId xmlns:p14="http://schemas.microsoft.com/office/powerpoint/2010/main" val="313212056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25"/>
                                            </p:tgtEl>
                                            <p:attrNameLst>
                                              <p:attrName>style.visibility</p:attrName>
                                            </p:attrNameLst>
                                          </p:cBhvr>
                                          <p:to>
                                            <p:strVal val="visible"/>
                                          </p:to>
                                        </p:set>
                                        <p:anim calcmode="lin" valueType="num" p14:bounceEnd="60000">
                                          <p:cBhvr additive="base">
                                            <p:cTn id="7"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 presetClass="entr" presetSubtype="8" fill="hold" nodeType="afterEffect" p14:presetBounceEnd="6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0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62781" y="5"/>
            <a:ext cx="6481220" cy="5143500"/>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6" name="Rectangle 18"/>
          <p:cNvSpPr>
            <a:spLocks noChangeArrowheads="1"/>
          </p:cNvSpPr>
          <p:nvPr/>
        </p:nvSpPr>
        <p:spPr bwMode="auto">
          <a:xfrm>
            <a:off x="324000" y="273386"/>
            <a:ext cx="1538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项目工作单</a:t>
            </a:r>
            <a:endParaRPr lang="en-US" altLang="zh-CN" sz="2400" b="1" dirty="0">
              <a:solidFill>
                <a:schemeClr val="accent1"/>
              </a:solidFill>
              <a:latin typeface="Impact" pitchFamily="34" charset="0"/>
              <a:ea typeface="微软雅黑" pitchFamily="34" charset="-122"/>
              <a:cs typeface="宋体" pitchFamily="2" charset="-122"/>
            </a:endParaRPr>
          </a:p>
        </p:txBody>
      </p:sp>
      <p:sp>
        <p:nvSpPr>
          <p:cNvPr id="9" name="Freeform 9"/>
          <p:cNvSpPr/>
          <p:nvPr/>
        </p:nvSpPr>
        <p:spPr bwMode="auto">
          <a:xfrm>
            <a:off x="7702342" y="407655"/>
            <a:ext cx="579282" cy="87055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12" name="Freeform 8"/>
          <p:cNvSpPr/>
          <p:nvPr/>
        </p:nvSpPr>
        <p:spPr bwMode="auto">
          <a:xfrm>
            <a:off x="8796452" y="2315292"/>
            <a:ext cx="342519" cy="51291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108878" tIns="54439" rIns="108878" bIns="54439" numCol="1" anchor="t" anchorCtr="0" compatLnSpc="1"/>
          <a:lstStyle/>
          <a:p>
            <a:endParaRPr lang="zh-CN" altLang="en-US"/>
          </a:p>
        </p:txBody>
      </p:sp>
      <p:pic>
        <p:nvPicPr>
          <p:cNvPr id="4" name="图片 3"/>
          <p:cNvPicPr>
            <a:picLocks noChangeAspect="1"/>
          </p:cNvPicPr>
          <p:nvPr/>
        </p:nvPicPr>
        <p:blipFill>
          <a:blip r:embed="rId2"/>
          <a:stretch>
            <a:fillRect/>
          </a:stretch>
        </p:blipFill>
        <p:spPr>
          <a:xfrm>
            <a:off x="2362888" y="397122"/>
            <a:ext cx="5304853" cy="459673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35" presetClass="emph" presetSubtype="0" repeatCount="3000" fill="hold" grpId="1" nodeType="withEffect">
                                  <p:stCondLst>
                                    <p:cond delay="700"/>
                                  </p:stCondLst>
                                  <p:childTnLst>
                                    <p:anim calcmode="discrete" valueType="str">
                                      <p:cBhvr>
                                        <p:cTn id="15" dur="100" fill="hold"/>
                                        <p:tgtEl>
                                          <p:spTgt spid="9"/>
                                        </p:tgtEl>
                                        <p:attrNameLst>
                                          <p:attrName>style.visibility</p:attrName>
                                        </p:attrNameLst>
                                      </p:cBhvr>
                                      <p:tavLst>
                                        <p:tav tm="0">
                                          <p:val>
                                            <p:strVal val="hidden"/>
                                          </p:val>
                                        </p:tav>
                                        <p:tav tm="50000">
                                          <p:val>
                                            <p:strVal val="visible"/>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35" presetClass="emph" presetSubtype="0" repeatCount="3000" fill="hold" grpId="1" nodeType="withEffect">
                                  <p:stCondLst>
                                    <p:cond delay="1100"/>
                                  </p:stCondLst>
                                  <p:childTnLst>
                                    <p:anim calcmode="discrete" valueType="str">
                                      <p:cBhvr>
                                        <p:cTn id="21" dur="100" fill="hold"/>
                                        <p:tgtEl>
                                          <p:spTgt spid="12"/>
                                        </p:tgtEl>
                                        <p:attrNameLst>
                                          <p:attrName>style.visibility</p:attrName>
                                        </p:attrNameLst>
                                      </p:cBhvr>
                                      <p:tavLst>
                                        <p:tav tm="0">
                                          <p:val>
                                            <p:strVal val="hidden"/>
                                          </p:val>
                                        </p:tav>
                                        <p:tav tm="50000">
                                          <p:val>
                                            <p:strVal val="visible"/>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par>
                                <p:cTn id="25" presetID="53" presetClass="entr" presetSubtype="16" fill="hold" nodeType="withEffect">
                                  <p:stCondLst>
                                    <p:cond delay="160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9" grpId="1" animBg="1"/>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21295" t="419" r="28900" b="1123"/>
          <a:stretch>
            <a:fillRect/>
          </a:stretch>
        </p:blipFill>
        <p:spPr>
          <a:xfrm>
            <a:off x="232368" y="1194571"/>
            <a:ext cx="3998983" cy="2999468"/>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5096"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41" name="Freeform 9"/>
          <p:cNvSpPr/>
          <p:nvPr/>
        </p:nvSpPr>
        <p:spPr bwMode="auto">
          <a:xfrm>
            <a:off x="128113"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42" name="Rectangle 18"/>
          <p:cNvSpPr>
            <a:spLocks noChangeArrowheads="1"/>
          </p:cNvSpPr>
          <p:nvPr/>
        </p:nvSpPr>
        <p:spPr bwMode="auto">
          <a:xfrm>
            <a:off x="613111"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活动</a:t>
            </a:r>
            <a:r>
              <a:rPr lang="zh-CN" altLang="en-US" sz="2400" b="1" dirty="0">
                <a:solidFill>
                  <a:schemeClr val="accent2"/>
                </a:solidFill>
                <a:latin typeface="Impact" pitchFamily="34" charset="0"/>
                <a:ea typeface="微软雅黑" pitchFamily="34" charset="-122"/>
                <a:cs typeface="宋体" pitchFamily="2" charset="-122"/>
              </a:rPr>
              <a:t>实施</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5182" y="1683977"/>
            <a:ext cx="850909" cy="63823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5" name="Freeform 24"/>
          <p:cNvSpPr>
            <a:spLocks noEditPoints="1"/>
          </p:cNvSpPr>
          <p:nvPr/>
        </p:nvSpPr>
        <p:spPr bwMode="auto">
          <a:xfrm>
            <a:off x="291901" y="1897762"/>
            <a:ext cx="297472" cy="210660"/>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0" name="Rectangle 24"/>
          <p:cNvSpPr>
            <a:spLocks noChangeArrowheads="1"/>
          </p:cNvSpPr>
          <p:nvPr/>
        </p:nvSpPr>
        <p:spPr bwMode="auto">
          <a:xfrm>
            <a:off x="4885941" y="1385931"/>
            <a:ext cx="3911037"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）公司名称：</a:t>
            </a:r>
            <a:r>
              <a:rPr lang="zh-CN" altLang="en-US" sz="1200" dirty="0">
                <a:latin typeface="微软雅黑" panose="020B0503020204020204" pitchFamily="34" charset="-122"/>
                <a:ea typeface="微软雅黑" panose="020B0503020204020204" pitchFamily="34" charset="-122"/>
              </a:rPr>
              <a:t>阿迪达斯公司。</a:t>
            </a:r>
          </a:p>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）产品名称：</a:t>
            </a:r>
            <a:r>
              <a:rPr lang="en-US" altLang="zh-CN" sz="1200" dirty="0">
                <a:latin typeface="微软雅黑" panose="020B0503020204020204" pitchFamily="34" charset="-122"/>
                <a:ea typeface="微软雅黑" panose="020B0503020204020204" pitchFamily="34" charset="-122"/>
              </a:rPr>
              <a:t>16 </a:t>
            </a:r>
            <a:r>
              <a:rPr lang="zh-CN" altLang="en-US" sz="1200" dirty="0">
                <a:latin typeface="微软雅黑" panose="020B0503020204020204" pitchFamily="34" charset="-122"/>
                <a:ea typeface="微软雅黑" panose="020B0503020204020204" pitchFamily="34" charset="-122"/>
              </a:rPr>
              <a:t>周年</a:t>
            </a:r>
            <a:r>
              <a:rPr lang="en-US" altLang="zh-CN" sz="1200" dirty="0">
                <a:latin typeface="微软雅黑" panose="020B0503020204020204" pitchFamily="34" charset="-122"/>
                <a:ea typeface="微软雅黑" panose="020B0503020204020204" pitchFamily="34" charset="-122"/>
              </a:rPr>
              <a:t>T </a:t>
            </a:r>
            <a:r>
              <a:rPr lang="zh-CN" altLang="en-US" sz="1200" dirty="0">
                <a:latin typeface="微软雅黑" panose="020B0503020204020204" pitchFamily="34" charset="-122"/>
                <a:ea typeface="微软雅黑" panose="020B0503020204020204" pitchFamily="34" charset="-122"/>
              </a:rPr>
              <a:t>恤衫图形设计。</a:t>
            </a:r>
          </a:p>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）产品风格介绍：</a:t>
            </a:r>
            <a:r>
              <a:rPr lang="zh-CN" altLang="en-US" sz="1200" dirty="0">
                <a:latin typeface="微软雅黑" panose="020B0503020204020204" pitchFamily="34" charset="-122"/>
                <a:ea typeface="微软雅黑" panose="020B0503020204020204" pitchFamily="34" charset="-122"/>
              </a:rPr>
              <a:t>以“条形码”为主要设计元素，传达阿迪达斯的企业文化，同时融合中国元素。</a:t>
            </a:r>
          </a:p>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）消费群体定位：</a:t>
            </a:r>
            <a:r>
              <a:rPr lang="zh-CN" altLang="en-US" sz="1200" dirty="0">
                <a:latin typeface="微软雅黑" panose="020B0503020204020204" pitchFamily="34" charset="-122"/>
                <a:ea typeface="微软雅黑" panose="020B0503020204020204" pitchFamily="34" charset="-122"/>
              </a:rPr>
              <a:t>消费群体为</a:t>
            </a:r>
            <a:r>
              <a:rPr lang="en-US" altLang="zh-CN" sz="1200" dirty="0">
                <a:latin typeface="微软雅黑" panose="020B0503020204020204" pitchFamily="34" charset="-122"/>
                <a:ea typeface="微软雅黑" panose="020B0503020204020204" pitchFamily="34" charset="-122"/>
              </a:rPr>
              <a:t>20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30 </a:t>
            </a:r>
            <a:r>
              <a:rPr lang="zh-CN" altLang="en-US" sz="1200" dirty="0">
                <a:latin typeface="微软雅黑" panose="020B0503020204020204" pitchFamily="34" charset="-122"/>
                <a:ea typeface="微软雅黑" panose="020B0503020204020204" pitchFamily="34" charset="-122"/>
              </a:rPr>
              <a:t>岁的青年群体。</a:t>
            </a:r>
          </a:p>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）图案尺寸：</a:t>
            </a:r>
            <a:r>
              <a:rPr lang="zh-CN" altLang="en-US" sz="1200" dirty="0">
                <a:latin typeface="微软雅黑" panose="020B0503020204020204" pitchFamily="34" charset="-122"/>
                <a:ea typeface="微软雅黑" panose="020B0503020204020204" pitchFamily="34" charset="-122"/>
              </a:rPr>
              <a:t>图案尺寸不小于</a:t>
            </a:r>
            <a:r>
              <a:rPr lang="en-US" altLang="zh-CN" sz="1200" dirty="0">
                <a:latin typeface="微软雅黑" panose="020B0503020204020204" pitchFamily="34" charset="-122"/>
                <a:ea typeface="微软雅黑" panose="020B0503020204020204" pitchFamily="34" charset="-122"/>
              </a:rPr>
              <a:t>20×20cm</a:t>
            </a:r>
            <a:r>
              <a:rPr lang="zh-CN" altLang="en-US" sz="1200" dirty="0">
                <a:latin typeface="微软雅黑" panose="020B0503020204020204" pitchFamily="34" charset="-122"/>
                <a:ea typeface="微软雅黑" panose="020B0503020204020204" pitchFamily="34" charset="-122"/>
              </a:rPr>
              <a:t>。</a:t>
            </a:r>
          </a:p>
          <a:p>
            <a:pPr>
              <a:lnSpc>
                <a:spcPct val="150000"/>
              </a:lnSpc>
              <a:spcBef>
                <a:spcPts val="595"/>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rPr>
              <a:t>）完成时间：</a:t>
            </a:r>
            <a:r>
              <a:rPr lang="en-US" altLang="zh-CN" sz="1200" dirty="0">
                <a:latin typeface="微软雅黑" panose="020B0503020204020204" pitchFamily="34" charset="-122"/>
                <a:ea typeface="微软雅黑" panose="020B0503020204020204" pitchFamily="34" charset="-122"/>
              </a:rPr>
              <a:t>4 </a:t>
            </a:r>
            <a:r>
              <a:rPr lang="zh-CN" altLang="en-US" sz="1200" dirty="0">
                <a:latin typeface="微软雅黑" panose="020B0503020204020204" pitchFamily="34" charset="-122"/>
                <a:ea typeface="微软雅黑" panose="020B0503020204020204" pitchFamily="34" charset="-122"/>
              </a:rPr>
              <a:t>课时。</a:t>
            </a:r>
          </a:p>
        </p:txBody>
      </p:sp>
      <p:sp>
        <p:nvSpPr>
          <p:cNvPr id="121" name="菱形 120"/>
          <p:cNvSpPr/>
          <p:nvPr/>
        </p:nvSpPr>
        <p:spPr>
          <a:xfrm>
            <a:off x="3721632" y="1789306"/>
            <a:ext cx="850909" cy="638231"/>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6" name="Freeform 26"/>
          <p:cNvSpPr>
            <a:spLocks noEditPoints="1"/>
          </p:cNvSpPr>
          <p:nvPr/>
        </p:nvSpPr>
        <p:spPr bwMode="auto">
          <a:xfrm>
            <a:off x="4000815" y="1998195"/>
            <a:ext cx="292542" cy="220454"/>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3" name="菱形 122"/>
          <p:cNvSpPr/>
          <p:nvPr/>
        </p:nvSpPr>
        <p:spPr>
          <a:xfrm>
            <a:off x="440637" y="2571750"/>
            <a:ext cx="2413102" cy="18099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4" name="Freeform 21"/>
          <p:cNvSpPr>
            <a:spLocks noEditPoints="1"/>
          </p:cNvSpPr>
          <p:nvPr/>
        </p:nvSpPr>
        <p:spPr bwMode="auto">
          <a:xfrm>
            <a:off x="1486949" y="2936411"/>
            <a:ext cx="320477"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18" name="Rectangle 24"/>
          <p:cNvSpPr>
            <a:spLocks noChangeArrowheads="1"/>
          </p:cNvSpPr>
          <p:nvPr/>
        </p:nvSpPr>
        <p:spPr bwMode="auto">
          <a:xfrm>
            <a:off x="907783" y="3378540"/>
            <a:ext cx="1478809" cy="67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57"/>
              </a:spcBef>
            </a:pPr>
            <a:r>
              <a:rPr lang="zh-CN" altLang="en-US" sz="1700" b="1" dirty="0">
                <a:solidFill>
                  <a:schemeClr val="bg1"/>
                </a:solidFill>
                <a:latin typeface="微软雅黑" panose="020B0503020204020204" pitchFamily="34" charset="-122"/>
                <a:ea typeface="微软雅黑" panose="020B0503020204020204" pitchFamily="34" charset="-122"/>
              </a:rPr>
              <a:t>文化衫项目</a:t>
            </a:r>
            <a:endParaRPr lang="en-US" altLang="zh-CN" sz="17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57"/>
              </a:spcBef>
            </a:pPr>
            <a:r>
              <a:rPr lang="zh-CN" altLang="en-US" sz="1700" b="1" dirty="0">
                <a:solidFill>
                  <a:schemeClr val="bg1"/>
                </a:solidFill>
                <a:latin typeface="微软雅黑" panose="020B0503020204020204" pitchFamily="34" charset="-122"/>
                <a:ea typeface="微软雅黑" panose="020B0503020204020204" pitchFamily="34" charset="-122"/>
              </a:rPr>
              <a:t>要求</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623210" y="3775701"/>
            <a:ext cx="233099" cy="3503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125" name="Freeform 7"/>
          <p:cNvSpPr/>
          <p:nvPr/>
        </p:nvSpPr>
        <p:spPr bwMode="auto">
          <a:xfrm>
            <a:off x="1199653" y="2357768"/>
            <a:ext cx="238875" cy="35769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spTree>
    <p:extLst>
      <p:ext uri="{BB962C8B-B14F-4D97-AF65-F5344CB8AC3E}">
        <p14:creationId xmlns:p14="http://schemas.microsoft.com/office/powerpoint/2010/main" val="231648229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20"/>
                                            </p:tgtEl>
                                            <p:attrNameLst>
                                              <p:attrName>style.visibility</p:attrName>
                                            </p:attrNameLst>
                                          </p:cBhvr>
                                          <p:to>
                                            <p:strVal val="visible"/>
                                          </p:to>
                                        </p:set>
                                        <p:anim calcmode="lin" valueType="num" p14:bounceEnd="60000">
                                          <p:cBhvr additive="base">
                                            <p:cTn id="74"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stCondLst>
                                        <p:cond delay="3100"/>
                                      </p:stCondLst>
                                      <p:childTnLst>
                                        <p:set>
                                          <p:cBhvr>
                                            <p:cTn id="73" dur="1" fill="hold">
                                              <p:stCondLst>
                                                <p:cond delay="0"/>
                                              </p:stCondLst>
                                            </p:cTn>
                                            <p:tgtEl>
                                              <p:spTgt spid="120"/>
                                            </p:tgtEl>
                                            <p:attrNameLst>
                                              <p:attrName>style.visibility</p:attrName>
                                            </p:attrNameLst>
                                          </p:cBhvr>
                                          <p:to>
                                            <p:strVal val="visible"/>
                                          </p:to>
                                        </p:set>
                                        <p:anim calcmode="lin" valueType="num">
                                          <p:cBhvr additive="base">
                                            <p:cTn id="74" dur="500" fill="hold"/>
                                            <p:tgtEl>
                                              <p:spTgt spid="120"/>
                                            </p:tgtEl>
                                            <p:attrNameLst>
                                              <p:attrName>ppt_x</p:attrName>
                                            </p:attrNameLst>
                                          </p:cBhvr>
                                          <p:tavLst>
                                            <p:tav tm="0">
                                              <p:val>
                                                <p:strVal val="1+#ppt_w/2"/>
                                              </p:val>
                                            </p:tav>
                                            <p:tav tm="100000">
                                              <p:val>
                                                <p:strVal val="#ppt_x"/>
                                              </p:val>
                                            </p:tav>
                                          </p:tavLst>
                                        </p:anim>
                                        <p:anim calcmode="lin" valueType="num">
                                          <p:cBhvr additive="base">
                                            <p:cTn id="75"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2722" y="-7940"/>
            <a:ext cx="3408789" cy="5160968"/>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108878" tIns="54439" rIns="108878" bIns="54439" numCol="1" anchor="t" anchorCtr="0" compatLnSpc="1"/>
          <a:lstStyle/>
          <a:p>
            <a:endParaRPr lang="zh-CN" altLang="en-US"/>
          </a:p>
        </p:txBody>
      </p:sp>
      <p:sp>
        <p:nvSpPr>
          <p:cNvPr id="7" name="Freeform 7"/>
          <p:cNvSpPr/>
          <p:nvPr/>
        </p:nvSpPr>
        <p:spPr bwMode="auto">
          <a:xfrm>
            <a:off x="-12722" y="2134259"/>
            <a:ext cx="585386" cy="87657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sp>
        <p:nvSpPr>
          <p:cNvPr id="8" name="Freeform 8"/>
          <p:cNvSpPr/>
          <p:nvPr/>
        </p:nvSpPr>
        <p:spPr bwMode="auto">
          <a:xfrm>
            <a:off x="2608900" y="1563326"/>
            <a:ext cx="774142" cy="1159274"/>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9" name="Freeform 9"/>
          <p:cNvSpPr/>
          <p:nvPr/>
        </p:nvSpPr>
        <p:spPr bwMode="auto">
          <a:xfrm>
            <a:off x="2950805" y="2090603"/>
            <a:ext cx="629218" cy="945599"/>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6" name="Rectangle 18"/>
          <p:cNvSpPr>
            <a:spLocks noChangeArrowheads="1"/>
          </p:cNvSpPr>
          <p:nvPr/>
        </p:nvSpPr>
        <p:spPr bwMode="auto">
          <a:xfrm>
            <a:off x="4172688" y="2101658"/>
            <a:ext cx="453306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3300" b="1" dirty="0">
                <a:solidFill>
                  <a:schemeClr val="accent2"/>
                </a:solidFill>
                <a:latin typeface="Impact" pitchFamily="34" charset="0"/>
                <a:ea typeface="微软雅黑" pitchFamily="34" charset="-122"/>
                <a:cs typeface="宋体" pitchFamily="2" charset="-122"/>
              </a:rPr>
              <a:t>感谢</a:t>
            </a:r>
            <a:r>
              <a:rPr lang="zh-CN" altLang="en-US" sz="3300" b="1" dirty="0">
                <a:solidFill>
                  <a:schemeClr val="tx1">
                    <a:lumMod val="75000"/>
                    <a:lumOff val="25000"/>
                  </a:schemeClr>
                </a:solidFill>
                <a:latin typeface="Impact" pitchFamily="34" charset="0"/>
                <a:ea typeface="微软雅黑" pitchFamily="34" charset="-122"/>
                <a:cs typeface="宋体" pitchFamily="2" charset="-122"/>
              </a:rPr>
              <a:t>各位观看</a:t>
            </a:r>
            <a:endParaRPr lang="en-US" altLang="zh-CN" sz="3300" b="1" dirty="0">
              <a:solidFill>
                <a:schemeClr val="tx1">
                  <a:lumMod val="75000"/>
                  <a:lumOff val="25000"/>
                </a:schemeClr>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172688" y="2675838"/>
            <a:ext cx="3568044"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78" tIns="54439" rIns="108878" bIns="54439"/>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1" name="菱形 10"/>
          <p:cNvSpPr/>
          <p:nvPr/>
        </p:nvSpPr>
        <p:spPr>
          <a:xfrm>
            <a:off x="1368462" y="3166510"/>
            <a:ext cx="2713577" cy="2035340"/>
          </a:xfrm>
          <a:prstGeom prst="diamond">
            <a:avLst/>
          </a:prstGeom>
          <a:blipFill>
            <a:blip r:embed="rId3" cstate="print"/>
            <a:srcRect/>
            <a:stretch>
              <a:fillRect r="3"/>
            </a:stretch>
          </a:blipFill>
          <a:ln w="6350" cap="flat">
            <a:noFill/>
            <a:prstDash val="solid"/>
            <a:miter lim="800000"/>
          </a:ln>
        </p:spPr>
        <p:txBody>
          <a:bodyPr vert="horz" wrap="square" lIns="108878" tIns="54439" rIns="108878" bIns="54439" numCol="1" anchor="t" anchorCtr="0" compatLnSpc="1"/>
          <a:lstStyle/>
          <a:p>
            <a:endParaRPr lang="zh-CN" altLang="en-US"/>
          </a:p>
        </p:txBody>
      </p:sp>
      <p:sp>
        <p:nvSpPr>
          <p:cNvPr id="12" name="菱形 11"/>
          <p:cNvSpPr/>
          <p:nvPr/>
        </p:nvSpPr>
        <p:spPr>
          <a:xfrm>
            <a:off x="-37067" y="4228445"/>
            <a:ext cx="2713577" cy="2035340"/>
          </a:xfrm>
          <a:prstGeom prst="diamond">
            <a:avLst/>
          </a:prstGeom>
          <a:solidFill>
            <a:schemeClr val="accent2"/>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5" name="菱形 14"/>
          <p:cNvSpPr/>
          <p:nvPr/>
        </p:nvSpPr>
        <p:spPr>
          <a:xfrm>
            <a:off x="2774716" y="4228445"/>
            <a:ext cx="2713577" cy="2035340"/>
          </a:xfrm>
          <a:prstGeom prst="diamond">
            <a:avLst/>
          </a:pr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Tree>
    <p:extLst>
      <p:ext uri="{BB962C8B-B14F-4D97-AF65-F5344CB8AC3E}">
        <p14:creationId xmlns:p14="http://schemas.microsoft.com/office/powerpoint/2010/main" val="263212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17"/>
            <a:ext cx="9143647" cy="5163917"/>
          </a:xfrm>
          <a:prstGeom prst="rect">
            <a:avLst/>
          </a:prstGeom>
        </p:spPr>
      </p:pic>
      <p:sp>
        <p:nvSpPr>
          <p:cNvPr id="2" name="矩形 1"/>
          <p:cNvSpPr/>
          <p:nvPr/>
        </p:nvSpPr>
        <p:spPr>
          <a:xfrm>
            <a:off x="1" y="-7647"/>
            <a:ext cx="9144000" cy="5151147"/>
          </a:xfrm>
          <a:prstGeom prst="rect">
            <a:avLst/>
          </a:prstGeom>
          <a:solidFill>
            <a:schemeClr val="accent4">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3" name="Rectangle 18"/>
          <p:cNvSpPr>
            <a:spLocks noChangeArrowheads="1"/>
          </p:cNvSpPr>
          <p:nvPr/>
        </p:nvSpPr>
        <p:spPr bwMode="auto">
          <a:xfrm>
            <a:off x="1397941" y="3724106"/>
            <a:ext cx="3876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itchFamily="34" charset="0"/>
              <a:buNone/>
            </a:pPr>
            <a:r>
              <a:rPr lang="zh-CN" altLang="en-US" sz="2400" dirty="0">
                <a:solidFill>
                  <a:schemeClr val="bg1"/>
                </a:solidFill>
                <a:latin typeface="微软雅黑" pitchFamily="34" charset="-122"/>
                <a:ea typeface="微软雅黑" pitchFamily="34" charset="-122"/>
                <a:cs typeface="Arial" pitchFamily="34" charset="0"/>
              </a:rPr>
              <a:t>任务一  文化类设计创意策划</a:t>
            </a:r>
          </a:p>
        </p:txBody>
      </p:sp>
      <p:sp>
        <p:nvSpPr>
          <p:cNvPr id="6" name="Freeform 9"/>
          <p:cNvSpPr/>
          <p:nvPr/>
        </p:nvSpPr>
        <p:spPr bwMode="auto">
          <a:xfrm>
            <a:off x="5820289" y="3817863"/>
            <a:ext cx="91993" cy="13824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108878" tIns="54439" rIns="108878" bIns="54439" numCol="1" anchor="t" anchorCtr="0" compatLnSpc="1"/>
          <a:lstStyle/>
          <a:p>
            <a:endParaRPr lang="zh-CN" altLang="en-US"/>
          </a:p>
        </p:txBody>
      </p:sp>
      <p:cxnSp>
        <p:nvCxnSpPr>
          <p:cNvPr id="10" name="直接连接符 9"/>
          <p:cNvCxnSpPr/>
          <p:nvPr/>
        </p:nvCxnSpPr>
        <p:spPr>
          <a:xfrm>
            <a:off x="1205874" y="3676026"/>
            <a:ext cx="0" cy="42337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466085" y="3732572"/>
            <a:ext cx="528530" cy="319897"/>
            <a:chOff x="-3743325" y="2247900"/>
            <a:chExt cx="822326" cy="663576"/>
          </a:xfrm>
          <a:solidFill>
            <a:schemeClr val="bg1"/>
          </a:solidFill>
        </p:grpSpPr>
        <p:sp>
          <p:nvSpPr>
            <p:cNvPr id="15"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2"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993"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11" name="Freeform 9"/>
          <p:cNvSpPr/>
          <p:nvPr/>
        </p:nvSpPr>
        <p:spPr bwMode="auto">
          <a:xfrm>
            <a:off x="134203"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12" name="Rectangle 18"/>
          <p:cNvSpPr>
            <a:spLocks noChangeArrowheads="1"/>
          </p:cNvSpPr>
          <p:nvPr/>
        </p:nvSpPr>
        <p:spPr bwMode="auto">
          <a:xfrm>
            <a:off x="619200"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项目</a:t>
            </a:r>
            <a:r>
              <a:rPr lang="zh-CN" altLang="en-US" sz="2400" b="1" dirty="0">
                <a:solidFill>
                  <a:schemeClr val="accent2"/>
                </a:solidFill>
                <a:latin typeface="Impact" pitchFamily="34" charset="0"/>
                <a:ea typeface="微软雅黑" pitchFamily="34" charset="-122"/>
                <a:cs typeface="宋体" pitchFamily="2" charset="-122"/>
              </a:rPr>
              <a:t>实施</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5" name="Rectangle 20"/>
          <p:cNvSpPr>
            <a:spLocks noChangeArrowheads="1"/>
          </p:cNvSpPr>
          <p:nvPr/>
        </p:nvSpPr>
        <p:spPr bwMode="auto">
          <a:xfrm>
            <a:off x="619201" y="1842935"/>
            <a:ext cx="356871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       以“文化衫”项目为载体，有效地开发学生的“形象创意思维”“循环思维”和“发散思维”等思维方式和关于图形创意的变形重组能力。完成创意草图的绘制和创意策划书的撰写，根据文化衫材料的特性以及文化衫主题需要，选择材料，对材料进行加工，并对文化衫进行创意制作。</a:t>
            </a:r>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6063"/>
          <a:stretch/>
        </p:blipFill>
        <p:spPr>
          <a:xfrm>
            <a:off x="4557514" y="1491417"/>
            <a:ext cx="4431670" cy="20816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1"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6216"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3" name="Freeform 9"/>
          <p:cNvSpPr/>
          <p:nvPr/>
        </p:nvSpPr>
        <p:spPr bwMode="auto">
          <a:xfrm>
            <a:off x="139425"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4" name="Rectangle 18"/>
          <p:cNvSpPr>
            <a:spLocks noChangeArrowheads="1"/>
          </p:cNvSpPr>
          <p:nvPr/>
        </p:nvSpPr>
        <p:spPr bwMode="auto">
          <a:xfrm>
            <a:off x="624425" y="194755"/>
            <a:ext cx="3757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微软雅黑" panose="020B0503020204020204" pitchFamily="34" charset="-122"/>
                <a:ea typeface="微软雅黑" panose="020B0503020204020204" pitchFamily="34" charset="-122"/>
                <a:cs typeface="宋体" pitchFamily="2" charset="-122"/>
              </a:rPr>
              <a:t>活动</a:t>
            </a:r>
            <a:r>
              <a:rPr lang="en-US" altLang="zh-CN" sz="2400" b="1" dirty="0">
                <a:solidFill>
                  <a:schemeClr val="accent1"/>
                </a:solidFill>
                <a:latin typeface="微软雅黑" panose="020B0503020204020204" pitchFamily="34" charset="-122"/>
                <a:ea typeface="微软雅黑" panose="020B0503020204020204" pitchFamily="34" charset="-122"/>
                <a:cs typeface="宋体" pitchFamily="2" charset="-122"/>
              </a:rPr>
              <a:t>1  </a:t>
            </a:r>
            <a:r>
              <a:rPr lang="zh-CN" altLang="en-US" sz="2400" b="1" dirty="0">
                <a:solidFill>
                  <a:schemeClr val="accent1"/>
                </a:solidFill>
                <a:latin typeface="微软雅黑" panose="020B0503020204020204" pitchFamily="34" charset="-122"/>
                <a:ea typeface="微软雅黑" panose="020B0503020204020204" pitchFamily="34" charset="-122"/>
                <a:cs typeface="宋体" pitchFamily="2" charset="-122"/>
              </a:rPr>
              <a:t>绘制</a:t>
            </a:r>
            <a:r>
              <a:rPr lang="zh-CN" altLang="en-US" sz="2400" b="1" dirty="0">
                <a:solidFill>
                  <a:schemeClr val="accent2"/>
                </a:solidFill>
                <a:latin typeface="Impact" pitchFamily="34" charset="0"/>
                <a:ea typeface="微软雅黑" pitchFamily="34" charset="-122"/>
                <a:cs typeface="宋体" pitchFamily="2" charset="-122"/>
              </a:rPr>
              <a:t>文化衫创意草图</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6" name="菱形 15"/>
          <p:cNvSpPr/>
          <p:nvPr/>
        </p:nvSpPr>
        <p:spPr>
          <a:xfrm>
            <a:off x="0" y="1318899"/>
            <a:ext cx="4299750" cy="3225061"/>
          </a:xfrm>
          <a:prstGeom prst="diamond">
            <a:avLst/>
          </a:prstGeom>
          <a:blipFill dpi="0" rotWithShape="1">
            <a:blip r:embed="rId2" cstate="print"/>
            <a:srcRect/>
            <a:stretch>
              <a:fillRect/>
            </a:stretch>
          </a:blipFill>
          <a:ln w="6350" cap="flat">
            <a:noFill/>
            <a:prstDash val="solid"/>
            <a:miter lim="800000"/>
          </a:ln>
        </p:spPr>
        <p:txBody>
          <a:bodyPr vert="horz" wrap="square" lIns="108878" tIns="54439" rIns="108878" bIns="54439" numCol="1" anchor="t" anchorCtr="0" compatLnSpc="1"/>
          <a:lstStyle/>
          <a:p>
            <a:endParaRPr lang="zh-CN" altLang="en-US"/>
          </a:p>
        </p:txBody>
      </p:sp>
      <p:sp>
        <p:nvSpPr>
          <p:cNvPr id="17" name="Freeform 9"/>
          <p:cNvSpPr/>
          <p:nvPr/>
        </p:nvSpPr>
        <p:spPr bwMode="auto">
          <a:xfrm>
            <a:off x="3782435" y="2374911"/>
            <a:ext cx="358462" cy="53870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2"/>
          </a:solidFill>
          <a:ln>
            <a:noFill/>
          </a:ln>
        </p:spPr>
        <p:txBody>
          <a:bodyPr vert="horz" wrap="square" lIns="108878" tIns="54439" rIns="108878" bIns="54439" numCol="1" anchor="t" anchorCtr="0" compatLnSpc="1"/>
          <a:lstStyle/>
          <a:p>
            <a:endParaRPr lang="zh-CN" altLang="en-US"/>
          </a:p>
        </p:txBody>
      </p:sp>
      <p:sp>
        <p:nvSpPr>
          <p:cNvPr id="18" name="Freeform 9"/>
          <p:cNvSpPr/>
          <p:nvPr/>
        </p:nvSpPr>
        <p:spPr bwMode="auto">
          <a:xfrm>
            <a:off x="1538557" y="3940327"/>
            <a:ext cx="358462" cy="53870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cxnSp>
        <p:nvCxnSpPr>
          <p:cNvPr id="29" name="直接连接符 28"/>
          <p:cNvCxnSpPr/>
          <p:nvPr/>
        </p:nvCxnSpPr>
        <p:spPr>
          <a:xfrm>
            <a:off x="2960800" y="1163144"/>
            <a:ext cx="5306737" cy="398036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531256" y="1581776"/>
            <a:ext cx="96032" cy="72029"/>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24" name="Rectangle 20"/>
          <p:cNvSpPr>
            <a:spLocks noChangeArrowheads="1"/>
          </p:cNvSpPr>
          <p:nvPr/>
        </p:nvSpPr>
        <p:spPr bwMode="auto">
          <a:xfrm>
            <a:off x="3904403" y="1511175"/>
            <a:ext cx="10086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活动描述</a:t>
            </a:r>
          </a:p>
        </p:txBody>
      </p:sp>
      <p:sp>
        <p:nvSpPr>
          <p:cNvPr id="30" name="椭圆 29"/>
          <p:cNvSpPr/>
          <p:nvPr/>
        </p:nvSpPr>
        <p:spPr>
          <a:xfrm>
            <a:off x="4480601" y="2295515"/>
            <a:ext cx="96032" cy="72029"/>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32" name="Rectangle 20"/>
          <p:cNvSpPr>
            <a:spLocks noChangeArrowheads="1"/>
          </p:cNvSpPr>
          <p:nvPr/>
        </p:nvSpPr>
        <p:spPr bwMode="auto">
          <a:xfrm>
            <a:off x="4853742" y="2233373"/>
            <a:ext cx="14514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工作环境</a:t>
            </a:r>
          </a:p>
        </p:txBody>
      </p:sp>
      <p:sp>
        <p:nvSpPr>
          <p:cNvPr id="35" name="椭圆 34"/>
          <p:cNvSpPr/>
          <p:nvPr/>
        </p:nvSpPr>
        <p:spPr>
          <a:xfrm>
            <a:off x="5440170" y="3012861"/>
            <a:ext cx="96032" cy="72029"/>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37" name="Rectangle 20"/>
          <p:cNvSpPr>
            <a:spLocks noChangeArrowheads="1"/>
          </p:cNvSpPr>
          <p:nvPr/>
        </p:nvSpPr>
        <p:spPr bwMode="auto">
          <a:xfrm>
            <a:off x="5813317" y="2963655"/>
            <a:ext cx="26999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相关知识</a:t>
            </a:r>
          </a:p>
        </p:txBody>
      </p:sp>
      <p:sp>
        <p:nvSpPr>
          <p:cNvPr id="39" name="椭圆 38"/>
          <p:cNvSpPr/>
          <p:nvPr/>
        </p:nvSpPr>
        <p:spPr>
          <a:xfrm>
            <a:off x="6396082" y="3730774"/>
            <a:ext cx="96032" cy="72029"/>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41" name="Rectangle 20"/>
          <p:cNvSpPr>
            <a:spLocks noChangeArrowheads="1"/>
          </p:cNvSpPr>
          <p:nvPr/>
        </p:nvSpPr>
        <p:spPr bwMode="auto">
          <a:xfrm>
            <a:off x="6769227" y="3681568"/>
            <a:ext cx="26999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活动实施</a:t>
            </a:r>
          </a:p>
        </p:txBody>
      </p:sp>
      <p:sp>
        <p:nvSpPr>
          <p:cNvPr id="25" name="Freeform 7"/>
          <p:cNvSpPr/>
          <p:nvPr/>
        </p:nvSpPr>
        <p:spPr bwMode="auto">
          <a:xfrm>
            <a:off x="484664" y="2573732"/>
            <a:ext cx="477751" cy="715395"/>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par>
                                <p:cTn id="25" presetID="2" presetClass="entr" presetSubtype="8" fill="hold" grpId="0" nodeType="withEffect">
                                  <p:stCondLst>
                                    <p:cond delay="1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35" presetClass="emph" presetSubtype="0" repeatCount="3000" fill="hold" grpId="1" nodeType="withEffect">
                                  <p:stCondLst>
                                    <p:cond delay="1500"/>
                                  </p:stCondLst>
                                  <p:childTnLst>
                                    <p:anim calcmode="discrete" valueType="str">
                                      <p:cBhvr>
                                        <p:cTn id="30" dur="100" fill="hold"/>
                                        <p:tgtEl>
                                          <p:spTgt spid="17"/>
                                        </p:tgtEl>
                                        <p:attrNameLst>
                                          <p:attrName>style.visibility</p:attrName>
                                        </p:attrNameLst>
                                      </p:cBhvr>
                                      <p:tavLst>
                                        <p:tav tm="0">
                                          <p:val>
                                            <p:strVal val="hidden"/>
                                          </p:val>
                                        </p:tav>
                                        <p:tav tm="50000">
                                          <p:val>
                                            <p:strVal val="visible"/>
                                          </p:val>
                                        </p:tav>
                                      </p:tavLst>
                                    </p:anim>
                                  </p:childTnLst>
                                </p:cTn>
                              </p:par>
                              <p:par>
                                <p:cTn id="31" presetID="2" presetClass="entr" presetSubtype="8" fill="hold" grpId="0" nodeType="withEffect">
                                  <p:stCondLst>
                                    <p:cond delay="1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25"/>
                                        </p:tgtEl>
                                        <p:attrNameLst>
                                          <p:attrName>style.visibility</p:attrName>
                                        </p:attrNameLst>
                                      </p:cBhvr>
                                      <p:tavLst>
                                        <p:tav tm="0">
                                          <p:val>
                                            <p:strVal val="hidden"/>
                                          </p:val>
                                        </p:tav>
                                        <p:tav tm="50000">
                                          <p:val>
                                            <p:strVal val="visible"/>
                                          </p:val>
                                        </p:tav>
                                      </p:tavLst>
                                    </p:anim>
                                  </p:childTnLst>
                                </p:cTn>
                              </p:par>
                              <p:par>
                                <p:cTn id="37" presetID="2" presetClass="entr" presetSubtype="8" fill="hold" grpId="0" nodeType="withEffect">
                                  <p:stCondLst>
                                    <p:cond delay="13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18"/>
                                        </p:tgtEl>
                                        <p:attrNameLst>
                                          <p:attrName>style.visibility</p:attrName>
                                        </p:attrNameLst>
                                      </p:cBhvr>
                                      <p:tavLst>
                                        <p:tav tm="0">
                                          <p:val>
                                            <p:strVal val="hidden"/>
                                          </p:val>
                                        </p:tav>
                                        <p:tav tm="50000">
                                          <p:val>
                                            <p:strVal val="visible"/>
                                          </p:val>
                                        </p:tav>
                                      </p:tavLst>
                                    </p:anim>
                                  </p:childTnLst>
                                </p:cTn>
                              </p:par>
                              <p:par>
                                <p:cTn id="43" presetID="22" presetClass="entr" presetSubtype="1" fill="hold" nodeType="withEffect">
                                  <p:stCondLst>
                                    <p:cond delay="200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15" presetClass="entr" presetSubtype="0" fill="hold" grpId="0" nodeType="withEffect">
                                  <p:stCondLst>
                                    <p:cond delay="25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4"/>
                                        </p:tgtEl>
                                        <p:attrNameLst>
                                          <p:attrName>ppt_y</p:attrName>
                                        </p:attrNameLst>
                                      </p:cBhvr>
                                      <p:tavLst>
                                        <p:tav tm="0" fmla="#ppt_y+(sin(-2*pi*(1-$))*-#ppt_x+cos(-2*pi*(1-$))*(1-#ppt_y))*(1-$)">
                                          <p:val>
                                            <p:fltVal val="0"/>
                                          </p:val>
                                        </p:tav>
                                        <p:tav tm="100000">
                                          <p:val>
                                            <p:fltVal val="1"/>
                                          </p:val>
                                        </p:tav>
                                      </p:tavLst>
                                    </p:anim>
                                  </p:childTnLst>
                                </p:cTn>
                              </p:par>
                              <p:par>
                                <p:cTn id="57" presetID="53" presetClass="entr" presetSubtype="16" fill="hold" grpId="0" nodeType="withEffect">
                                  <p:stCondLst>
                                    <p:cond delay="3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5" presetClass="entr" presetSubtype="0" fill="hold" grpId="0" nodeType="withEffect">
                                  <p:stCondLst>
                                    <p:cond delay="35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32"/>
                                        </p:tgtEl>
                                        <p:attrNameLst>
                                          <p:attrName>ppt_y</p:attrName>
                                        </p:attrNameLst>
                                      </p:cBhvr>
                                      <p:tavLst>
                                        <p:tav tm="0" fmla="#ppt_y+(sin(-2*pi*(1-$))*-#ppt_x+cos(-2*pi*(1-$))*(1-#ppt_y))*(1-$)">
                                          <p:val>
                                            <p:fltVal val="0"/>
                                          </p:val>
                                        </p:tav>
                                        <p:tav tm="100000">
                                          <p:val>
                                            <p:fltVal val="1"/>
                                          </p:val>
                                        </p:tav>
                                      </p:tavLst>
                                    </p:anim>
                                  </p:childTnLst>
                                </p:cTn>
                              </p:par>
                              <p:par>
                                <p:cTn id="68" presetID="53" presetClass="entr" presetSubtype="16" fill="hold" grpId="0" nodeType="withEffect">
                                  <p:stCondLst>
                                    <p:cond delay="45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15" presetClass="entr" presetSubtype="0" fill="hold" grpId="0" nodeType="withEffect">
                                  <p:stCondLst>
                                    <p:cond delay="450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fltVal val="0"/>
                                          </p:val>
                                        </p:tav>
                                        <p:tav tm="100000">
                                          <p:val>
                                            <p:strVal val="#ppt_w"/>
                                          </p:val>
                                        </p:tav>
                                      </p:tavLst>
                                    </p:anim>
                                    <p:anim calcmode="lin" valueType="num">
                                      <p:cBhvr>
                                        <p:cTn id="76" dur="1000" fill="hold"/>
                                        <p:tgtEl>
                                          <p:spTgt spid="37"/>
                                        </p:tgtEl>
                                        <p:attrNameLst>
                                          <p:attrName>ppt_h</p:attrName>
                                        </p:attrNameLst>
                                      </p:cBhvr>
                                      <p:tavLst>
                                        <p:tav tm="0">
                                          <p:val>
                                            <p:fltVal val="0"/>
                                          </p:val>
                                        </p:tav>
                                        <p:tav tm="100000">
                                          <p:val>
                                            <p:strVal val="#ppt_h"/>
                                          </p:val>
                                        </p:tav>
                                      </p:tavLst>
                                    </p:anim>
                                    <p:anim calcmode="lin" valueType="num">
                                      <p:cBhvr>
                                        <p:cTn id="7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7"/>
                                        </p:tgtEl>
                                        <p:attrNameLst>
                                          <p:attrName>ppt_y</p:attrName>
                                        </p:attrNameLst>
                                      </p:cBhvr>
                                      <p:tavLst>
                                        <p:tav tm="0" fmla="#ppt_y+(sin(-2*pi*(1-$))*-#ppt_x+cos(-2*pi*(1-$))*(1-#ppt_y))*(1-$)">
                                          <p:val>
                                            <p:fltVal val="0"/>
                                          </p:val>
                                        </p:tav>
                                        <p:tav tm="100000">
                                          <p:val>
                                            <p:fltVal val="1"/>
                                          </p:val>
                                        </p:tav>
                                      </p:tavLst>
                                    </p:anim>
                                  </p:childTnLst>
                                </p:cTn>
                              </p:par>
                              <p:par>
                                <p:cTn id="79" presetID="53" presetClass="entr" presetSubtype="16" fill="hold" grpId="0" nodeType="withEffect">
                                  <p:stCondLst>
                                    <p:cond delay="550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15" presetClass="entr" presetSubtype="0" fill="hold" grpId="0" nodeType="withEffect">
                                  <p:stCondLst>
                                    <p:cond delay="5500"/>
                                  </p:stCondLst>
                                  <p:childTnLst>
                                    <p:set>
                                      <p:cBhvr>
                                        <p:cTn id="85" dur="1" fill="hold">
                                          <p:stCondLst>
                                            <p:cond delay="0"/>
                                          </p:stCondLst>
                                        </p:cTn>
                                        <p:tgtEl>
                                          <p:spTgt spid="41"/>
                                        </p:tgtEl>
                                        <p:attrNameLst>
                                          <p:attrName>style.visibility</p:attrName>
                                        </p:attrNameLst>
                                      </p:cBhvr>
                                      <p:to>
                                        <p:strVal val="visible"/>
                                      </p:to>
                                    </p:set>
                                    <p:anim calcmode="lin" valueType="num">
                                      <p:cBhvr>
                                        <p:cTn id="86" dur="1000" fill="hold"/>
                                        <p:tgtEl>
                                          <p:spTgt spid="41"/>
                                        </p:tgtEl>
                                        <p:attrNameLst>
                                          <p:attrName>ppt_w</p:attrName>
                                        </p:attrNameLst>
                                      </p:cBhvr>
                                      <p:tavLst>
                                        <p:tav tm="0">
                                          <p:val>
                                            <p:fltVal val="0"/>
                                          </p:val>
                                        </p:tav>
                                        <p:tav tm="100000">
                                          <p:val>
                                            <p:strVal val="#ppt_w"/>
                                          </p:val>
                                        </p:tav>
                                      </p:tavLst>
                                    </p:anim>
                                    <p:anim calcmode="lin" valueType="num">
                                      <p:cBhvr>
                                        <p:cTn id="87" dur="1000" fill="hold"/>
                                        <p:tgtEl>
                                          <p:spTgt spid="41"/>
                                        </p:tgtEl>
                                        <p:attrNameLst>
                                          <p:attrName>ppt_h</p:attrName>
                                        </p:attrNameLst>
                                      </p:cBhvr>
                                      <p:tavLst>
                                        <p:tav tm="0">
                                          <p:val>
                                            <p:fltVal val="0"/>
                                          </p:val>
                                        </p:tav>
                                        <p:tav tm="100000">
                                          <p:val>
                                            <p:strVal val="#ppt_h"/>
                                          </p:val>
                                        </p:tav>
                                      </p:tavLst>
                                    </p:anim>
                                    <p:anim calcmode="lin" valueType="num">
                                      <p:cBhvr>
                                        <p:cTn id="88"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16" grpId="0" animBg="1"/>
      <p:bldP spid="17" grpId="0" animBg="1"/>
      <p:bldP spid="17" grpId="1" animBg="1"/>
      <p:bldP spid="18" grpId="0" animBg="1"/>
      <p:bldP spid="18" grpId="1" animBg="1"/>
      <p:bldP spid="22" grpId="0" animBg="1"/>
      <p:bldP spid="24" grpId="0"/>
      <p:bldP spid="30" grpId="0" animBg="1"/>
      <p:bldP spid="32" grpId="0"/>
      <p:bldP spid="35" grpId="0" animBg="1"/>
      <p:bldP spid="37" grpId="0"/>
      <p:bldP spid="39" grpId="0" animBg="1"/>
      <p:bldP spid="41"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1"/>
          <p:cNvSpPr/>
          <p:nvPr/>
        </p:nvSpPr>
        <p:spPr>
          <a:xfrm>
            <a:off x="2843600" y="332315"/>
            <a:ext cx="6319686" cy="4811189"/>
          </a:xfrm>
          <a:custGeom>
            <a:avLst/>
            <a:gdLst/>
            <a:ahLst/>
            <a:cxnLst/>
            <a:rect l="l" t="t" r="r" b="b"/>
            <a:pathLst>
              <a:path w="4738667" h="4809705">
                <a:moveTo>
                  <a:pt x="4738667" y="0"/>
                </a:moveTo>
                <a:lnTo>
                  <a:pt x="4738667" y="1029020"/>
                </a:lnTo>
                <a:lnTo>
                  <a:pt x="1013823" y="4809705"/>
                </a:lnTo>
                <a:lnTo>
                  <a:pt x="0" y="4809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grpSp>
        <p:nvGrpSpPr>
          <p:cNvPr id="1033" name="组合 1032"/>
          <p:cNvGrpSpPr/>
          <p:nvPr/>
        </p:nvGrpSpPr>
        <p:grpSpPr>
          <a:xfrm>
            <a:off x="5603559" y="1568266"/>
            <a:ext cx="2869168" cy="1825830"/>
            <a:chOff x="917575" y="1467648"/>
            <a:chExt cx="2859088" cy="2425700"/>
          </a:xfrm>
        </p:grpSpPr>
        <p:grpSp>
          <p:nvGrpSpPr>
            <p:cNvPr id="1028" name="组合 1027"/>
            <p:cNvGrpSpPr/>
            <p:nvPr/>
          </p:nvGrpSpPr>
          <p:grpSpPr>
            <a:xfrm>
              <a:off x="1563688" y="1586710"/>
              <a:ext cx="1566863" cy="2306638"/>
              <a:chOff x="1563688" y="1971675"/>
              <a:chExt cx="1566863" cy="2306638"/>
            </a:xfrm>
            <a:solidFill>
              <a:schemeClr val="tx2">
                <a:lumMod val="60000"/>
                <a:lumOff val="40000"/>
              </a:schemeClr>
            </a:solidFill>
          </p:grpSpPr>
          <p:sp>
            <p:nvSpPr>
              <p:cNvPr id="24" name="Oval 23"/>
              <p:cNvSpPr>
                <a:spLocks noChangeArrowheads="1"/>
              </p:cNvSpPr>
              <p:nvPr/>
            </p:nvSpPr>
            <p:spPr bwMode="auto">
              <a:xfrm>
                <a:off x="2198688" y="1971675"/>
                <a:ext cx="296863" cy="296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563688" y="2301875"/>
                <a:ext cx="1566863" cy="1976438"/>
              </a:xfrm>
              <a:custGeom>
                <a:avLst/>
                <a:gdLst>
                  <a:gd name="T0" fmla="*/ 896 w 930"/>
                  <a:gd name="T1" fmla="*/ 538 h 1173"/>
                  <a:gd name="T2" fmla="*/ 674 w 930"/>
                  <a:gd name="T3" fmla="*/ 538 h 1173"/>
                  <a:gd name="T4" fmla="*/ 581 w 930"/>
                  <a:gd name="T5" fmla="*/ 538 h 1173"/>
                  <a:gd name="T6" fmla="*/ 581 w 930"/>
                  <a:gd name="T7" fmla="*/ 147 h 1173"/>
                  <a:gd name="T8" fmla="*/ 622 w 930"/>
                  <a:gd name="T9" fmla="*/ 147 h 1173"/>
                  <a:gd name="T10" fmla="*/ 622 w 930"/>
                  <a:gd name="T11" fmla="*/ 408 h 1173"/>
                  <a:gd name="T12" fmla="*/ 622 w 930"/>
                  <a:gd name="T13" fmla="*/ 408 h 1173"/>
                  <a:gd name="T14" fmla="*/ 657 w 930"/>
                  <a:gd name="T15" fmla="*/ 444 h 1173"/>
                  <a:gd name="T16" fmla="*/ 692 w 930"/>
                  <a:gd name="T17" fmla="*/ 408 h 1173"/>
                  <a:gd name="T18" fmla="*/ 692 w 930"/>
                  <a:gd name="T19" fmla="*/ 408 h 1173"/>
                  <a:gd name="T20" fmla="*/ 692 w 930"/>
                  <a:gd name="T21" fmla="*/ 61 h 1173"/>
                  <a:gd name="T22" fmla="*/ 631 w 930"/>
                  <a:gd name="T23" fmla="*/ 0 h 1173"/>
                  <a:gd name="T24" fmla="*/ 528 w 930"/>
                  <a:gd name="T25" fmla="*/ 0 h 1173"/>
                  <a:gd name="T26" fmla="*/ 499 w 930"/>
                  <a:gd name="T27" fmla="*/ 138 h 1173"/>
                  <a:gd name="T28" fmla="*/ 495 w 930"/>
                  <a:gd name="T29" fmla="*/ 138 h 1173"/>
                  <a:gd name="T30" fmla="*/ 467 w 930"/>
                  <a:gd name="T31" fmla="*/ 60 h 1173"/>
                  <a:gd name="T32" fmla="*/ 484 w 930"/>
                  <a:gd name="T33" fmla="*/ 43 h 1173"/>
                  <a:gd name="T34" fmla="*/ 462 w 930"/>
                  <a:gd name="T35" fmla="*/ 21 h 1173"/>
                  <a:gd name="T36" fmla="*/ 439 w 930"/>
                  <a:gd name="T37" fmla="*/ 43 h 1173"/>
                  <a:gd name="T38" fmla="*/ 457 w 930"/>
                  <a:gd name="T39" fmla="*/ 60 h 1173"/>
                  <a:gd name="T40" fmla="*/ 433 w 930"/>
                  <a:gd name="T41" fmla="*/ 138 h 1173"/>
                  <a:gd name="T42" fmla="*/ 428 w 930"/>
                  <a:gd name="T43" fmla="*/ 138 h 1173"/>
                  <a:gd name="T44" fmla="*/ 392 w 930"/>
                  <a:gd name="T45" fmla="*/ 0 h 1173"/>
                  <a:gd name="T46" fmla="*/ 298 w 930"/>
                  <a:gd name="T47" fmla="*/ 0 h 1173"/>
                  <a:gd name="T48" fmla="*/ 237 w 930"/>
                  <a:gd name="T49" fmla="*/ 61 h 1173"/>
                  <a:gd name="T50" fmla="*/ 237 w 930"/>
                  <a:gd name="T51" fmla="*/ 408 h 1173"/>
                  <a:gd name="T52" fmla="*/ 237 w 930"/>
                  <a:gd name="T53" fmla="*/ 408 h 1173"/>
                  <a:gd name="T54" fmla="*/ 272 w 930"/>
                  <a:gd name="T55" fmla="*/ 444 h 1173"/>
                  <a:gd name="T56" fmla="*/ 308 w 930"/>
                  <a:gd name="T57" fmla="*/ 408 h 1173"/>
                  <a:gd name="T58" fmla="*/ 308 w 930"/>
                  <a:gd name="T59" fmla="*/ 408 h 1173"/>
                  <a:gd name="T60" fmla="*/ 308 w 930"/>
                  <a:gd name="T61" fmla="*/ 147 h 1173"/>
                  <a:gd name="T62" fmla="*/ 348 w 930"/>
                  <a:gd name="T63" fmla="*/ 147 h 1173"/>
                  <a:gd name="T64" fmla="*/ 348 w 930"/>
                  <a:gd name="T65" fmla="*/ 538 h 1173"/>
                  <a:gd name="T66" fmla="*/ 255 w 930"/>
                  <a:gd name="T67" fmla="*/ 538 h 1173"/>
                  <a:gd name="T68" fmla="*/ 34 w 930"/>
                  <a:gd name="T69" fmla="*/ 538 h 1173"/>
                  <a:gd name="T70" fmla="*/ 0 w 930"/>
                  <a:gd name="T71" fmla="*/ 572 h 1173"/>
                  <a:gd name="T72" fmla="*/ 34 w 930"/>
                  <a:gd name="T73" fmla="*/ 606 h 1173"/>
                  <a:gd name="T74" fmla="*/ 255 w 930"/>
                  <a:gd name="T75" fmla="*/ 606 h 1173"/>
                  <a:gd name="T76" fmla="*/ 255 w 930"/>
                  <a:gd name="T77" fmla="*/ 1121 h 1173"/>
                  <a:gd name="T78" fmla="*/ 207 w 930"/>
                  <a:gd name="T79" fmla="*/ 1121 h 1173"/>
                  <a:gd name="T80" fmla="*/ 181 w 930"/>
                  <a:gd name="T81" fmla="*/ 1147 h 1173"/>
                  <a:gd name="T82" fmla="*/ 207 w 930"/>
                  <a:gd name="T83" fmla="*/ 1173 h 1173"/>
                  <a:gd name="T84" fmla="*/ 255 w 930"/>
                  <a:gd name="T85" fmla="*/ 1173 h 1173"/>
                  <a:gd name="T86" fmla="*/ 666 w 930"/>
                  <a:gd name="T87" fmla="*/ 1173 h 1173"/>
                  <a:gd name="T88" fmla="*/ 674 w 930"/>
                  <a:gd name="T89" fmla="*/ 1173 h 1173"/>
                  <a:gd name="T90" fmla="*/ 722 w 930"/>
                  <a:gd name="T91" fmla="*/ 1173 h 1173"/>
                  <a:gd name="T92" fmla="*/ 748 w 930"/>
                  <a:gd name="T93" fmla="*/ 1147 h 1173"/>
                  <a:gd name="T94" fmla="*/ 722 w 930"/>
                  <a:gd name="T95" fmla="*/ 1121 h 1173"/>
                  <a:gd name="T96" fmla="*/ 674 w 930"/>
                  <a:gd name="T97" fmla="*/ 1121 h 1173"/>
                  <a:gd name="T98" fmla="*/ 674 w 930"/>
                  <a:gd name="T99" fmla="*/ 606 h 1173"/>
                  <a:gd name="T100" fmla="*/ 896 w 930"/>
                  <a:gd name="T101" fmla="*/ 606 h 1173"/>
                  <a:gd name="T102" fmla="*/ 930 w 930"/>
                  <a:gd name="T103" fmla="*/ 572 h 1173"/>
                  <a:gd name="T104" fmla="*/ 896 w 930"/>
                  <a:gd name="T105" fmla="*/ 538 h 1173"/>
                  <a:gd name="T106" fmla="*/ 484 w 930"/>
                  <a:gd name="T107" fmla="*/ 538 h 1173"/>
                  <a:gd name="T108" fmla="*/ 445 w 930"/>
                  <a:gd name="T109" fmla="*/ 538 h 1173"/>
                  <a:gd name="T110" fmla="*/ 445 w 930"/>
                  <a:gd name="T111" fmla="*/ 456 h 1173"/>
                  <a:gd name="T112" fmla="*/ 484 w 930"/>
                  <a:gd name="T113" fmla="*/ 456 h 1173"/>
                  <a:gd name="T114" fmla="*/ 484 w 930"/>
                  <a:gd name="T115" fmla="*/ 53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0" h="1173">
                    <a:moveTo>
                      <a:pt x="896" y="538"/>
                    </a:moveTo>
                    <a:cubicBezTo>
                      <a:pt x="674" y="538"/>
                      <a:pt x="674" y="538"/>
                      <a:pt x="674" y="538"/>
                    </a:cubicBezTo>
                    <a:cubicBezTo>
                      <a:pt x="581" y="538"/>
                      <a:pt x="581" y="538"/>
                      <a:pt x="581" y="538"/>
                    </a:cubicBezTo>
                    <a:cubicBezTo>
                      <a:pt x="581" y="147"/>
                      <a:pt x="581" y="147"/>
                      <a:pt x="581" y="147"/>
                    </a:cubicBezTo>
                    <a:cubicBezTo>
                      <a:pt x="622" y="147"/>
                      <a:pt x="622" y="147"/>
                      <a:pt x="622" y="147"/>
                    </a:cubicBezTo>
                    <a:cubicBezTo>
                      <a:pt x="622" y="408"/>
                      <a:pt x="622" y="408"/>
                      <a:pt x="622" y="408"/>
                    </a:cubicBezTo>
                    <a:cubicBezTo>
                      <a:pt x="622" y="408"/>
                      <a:pt x="622" y="408"/>
                      <a:pt x="622" y="408"/>
                    </a:cubicBezTo>
                    <a:cubicBezTo>
                      <a:pt x="622" y="428"/>
                      <a:pt x="638" y="444"/>
                      <a:pt x="657" y="444"/>
                    </a:cubicBezTo>
                    <a:cubicBezTo>
                      <a:pt x="677" y="444"/>
                      <a:pt x="692" y="428"/>
                      <a:pt x="692" y="408"/>
                    </a:cubicBezTo>
                    <a:cubicBezTo>
                      <a:pt x="692" y="408"/>
                      <a:pt x="692" y="408"/>
                      <a:pt x="692" y="408"/>
                    </a:cubicBezTo>
                    <a:cubicBezTo>
                      <a:pt x="692" y="61"/>
                      <a:pt x="692" y="61"/>
                      <a:pt x="692" y="61"/>
                    </a:cubicBezTo>
                    <a:cubicBezTo>
                      <a:pt x="692" y="27"/>
                      <a:pt x="665" y="0"/>
                      <a:pt x="631" y="0"/>
                    </a:cubicBezTo>
                    <a:cubicBezTo>
                      <a:pt x="528" y="0"/>
                      <a:pt x="528" y="0"/>
                      <a:pt x="528" y="0"/>
                    </a:cubicBezTo>
                    <a:cubicBezTo>
                      <a:pt x="499" y="138"/>
                      <a:pt x="499" y="138"/>
                      <a:pt x="499" y="138"/>
                    </a:cubicBezTo>
                    <a:cubicBezTo>
                      <a:pt x="495" y="138"/>
                      <a:pt x="495" y="138"/>
                      <a:pt x="495" y="138"/>
                    </a:cubicBezTo>
                    <a:cubicBezTo>
                      <a:pt x="467" y="60"/>
                      <a:pt x="467" y="60"/>
                      <a:pt x="467" y="60"/>
                    </a:cubicBezTo>
                    <a:cubicBezTo>
                      <a:pt x="484" y="43"/>
                      <a:pt x="484" y="43"/>
                      <a:pt x="484" y="43"/>
                    </a:cubicBezTo>
                    <a:cubicBezTo>
                      <a:pt x="462" y="21"/>
                      <a:pt x="462" y="21"/>
                      <a:pt x="462" y="21"/>
                    </a:cubicBezTo>
                    <a:cubicBezTo>
                      <a:pt x="439" y="43"/>
                      <a:pt x="439" y="43"/>
                      <a:pt x="439" y="43"/>
                    </a:cubicBezTo>
                    <a:cubicBezTo>
                      <a:pt x="457" y="60"/>
                      <a:pt x="457" y="60"/>
                      <a:pt x="457" y="60"/>
                    </a:cubicBezTo>
                    <a:cubicBezTo>
                      <a:pt x="433" y="138"/>
                      <a:pt x="433" y="138"/>
                      <a:pt x="433" y="138"/>
                    </a:cubicBezTo>
                    <a:cubicBezTo>
                      <a:pt x="428" y="138"/>
                      <a:pt x="428" y="138"/>
                      <a:pt x="428" y="138"/>
                    </a:cubicBezTo>
                    <a:cubicBezTo>
                      <a:pt x="392" y="0"/>
                      <a:pt x="392" y="0"/>
                      <a:pt x="392" y="0"/>
                    </a:cubicBezTo>
                    <a:cubicBezTo>
                      <a:pt x="298" y="0"/>
                      <a:pt x="298" y="0"/>
                      <a:pt x="298" y="0"/>
                    </a:cubicBezTo>
                    <a:cubicBezTo>
                      <a:pt x="264" y="0"/>
                      <a:pt x="237" y="27"/>
                      <a:pt x="237" y="61"/>
                    </a:cubicBezTo>
                    <a:cubicBezTo>
                      <a:pt x="237" y="408"/>
                      <a:pt x="237" y="408"/>
                      <a:pt x="237" y="408"/>
                    </a:cubicBezTo>
                    <a:cubicBezTo>
                      <a:pt x="237" y="408"/>
                      <a:pt x="237" y="408"/>
                      <a:pt x="237" y="408"/>
                    </a:cubicBezTo>
                    <a:cubicBezTo>
                      <a:pt x="237" y="428"/>
                      <a:pt x="253" y="444"/>
                      <a:pt x="272" y="444"/>
                    </a:cubicBezTo>
                    <a:cubicBezTo>
                      <a:pt x="292" y="444"/>
                      <a:pt x="308" y="428"/>
                      <a:pt x="308" y="408"/>
                    </a:cubicBezTo>
                    <a:cubicBezTo>
                      <a:pt x="308" y="408"/>
                      <a:pt x="308" y="408"/>
                      <a:pt x="308" y="408"/>
                    </a:cubicBezTo>
                    <a:cubicBezTo>
                      <a:pt x="308" y="147"/>
                      <a:pt x="308" y="147"/>
                      <a:pt x="308" y="147"/>
                    </a:cubicBezTo>
                    <a:cubicBezTo>
                      <a:pt x="348" y="147"/>
                      <a:pt x="348" y="147"/>
                      <a:pt x="348" y="147"/>
                    </a:cubicBezTo>
                    <a:cubicBezTo>
                      <a:pt x="348" y="538"/>
                      <a:pt x="348" y="538"/>
                      <a:pt x="348" y="538"/>
                    </a:cubicBezTo>
                    <a:cubicBezTo>
                      <a:pt x="255" y="538"/>
                      <a:pt x="255" y="538"/>
                      <a:pt x="255" y="538"/>
                    </a:cubicBezTo>
                    <a:cubicBezTo>
                      <a:pt x="34" y="538"/>
                      <a:pt x="34" y="538"/>
                      <a:pt x="34" y="538"/>
                    </a:cubicBezTo>
                    <a:cubicBezTo>
                      <a:pt x="15" y="538"/>
                      <a:pt x="0" y="553"/>
                      <a:pt x="0" y="572"/>
                    </a:cubicBezTo>
                    <a:cubicBezTo>
                      <a:pt x="0" y="591"/>
                      <a:pt x="15" y="606"/>
                      <a:pt x="34" y="606"/>
                    </a:cubicBezTo>
                    <a:cubicBezTo>
                      <a:pt x="255" y="606"/>
                      <a:pt x="255" y="606"/>
                      <a:pt x="255" y="606"/>
                    </a:cubicBezTo>
                    <a:cubicBezTo>
                      <a:pt x="255" y="1121"/>
                      <a:pt x="255" y="1121"/>
                      <a:pt x="255" y="1121"/>
                    </a:cubicBezTo>
                    <a:cubicBezTo>
                      <a:pt x="207" y="1121"/>
                      <a:pt x="207" y="1121"/>
                      <a:pt x="207" y="1121"/>
                    </a:cubicBezTo>
                    <a:cubicBezTo>
                      <a:pt x="193" y="1121"/>
                      <a:pt x="181" y="1133"/>
                      <a:pt x="181" y="1147"/>
                    </a:cubicBezTo>
                    <a:cubicBezTo>
                      <a:pt x="181" y="1161"/>
                      <a:pt x="193" y="1173"/>
                      <a:pt x="207" y="1173"/>
                    </a:cubicBezTo>
                    <a:cubicBezTo>
                      <a:pt x="255" y="1173"/>
                      <a:pt x="255" y="1173"/>
                      <a:pt x="255" y="1173"/>
                    </a:cubicBezTo>
                    <a:cubicBezTo>
                      <a:pt x="666" y="1173"/>
                      <a:pt x="666" y="1173"/>
                      <a:pt x="666" y="1173"/>
                    </a:cubicBezTo>
                    <a:cubicBezTo>
                      <a:pt x="674" y="1173"/>
                      <a:pt x="674" y="1173"/>
                      <a:pt x="674" y="1173"/>
                    </a:cubicBezTo>
                    <a:cubicBezTo>
                      <a:pt x="722" y="1173"/>
                      <a:pt x="722" y="1173"/>
                      <a:pt x="722" y="1173"/>
                    </a:cubicBezTo>
                    <a:cubicBezTo>
                      <a:pt x="737" y="1173"/>
                      <a:pt x="748" y="1161"/>
                      <a:pt x="748" y="1147"/>
                    </a:cubicBezTo>
                    <a:cubicBezTo>
                      <a:pt x="748" y="1133"/>
                      <a:pt x="737" y="1121"/>
                      <a:pt x="722" y="1121"/>
                    </a:cubicBezTo>
                    <a:cubicBezTo>
                      <a:pt x="674" y="1121"/>
                      <a:pt x="674" y="1121"/>
                      <a:pt x="674" y="1121"/>
                    </a:cubicBezTo>
                    <a:cubicBezTo>
                      <a:pt x="674" y="606"/>
                      <a:pt x="674" y="606"/>
                      <a:pt x="674" y="606"/>
                    </a:cubicBezTo>
                    <a:cubicBezTo>
                      <a:pt x="896" y="606"/>
                      <a:pt x="896" y="606"/>
                      <a:pt x="896" y="606"/>
                    </a:cubicBezTo>
                    <a:cubicBezTo>
                      <a:pt x="915" y="606"/>
                      <a:pt x="930" y="591"/>
                      <a:pt x="930" y="572"/>
                    </a:cubicBezTo>
                    <a:cubicBezTo>
                      <a:pt x="930" y="553"/>
                      <a:pt x="915" y="538"/>
                      <a:pt x="896" y="538"/>
                    </a:cubicBezTo>
                    <a:close/>
                    <a:moveTo>
                      <a:pt x="484" y="538"/>
                    </a:moveTo>
                    <a:cubicBezTo>
                      <a:pt x="445" y="538"/>
                      <a:pt x="445" y="538"/>
                      <a:pt x="445" y="538"/>
                    </a:cubicBezTo>
                    <a:cubicBezTo>
                      <a:pt x="445" y="456"/>
                      <a:pt x="445" y="456"/>
                      <a:pt x="445" y="456"/>
                    </a:cubicBezTo>
                    <a:cubicBezTo>
                      <a:pt x="484" y="456"/>
                      <a:pt x="484" y="456"/>
                      <a:pt x="484" y="456"/>
                    </a:cubicBezTo>
                    <a:lnTo>
                      <a:pt x="484" y="5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0" name="组合 1029"/>
            <p:cNvGrpSpPr/>
            <p:nvPr/>
          </p:nvGrpSpPr>
          <p:grpSpPr>
            <a:xfrm>
              <a:off x="2817813" y="2078835"/>
              <a:ext cx="958850" cy="1814513"/>
              <a:chOff x="2817813" y="2463800"/>
              <a:chExt cx="958850" cy="1814513"/>
            </a:xfrm>
            <a:solidFill>
              <a:schemeClr val="tx1">
                <a:lumMod val="75000"/>
                <a:lumOff val="25000"/>
              </a:schemeClr>
            </a:solidFill>
          </p:grpSpPr>
          <p:sp>
            <p:nvSpPr>
              <p:cNvPr id="26" name="Freeform 25"/>
              <p:cNvSpPr/>
              <p:nvPr/>
            </p:nvSpPr>
            <p:spPr bwMode="auto">
              <a:xfrm>
                <a:off x="3005138" y="2941638"/>
                <a:ext cx="771525" cy="1336675"/>
              </a:xfrm>
              <a:custGeom>
                <a:avLst/>
                <a:gdLst>
                  <a:gd name="T0" fmla="*/ 408 w 458"/>
                  <a:gd name="T1" fmla="*/ 0 h 794"/>
                  <a:gd name="T2" fmla="*/ 358 w 458"/>
                  <a:gd name="T3" fmla="*/ 50 h 794"/>
                  <a:gd name="T4" fmla="*/ 358 w 458"/>
                  <a:gd name="T5" fmla="*/ 387 h 794"/>
                  <a:gd name="T6" fmla="*/ 50 w 458"/>
                  <a:gd name="T7" fmla="*/ 387 h 794"/>
                  <a:gd name="T8" fmla="*/ 0 w 458"/>
                  <a:gd name="T9" fmla="*/ 437 h 794"/>
                  <a:gd name="T10" fmla="*/ 50 w 458"/>
                  <a:gd name="T11" fmla="*/ 487 h 794"/>
                  <a:gd name="T12" fmla="*/ 216 w 458"/>
                  <a:gd name="T13" fmla="*/ 487 h 794"/>
                  <a:gd name="T14" fmla="*/ 216 w 458"/>
                  <a:gd name="T15" fmla="*/ 749 h 794"/>
                  <a:gd name="T16" fmla="*/ 99 w 458"/>
                  <a:gd name="T17" fmla="*/ 749 h 794"/>
                  <a:gd name="T18" fmla="*/ 99 w 458"/>
                  <a:gd name="T19" fmla="*/ 749 h 794"/>
                  <a:gd name="T20" fmla="*/ 99 w 458"/>
                  <a:gd name="T21" fmla="*/ 749 h 794"/>
                  <a:gd name="T22" fmla="*/ 77 w 458"/>
                  <a:gd name="T23" fmla="*/ 771 h 794"/>
                  <a:gd name="T24" fmla="*/ 99 w 458"/>
                  <a:gd name="T25" fmla="*/ 794 h 794"/>
                  <a:gd name="T26" fmla="*/ 99 w 458"/>
                  <a:gd name="T27" fmla="*/ 794 h 794"/>
                  <a:gd name="T28" fmla="*/ 99 w 458"/>
                  <a:gd name="T29" fmla="*/ 794 h 794"/>
                  <a:gd name="T30" fmla="*/ 343 w 458"/>
                  <a:gd name="T31" fmla="*/ 794 h 794"/>
                  <a:gd name="T32" fmla="*/ 343 w 458"/>
                  <a:gd name="T33" fmla="*/ 794 h 794"/>
                  <a:gd name="T34" fmla="*/ 366 w 458"/>
                  <a:gd name="T35" fmla="*/ 771 h 794"/>
                  <a:gd name="T36" fmla="*/ 343 w 458"/>
                  <a:gd name="T37" fmla="*/ 749 h 794"/>
                  <a:gd name="T38" fmla="*/ 343 w 458"/>
                  <a:gd name="T39" fmla="*/ 749 h 794"/>
                  <a:gd name="T40" fmla="*/ 244 w 458"/>
                  <a:gd name="T41" fmla="*/ 749 h 794"/>
                  <a:gd name="T42" fmla="*/ 244 w 458"/>
                  <a:gd name="T43" fmla="*/ 487 h 794"/>
                  <a:gd name="T44" fmla="*/ 410 w 458"/>
                  <a:gd name="T45" fmla="*/ 487 h 794"/>
                  <a:gd name="T46" fmla="*/ 410 w 458"/>
                  <a:gd name="T47" fmla="*/ 487 h 794"/>
                  <a:gd name="T48" fmla="*/ 458 w 458"/>
                  <a:gd name="T49" fmla="*/ 437 h 794"/>
                  <a:gd name="T50" fmla="*/ 458 w 458"/>
                  <a:gd name="T51" fmla="*/ 50 h 794"/>
                  <a:gd name="T52" fmla="*/ 408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408" y="0"/>
                    </a:moveTo>
                    <a:cubicBezTo>
                      <a:pt x="380" y="0"/>
                      <a:pt x="358" y="22"/>
                      <a:pt x="358" y="50"/>
                    </a:cubicBezTo>
                    <a:cubicBezTo>
                      <a:pt x="358" y="387"/>
                      <a:pt x="358" y="387"/>
                      <a:pt x="358" y="387"/>
                    </a:cubicBezTo>
                    <a:cubicBezTo>
                      <a:pt x="50" y="387"/>
                      <a:pt x="50" y="387"/>
                      <a:pt x="50" y="387"/>
                    </a:cubicBezTo>
                    <a:cubicBezTo>
                      <a:pt x="22" y="387"/>
                      <a:pt x="0" y="409"/>
                      <a:pt x="0" y="437"/>
                    </a:cubicBezTo>
                    <a:cubicBezTo>
                      <a:pt x="0" y="464"/>
                      <a:pt x="22" y="487"/>
                      <a:pt x="50" y="487"/>
                    </a:cubicBezTo>
                    <a:cubicBezTo>
                      <a:pt x="216" y="487"/>
                      <a:pt x="216" y="487"/>
                      <a:pt x="216" y="487"/>
                    </a:cubicBezTo>
                    <a:cubicBezTo>
                      <a:pt x="216" y="749"/>
                      <a:pt x="216" y="749"/>
                      <a:pt x="216" y="749"/>
                    </a:cubicBezTo>
                    <a:cubicBezTo>
                      <a:pt x="99" y="749"/>
                      <a:pt x="99" y="749"/>
                      <a:pt x="99" y="749"/>
                    </a:cubicBezTo>
                    <a:cubicBezTo>
                      <a:pt x="99" y="749"/>
                      <a:pt x="99" y="749"/>
                      <a:pt x="99" y="749"/>
                    </a:cubicBezTo>
                    <a:cubicBezTo>
                      <a:pt x="99" y="749"/>
                      <a:pt x="99" y="749"/>
                      <a:pt x="99" y="749"/>
                    </a:cubicBezTo>
                    <a:cubicBezTo>
                      <a:pt x="87" y="749"/>
                      <a:pt x="77" y="759"/>
                      <a:pt x="77" y="771"/>
                    </a:cubicBezTo>
                    <a:cubicBezTo>
                      <a:pt x="77" y="784"/>
                      <a:pt x="87" y="794"/>
                      <a:pt x="99" y="794"/>
                    </a:cubicBezTo>
                    <a:cubicBezTo>
                      <a:pt x="99" y="794"/>
                      <a:pt x="99" y="794"/>
                      <a:pt x="99" y="794"/>
                    </a:cubicBezTo>
                    <a:cubicBezTo>
                      <a:pt x="99" y="794"/>
                      <a:pt x="99" y="794"/>
                      <a:pt x="99" y="794"/>
                    </a:cubicBezTo>
                    <a:cubicBezTo>
                      <a:pt x="343" y="794"/>
                      <a:pt x="343" y="794"/>
                      <a:pt x="343" y="794"/>
                    </a:cubicBezTo>
                    <a:cubicBezTo>
                      <a:pt x="343" y="794"/>
                      <a:pt x="343" y="794"/>
                      <a:pt x="343" y="794"/>
                    </a:cubicBezTo>
                    <a:cubicBezTo>
                      <a:pt x="356" y="794"/>
                      <a:pt x="366" y="784"/>
                      <a:pt x="366" y="771"/>
                    </a:cubicBezTo>
                    <a:cubicBezTo>
                      <a:pt x="366" y="759"/>
                      <a:pt x="356" y="749"/>
                      <a:pt x="343" y="749"/>
                    </a:cubicBezTo>
                    <a:cubicBezTo>
                      <a:pt x="343" y="749"/>
                      <a:pt x="343" y="749"/>
                      <a:pt x="343" y="749"/>
                    </a:cubicBezTo>
                    <a:cubicBezTo>
                      <a:pt x="244" y="749"/>
                      <a:pt x="244" y="749"/>
                      <a:pt x="244" y="749"/>
                    </a:cubicBezTo>
                    <a:cubicBezTo>
                      <a:pt x="244" y="487"/>
                      <a:pt x="244" y="487"/>
                      <a:pt x="244" y="487"/>
                    </a:cubicBezTo>
                    <a:cubicBezTo>
                      <a:pt x="410" y="487"/>
                      <a:pt x="410" y="487"/>
                      <a:pt x="410" y="487"/>
                    </a:cubicBezTo>
                    <a:cubicBezTo>
                      <a:pt x="410" y="487"/>
                      <a:pt x="410" y="487"/>
                      <a:pt x="410" y="487"/>
                    </a:cubicBezTo>
                    <a:cubicBezTo>
                      <a:pt x="437" y="485"/>
                      <a:pt x="458" y="464"/>
                      <a:pt x="458" y="437"/>
                    </a:cubicBezTo>
                    <a:cubicBezTo>
                      <a:pt x="458" y="50"/>
                      <a:pt x="458" y="50"/>
                      <a:pt x="458" y="50"/>
                    </a:cubicBezTo>
                    <a:cubicBezTo>
                      <a:pt x="458" y="22"/>
                      <a:pt x="435" y="0"/>
                      <a:pt x="40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6"/>
              <p:cNvSpPr>
                <a:spLocks noChangeArrowheads="1"/>
              </p:cNvSpPr>
              <p:nvPr/>
            </p:nvSpPr>
            <p:spPr bwMode="auto">
              <a:xfrm>
                <a:off x="3259138"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2817813" y="2817813"/>
                <a:ext cx="749300" cy="1341438"/>
              </a:xfrm>
              <a:custGeom>
                <a:avLst/>
                <a:gdLst>
                  <a:gd name="T0" fmla="*/ 354 w 445"/>
                  <a:gd name="T1" fmla="*/ 0 h 796"/>
                  <a:gd name="T2" fmla="*/ 292 w 445"/>
                  <a:gd name="T3" fmla="*/ 24 h 796"/>
                  <a:gd name="T4" fmla="*/ 292 w 445"/>
                  <a:gd name="T5" fmla="*/ 24 h 796"/>
                  <a:gd name="T6" fmla="*/ 292 w 445"/>
                  <a:gd name="T7" fmla="*/ 24 h 796"/>
                  <a:gd name="T8" fmla="*/ 284 w 445"/>
                  <a:gd name="T9" fmla="*/ 32 h 796"/>
                  <a:gd name="T10" fmla="*/ 171 w 445"/>
                  <a:gd name="T11" fmla="*/ 148 h 796"/>
                  <a:gd name="T12" fmla="*/ 30 w 445"/>
                  <a:gd name="T13" fmla="*/ 148 h 796"/>
                  <a:gd name="T14" fmla="*/ 0 w 445"/>
                  <a:gd name="T15" fmla="*/ 178 h 796"/>
                  <a:gd name="T16" fmla="*/ 30 w 445"/>
                  <a:gd name="T17" fmla="*/ 208 h 796"/>
                  <a:gd name="T18" fmla="*/ 190 w 445"/>
                  <a:gd name="T19" fmla="*/ 208 h 796"/>
                  <a:gd name="T20" fmla="*/ 262 w 445"/>
                  <a:gd name="T21" fmla="*/ 135 h 796"/>
                  <a:gd name="T22" fmla="*/ 262 w 445"/>
                  <a:gd name="T23" fmla="*/ 348 h 796"/>
                  <a:gd name="T24" fmla="*/ 30 w 445"/>
                  <a:gd name="T25" fmla="*/ 348 h 796"/>
                  <a:gd name="T26" fmla="*/ 30 w 445"/>
                  <a:gd name="T27" fmla="*/ 348 h 796"/>
                  <a:gd name="T28" fmla="*/ 1 w 445"/>
                  <a:gd name="T29" fmla="*/ 377 h 796"/>
                  <a:gd name="T30" fmla="*/ 1 w 445"/>
                  <a:gd name="T31" fmla="*/ 378 h 796"/>
                  <a:gd name="T32" fmla="*/ 1 w 445"/>
                  <a:gd name="T33" fmla="*/ 378 h 796"/>
                  <a:gd name="T34" fmla="*/ 1 w 445"/>
                  <a:gd name="T35" fmla="*/ 747 h 796"/>
                  <a:gd name="T36" fmla="*/ 50 w 445"/>
                  <a:gd name="T37" fmla="*/ 796 h 796"/>
                  <a:gd name="T38" fmla="*/ 99 w 445"/>
                  <a:gd name="T39" fmla="*/ 747 h 796"/>
                  <a:gd name="T40" fmla="*/ 99 w 445"/>
                  <a:gd name="T41" fmla="*/ 456 h 796"/>
                  <a:gd name="T42" fmla="*/ 354 w 445"/>
                  <a:gd name="T43" fmla="*/ 456 h 796"/>
                  <a:gd name="T44" fmla="*/ 445 w 445"/>
                  <a:gd name="T45" fmla="*/ 364 h 796"/>
                  <a:gd name="T46" fmla="*/ 445 w 445"/>
                  <a:gd name="T47" fmla="*/ 92 h 796"/>
                  <a:gd name="T48" fmla="*/ 354 w 445"/>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796">
                    <a:moveTo>
                      <a:pt x="354" y="0"/>
                    </a:moveTo>
                    <a:cubicBezTo>
                      <a:pt x="330" y="0"/>
                      <a:pt x="309" y="9"/>
                      <a:pt x="292" y="24"/>
                    </a:cubicBezTo>
                    <a:cubicBezTo>
                      <a:pt x="292" y="24"/>
                      <a:pt x="292" y="24"/>
                      <a:pt x="292" y="24"/>
                    </a:cubicBezTo>
                    <a:cubicBezTo>
                      <a:pt x="292" y="24"/>
                      <a:pt x="292" y="24"/>
                      <a:pt x="292" y="24"/>
                    </a:cubicBezTo>
                    <a:cubicBezTo>
                      <a:pt x="289" y="26"/>
                      <a:pt x="287" y="29"/>
                      <a:pt x="284" y="32"/>
                    </a:cubicBezTo>
                    <a:cubicBezTo>
                      <a:pt x="171" y="148"/>
                      <a:pt x="171" y="148"/>
                      <a:pt x="171" y="148"/>
                    </a:cubicBezTo>
                    <a:cubicBezTo>
                      <a:pt x="30" y="148"/>
                      <a:pt x="30" y="148"/>
                      <a:pt x="30" y="148"/>
                    </a:cubicBezTo>
                    <a:cubicBezTo>
                      <a:pt x="13" y="148"/>
                      <a:pt x="0" y="161"/>
                      <a:pt x="0" y="178"/>
                    </a:cubicBezTo>
                    <a:cubicBezTo>
                      <a:pt x="0" y="195"/>
                      <a:pt x="13" y="208"/>
                      <a:pt x="30" y="208"/>
                    </a:cubicBezTo>
                    <a:cubicBezTo>
                      <a:pt x="190" y="208"/>
                      <a:pt x="190" y="208"/>
                      <a:pt x="190" y="208"/>
                    </a:cubicBezTo>
                    <a:cubicBezTo>
                      <a:pt x="262" y="135"/>
                      <a:pt x="262" y="135"/>
                      <a:pt x="262" y="135"/>
                    </a:cubicBezTo>
                    <a:cubicBezTo>
                      <a:pt x="262" y="348"/>
                      <a:pt x="262" y="348"/>
                      <a:pt x="262" y="348"/>
                    </a:cubicBezTo>
                    <a:cubicBezTo>
                      <a:pt x="30" y="348"/>
                      <a:pt x="30" y="348"/>
                      <a:pt x="30" y="348"/>
                    </a:cubicBezTo>
                    <a:cubicBezTo>
                      <a:pt x="30" y="348"/>
                      <a:pt x="30" y="348"/>
                      <a:pt x="30" y="348"/>
                    </a:cubicBezTo>
                    <a:cubicBezTo>
                      <a:pt x="14" y="348"/>
                      <a:pt x="1" y="361"/>
                      <a:pt x="1" y="377"/>
                    </a:cubicBezTo>
                    <a:cubicBezTo>
                      <a:pt x="1" y="378"/>
                      <a:pt x="1" y="378"/>
                      <a:pt x="1" y="378"/>
                    </a:cubicBezTo>
                    <a:cubicBezTo>
                      <a:pt x="1" y="378"/>
                      <a:pt x="1" y="378"/>
                      <a:pt x="1" y="378"/>
                    </a:cubicBezTo>
                    <a:cubicBezTo>
                      <a:pt x="1" y="747"/>
                      <a:pt x="1" y="747"/>
                      <a:pt x="1" y="747"/>
                    </a:cubicBezTo>
                    <a:cubicBezTo>
                      <a:pt x="1" y="774"/>
                      <a:pt x="23" y="796"/>
                      <a:pt x="50" y="796"/>
                    </a:cubicBezTo>
                    <a:cubicBezTo>
                      <a:pt x="77" y="796"/>
                      <a:pt x="99" y="774"/>
                      <a:pt x="99" y="747"/>
                    </a:cubicBezTo>
                    <a:cubicBezTo>
                      <a:pt x="99" y="456"/>
                      <a:pt x="99" y="456"/>
                      <a:pt x="99" y="456"/>
                    </a:cubicBezTo>
                    <a:cubicBezTo>
                      <a:pt x="354" y="456"/>
                      <a:pt x="354" y="456"/>
                      <a:pt x="354" y="456"/>
                    </a:cubicBezTo>
                    <a:cubicBezTo>
                      <a:pt x="404" y="456"/>
                      <a:pt x="445" y="415"/>
                      <a:pt x="445" y="364"/>
                    </a:cubicBezTo>
                    <a:cubicBezTo>
                      <a:pt x="445" y="92"/>
                      <a:pt x="445" y="92"/>
                      <a:pt x="445" y="92"/>
                    </a:cubicBezTo>
                    <a:cubicBezTo>
                      <a:pt x="445" y="41"/>
                      <a:pt x="404" y="0"/>
                      <a:pt x="3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9" name="组合 1028"/>
            <p:cNvGrpSpPr/>
            <p:nvPr/>
          </p:nvGrpSpPr>
          <p:grpSpPr>
            <a:xfrm>
              <a:off x="917575" y="2078835"/>
              <a:ext cx="958850" cy="1814513"/>
              <a:chOff x="917575" y="2463800"/>
              <a:chExt cx="958850" cy="1814513"/>
            </a:xfrm>
            <a:solidFill>
              <a:schemeClr val="tx1">
                <a:lumMod val="75000"/>
                <a:lumOff val="25000"/>
              </a:schemeClr>
            </a:solidFill>
          </p:grpSpPr>
          <p:sp>
            <p:nvSpPr>
              <p:cNvPr id="29" name="Freeform 28"/>
              <p:cNvSpPr/>
              <p:nvPr/>
            </p:nvSpPr>
            <p:spPr bwMode="auto">
              <a:xfrm>
                <a:off x="917575" y="2941638"/>
                <a:ext cx="771525" cy="1336675"/>
              </a:xfrm>
              <a:custGeom>
                <a:avLst/>
                <a:gdLst>
                  <a:gd name="T0" fmla="*/ 50 w 458"/>
                  <a:gd name="T1" fmla="*/ 0 h 794"/>
                  <a:gd name="T2" fmla="*/ 100 w 458"/>
                  <a:gd name="T3" fmla="*/ 50 h 794"/>
                  <a:gd name="T4" fmla="*/ 100 w 458"/>
                  <a:gd name="T5" fmla="*/ 387 h 794"/>
                  <a:gd name="T6" fmla="*/ 408 w 458"/>
                  <a:gd name="T7" fmla="*/ 387 h 794"/>
                  <a:gd name="T8" fmla="*/ 458 w 458"/>
                  <a:gd name="T9" fmla="*/ 437 h 794"/>
                  <a:gd name="T10" fmla="*/ 408 w 458"/>
                  <a:gd name="T11" fmla="*/ 487 h 794"/>
                  <a:gd name="T12" fmla="*/ 241 w 458"/>
                  <a:gd name="T13" fmla="*/ 487 h 794"/>
                  <a:gd name="T14" fmla="*/ 241 w 458"/>
                  <a:gd name="T15" fmla="*/ 749 h 794"/>
                  <a:gd name="T16" fmla="*/ 358 w 458"/>
                  <a:gd name="T17" fmla="*/ 749 h 794"/>
                  <a:gd name="T18" fmla="*/ 358 w 458"/>
                  <a:gd name="T19" fmla="*/ 749 h 794"/>
                  <a:gd name="T20" fmla="*/ 358 w 458"/>
                  <a:gd name="T21" fmla="*/ 749 h 794"/>
                  <a:gd name="T22" fmla="*/ 381 w 458"/>
                  <a:gd name="T23" fmla="*/ 771 h 794"/>
                  <a:gd name="T24" fmla="*/ 358 w 458"/>
                  <a:gd name="T25" fmla="*/ 794 h 794"/>
                  <a:gd name="T26" fmla="*/ 358 w 458"/>
                  <a:gd name="T27" fmla="*/ 794 h 794"/>
                  <a:gd name="T28" fmla="*/ 358 w 458"/>
                  <a:gd name="T29" fmla="*/ 794 h 794"/>
                  <a:gd name="T30" fmla="*/ 114 w 458"/>
                  <a:gd name="T31" fmla="*/ 794 h 794"/>
                  <a:gd name="T32" fmla="*/ 114 w 458"/>
                  <a:gd name="T33" fmla="*/ 794 h 794"/>
                  <a:gd name="T34" fmla="*/ 92 w 458"/>
                  <a:gd name="T35" fmla="*/ 771 h 794"/>
                  <a:gd name="T36" fmla="*/ 114 w 458"/>
                  <a:gd name="T37" fmla="*/ 749 h 794"/>
                  <a:gd name="T38" fmla="*/ 114 w 458"/>
                  <a:gd name="T39" fmla="*/ 749 h 794"/>
                  <a:gd name="T40" fmla="*/ 214 w 458"/>
                  <a:gd name="T41" fmla="*/ 749 h 794"/>
                  <a:gd name="T42" fmla="*/ 214 w 458"/>
                  <a:gd name="T43" fmla="*/ 487 h 794"/>
                  <a:gd name="T44" fmla="*/ 47 w 458"/>
                  <a:gd name="T45" fmla="*/ 487 h 794"/>
                  <a:gd name="T46" fmla="*/ 47 w 458"/>
                  <a:gd name="T47" fmla="*/ 487 h 794"/>
                  <a:gd name="T48" fmla="*/ 0 w 458"/>
                  <a:gd name="T49" fmla="*/ 437 h 794"/>
                  <a:gd name="T50" fmla="*/ 0 w 458"/>
                  <a:gd name="T51" fmla="*/ 50 h 794"/>
                  <a:gd name="T52" fmla="*/ 50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50" y="0"/>
                    </a:moveTo>
                    <a:cubicBezTo>
                      <a:pt x="77" y="0"/>
                      <a:pt x="100" y="22"/>
                      <a:pt x="100" y="50"/>
                    </a:cubicBezTo>
                    <a:cubicBezTo>
                      <a:pt x="100" y="387"/>
                      <a:pt x="100" y="387"/>
                      <a:pt x="100" y="387"/>
                    </a:cubicBezTo>
                    <a:cubicBezTo>
                      <a:pt x="408" y="387"/>
                      <a:pt x="408" y="387"/>
                      <a:pt x="408" y="387"/>
                    </a:cubicBezTo>
                    <a:cubicBezTo>
                      <a:pt x="435" y="387"/>
                      <a:pt x="458" y="409"/>
                      <a:pt x="458" y="437"/>
                    </a:cubicBezTo>
                    <a:cubicBezTo>
                      <a:pt x="458" y="464"/>
                      <a:pt x="435" y="487"/>
                      <a:pt x="408" y="487"/>
                    </a:cubicBezTo>
                    <a:cubicBezTo>
                      <a:pt x="241" y="487"/>
                      <a:pt x="241" y="487"/>
                      <a:pt x="241" y="487"/>
                    </a:cubicBezTo>
                    <a:cubicBezTo>
                      <a:pt x="241" y="749"/>
                      <a:pt x="241" y="749"/>
                      <a:pt x="241" y="749"/>
                    </a:cubicBezTo>
                    <a:cubicBezTo>
                      <a:pt x="358" y="749"/>
                      <a:pt x="358" y="749"/>
                      <a:pt x="358" y="749"/>
                    </a:cubicBezTo>
                    <a:cubicBezTo>
                      <a:pt x="358" y="749"/>
                      <a:pt x="358" y="749"/>
                      <a:pt x="358" y="749"/>
                    </a:cubicBezTo>
                    <a:cubicBezTo>
                      <a:pt x="358" y="749"/>
                      <a:pt x="358" y="749"/>
                      <a:pt x="358" y="749"/>
                    </a:cubicBezTo>
                    <a:cubicBezTo>
                      <a:pt x="371" y="749"/>
                      <a:pt x="381" y="759"/>
                      <a:pt x="381" y="771"/>
                    </a:cubicBezTo>
                    <a:cubicBezTo>
                      <a:pt x="381" y="784"/>
                      <a:pt x="371" y="794"/>
                      <a:pt x="358" y="794"/>
                    </a:cubicBezTo>
                    <a:cubicBezTo>
                      <a:pt x="358" y="794"/>
                      <a:pt x="358" y="794"/>
                      <a:pt x="358" y="794"/>
                    </a:cubicBezTo>
                    <a:cubicBezTo>
                      <a:pt x="358" y="794"/>
                      <a:pt x="358" y="794"/>
                      <a:pt x="358" y="794"/>
                    </a:cubicBezTo>
                    <a:cubicBezTo>
                      <a:pt x="114" y="794"/>
                      <a:pt x="114" y="794"/>
                      <a:pt x="114" y="794"/>
                    </a:cubicBezTo>
                    <a:cubicBezTo>
                      <a:pt x="114" y="794"/>
                      <a:pt x="114" y="794"/>
                      <a:pt x="114" y="794"/>
                    </a:cubicBezTo>
                    <a:cubicBezTo>
                      <a:pt x="102" y="794"/>
                      <a:pt x="92" y="784"/>
                      <a:pt x="92" y="771"/>
                    </a:cubicBezTo>
                    <a:cubicBezTo>
                      <a:pt x="92" y="759"/>
                      <a:pt x="102" y="749"/>
                      <a:pt x="114" y="749"/>
                    </a:cubicBezTo>
                    <a:cubicBezTo>
                      <a:pt x="114" y="749"/>
                      <a:pt x="114" y="749"/>
                      <a:pt x="114" y="749"/>
                    </a:cubicBezTo>
                    <a:cubicBezTo>
                      <a:pt x="214" y="749"/>
                      <a:pt x="214" y="749"/>
                      <a:pt x="214" y="749"/>
                    </a:cubicBezTo>
                    <a:cubicBezTo>
                      <a:pt x="214" y="487"/>
                      <a:pt x="214" y="487"/>
                      <a:pt x="214" y="487"/>
                    </a:cubicBezTo>
                    <a:cubicBezTo>
                      <a:pt x="47" y="487"/>
                      <a:pt x="47" y="487"/>
                      <a:pt x="47" y="487"/>
                    </a:cubicBezTo>
                    <a:cubicBezTo>
                      <a:pt x="47" y="487"/>
                      <a:pt x="47" y="487"/>
                      <a:pt x="47" y="487"/>
                    </a:cubicBezTo>
                    <a:cubicBezTo>
                      <a:pt x="21" y="485"/>
                      <a:pt x="0" y="464"/>
                      <a:pt x="0" y="437"/>
                    </a:cubicBezTo>
                    <a:cubicBezTo>
                      <a:pt x="0" y="50"/>
                      <a:pt x="0" y="50"/>
                      <a:pt x="0" y="50"/>
                    </a:cubicBezTo>
                    <a:cubicBezTo>
                      <a:pt x="0" y="22"/>
                      <a:pt x="22" y="0"/>
                      <a:pt x="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1133475"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123950" y="2817813"/>
                <a:ext cx="752475" cy="1341438"/>
              </a:xfrm>
              <a:custGeom>
                <a:avLst/>
                <a:gdLst>
                  <a:gd name="T0" fmla="*/ 92 w 446"/>
                  <a:gd name="T1" fmla="*/ 0 h 796"/>
                  <a:gd name="T2" fmla="*/ 153 w 446"/>
                  <a:gd name="T3" fmla="*/ 24 h 796"/>
                  <a:gd name="T4" fmla="*/ 153 w 446"/>
                  <a:gd name="T5" fmla="*/ 24 h 796"/>
                  <a:gd name="T6" fmla="*/ 153 w 446"/>
                  <a:gd name="T7" fmla="*/ 24 h 796"/>
                  <a:gd name="T8" fmla="*/ 161 w 446"/>
                  <a:gd name="T9" fmla="*/ 32 h 796"/>
                  <a:gd name="T10" fmla="*/ 274 w 446"/>
                  <a:gd name="T11" fmla="*/ 148 h 796"/>
                  <a:gd name="T12" fmla="*/ 416 w 446"/>
                  <a:gd name="T13" fmla="*/ 148 h 796"/>
                  <a:gd name="T14" fmla="*/ 446 w 446"/>
                  <a:gd name="T15" fmla="*/ 178 h 796"/>
                  <a:gd name="T16" fmla="*/ 416 w 446"/>
                  <a:gd name="T17" fmla="*/ 208 h 796"/>
                  <a:gd name="T18" fmla="*/ 256 w 446"/>
                  <a:gd name="T19" fmla="*/ 208 h 796"/>
                  <a:gd name="T20" fmla="*/ 183 w 446"/>
                  <a:gd name="T21" fmla="*/ 135 h 796"/>
                  <a:gd name="T22" fmla="*/ 183 w 446"/>
                  <a:gd name="T23" fmla="*/ 348 h 796"/>
                  <a:gd name="T24" fmla="*/ 416 w 446"/>
                  <a:gd name="T25" fmla="*/ 348 h 796"/>
                  <a:gd name="T26" fmla="*/ 416 w 446"/>
                  <a:gd name="T27" fmla="*/ 348 h 796"/>
                  <a:gd name="T28" fmla="*/ 445 w 446"/>
                  <a:gd name="T29" fmla="*/ 377 h 796"/>
                  <a:gd name="T30" fmla="*/ 445 w 446"/>
                  <a:gd name="T31" fmla="*/ 378 h 796"/>
                  <a:gd name="T32" fmla="*/ 445 w 446"/>
                  <a:gd name="T33" fmla="*/ 378 h 796"/>
                  <a:gd name="T34" fmla="*/ 445 w 446"/>
                  <a:gd name="T35" fmla="*/ 747 h 796"/>
                  <a:gd name="T36" fmla="*/ 395 w 446"/>
                  <a:gd name="T37" fmla="*/ 796 h 796"/>
                  <a:gd name="T38" fmla="*/ 346 w 446"/>
                  <a:gd name="T39" fmla="*/ 747 h 796"/>
                  <a:gd name="T40" fmla="*/ 346 w 446"/>
                  <a:gd name="T41" fmla="*/ 456 h 796"/>
                  <a:gd name="T42" fmla="*/ 92 w 446"/>
                  <a:gd name="T43" fmla="*/ 456 h 796"/>
                  <a:gd name="T44" fmla="*/ 0 w 446"/>
                  <a:gd name="T45" fmla="*/ 364 h 796"/>
                  <a:gd name="T46" fmla="*/ 0 w 446"/>
                  <a:gd name="T47" fmla="*/ 92 h 796"/>
                  <a:gd name="T48" fmla="*/ 92 w 446"/>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796">
                    <a:moveTo>
                      <a:pt x="92" y="0"/>
                    </a:moveTo>
                    <a:cubicBezTo>
                      <a:pt x="115" y="0"/>
                      <a:pt x="137" y="9"/>
                      <a:pt x="153" y="24"/>
                    </a:cubicBezTo>
                    <a:cubicBezTo>
                      <a:pt x="153" y="24"/>
                      <a:pt x="153" y="24"/>
                      <a:pt x="153" y="24"/>
                    </a:cubicBezTo>
                    <a:cubicBezTo>
                      <a:pt x="153" y="24"/>
                      <a:pt x="153" y="24"/>
                      <a:pt x="153" y="24"/>
                    </a:cubicBezTo>
                    <a:cubicBezTo>
                      <a:pt x="156" y="26"/>
                      <a:pt x="159" y="29"/>
                      <a:pt x="161" y="32"/>
                    </a:cubicBezTo>
                    <a:cubicBezTo>
                      <a:pt x="274" y="148"/>
                      <a:pt x="274" y="148"/>
                      <a:pt x="274" y="148"/>
                    </a:cubicBezTo>
                    <a:cubicBezTo>
                      <a:pt x="416" y="148"/>
                      <a:pt x="416" y="148"/>
                      <a:pt x="416" y="148"/>
                    </a:cubicBezTo>
                    <a:cubicBezTo>
                      <a:pt x="432" y="148"/>
                      <a:pt x="446" y="161"/>
                      <a:pt x="446" y="178"/>
                    </a:cubicBezTo>
                    <a:cubicBezTo>
                      <a:pt x="446" y="195"/>
                      <a:pt x="432" y="208"/>
                      <a:pt x="416" y="208"/>
                    </a:cubicBezTo>
                    <a:cubicBezTo>
                      <a:pt x="256" y="208"/>
                      <a:pt x="256" y="208"/>
                      <a:pt x="256" y="208"/>
                    </a:cubicBezTo>
                    <a:cubicBezTo>
                      <a:pt x="183" y="135"/>
                      <a:pt x="183" y="135"/>
                      <a:pt x="183" y="135"/>
                    </a:cubicBezTo>
                    <a:cubicBezTo>
                      <a:pt x="183" y="348"/>
                      <a:pt x="183" y="348"/>
                      <a:pt x="183" y="348"/>
                    </a:cubicBezTo>
                    <a:cubicBezTo>
                      <a:pt x="416" y="348"/>
                      <a:pt x="416" y="348"/>
                      <a:pt x="416" y="348"/>
                    </a:cubicBezTo>
                    <a:cubicBezTo>
                      <a:pt x="416" y="348"/>
                      <a:pt x="416" y="348"/>
                      <a:pt x="416" y="348"/>
                    </a:cubicBezTo>
                    <a:cubicBezTo>
                      <a:pt x="432" y="348"/>
                      <a:pt x="445" y="361"/>
                      <a:pt x="445" y="377"/>
                    </a:cubicBezTo>
                    <a:cubicBezTo>
                      <a:pt x="445" y="378"/>
                      <a:pt x="445" y="378"/>
                      <a:pt x="445" y="378"/>
                    </a:cubicBezTo>
                    <a:cubicBezTo>
                      <a:pt x="445" y="378"/>
                      <a:pt x="445" y="378"/>
                      <a:pt x="445" y="378"/>
                    </a:cubicBezTo>
                    <a:cubicBezTo>
                      <a:pt x="445" y="747"/>
                      <a:pt x="445" y="747"/>
                      <a:pt x="445" y="747"/>
                    </a:cubicBezTo>
                    <a:cubicBezTo>
                      <a:pt x="445" y="774"/>
                      <a:pt x="423" y="796"/>
                      <a:pt x="395" y="796"/>
                    </a:cubicBezTo>
                    <a:cubicBezTo>
                      <a:pt x="368" y="796"/>
                      <a:pt x="346" y="774"/>
                      <a:pt x="346" y="747"/>
                    </a:cubicBezTo>
                    <a:cubicBezTo>
                      <a:pt x="346" y="456"/>
                      <a:pt x="346" y="456"/>
                      <a:pt x="346" y="456"/>
                    </a:cubicBezTo>
                    <a:cubicBezTo>
                      <a:pt x="92" y="456"/>
                      <a:pt x="92" y="456"/>
                      <a:pt x="92" y="456"/>
                    </a:cubicBezTo>
                    <a:cubicBezTo>
                      <a:pt x="41" y="456"/>
                      <a:pt x="0" y="415"/>
                      <a:pt x="0" y="364"/>
                    </a:cubicBezTo>
                    <a:cubicBezTo>
                      <a:pt x="0" y="92"/>
                      <a:pt x="0" y="92"/>
                      <a:pt x="0" y="92"/>
                    </a:cubicBezTo>
                    <a:cubicBezTo>
                      <a:pt x="0" y="41"/>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4" name="Freeform 31"/>
            <p:cNvSpPr/>
            <p:nvPr/>
          </p:nvSpPr>
          <p:spPr bwMode="auto">
            <a:xfrm>
              <a:off x="952500" y="1467648"/>
              <a:ext cx="544513" cy="536575"/>
            </a:xfrm>
            <a:custGeom>
              <a:avLst/>
              <a:gdLst>
                <a:gd name="T0" fmla="*/ 323 w 323"/>
                <a:gd name="T1" fmla="*/ 130 h 318"/>
                <a:gd name="T2" fmla="*/ 161 w 323"/>
                <a:gd name="T3" fmla="*/ 0 h 318"/>
                <a:gd name="T4" fmla="*/ 0 w 323"/>
                <a:gd name="T5" fmla="*/ 130 h 318"/>
                <a:gd name="T6" fmla="*/ 161 w 323"/>
                <a:gd name="T7" fmla="*/ 261 h 318"/>
                <a:gd name="T8" fmla="*/ 179 w 323"/>
                <a:gd name="T9" fmla="*/ 260 h 318"/>
                <a:gd name="T10" fmla="*/ 244 w 323"/>
                <a:gd name="T11" fmla="*/ 318 h 318"/>
                <a:gd name="T12" fmla="*/ 244 w 323"/>
                <a:gd name="T13" fmla="*/ 242 h 318"/>
                <a:gd name="T14" fmla="*/ 323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323" y="130"/>
                  </a:moveTo>
                  <a:cubicBezTo>
                    <a:pt x="323" y="58"/>
                    <a:pt x="250" y="0"/>
                    <a:pt x="161" y="0"/>
                  </a:cubicBezTo>
                  <a:cubicBezTo>
                    <a:pt x="72" y="0"/>
                    <a:pt x="0" y="58"/>
                    <a:pt x="0" y="130"/>
                  </a:cubicBezTo>
                  <a:cubicBezTo>
                    <a:pt x="0" y="203"/>
                    <a:pt x="72" y="261"/>
                    <a:pt x="161" y="261"/>
                  </a:cubicBezTo>
                  <a:cubicBezTo>
                    <a:pt x="167" y="261"/>
                    <a:pt x="173" y="261"/>
                    <a:pt x="179" y="260"/>
                  </a:cubicBezTo>
                  <a:cubicBezTo>
                    <a:pt x="244" y="318"/>
                    <a:pt x="244" y="318"/>
                    <a:pt x="244" y="318"/>
                  </a:cubicBezTo>
                  <a:cubicBezTo>
                    <a:pt x="244" y="242"/>
                    <a:pt x="244" y="242"/>
                    <a:pt x="244" y="242"/>
                  </a:cubicBezTo>
                  <a:cubicBezTo>
                    <a:pt x="291" y="220"/>
                    <a:pt x="323" y="178"/>
                    <a:pt x="323"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5" name="Freeform 32"/>
            <p:cNvSpPr/>
            <p:nvPr/>
          </p:nvSpPr>
          <p:spPr bwMode="auto">
            <a:xfrm>
              <a:off x="3197225" y="1467648"/>
              <a:ext cx="544513" cy="536575"/>
            </a:xfrm>
            <a:custGeom>
              <a:avLst/>
              <a:gdLst>
                <a:gd name="T0" fmla="*/ 0 w 323"/>
                <a:gd name="T1" fmla="*/ 130 h 318"/>
                <a:gd name="T2" fmla="*/ 161 w 323"/>
                <a:gd name="T3" fmla="*/ 0 h 318"/>
                <a:gd name="T4" fmla="*/ 323 w 323"/>
                <a:gd name="T5" fmla="*/ 130 h 318"/>
                <a:gd name="T6" fmla="*/ 161 w 323"/>
                <a:gd name="T7" fmla="*/ 261 h 318"/>
                <a:gd name="T8" fmla="*/ 143 w 323"/>
                <a:gd name="T9" fmla="*/ 260 h 318"/>
                <a:gd name="T10" fmla="*/ 78 w 323"/>
                <a:gd name="T11" fmla="*/ 318 h 318"/>
                <a:gd name="T12" fmla="*/ 78 w 323"/>
                <a:gd name="T13" fmla="*/ 242 h 318"/>
                <a:gd name="T14" fmla="*/ 0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0" y="130"/>
                  </a:moveTo>
                  <a:cubicBezTo>
                    <a:pt x="0" y="58"/>
                    <a:pt x="72" y="0"/>
                    <a:pt x="161" y="0"/>
                  </a:cubicBezTo>
                  <a:cubicBezTo>
                    <a:pt x="250" y="0"/>
                    <a:pt x="323" y="58"/>
                    <a:pt x="323" y="130"/>
                  </a:cubicBezTo>
                  <a:cubicBezTo>
                    <a:pt x="323" y="203"/>
                    <a:pt x="250" y="261"/>
                    <a:pt x="161" y="261"/>
                  </a:cubicBezTo>
                  <a:cubicBezTo>
                    <a:pt x="155" y="261"/>
                    <a:pt x="149" y="261"/>
                    <a:pt x="143" y="260"/>
                  </a:cubicBezTo>
                  <a:cubicBezTo>
                    <a:pt x="78" y="318"/>
                    <a:pt x="78" y="318"/>
                    <a:pt x="78" y="318"/>
                  </a:cubicBezTo>
                  <a:cubicBezTo>
                    <a:pt x="78" y="242"/>
                    <a:pt x="78" y="242"/>
                    <a:pt x="78" y="242"/>
                  </a:cubicBezTo>
                  <a:cubicBezTo>
                    <a:pt x="31" y="220"/>
                    <a:pt x="0" y="178"/>
                    <a:pt x="0"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6" name="Freeform 33"/>
            <p:cNvSpPr>
              <a:spLocks noEditPoints="1"/>
            </p:cNvSpPr>
            <p:nvPr/>
          </p:nvSpPr>
          <p:spPr bwMode="auto">
            <a:xfrm>
              <a:off x="3394075" y="1597823"/>
              <a:ext cx="149225" cy="188913"/>
            </a:xfrm>
            <a:custGeom>
              <a:avLst/>
              <a:gdLst>
                <a:gd name="T0" fmla="*/ 5 w 88"/>
                <a:gd name="T1" fmla="*/ 0 h 112"/>
                <a:gd name="T2" fmla="*/ 84 w 88"/>
                <a:gd name="T3" fmla="*/ 9 h 112"/>
                <a:gd name="T4" fmla="*/ 72 w 88"/>
                <a:gd name="T5" fmla="*/ 41 h 112"/>
                <a:gd name="T6" fmla="*/ 72 w 88"/>
                <a:gd name="T7" fmla="*/ 73 h 112"/>
                <a:gd name="T8" fmla="*/ 88 w 88"/>
                <a:gd name="T9" fmla="*/ 108 h 112"/>
                <a:gd name="T10" fmla="*/ 0 w 88"/>
                <a:gd name="T11" fmla="*/ 108 h 112"/>
                <a:gd name="T12" fmla="*/ 16 w 88"/>
                <a:gd name="T13" fmla="*/ 73 h 112"/>
                <a:gd name="T14" fmla="*/ 16 w 88"/>
                <a:gd name="T15" fmla="*/ 41 h 112"/>
                <a:gd name="T16" fmla="*/ 5 w 88"/>
                <a:gd name="T17" fmla="*/ 9 h 112"/>
                <a:gd name="T18" fmla="*/ 60 w 88"/>
                <a:gd name="T19" fmla="*/ 84 h 112"/>
                <a:gd name="T20" fmla="*/ 14 w 88"/>
                <a:gd name="T21" fmla="*/ 103 h 112"/>
                <a:gd name="T22" fmla="*/ 16 w 88"/>
                <a:gd name="T23" fmla="*/ 89 h 112"/>
                <a:gd name="T24" fmla="*/ 62 w 88"/>
                <a:gd name="T25" fmla="*/ 80 h 112"/>
                <a:gd name="T26" fmla="*/ 68 w 88"/>
                <a:gd name="T27" fmla="*/ 75 h 112"/>
                <a:gd name="T28" fmla="*/ 47 w 88"/>
                <a:gd name="T29" fmla="*/ 59 h 112"/>
                <a:gd name="T30" fmla="*/ 47 w 88"/>
                <a:gd name="T31" fmla="*/ 59 h 112"/>
                <a:gd name="T32" fmla="*/ 46 w 88"/>
                <a:gd name="T33" fmla="*/ 59 h 112"/>
                <a:gd name="T34" fmla="*/ 46 w 88"/>
                <a:gd name="T35" fmla="*/ 57 h 112"/>
                <a:gd name="T36" fmla="*/ 46 w 88"/>
                <a:gd name="T37" fmla="*/ 57 h 112"/>
                <a:gd name="T38" fmla="*/ 46 w 88"/>
                <a:gd name="T39" fmla="*/ 57 h 112"/>
                <a:gd name="T40" fmla="*/ 46 w 88"/>
                <a:gd name="T41" fmla="*/ 56 h 112"/>
                <a:gd name="T42" fmla="*/ 46 w 88"/>
                <a:gd name="T43" fmla="*/ 55 h 112"/>
                <a:gd name="T44" fmla="*/ 47 w 88"/>
                <a:gd name="T45" fmla="*/ 55 h 112"/>
                <a:gd name="T46" fmla="*/ 48 w 88"/>
                <a:gd name="T47" fmla="*/ 55 h 112"/>
                <a:gd name="T48" fmla="*/ 75 w 88"/>
                <a:gd name="T49" fmla="*/ 9 h 112"/>
                <a:gd name="T50" fmla="*/ 21 w 88"/>
                <a:gd name="T51" fmla="*/ 39 h 112"/>
                <a:gd name="T52" fmla="*/ 41 w 88"/>
                <a:gd name="T53" fmla="*/ 55 h 112"/>
                <a:gd name="T54" fmla="*/ 42 w 88"/>
                <a:gd name="T55" fmla="*/ 55 h 112"/>
                <a:gd name="T56" fmla="*/ 42 w 88"/>
                <a:gd name="T57" fmla="*/ 55 h 112"/>
                <a:gd name="T58" fmla="*/ 43 w 88"/>
                <a:gd name="T59" fmla="*/ 57 h 112"/>
                <a:gd name="T60" fmla="*/ 43 w 88"/>
                <a:gd name="T61" fmla="*/ 57 h 112"/>
                <a:gd name="T62" fmla="*/ 43 w 88"/>
                <a:gd name="T63" fmla="*/ 57 h 112"/>
                <a:gd name="T64" fmla="*/ 42 w 88"/>
                <a:gd name="T65" fmla="*/ 58 h 112"/>
                <a:gd name="T66" fmla="*/ 42 w 88"/>
                <a:gd name="T67" fmla="*/ 59 h 112"/>
                <a:gd name="T68" fmla="*/ 42 w 88"/>
                <a:gd name="T69" fmla="*/ 59 h 112"/>
                <a:gd name="T70" fmla="*/ 41 w 88"/>
                <a:gd name="T71" fmla="*/ 59 h 112"/>
                <a:gd name="T72" fmla="*/ 16 w 88"/>
                <a:gd name="T73" fmla="*/ 89 h 112"/>
                <a:gd name="T74" fmla="*/ 30 w 88"/>
                <a:gd name="T75" fmla="*/ 43 h 112"/>
                <a:gd name="T76" fmla="*/ 42 w 88"/>
                <a:gd name="T77" fmla="*/ 50 h 112"/>
                <a:gd name="T78" fmla="*/ 43 w 88"/>
                <a:gd name="T79" fmla="*/ 51 h 112"/>
                <a:gd name="T80" fmla="*/ 45 w 88"/>
                <a:gd name="T81" fmla="*/ 51 h 112"/>
                <a:gd name="T82" fmla="*/ 46 w 88"/>
                <a:gd name="T83" fmla="*/ 50 h 112"/>
                <a:gd name="T84" fmla="*/ 67 w 88"/>
                <a:gd name="T85" fmla="*/ 31 h 112"/>
                <a:gd name="T86" fmla="*/ 55 w 88"/>
                <a:gd name="T87" fmla="*/ 40 h 112"/>
                <a:gd name="T88" fmla="*/ 45 w 88"/>
                <a:gd name="T89" fmla="*/ 46 h 112"/>
                <a:gd name="T90" fmla="*/ 44 w 88"/>
                <a:gd name="T91" fmla="*/ 46 h 112"/>
                <a:gd name="T92" fmla="*/ 33 w 88"/>
                <a:gd name="T93" fmla="*/ 40 h 112"/>
                <a:gd name="T94" fmla="*/ 22 w 88"/>
                <a:gd name="T95" fmla="*/ 31 h 112"/>
                <a:gd name="T96" fmla="*/ 45 w 88"/>
                <a:gd name="T9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2">
                  <a:moveTo>
                    <a:pt x="5" y="9"/>
                  </a:moveTo>
                  <a:cubicBezTo>
                    <a:pt x="2" y="9"/>
                    <a:pt x="0" y="7"/>
                    <a:pt x="0" y="5"/>
                  </a:cubicBezTo>
                  <a:cubicBezTo>
                    <a:pt x="0" y="2"/>
                    <a:pt x="2" y="0"/>
                    <a:pt x="5" y="0"/>
                  </a:cubicBezTo>
                  <a:cubicBezTo>
                    <a:pt x="84" y="0"/>
                    <a:pt x="84" y="0"/>
                    <a:pt x="84" y="0"/>
                  </a:cubicBezTo>
                  <a:cubicBezTo>
                    <a:pt x="86" y="0"/>
                    <a:pt x="88" y="2"/>
                    <a:pt x="88" y="5"/>
                  </a:cubicBezTo>
                  <a:cubicBezTo>
                    <a:pt x="88" y="7"/>
                    <a:pt x="86" y="9"/>
                    <a:pt x="84" y="9"/>
                  </a:cubicBezTo>
                  <a:cubicBezTo>
                    <a:pt x="80" y="9"/>
                    <a:pt x="80" y="9"/>
                    <a:pt x="80" y="9"/>
                  </a:cubicBezTo>
                  <a:cubicBezTo>
                    <a:pt x="79" y="23"/>
                    <a:pt x="77" y="33"/>
                    <a:pt x="72" y="41"/>
                  </a:cubicBezTo>
                  <a:cubicBezTo>
                    <a:pt x="72" y="41"/>
                    <a:pt x="72" y="41"/>
                    <a:pt x="72" y="41"/>
                  </a:cubicBezTo>
                  <a:cubicBezTo>
                    <a:pt x="67" y="49"/>
                    <a:pt x="62" y="54"/>
                    <a:pt x="55" y="57"/>
                  </a:cubicBezTo>
                  <a:cubicBezTo>
                    <a:pt x="62" y="60"/>
                    <a:pt x="67" y="65"/>
                    <a:pt x="72" y="73"/>
                  </a:cubicBezTo>
                  <a:cubicBezTo>
                    <a:pt x="72" y="73"/>
                    <a:pt x="72" y="73"/>
                    <a:pt x="72" y="73"/>
                  </a:cubicBezTo>
                  <a:cubicBezTo>
                    <a:pt x="76" y="80"/>
                    <a:pt x="79" y="90"/>
                    <a:pt x="80" y="103"/>
                  </a:cubicBezTo>
                  <a:cubicBezTo>
                    <a:pt x="84" y="103"/>
                    <a:pt x="84" y="103"/>
                    <a:pt x="84" y="103"/>
                  </a:cubicBezTo>
                  <a:cubicBezTo>
                    <a:pt x="86" y="103"/>
                    <a:pt x="88" y="105"/>
                    <a:pt x="88" y="108"/>
                  </a:cubicBezTo>
                  <a:cubicBezTo>
                    <a:pt x="88" y="110"/>
                    <a:pt x="86" y="112"/>
                    <a:pt x="84" y="112"/>
                  </a:cubicBezTo>
                  <a:cubicBezTo>
                    <a:pt x="5" y="112"/>
                    <a:pt x="5" y="112"/>
                    <a:pt x="5" y="112"/>
                  </a:cubicBezTo>
                  <a:cubicBezTo>
                    <a:pt x="2" y="112"/>
                    <a:pt x="0" y="110"/>
                    <a:pt x="0" y="108"/>
                  </a:cubicBezTo>
                  <a:cubicBezTo>
                    <a:pt x="0" y="105"/>
                    <a:pt x="2" y="103"/>
                    <a:pt x="5" y="103"/>
                  </a:cubicBezTo>
                  <a:cubicBezTo>
                    <a:pt x="8" y="103"/>
                    <a:pt x="8" y="103"/>
                    <a:pt x="8" y="103"/>
                  </a:cubicBezTo>
                  <a:cubicBezTo>
                    <a:pt x="9" y="90"/>
                    <a:pt x="12" y="80"/>
                    <a:pt x="16" y="73"/>
                  </a:cubicBezTo>
                  <a:cubicBezTo>
                    <a:pt x="16" y="73"/>
                    <a:pt x="16" y="73"/>
                    <a:pt x="16" y="73"/>
                  </a:cubicBezTo>
                  <a:cubicBezTo>
                    <a:pt x="21" y="65"/>
                    <a:pt x="27" y="60"/>
                    <a:pt x="33" y="57"/>
                  </a:cubicBezTo>
                  <a:cubicBezTo>
                    <a:pt x="27" y="54"/>
                    <a:pt x="21" y="49"/>
                    <a:pt x="16" y="41"/>
                  </a:cubicBezTo>
                  <a:cubicBezTo>
                    <a:pt x="16" y="41"/>
                    <a:pt x="16" y="41"/>
                    <a:pt x="16" y="41"/>
                  </a:cubicBezTo>
                  <a:cubicBezTo>
                    <a:pt x="12" y="33"/>
                    <a:pt x="9" y="23"/>
                    <a:pt x="8" y="9"/>
                  </a:cubicBezTo>
                  <a:cubicBezTo>
                    <a:pt x="5" y="9"/>
                    <a:pt x="5" y="9"/>
                    <a:pt x="5" y="9"/>
                  </a:cubicBezTo>
                  <a:close/>
                  <a:moveTo>
                    <a:pt x="74" y="103"/>
                  </a:moveTo>
                  <a:cubicBezTo>
                    <a:pt x="74" y="103"/>
                    <a:pt x="74" y="103"/>
                    <a:pt x="74" y="103"/>
                  </a:cubicBezTo>
                  <a:cubicBezTo>
                    <a:pt x="72" y="94"/>
                    <a:pt x="66" y="88"/>
                    <a:pt x="60" y="84"/>
                  </a:cubicBezTo>
                  <a:cubicBezTo>
                    <a:pt x="55" y="81"/>
                    <a:pt x="50" y="80"/>
                    <a:pt x="44" y="80"/>
                  </a:cubicBezTo>
                  <a:cubicBezTo>
                    <a:pt x="39" y="80"/>
                    <a:pt x="33" y="81"/>
                    <a:pt x="28" y="84"/>
                  </a:cubicBezTo>
                  <a:cubicBezTo>
                    <a:pt x="22" y="88"/>
                    <a:pt x="17" y="94"/>
                    <a:pt x="14" y="103"/>
                  </a:cubicBezTo>
                  <a:cubicBezTo>
                    <a:pt x="74" y="103"/>
                    <a:pt x="74" y="103"/>
                    <a:pt x="74" y="103"/>
                  </a:cubicBezTo>
                  <a:close/>
                  <a:moveTo>
                    <a:pt x="16" y="89"/>
                  </a:moveTo>
                  <a:cubicBezTo>
                    <a:pt x="16" y="89"/>
                    <a:pt x="16" y="89"/>
                    <a:pt x="16" y="89"/>
                  </a:cubicBezTo>
                  <a:cubicBezTo>
                    <a:pt x="18" y="85"/>
                    <a:pt x="22" y="82"/>
                    <a:pt x="26" y="80"/>
                  </a:cubicBezTo>
                  <a:cubicBezTo>
                    <a:pt x="31" y="76"/>
                    <a:pt x="38" y="75"/>
                    <a:pt x="44" y="75"/>
                  </a:cubicBezTo>
                  <a:cubicBezTo>
                    <a:pt x="50" y="75"/>
                    <a:pt x="57" y="76"/>
                    <a:pt x="62" y="80"/>
                  </a:cubicBezTo>
                  <a:cubicBezTo>
                    <a:pt x="66" y="82"/>
                    <a:pt x="70" y="85"/>
                    <a:pt x="73" y="89"/>
                  </a:cubicBezTo>
                  <a:cubicBezTo>
                    <a:pt x="72" y="84"/>
                    <a:pt x="70" y="79"/>
                    <a:pt x="68" y="76"/>
                  </a:cubicBezTo>
                  <a:cubicBezTo>
                    <a:pt x="68" y="75"/>
                    <a:pt x="68" y="75"/>
                    <a:pt x="68" y="75"/>
                  </a:cubicBezTo>
                  <a:cubicBezTo>
                    <a:pt x="62" y="67"/>
                    <a:pt x="55" y="62"/>
                    <a:pt x="48"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6" y="59"/>
                    <a:pt x="46" y="59"/>
                    <a:pt x="46" y="59"/>
                  </a:cubicBezTo>
                  <a:cubicBezTo>
                    <a:pt x="46" y="59"/>
                    <a:pt x="46" y="59"/>
                    <a:pt x="46" y="59"/>
                  </a:cubicBezTo>
                  <a:cubicBezTo>
                    <a:pt x="46" y="59"/>
                    <a:pt x="46" y="59"/>
                    <a:pt x="46" y="59"/>
                  </a:cubicBezTo>
                  <a:cubicBezTo>
                    <a:pt x="46" y="58"/>
                    <a:pt x="46" y="58"/>
                    <a:pt x="46" y="58"/>
                  </a:cubicBezTo>
                  <a:cubicBezTo>
                    <a:pt x="46" y="58"/>
                    <a:pt x="46" y="58"/>
                    <a:pt x="46" y="58"/>
                  </a:cubicBezTo>
                  <a:cubicBezTo>
                    <a:pt x="46" y="58"/>
                    <a:pt x="46" y="58"/>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6"/>
                    <a:pt x="46" y="56"/>
                    <a:pt x="46" y="56"/>
                  </a:cubicBezTo>
                  <a:cubicBezTo>
                    <a:pt x="46" y="56"/>
                    <a:pt x="46" y="56"/>
                    <a:pt x="46" y="56"/>
                  </a:cubicBezTo>
                  <a:cubicBezTo>
                    <a:pt x="46" y="56"/>
                    <a:pt x="46" y="56"/>
                    <a:pt x="46" y="55"/>
                  </a:cubicBezTo>
                  <a:cubicBezTo>
                    <a:pt x="46" y="55"/>
                    <a:pt x="46" y="55"/>
                    <a:pt x="46" y="55"/>
                  </a:cubicBezTo>
                  <a:cubicBezTo>
                    <a:pt x="46" y="55"/>
                    <a:pt x="46" y="55"/>
                    <a:pt x="46" y="55"/>
                  </a:cubicBezTo>
                  <a:cubicBezTo>
                    <a:pt x="47" y="55"/>
                    <a:pt x="47" y="55"/>
                    <a:pt x="47" y="55"/>
                  </a:cubicBezTo>
                  <a:cubicBezTo>
                    <a:pt x="47" y="55"/>
                    <a:pt x="47" y="55"/>
                    <a:pt x="47" y="55"/>
                  </a:cubicBezTo>
                  <a:cubicBezTo>
                    <a:pt x="47" y="55"/>
                    <a:pt x="47" y="55"/>
                    <a:pt x="47" y="55"/>
                  </a:cubicBezTo>
                  <a:cubicBezTo>
                    <a:pt x="47" y="55"/>
                    <a:pt x="47" y="55"/>
                    <a:pt x="47" y="55"/>
                  </a:cubicBezTo>
                  <a:cubicBezTo>
                    <a:pt x="47" y="55"/>
                    <a:pt x="47" y="55"/>
                    <a:pt x="47" y="55"/>
                  </a:cubicBezTo>
                  <a:cubicBezTo>
                    <a:pt x="48" y="55"/>
                    <a:pt x="48" y="55"/>
                    <a:pt x="48" y="55"/>
                  </a:cubicBezTo>
                  <a:cubicBezTo>
                    <a:pt x="55" y="52"/>
                    <a:pt x="62" y="47"/>
                    <a:pt x="68" y="39"/>
                  </a:cubicBezTo>
                  <a:cubicBezTo>
                    <a:pt x="68" y="38"/>
                    <a:pt x="68" y="38"/>
                    <a:pt x="68" y="38"/>
                  </a:cubicBezTo>
                  <a:cubicBezTo>
                    <a:pt x="72" y="31"/>
                    <a:pt x="74" y="22"/>
                    <a:pt x="75" y="9"/>
                  </a:cubicBezTo>
                  <a:cubicBezTo>
                    <a:pt x="13" y="9"/>
                    <a:pt x="13" y="9"/>
                    <a:pt x="13" y="9"/>
                  </a:cubicBezTo>
                  <a:cubicBezTo>
                    <a:pt x="14" y="22"/>
                    <a:pt x="17" y="31"/>
                    <a:pt x="21" y="38"/>
                  </a:cubicBezTo>
                  <a:cubicBezTo>
                    <a:pt x="21" y="39"/>
                    <a:pt x="21" y="39"/>
                    <a:pt x="21" y="39"/>
                  </a:cubicBezTo>
                  <a:cubicBezTo>
                    <a:pt x="26" y="47"/>
                    <a:pt x="33" y="52"/>
                    <a:pt x="41" y="55"/>
                  </a:cubicBezTo>
                  <a:cubicBezTo>
                    <a:pt x="41" y="55"/>
                    <a:pt x="41" y="55"/>
                    <a:pt x="41" y="55"/>
                  </a:cubicBezTo>
                  <a:cubicBezTo>
                    <a:pt x="41" y="55"/>
                    <a:pt x="41" y="55"/>
                    <a:pt x="41" y="55"/>
                  </a:cubicBezTo>
                  <a:cubicBezTo>
                    <a:pt x="41" y="55"/>
                    <a:pt x="41"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6"/>
                    <a:pt x="42" y="56"/>
                    <a:pt x="42" y="56"/>
                  </a:cubicBezTo>
                  <a:cubicBezTo>
                    <a:pt x="42" y="56"/>
                    <a:pt x="42" y="56"/>
                    <a:pt x="42" y="56"/>
                  </a:cubicBezTo>
                  <a:cubicBezTo>
                    <a:pt x="42" y="56"/>
                    <a:pt x="42" y="56"/>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8"/>
                    <a:pt x="42" y="58"/>
                    <a:pt x="42" y="58"/>
                  </a:cubicBezTo>
                  <a:cubicBezTo>
                    <a:pt x="42" y="58"/>
                    <a:pt x="42" y="58"/>
                    <a:pt x="42" y="58"/>
                  </a:cubicBezTo>
                  <a:cubicBezTo>
                    <a:pt x="42" y="58"/>
                    <a:pt x="42" y="58"/>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59"/>
                    <a:pt x="41" y="59"/>
                    <a:pt x="41" y="59"/>
                  </a:cubicBezTo>
                  <a:cubicBezTo>
                    <a:pt x="41" y="59"/>
                    <a:pt x="41" y="59"/>
                    <a:pt x="41" y="59"/>
                  </a:cubicBezTo>
                  <a:cubicBezTo>
                    <a:pt x="41" y="59"/>
                    <a:pt x="41" y="59"/>
                    <a:pt x="41" y="59"/>
                  </a:cubicBezTo>
                  <a:cubicBezTo>
                    <a:pt x="33" y="62"/>
                    <a:pt x="26" y="67"/>
                    <a:pt x="21" y="75"/>
                  </a:cubicBezTo>
                  <a:cubicBezTo>
                    <a:pt x="21" y="76"/>
                    <a:pt x="21" y="76"/>
                    <a:pt x="21" y="76"/>
                  </a:cubicBezTo>
                  <a:cubicBezTo>
                    <a:pt x="19" y="79"/>
                    <a:pt x="17" y="84"/>
                    <a:pt x="16" y="89"/>
                  </a:cubicBezTo>
                  <a:close/>
                  <a:moveTo>
                    <a:pt x="22" y="31"/>
                  </a:moveTo>
                  <a:cubicBezTo>
                    <a:pt x="22" y="31"/>
                    <a:pt x="22" y="31"/>
                    <a:pt x="22" y="31"/>
                  </a:cubicBezTo>
                  <a:cubicBezTo>
                    <a:pt x="24" y="35"/>
                    <a:pt x="26" y="40"/>
                    <a:pt x="30" y="43"/>
                  </a:cubicBezTo>
                  <a:cubicBezTo>
                    <a:pt x="33" y="46"/>
                    <a:pt x="37" y="49"/>
                    <a:pt x="42" y="50"/>
                  </a:cubicBezTo>
                  <a:cubicBezTo>
                    <a:pt x="42" y="50"/>
                    <a:pt x="42" y="50"/>
                    <a:pt x="42" y="50"/>
                  </a:cubicBezTo>
                  <a:cubicBezTo>
                    <a:pt x="42" y="50"/>
                    <a:pt x="42" y="50"/>
                    <a:pt x="42" y="50"/>
                  </a:cubicBezTo>
                  <a:cubicBezTo>
                    <a:pt x="43" y="51"/>
                    <a:pt x="43" y="51"/>
                    <a:pt x="43" y="51"/>
                  </a:cubicBezTo>
                  <a:cubicBezTo>
                    <a:pt x="43" y="51"/>
                    <a:pt x="43" y="51"/>
                    <a:pt x="43" y="51"/>
                  </a:cubicBezTo>
                  <a:cubicBezTo>
                    <a:pt x="43" y="51"/>
                    <a:pt x="43" y="51"/>
                    <a:pt x="43" y="51"/>
                  </a:cubicBezTo>
                  <a:cubicBezTo>
                    <a:pt x="44" y="51"/>
                    <a:pt x="44" y="51"/>
                    <a:pt x="44" y="51"/>
                  </a:cubicBezTo>
                  <a:cubicBezTo>
                    <a:pt x="44" y="51"/>
                    <a:pt x="45" y="51"/>
                    <a:pt x="45" y="51"/>
                  </a:cubicBezTo>
                  <a:cubicBezTo>
                    <a:pt x="45" y="51"/>
                    <a:pt x="45" y="51"/>
                    <a:pt x="45" y="51"/>
                  </a:cubicBezTo>
                  <a:cubicBezTo>
                    <a:pt x="46" y="50"/>
                    <a:pt x="46" y="50"/>
                    <a:pt x="46" y="50"/>
                  </a:cubicBezTo>
                  <a:cubicBezTo>
                    <a:pt x="46" y="50"/>
                    <a:pt x="46" y="50"/>
                    <a:pt x="46" y="50"/>
                  </a:cubicBezTo>
                  <a:cubicBezTo>
                    <a:pt x="46" y="50"/>
                    <a:pt x="46" y="50"/>
                    <a:pt x="46" y="50"/>
                  </a:cubicBezTo>
                  <a:cubicBezTo>
                    <a:pt x="51" y="49"/>
                    <a:pt x="55" y="46"/>
                    <a:pt x="59" y="43"/>
                  </a:cubicBezTo>
                  <a:cubicBezTo>
                    <a:pt x="59" y="43"/>
                    <a:pt x="59" y="43"/>
                    <a:pt x="59" y="43"/>
                  </a:cubicBezTo>
                  <a:cubicBezTo>
                    <a:pt x="62" y="40"/>
                    <a:pt x="65" y="35"/>
                    <a:pt x="67" y="31"/>
                  </a:cubicBezTo>
                  <a:cubicBezTo>
                    <a:pt x="67" y="29"/>
                    <a:pt x="66" y="28"/>
                    <a:pt x="65" y="27"/>
                  </a:cubicBezTo>
                  <a:cubicBezTo>
                    <a:pt x="64" y="27"/>
                    <a:pt x="62" y="27"/>
                    <a:pt x="62" y="29"/>
                  </a:cubicBezTo>
                  <a:cubicBezTo>
                    <a:pt x="60" y="33"/>
                    <a:pt x="58" y="37"/>
                    <a:pt x="55" y="40"/>
                  </a:cubicBezTo>
                  <a:cubicBezTo>
                    <a:pt x="52" y="42"/>
                    <a:pt x="49" y="44"/>
                    <a:pt x="45" y="46"/>
                  </a:cubicBezTo>
                  <a:cubicBezTo>
                    <a:pt x="45" y="46"/>
                    <a:pt x="45" y="46"/>
                    <a:pt x="45" y="46"/>
                  </a:cubicBezTo>
                  <a:cubicBezTo>
                    <a:pt x="45" y="46"/>
                    <a:pt x="45" y="46"/>
                    <a:pt x="45"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39" y="44"/>
                    <a:pt x="36" y="42"/>
                    <a:pt x="33" y="40"/>
                  </a:cubicBezTo>
                  <a:cubicBezTo>
                    <a:pt x="30" y="37"/>
                    <a:pt x="28" y="33"/>
                    <a:pt x="27" y="29"/>
                  </a:cubicBezTo>
                  <a:cubicBezTo>
                    <a:pt x="26" y="27"/>
                    <a:pt x="25" y="27"/>
                    <a:pt x="23" y="27"/>
                  </a:cubicBezTo>
                  <a:cubicBezTo>
                    <a:pt x="22" y="28"/>
                    <a:pt x="21" y="29"/>
                    <a:pt x="22" y="31"/>
                  </a:cubicBezTo>
                  <a:close/>
                  <a:moveTo>
                    <a:pt x="45" y="46"/>
                  </a:moveTo>
                  <a:cubicBezTo>
                    <a:pt x="45" y="46"/>
                    <a:pt x="45" y="46"/>
                    <a:pt x="45" y="46"/>
                  </a:cubicBezTo>
                  <a:cubicBezTo>
                    <a:pt x="45" y="46"/>
                    <a:pt x="45" y="46"/>
                    <a:pt x="45" y="46"/>
                  </a:cubicBezTo>
                  <a:cubicBezTo>
                    <a:pt x="45" y="46"/>
                    <a:pt x="45" y="46"/>
                    <a:pt x="45" y="4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34"/>
            <p:cNvSpPr>
              <a:spLocks noEditPoints="1"/>
            </p:cNvSpPr>
            <p:nvPr/>
          </p:nvSpPr>
          <p:spPr bwMode="auto">
            <a:xfrm>
              <a:off x="1130300" y="1604173"/>
              <a:ext cx="187325" cy="176213"/>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41"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1D9A78"/>
          </a:solidFill>
          <a:ln>
            <a:noFill/>
          </a:ln>
        </p:spPr>
        <p:txBody>
          <a:bodyPr vert="horz" wrap="square" lIns="108878" tIns="54439" rIns="108878" bIns="54439" numCol="1" anchor="t" anchorCtr="0" compatLnSpc="1"/>
          <a:lstStyle/>
          <a:p>
            <a:endParaRPr lang="zh-CN" altLang="en-US"/>
          </a:p>
        </p:txBody>
      </p:sp>
      <p:sp>
        <p:nvSpPr>
          <p:cNvPr id="42"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活动</a:t>
            </a:r>
            <a:r>
              <a:rPr lang="zh-CN" altLang="en-US" sz="2400" b="1" dirty="0">
                <a:solidFill>
                  <a:schemeClr val="accent2"/>
                </a:solidFill>
                <a:latin typeface="Impact" pitchFamily="34" charset="0"/>
                <a:ea typeface="微软雅黑" pitchFamily="34" charset="-122"/>
                <a:cs typeface="宋体" pitchFamily="2" charset="-122"/>
              </a:rPr>
              <a:t>描述</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35" name="Rectangle 20"/>
          <p:cNvSpPr>
            <a:spLocks noChangeArrowheads="1"/>
          </p:cNvSpPr>
          <p:nvPr/>
        </p:nvSpPr>
        <p:spPr bwMode="auto">
          <a:xfrm>
            <a:off x="618209" y="1379622"/>
            <a:ext cx="39537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20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       在教师的引领下，以“条形码”为例分析基本元素“条形码”的创意联想方法，并进行形象思维模式的训练，把“条形码”的联想事物绘制成草图，之后进行修型上色，为接下来的文化衫设计奠定基础。</a:t>
            </a:r>
          </a:p>
        </p:txBody>
      </p:sp>
    </p:spTree>
    <p:extLst>
      <p:ext uri="{BB962C8B-B14F-4D97-AF65-F5344CB8AC3E}">
        <p14:creationId xmlns:p14="http://schemas.microsoft.com/office/powerpoint/2010/main" val="2760416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anim calcmode="lin" valueType="num">
                                      <p:cBhvr>
                                        <p:cTn id="25" dur="500" fill="hold"/>
                                        <p:tgtEl>
                                          <p:spTgt spid="35"/>
                                        </p:tgtEl>
                                        <p:attrNameLst>
                                          <p:attrName>ppt_x</p:attrName>
                                        </p:attrNameLst>
                                      </p:cBhvr>
                                      <p:tavLst>
                                        <p:tav tm="0">
                                          <p:val>
                                            <p:strVal val="#ppt_x"/>
                                          </p:val>
                                        </p:tav>
                                        <p:tav tm="100000">
                                          <p:val>
                                            <p:strVal val="#ppt_x"/>
                                          </p:val>
                                        </p:tav>
                                      </p:tavLst>
                                    </p:anim>
                                    <p:anim calcmode="lin" valueType="num">
                                      <p:cBhvr>
                                        <p:cTn id="26" dur="500" fill="hold"/>
                                        <p:tgtEl>
                                          <p:spTgt spid="3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500"/>
                                  </p:stCondLst>
                                  <p:childTnLst>
                                    <p:set>
                                      <p:cBhvr>
                                        <p:cTn id="28" dur="1" fill="hold">
                                          <p:stCondLst>
                                            <p:cond delay="0"/>
                                          </p:stCondLst>
                                        </p:cTn>
                                        <p:tgtEl>
                                          <p:spTgt spid="1033"/>
                                        </p:tgtEl>
                                        <p:attrNameLst>
                                          <p:attrName>style.visibility</p:attrName>
                                        </p:attrNameLst>
                                      </p:cBhvr>
                                      <p:to>
                                        <p:strVal val="visible"/>
                                      </p:to>
                                    </p:set>
                                    <p:animEffect transition="in" filter="fade">
                                      <p:cBhvr>
                                        <p:cTn id="29" dur="500"/>
                                        <p:tgtEl>
                                          <p:spTgt spid="1033"/>
                                        </p:tgtEl>
                                      </p:cBhvr>
                                    </p:animEffect>
                                    <p:anim calcmode="lin" valueType="num">
                                      <p:cBhvr>
                                        <p:cTn id="30" dur="500" fill="hold"/>
                                        <p:tgtEl>
                                          <p:spTgt spid="1033"/>
                                        </p:tgtEl>
                                        <p:attrNameLst>
                                          <p:attrName>ppt_x</p:attrName>
                                        </p:attrNameLst>
                                      </p:cBhvr>
                                      <p:tavLst>
                                        <p:tav tm="0">
                                          <p:val>
                                            <p:strVal val="#ppt_x"/>
                                          </p:val>
                                        </p:tav>
                                        <p:tav tm="100000">
                                          <p:val>
                                            <p:strVal val="#ppt_x"/>
                                          </p:val>
                                        </p:tav>
                                      </p:tavLst>
                                    </p:anim>
                                    <p:anim calcmode="lin" valueType="num">
                                      <p:cBhvr>
                                        <p:cTn id="31" dur="500" fill="hold"/>
                                        <p:tgtEl>
                                          <p:spTgt spid="1033"/>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15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0" grpId="0" animBg="1"/>
      <p:bldP spid="40" grpId="1" animBg="1"/>
      <p:bldP spid="41" grpId="0" animBg="1"/>
      <p:bldP spid="41" grpId="1" animBg="1"/>
      <p:bldP spid="4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1"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3" name="Freeform 9"/>
          <p:cNvSpPr/>
          <p:nvPr/>
        </p:nvSpPr>
        <p:spPr bwMode="auto">
          <a:xfrm>
            <a:off x="133210"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4" name="Rectangle 18"/>
          <p:cNvSpPr>
            <a:spLocks noChangeArrowheads="1"/>
          </p:cNvSpPr>
          <p:nvPr/>
        </p:nvSpPr>
        <p:spPr bwMode="auto">
          <a:xfrm>
            <a:off x="618208"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工作</a:t>
            </a:r>
            <a:r>
              <a:rPr lang="zh-CN" altLang="en-US" sz="2400" b="1" dirty="0">
                <a:solidFill>
                  <a:schemeClr val="accent2"/>
                </a:solidFill>
                <a:latin typeface="Impact" pitchFamily="34" charset="0"/>
                <a:ea typeface="微软雅黑" pitchFamily="34" charset="-122"/>
                <a:cs typeface="宋体" pitchFamily="2" charset="-122"/>
              </a:rPr>
              <a:t>环境</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6" name="菱形 5"/>
          <p:cNvSpPr/>
          <p:nvPr/>
        </p:nvSpPr>
        <p:spPr>
          <a:xfrm>
            <a:off x="4091836" y="1203176"/>
            <a:ext cx="960329" cy="72030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p>
        </p:txBody>
      </p:sp>
      <p:cxnSp>
        <p:nvCxnSpPr>
          <p:cNvPr id="8" name="直接连接符 7"/>
          <p:cNvCxnSpPr>
            <a:stCxn id="6" idx="2"/>
            <a:endCxn id="23" idx="0"/>
          </p:cNvCxnSpPr>
          <p:nvPr/>
        </p:nvCxnSpPr>
        <p:spPr>
          <a:xfrm>
            <a:off x="4571999" y="1923482"/>
            <a:ext cx="0" cy="165996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1"/>
          </p:cNvCxnSpPr>
          <p:nvPr/>
        </p:nvCxnSpPr>
        <p:spPr>
          <a:xfrm flipH="1">
            <a:off x="3707704" y="1563326"/>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46558" y="1074780"/>
            <a:ext cx="3169084" cy="25930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sp>
        <p:nvSpPr>
          <p:cNvPr id="11" name="矩形 10"/>
          <p:cNvSpPr/>
          <p:nvPr/>
        </p:nvSpPr>
        <p:spPr>
          <a:xfrm>
            <a:off x="439487" y="2078525"/>
            <a:ext cx="2980119" cy="1349880"/>
          </a:xfrm>
          <a:prstGeom prst="rect">
            <a:avLst/>
          </a:prstGeom>
          <a:blipFill>
            <a:blip r:embed="rId2" cstate="prin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13" name="直接连接符 12"/>
          <p:cNvCxnSpPr/>
          <p:nvPr/>
        </p:nvCxnSpPr>
        <p:spPr>
          <a:xfrm>
            <a:off x="461012" y="1563326"/>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461011" y="1301552"/>
            <a:ext cx="1902232"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300" b="1" dirty="0">
                <a:latin typeface="微软雅黑" panose="020B0503020204020204" pitchFamily="34" charset="-122"/>
                <a:ea typeface="微软雅黑" panose="020B0503020204020204" pitchFamily="34" charset="-122"/>
              </a:rPr>
              <a:t>环境要求</a:t>
            </a:r>
          </a:p>
        </p:txBody>
      </p:sp>
      <p:sp>
        <p:nvSpPr>
          <p:cNvPr id="15" name="Rectangle 20"/>
          <p:cNvSpPr>
            <a:spLocks noChangeArrowheads="1"/>
          </p:cNvSpPr>
          <p:nvPr/>
        </p:nvSpPr>
        <p:spPr bwMode="auto">
          <a:xfrm>
            <a:off x="461012" y="1636934"/>
            <a:ext cx="2958594"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300" dirty="0">
                <a:latin typeface="微软雅黑" panose="020B0503020204020204" pitchFamily="34" charset="-122"/>
                <a:ea typeface="微软雅黑" panose="020B0503020204020204" pitchFamily="34" charset="-122"/>
              </a:rPr>
              <a:t>配备有多媒体设备的专业课教室。</a:t>
            </a:r>
          </a:p>
        </p:txBody>
      </p:sp>
      <p:sp>
        <p:nvSpPr>
          <p:cNvPr id="23" name="菱形 22"/>
          <p:cNvSpPr/>
          <p:nvPr/>
        </p:nvSpPr>
        <p:spPr>
          <a:xfrm>
            <a:off x="4091836" y="3583446"/>
            <a:ext cx="960329" cy="72030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p>
        </p:txBody>
      </p:sp>
      <p:cxnSp>
        <p:nvCxnSpPr>
          <p:cNvPr id="24" name="直接连接符 23"/>
          <p:cNvCxnSpPr/>
          <p:nvPr/>
        </p:nvCxnSpPr>
        <p:spPr>
          <a:xfrm flipH="1">
            <a:off x="5052162" y="3943596"/>
            <a:ext cx="3841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620820" y="2002160"/>
            <a:ext cx="3169084" cy="25930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400"/>
          </a:p>
        </p:txBody>
      </p:sp>
      <p:cxnSp>
        <p:nvCxnSpPr>
          <p:cNvPr id="27" name="直接连接符 26"/>
          <p:cNvCxnSpPr/>
          <p:nvPr/>
        </p:nvCxnSpPr>
        <p:spPr>
          <a:xfrm>
            <a:off x="5735271" y="3943596"/>
            <a:ext cx="2958594"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735271" y="3681821"/>
            <a:ext cx="1902232"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300" b="1" dirty="0">
                <a:latin typeface="微软雅黑" panose="020B0503020204020204" pitchFamily="34" charset="-122"/>
                <a:ea typeface="微软雅黑" panose="020B0503020204020204" pitchFamily="34" charset="-122"/>
              </a:rPr>
              <a:t>所需工具</a:t>
            </a:r>
          </a:p>
        </p:txBody>
      </p:sp>
      <p:sp>
        <p:nvSpPr>
          <p:cNvPr id="29" name="Rectangle 20"/>
          <p:cNvSpPr>
            <a:spLocks noChangeArrowheads="1"/>
          </p:cNvSpPr>
          <p:nvPr/>
        </p:nvSpPr>
        <p:spPr bwMode="auto">
          <a:xfrm>
            <a:off x="5735271" y="4017204"/>
            <a:ext cx="2958594" cy="26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300" dirty="0">
                <a:latin typeface="微软雅黑" panose="020B0503020204020204" pitchFamily="34" charset="-122"/>
                <a:ea typeface="微软雅黑" panose="020B0503020204020204" pitchFamily="34" charset="-122"/>
              </a:rPr>
              <a:t>铅笔、橡皮、针管笔、速写本等。</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54933"/>
          <a:stretch/>
        </p:blipFill>
        <p:spPr>
          <a:xfrm>
            <a:off x="5713746" y="2170424"/>
            <a:ext cx="2980119" cy="134313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2" presetClass="entr" presetSubtype="2" fill="hold" nodeType="withEffect">
                                  <p:stCondLst>
                                    <p:cond delay="150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20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0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20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250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par>
                                <p:cTn id="53" presetID="53" presetClass="entr" presetSubtype="16" fill="hold" grpId="0" nodeType="withEffect">
                                  <p:stCondLst>
                                    <p:cond delay="3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22" presetClass="entr" presetSubtype="8" fill="hold" nodeType="withEffect">
                                  <p:stCondLst>
                                    <p:cond delay="3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par>
                                <p:cTn id="61" presetID="2" presetClass="entr" presetSubtype="2" fill="hold" grpId="0" nodeType="withEffect">
                                  <p:stCondLst>
                                    <p:cond delay="400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1+#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400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400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1+#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400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400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animBg="1"/>
      <p:bldP spid="9" grpId="0" animBg="1"/>
      <p:bldP spid="11" grpId="0" animBg="1"/>
      <p:bldP spid="14" grpId="0"/>
      <p:bldP spid="15" grpId="0"/>
      <p:bldP spid="23" grpId="0" animBg="1"/>
      <p:bldP spid="25"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rcRect l="21295" t="419" r="28900" b="1123"/>
          <a:stretch>
            <a:fillRect/>
          </a:stretch>
        </p:blipFill>
        <p:spPr>
          <a:xfrm>
            <a:off x="232368" y="1194571"/>
            <a:ext cx="3998983" cy="2999468"/>
          </a:xfrm>
          <a:custGeom>
            <a:avLst/>
            <a:gdLst>
              <a:gd name="connsiteX0" fmla="*/ 1499272 w 2998543"/>
              <a:gd name="connsiteY0" fmla="*/ 0 h 2998543"/>
              <a:gd name="connsiteX1" fmla="*/ 2998543 w 2998543"/>
              <a:gd name="connsiteY1" fmla="*/ 1499272 h 2998543"/>
              <a:gd name="connsiteX2" fmla="*/ 1499272 w 2998543"/>
              <a:gd name="connsiteY2" fmla="*/ 2998543 h 2998543"/>
              <a:gd name="connsiteX3" fmla="*/ 0 w 2998543"/>
              <a:gd name="connsiteY3" fmla="*/ 1499272 h 2998543"/>
            </a:gdLst>
            <a:ahLst/>
            <a:cxnLst>
              <a:cxn ang="0">
                <a:pos x="connsiteX0" y="connsiteY0"/>
              </a:cxn>
              <a:cxn ang="0">
                <a:pos x="connsiteX1" y="connsiteY1"/>
              </a:cxn>
              <a:cxn ang="0">
                <a:pos x="connsiteX2" y="connsiteY2"/>
              </a:cxn>
              <a:cxn ang="0">
                <a:pos x="connsiteX3" y="connsiteY3"/>
              </a:cxn>
            </a:cxnLst>
            <a:rect l="l" t="t" r="r" b="b"/>
            <a:pathLst>
              <a:path w="2998543" h="2998543">
                <a:moveTo>
                  <a:pt x="1499272" y="0"/>
                </a:moveTo>
                <a:lnTo>
                  <a:pt x="2998543" y="1499272"/>
                </a:lnTo>
                <a:lnTo>
                  <a:pt x="1499272" y="2998543"/>
                </a:lnTo>
                <a:lnTo>
                  <a:pt x="0" y="1499272"/>
                </a:lnTo>
                <a:close/>
              </a:path>
            </a:pathLst>
          </a:custGeom>
        </p:spPr>
      </p:pic>
      <p:sp>
        <p:nvSpPr>
          <p:cNvPr id="40" name="Freeform 8"/>
          <p:cNvSpPr/>
          <p:nvPr/>
        </p:nvSpPr>
        <p:spPr bwMode="auto">
          <a:xfrm>
            <a:off x="-5096" y="0"/>
            <a:ext cx="429882" cy="643747"/>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108878" tIns="54439" rIns="108878" bIns="54439" numCol="1" anchor="t" anchorCtr="0" compatLnSpc="1"/>
          <a:lstStyle/>
          <a:p>
            <a:endParaRPr lang="zh-CN" altLang="en-US"/>
          </a:p>
        </p:txBody>
      </p:sp>
      <p:sp>
        <p:nvSpPr>
          <p:cNvPr id="41" name="Freeform 9"/>
          <p:cNvSpPr/>
          <p:nvPr/>
        </p:nvSpPr>
        <p:spPr bwMode="auto">
          <a:xfrm>
            <a:off x="128113" y="225241"/>
            <a:ext cx="288217" cy="433140"/>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108878" tIns="54439" rIns="108878" bIns="54439" numCol="1" anchor="t" anchorCtr="0" compatLnSpc="1"/>
          <a:lstStyle/>
          <a:p>
            <a:endParaRPr lang="zh-CN" altLang="en-US"/>
          </a:p>
        </p:txBody>
      </p:sp>
      <p:sp>
        <p:nvSpPr>
          <p:cNvPr id="42" name="Rectangle 18"/>
          <p:cNvSpPr>
            <a:spLocks noChangeArrowheads="1"/>
          </p:cNvSpPr>
          <p:nvPr/>
        </p:nvSpPr>
        <p:spPr bwMode="auto">
          <a:xfrm>
            <a:off x="613111" y="194755"/>
            <a:ext cx="123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400" b="1" dirty="0">
                <a:solidFill>
                  <a:schemeClr val="accent1"/>
                </a:solidFill>
                <a:latin typeface="Impact" pitchFamily="34" charset="0"/>
                <a:ea typeface="微软雅黑" pitchFamily="34" charset="-122"/>
                <a:cs typeface="宋体" pitchFamily="2" charset="-122"/>
              </a:rPr>
              <a:t>相关</a:t>
            </a:r>
            <a:r>
              <a:rPr lang="zh-CN" altLang="en-US" sz="2400" b="1" dirty="0">
                <a:solidFill>
                  <a:schemeClr val="accent2"/>
                </a:solidFill>
                <a:latin typeface="Impact" pitchFamily="34" charset="0"/>
                <a:ea typeface="微软雅黑" pitchFamily="34" charset="-122"/>
                <a:cs typeface="宋体" pitchFamily="2" charset="-122"/>
              </a:rPr>
              <a:t>知识</a:t>
            </a:r>
            <a:endParaRPr lang="en-US" altLang="zh-CN" sz="24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5182" y="1683977"/>
            <a:ext cx="850909" cy="63823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5" name="Freeform 24"/>
          <p:cNvSpPr>
            <a:spLocks noEditPoints="1"/>
          </p:cNvSpPr>
          <p:nvPr/>
        </p:nvSpPr>
        <p:spPr bwMode="auto">
          <a:xfrm>
            <a:off x="291901" y="1897762"/>
            <a:ext cx="297472" cy="210660"/>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19" name="Rectangle 24"/>
          <p:cNvSpPr>
            <a:spLocks noChangeArrowheads="1"/>
          </p:cNvSpPr>
          <p:nvPr/>
        </p:nvSpPr>
        <p:spPr bwMode="auto">
          <a:xfrm>
            <a:off x="4956146" y="1812807"/>
            <a:ext cx="18995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57"/>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）图形创意概述。</a:t>
            </a:r>
            <a:endParaRPr lang="en-US" altLang="zh-CN" sz="1200" b="1" dirty="0">
              <a:latin typeface="微软雅黑" panose="020B0503020204020204" pitchFamily="34" charset="-122"/>
              <a:ea typeface="微软雅黑" panose="020B0503020204020204" pitchFamily="34" charset="-122"/>
            </a:endParaRPr>
          </a:p>
        </p:txBody>
      </p:sp>
      <p:sp>
        <p:nvSpPr>
          <p:cNvPr id="120" name="Rectangle 24"/>
          <p:cNvSpPr>
            <a:spLocks noChangeArrowheads="1"/>
          </p:cNvSpPr>
          <p:nvPr/>
        </p:nvSpPr>
        <p:spPr bwMode="auto">
          <a:xfrm>
            <a:off x="5052171" y="2257847"/>
            <a:ext cx="36487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04131" indent="-204131">
              <a:lnSpc>
                <a:spcPct val="150000"/>
              </a:lnSpc>
              <a:spcBef>
                <a:spcPts val="595"/>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设计的主体是图形，在生活中图形随处可见，与人们的生活可谓是息息相关。可以说，我们看到的每样东西，都可以抽象成一张图片。那创意是什么呢？创意特指为实现设计目的而将创造性思维视觉化的过程。</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721632" y="1789306"/>
            <a:ext cx="850909" cy="638231"/>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6" name="Freeform 26"/>
          <p:cNvSpPr>
            <a:spLocks noEditPoints="1"/>
          </p:cNvSpPr>
          <p:nvPr/>
        </p:nvSpPr>
        <p:spPr bwMode="auto">
          <a:xfrm>
            <a:off x="4000815" y="1998195"/>
            <a:ext cx="292542" cy="220454"/>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23" name="菱形 122"/>
          <p:cNvSpPr/>
          <p:nvPr/>
        </p:nvSpPr>
        <p:spPr>
          <a:xfrm>
            <a:off x="440637" y="2571750"/>
            <a:ext cx="2413102" cy="180996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78" tIns="54439" rIns="108878" bIns="54439" rtlCol="0" anchor="ctr"/>
          <a:lstStyle/>
          <a:p>
            <a:pPr algn="ctr"/>
            <a:endParaRPr lang="zh-CN" altLang="en-US"/>
          </a:p>
        </p:txBody>
      </p:sp>
      <p:sp>
        <p:nvSpPr>
          <p:cNvPr id="114" name="Freeform 21"/>
          <p:cNvSpPr>
            <a:spLocks noEditPoints="1"/>
          </p:cNvSpPr>
          <p:nvPr/>
        </p:nvSpPr>
        <p:spPr bwMode="auto">
          <a:xfrm>
            <a:off x="1486949" y="2936411"/>
            <a:ext cx="320477"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78" tIns="54439" rIns="108878" bIns="54439" numCol="1" anchor="t" anchorCtr="0" compatLnSpc="1"/>
          <a:lstStyle/>
          <a:p>
            <a:endParaRPr lang="zh-CN" altLang="en-US"/>
          </a:p>
        </p:txBody>
      </p:sp>
      <p:sp>
        <p:nvSpPr>
          <p:cNvPr id="118" name="Rectangle 24"/>
          <p:cNvSpPr>
            <a:spLocks noChangeArrowheads="1"/>
          </p:cNvSpPr>
          <p:nvPr/>
        </p:nvSpPr>
        <p:spPr bwMode="auto">
          <a:xfrm>
            <a:off x="907783" y="3378541"/>
            <a:ext cx="1478809"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57"/>
              </a:spcBef>
            </a:pPr>
            <a:r>
              <a:rPr lang="zh-CN" altLang="en-US" sz="1900" b="1" dirty="0">
                <a:solidFill>
                  <a:schemeClr val="bg1"/>
                </a:solidFill>
                <a:latin typeface="微软雅黑" panose="020B0503020204020204" pitchFamily="34" charset="-122"/>
                <a:ea typeface="微软雅黑" panose="020B0503020204020204" pitchFamily="34" charset="-122"/>
              </a:rPr>
              <a:t>图形创意</a:t>
            </a:r>
            <a:endParaRPr lang="en-US" altLang="zh-CN" sz="19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623210" y="3775701"/>
            <a:ext cx="233099" cy="3503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08878" tIns="54439" rIns="108878" bIns="54439" numCol="1" anchor="t" anchorCtr="0" compatLnSpc="1"/>
          <a:lstStyle/>
          <a:p>
            <a:endParaRPr lang="zh-CN" altLang="en-US"/>
          </a:p>
        </p:txBody>
      </p:sp>
      <p:sp>
        <p:nvSpPr>
          <p:cNvPr id="125" name="Freeform 7"/>
          <p:cNvSpPr/>
          <p:nvPr/>
        </p:nvSpPr>
        <p:spPr bwMode="auto">
          <a:xfrm>
            <a:off x="1199653" y="2357768"/>
            <a:ext cx="238875" cy="35769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108878" tIns="54439" rIns="108878" bIns="54439"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14:presetBounceEnd="60000">
                                      <p:stCondLst>
                                        <p:cond delay="3100"/>
                                      </p:stCondLst>
                                      <p:childTnLst>
                                        <p:set>
                                          <p:cBhvr>
                                            <p:cTn id="73" dur="1" fill="hold">
                                              <p:stCondLst>
                                                <p:cond delay="0"/>
                                              </p:stCondLst>
                                            </p:cTn>
                                            <p:tgtEl>
                                              <p:spTgt spid="119"/>
                                            </p:tgtEl>
                                            <p:attrNameLst>
                                              <p:attrName>style.visibility</p:attrName>
                                            </p:attrNameLst>
                                          </p:cBhvr>
                                          <p:to>
                                            <p:strVal val="visible"/>
                                          </p:to>
                                        </p:set>
                                        <p:anim calcmode="lin" valueType="num" p14:bounceEnd="60000">
                                          <p:cBhvr additive="base">
                                            <p:cTn id="74"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5" dur="500" fill="hold"/>
                                            <p:tgtEl>
                                              <p:spTgt spid="11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60000">
                                      <p:stCondLst>
                                        <p:cond delay="3100"/>
                                      </p:stCondLst>
                                      <p:childTnLst>
                                        <p:set>
                                          <p:cBhvr>
                                            <p:cTn id="77" dur="1" fill="hold">
                                              <p:stCondLst>
                                                <p:cond delay="0"/>
                                              </p:stCondLst>
                                            </p:cTn>
                                            <p:tgtEl>
                                              <p:spTgt spid="120"/>
                                            </p:tgtEl>
                                            <p:attrNameLst>
                                              <p:attrName>style.visibility</p:attrName>
                                            </p:attrNameLst>
                                          </p:cBhvr>
                                          <p:to>
                                            <p:strVal val="visible"/>
                                          </p:to>
                                        </p:set>
                                        <p:anim calcmode="lin" valueType="num" p14:bounceEnd="60000">
                                          <p:cBhvr additive="base">
                                            <p:cTn id="78"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9"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21" presetClass="entr" presetSubtype="1" fill="hold" nodeType="withEffect">
                                      <p:stCondLst>
                                        <p:cond delay="12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500"/>
                                            <p:tgtEl>
                                              <p:spTgt spid="20"/>
                                            </p:tgtEl>
                                          </p:cBhvr>
                                        </p:animEffect>
                                      </p:childTnLst>
                                    </p:cTn>
                                  </p:par>
                                  <p:par>
                                    <p:cTn id="37" presetID="53" presetClass="entr" presetSubtype="16" fill="hold" grpId="0" nodeType="withEffect">
                                      <p:stCondLst>
                                        <p:cond delay="17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1700"/>
                                      </p:stCondLst>
                                      <p:childTnLst>
                                        <p:set>
                                          <p:cBhvr>
                                            <p:cTn id="43" dur="1" fill="hold">
                                              <p:stCondLst>
                                                <p:cond delay="0"/>
                                              </p:stCondLst>
                                            </p:cTn>
                                            <p:tgtEl>
                                              <p:spTgt spid="115"/>
                                            </p:tgtEl>
                                            <p:attrNameLst>
                                              <p:attrName>style.visibility</p:attrName>
                                            </p:attrNameLst>
                                          </p:cBhvr>
                                          <p:to>
                                            <p:strVal val="visible"/>
                                          </p:to>
                                        </p:set>
                                        <p:anim calcmode="lin" valueType="num">
                                          <p:cBhvr>
                                            <p:cTn id="44" dur="500" fill="hold"/>
                                            <p:tgtEl>
                                              <p:spTgt spid="115"/>
                                            </p:tgtEl>
                                            <p:attrNameLst>
                                              <p:attrName>ppt_w</p:attrName>
                                            </p:attrNameLst>
                                          </p:cBhvr>
                                          <p:tavLst>
                                            <p:tav tm="0">
                                              <p:val>
                                                <p:fltVal val="0"/>
                                              </p:val>
                                            </p:tav>
                                            <p:tav tm="100000">
                                              <p:val>
                                                <p:strVal val="#ppt_w"/>
                                              </p:val>
                                            </p:tav>
                                          </p:tavLst>
                                        </p:anim>
                                        <p:anim calcmode="lin" valueType="num">
                                          <p:cBhvr>
                                            <p:cTn id="45" dur="500" fill="hold"/>
                                            <p:tgtEl>
                                              <p:spTgt spid="115"/>
                                            </p:tgtEl>
                                            <p:attrNameLst>
                                              <p:attrName>ppt_h</p:attrName>
                                            </p:attrNameLst>
                                          </p:cBhvr>
                                          <p:tavLst>
                                            <p:tav tm="0">
                                              <p:val>
                                                <p:fltVal val="0"/>
                                              </p:val>
                                            </p:tav>
                                            <p:tav tm="100000">
                                              <p:val>
                                                <p:strVal val="#ppt_h"/>
                                              </p:val>
                                            </p:tav>
                                          </p:tavLst>
                                        </p:anim>
                                        <p:animEffect transition="in" filter="fade">
                                          <p:cBhvr>
                                            <p:cTn id="46" dur="500"/>
                                            <p:tgtEl>
                                              <p:spTgt spid="115"/>
                                            </p:tgtEl>
                                          </p:cBhvr>
                                        </p:animEffect>
                                      </p:childTnLst>
                                    </p:cTn>
                                  </p:par>
                                  <p:par>
                                    <p:cTn id="47" presetID="53" presetClass="entr" presetSubtype="16" fill="hold" grpId="0" nodeType="withEffect">
                                      <p:stCondLst>
                                        <p:cond delay="1900"/>
                                      </p:stCondLst>
                                      <p:childTnLst>
                                        <p:set>
                                          <p:cBhvr>
                                            <p:cTn id="48" dur="1" fill="hold">
                                              <p:stCondLst>
                                                <p:cond delay="0"/>
                                              </p:stCondLst>
                                            </p:cTn>
                                            <p:tgtEl>
                                              <p:spTgt spid="121"/>
                                            </p:tgtEl>
                                            <p:attrNameLst>
                                              <p:attrName>style.visibility</p:attrName>
                                            </p:attrNameLst>
                                          </p:cBhvr>
                                          <p:to>
                                            <p:strVal val="visible"/>
                                          </p:to>
                                        </p:set>
                                        <p:anim calcmode="lin" valueType="num">
                                          <p:cBhvr>
                                            <p:cTn id="49" dur="500" fill="hold"/>
                                            <p:tgtEl>
                                              <p:spTgt spid="121"/>
                                            </p:tgtEl>
                                            <p:attrNameLst>
                                              <p:attrName>ppt_w</p:attrName>
                                            </p:attrNameLst>
                                          </p:cBhvr>
                                          <p:tavLst>
                                            <p:tav tm="0">
                                              <p:val>
                                                <p:fltVal val="0"/>
                                              </p:val>
                                            </p:tav>
                                            <p:tav tm="100000">
                                              <p:val>
                                                <p:strVal val="#ppt_w"/>
                                              </p:val>
                                            </p:tav>
                                          </p:tavLst>
                                        </p:anim>
                                        <p:anim calcmode="lin" valueType="num">
                                          <p:cBhvr>
                                            <p:cTn id="50" dur="500" fill="hold"/>
                                            <p:tgtEl>
                                              <p:spTgt spid="121"/>
                                            </p:tgtEl>
                                            <p:attrNameLst>
                                              <p:attrName>ppt_h</p:attrName>
                                            </p:attrNameLst>
                                          </p:cBhvr>
                                          <p:tavLst>
                                            <p:tav tm="0">
                                              <p:val>
                                                <p:fltVal val="0"/>
                                              </p:val>
                                            </p:tav>
                                            <p:tav tm="100000">
                                              <p:val>
                                                <p:strVal val="#ppt_h"/>
                                              </p:val>
                                            </p:tav>
                                          </p:tavLst>
                                        </p:anim>
                                        <p:animEffect transition="in" filter="fade">
                                          <p:cBhvr>
                                            <p:cTn id="51" dur="500"/>
                                            <p:tgtEl>
                                              <p:spTgt spid="121"/>
                                            </p:tgtEl>
                                          </p:cBhvr>
                                        </p:animEffect>
                                      </p:childTnLst>
                                    </p:cTn>
                                  </p:par>
                                  <p:par>
                                    <p:cTn id="52" presetID="53" presetClass="entr" presetSubtype="16" fill="hold" grpId="0" nodeType="withEffect">
                                      <p:stCondLst>
                                        <p:cond delay="1900"/>
                                      </p:stCondLst>
                                      <p:childTnLst>
                                        <p:set>
                                          <p:cBhvr>
                                            <p:cTn id="53" dur="1" fill="hold">
                                              <p:stCondLst>
                                                <p:cond delay="0"/>
                                              </p:stCondLst>
                                            </p:cTn>
                                            <p:tgtEl>
                                              <p:spTgt spid="116"/>
                                            </p:tgtEl>
                                            <p:attrNameLst>
                                              <p:attrName>style.visibility</p:attrName>
                                            </p:attrNameLst>
                                          </p:cBhvr>
                                          <p:to>
                                            <p:strVal val="visible"/>
                                          </p:to>
                                        </p:set>
                                        <p:anim calcmode="lin" valueType="num">
                                          <p:cBhvr>
                                            <p:cTn id="54" dur="500" fill="hold"/>
                                            <p:tgtEl>
                                              <p:spTgt spid="116"/>
                                            </p:tgtEl>
                                            <p:attrNameLst>
                                              <p:attrName>ppt_w</p:attrName>
                                            </p:attrNameLst>
                                          </p:cBhvr>
                                          <p:tavLst>
                                            <p:tav tm="0">
                                              <p:val>
                                                <p:fltVal val="0"/>
                                              </p:val>
                                            </p:tav>
                                            <p:tav tm="100000">
                                              <p:val>
                                                <p:strVal val="#ppt_w"/>
                                              </p:val>
                                            </p:tav>
                                          </p:tavLst>
                                        </p:anim>
                                        <p:anim calcmode="lin" valueType="num">
                                          <p:cBhvr>
                                            <p:cTn id="55" dur="500" fill="hold"/>
                                            <p:tgtEl>
                                              <p:spTgt spid="116"/>
                                            </p:tgtEl>
                                            <p:attrNameLst>
                                              <p:attrName>ppt_h</p:attrName>
                                            </p:attrNameLst>
                                          </p:cBhvr>
                                          <p:tavLst>
                                            <p:tav tm="0">
                                              <p:val>
                                                <p:fltVal val="0"/>
                                              </p:val>
                                            </p:tav>
                                            <p:tav tm="100000">
                                              <p:val>
                                                <p:strVal val="#ppt_h"/>
                                              </p:val>
                                            </p:tav>
                                          </p:tavLst>
                                        </p:anim>
                                        <p:animEffect transition="in" filter="fade">
                                          <p:cBhvr>
                                            <p:cTn id="56" dur="500"/>
                                            <p:tgtEl>
                                              <p:spTgt spid="116"/>
                                            </p:tgtEl>
                                          </p:cBhvr>
                                        </p:animEffect>
                                      </p:childTnLst>
                                    </p:cTn>
                                  </p:par>
                                  <p:par>
                                    <p:cTn id="57" presetID="53" presetClass="entr" presetSubtype="16" fill="hold" grpId="0" nodeType="withEffect">
                                      <p:stCondLst>
                                        <p:cond delay="210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par>
                                    <p:cTn id="62" presetID="42" presetClass="entr" presetSubtype="0" fill="hold" grpId="0" nodeType="withEffect">
                                      <p:stCondLst>
                                        <p:cond delay="2600"/>
                                      </p:stCondLst>
                                      <p:childTnLst>
                                        <p:set>
                                          <p:cBhvr>
                                            <p:cTn id="63" dur="1" fill="hold">
                                              <p:stCondLst>
                                                <p:cond delay="0"/>
                                              </p:stCondLst>
                                            </p:cTn>
                                            <p:tgtEl>
                                              <p:spTgt spid="114"/>
                                            </p:tgtEl>
                                            <p:attrNameLst>
                                              <p:attrName>style.visibility</p:attrName>
                                            </p:attrNameLst>
                                          </p:cBhvr>
                                          <p:to>
                                            <p:strVal val="visible"/>
                                          </p:to>
                                        </p:set>
                                        <p:animEffect transition="in" filter="fade">
                                          <p:cBhvr>
                                            <p:cTn id="64" dur="500"/>
                                            <p:tgtEl>
                                              <p:spTgt spid="114"/>
                                            </p:tgtEl>
                                          </p:cBhvr>
                                        </p:animEffect>
                                        <p:anim calcmode="lin" valueType="num">
                                          <p:cBhvr>
                                            <p:cTn id="65" dur="500" fill="hold"/>
                                            <p:tgtEl>
                                              <p:spTgt spid="114"/>
                                            </p:tgtEl>
                                            <p:attrNameLst>
                                              <p:attrName>ppt_x</p:attrName>
                                            </p:attrNameLst>
                                          </p:cBhvr>
                                          <p:tavLst>
                                            <p:tav tm="0">
                                              <p:val>
                                                <p:strVal val="#ppt_x"/>
                                              </p:val>
                                            </p:tav>
                                            <p:tav tm="100000">
                                              <p:val>
                                                <p:strVal val="#ppt_x"/>
                                              </p:val>
                                            </p:tav>
                                          </p:tavLst>
                                        </p:anim>
                                        <p:anim calcmode="lin" valueType="num">
                                          <p:cBhvr>
                                            <p:cTn id="66" dur="500" fill="hold"/>
                                            <p:tgtEl>
                                              <p:spTgt spid="1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60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anim calcmode="lin" valueType="num">
                                          <p:cBhvr>
                                            <p:cTn id="70" dur="500" fill="hold"/>
                                            <p:tgtEl>
                                              <p:spTgt spid="118"/>
                                            </p:tgtEl>
                                            <p:attrNameLst>
                                              <p:attrName>ppt_x</p:attrName>
                                            </p:attrNameLst>
                                          </p:cBhvr>
                                          <p:tavLst>
                                            <p:tav tm="0">
                                              <p:val>
                                                <p:strVal val="#ppt_x"/>
                                              </p:val>
                                            </p:tav>
                                            <p:tav tm="100000">
                                              <p:val>
                                                <p:strVal val="#ppt_x"/>
                                              </p:val>
                                            </p:tav>
                                          </p:tavLst>
                                        </p:anim>
                                        <p:anim calcmode="lin" valueType="num">
                                          <p:cBhvr>
                                            <p:cTn id="71" dur="500" fill="hold"/>
                                            <p:tgtEl>
                                              <p:spTgt spid="118"/>
                                            </p:tgtEl>
                                            <p:attrNameLst>
                                              <p:attrName>ppt_y</p:attrName>
                                            </p:attrNameLst>
                                          </p:cBhvr>
                                          <p:tavLst>
                                            <p:tav tm="0">
                                              <p:val>
                                                <p:strVal val="#ppt_y+.1"/>
                                              </p:val>
                                            </p:tav>
                                            <p:tav tm="100000">
                                              <p:val>
                                                <p:strVal val="#ppt_y"/>
                                              </p:val>
                                            </p:tav>
                                          </p:tavLst>
                                        </p:anim>
                                      </p:childTnLst>
                                    </p:cTn>
                                  </p:par>
                                  <p:par>
                                    <p:cTn id="72" presetID="2" presetClass="entr" presetSubtype="2" fill="hold" grpId="0" nodeType="withEffect">
                                      <p:stCondLst>
                                        <p:cond delay="3100"/>
                                      </p:stCondLst>
                                      <p:childTnLst>
                                        <p:set>
                                          <p:cBhvr>
                                            <p:cTn id="73" dur="1" fill="hold">
                                              <p:stCondLst>
                                                <p:cond delay="0"/>
                                              </p:stCondLst>
                                            </p:cTn>
                                            <p:tgtEl>
                                              <p:spTgt spid="119"/>
                                            </p:tgtEl>
                                            <p:attrNameLst>
                                              <p:attrName>style.visibility</p:attrName>
                                            </p:attrNameLst>
                                          </p:cBhvr>
                                          <p:to>
                                            <p:strVal val="visible"/>
                                          </p:to>
                                        </p:set>
                                        <p:anim calcmode="lin" valueType="num">
                                          <p:cBhvr additive="base">
                                            <p:cTn id="74" dur="500" fill="hold"/>
                                            <p:tgtEl>
                                              <p:spTgt spid="119"/>
                                            </p:tgtEl>
                                            <p:attrNameLst>
                                              <p:attrName>ppt_x</p:attrName>
                                            </p:attrNameLst>
                                          </p:cBhvr>
                                          <p:tavLst>
                                            <p:tav tm="0">
                                              <p:val>
                                                <p:strVal val="1+#ppt_w/2"/>
                                              </p:val>
                                            </p:tav>
                                            <p:tav tm="100000">
                                              <p:val>
                                                <p:strVal val="#ppt_x"/>
                                              </p:val>
                                            </p:tav>
                                          </p:tavLst>
                                        </p:anim>
                                        <p:anim calcmode="lin" valueType="num">
                                          <p:cBhvr additive="base">
                                            <p:cTn id="75" dur="500" fill="hold"/>
                                            <p:tgtEl>
                                              <p:spTgt spid="11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100"/>
                                      </p:stCondLst>
                                      <p:childTnLst>
                                        <p:set>
                                          <p:cBhvr>
                                            <p:cTn id="77" dur="1" fill="hold">
                                              <p:stCondLst>
                                                <p:cond delay="0"/>
                                              </p:stCondLst>
                                            </p:cTn>
                                            <p:tgtEl>
                                              <p:spTgt spid="120"/>
                                            </p:tgtEl>
                                            <p:attrNameLst>
                                              <p:attrName>style.visibility</p:attrName>
                                            </p:attrNameLst>
                                          </p:cBhvr>
                                          <p:to>
                                            <p:strVal val="visible"/>
                                          </p:to>
                                        </p:set>
                                        <p:anim calcmode="lin" valueType="num">
                                          <p:cBhvr additive="base">
                                            <p:cTn id="78" dur="500" fill="hold"/>
                                            <p:tgtEl>
                                              <p:spTgt spid="120"/>
                                            </p:tgtEl>
                                            <p:attrNameLst>
                                              <p:attrName>ppt_x</p:attrName>
                                            </p:attrNameLst>
                                          </p:cBhvr>
                                          <p:tavLst>
                                            <p:tav tm="0">
                                              <p:val>
                                                <p:strVal val="1+#ppt_w/2"/>
                                              </p:val>
                                            </p:tav>
                                            <p:tav tm="100000">
                                              <p:val>
                                                <p:strVal val="#ppt_x"/>
                                              </p:val>
                                            </p:tav>
                                          </p:tavLst>
                                        </p:anim>
                                        <p:anim calcmode="lin" valueType="num">
                                          <p:cBhvr additive="base">
                                            <p:cTn id="79"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theme/theme1.xml><?xml version="1.0" encoding="utf-8"?>
<a:theme xmlns:a="http://schemas.openxmlformats.org/drawingml/2006/main" name="Office Theme">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1593</TotalTime>
  <Words>2106</Words>
  <Application>Microsoft Office PowerPoint</Application>
  <PresentationFormat>全屏显示(16:9)</PresentationFormat>
  <Paragraphs>132</Paragraphs>
  <Slides>31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微软雅黑</vt:lpstr>
      <vt:lpstr>Arial</vt:lpstr>
      <vt:lpstr>Calibri</vt:lpstr>
      <vt:lpstr>Calibri Light</vt:lpstr>
      <vt:lpstr>Impact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ma chong</cp:lastModifiedBy>
  <cp:revision>158</cp:revision>
  <dcterms:created xsi:type="dcterms:W3CDTF">2016-02-29T06:04:00Z</dcterms:created>
  <dcterms:modified xsi:type="dcterms:W3CDTF">2023-03-11T03:12:48Z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