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355" r:id="rId2"/>
    <p:sldId id="266" r:id="rId3"/>
    <p:sldId id="267" r:id="rId4"/>
    <p:sldId id="259" r:id="rId5"/>
    <p:sldId id="258" r:id="rId6"/>
    <p:sldId id="257" r:id="rId7"/>
    <p:sldId id="304" r:id="rId8"/>
    <p:sldId id="334" r:id="rId9"/>
    <p:sldId id="271" r:id="rId10"/>
    <p:sldId id="265" r:id="rId11"/>
    <p:sldId id="348" r:id="rId12"/>
    <p:sldId id="284" r:id="rId13"/>
    <p:sldId id="321" r:id="rId14"/>
    <p:sldId id="349" r:id="rId15"/>
    <p:sldId id="335" r:id="rId16"/>
    <p:sldId id="344" r:id="rId17"/>
    <p:sldId id="345" r:id="rId18"/>
    <p:sldId id="346" r:id="rId19"/>
    <p:sldId id="350" r:id="rId20"/>
    <p:sldId id="351" r:id="rId21"/>
    <p:sldId id="353" r:id="rId22"/>
    <p:sldId id="352" r:id="rId23"/>
    <p:sldId id="320" r:id="rId24"/>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85E"/>
    <a:srgbClr val="1D9A78"/>
    <a:srgbClr val="8BC145"/>
    <a:srgbClr val="558ED5"/>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3" autoAdjust="0"/>
    <p:restoredTop sz="94660"/>
  </p:normalViewPr>
  <p:slideViewPr>
    <p:cSldViewPr showGuides="1">
      <p:cViewPr>
        <p:scale>
          <a:sx n="70" d="100"/>
          <a:sy n="70" d="100"/>
        </p:scale>
        <p:origin x="1709" y="610"/>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80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5552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404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7729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498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567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597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951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6020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395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802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992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455603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p:cNvSpPr>
            <a:spLocks noChangeArrowheads="1"/>
          </p:cNvSpPr>
          <p:nvPr/>
        </p:nvSpPr>
        <p:spPr bwMode="auto">
          <a:xfrm>
            <a:off x="4138412" y="2140069"/>
            <a:ext cx="37276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2800" b="1" dirty="0">
                <a:solidFill>
                  <a:schemeClr val="tx1">
                    <a:lumMod val="75000"/>
                    <a:lumOff val="25000"/>
                  </a:schemeClr>
                </a:solidFill>
                <a:effectLst>
                  <a:outerShdw blurRad="38100" dist="38100" dir="2700000" algn="tl">
                    <a:srgbClr val="000000">
                      <a:alpha val="43137"/>
                    </a:srgbClr>
                  </a:outerShdw>
                </a:effectLst>
                <a:latin typeface="Impact" pitchFamily="34" charset="0"/>
                <a:ea typeface="微软雅黑" pitchFamily="34" charset="-122"/>
                <a:cs typeface="宋体" pitchFamily="2" charset="-122"/>
              </a:rPr>
              <a:t>项目二  </a:t>
            </a:r>
            <a:r>
              <a:rPr lang="zh-CN" altLang="en-US" sz="2800" b="1" dirty="0">
                <a:solidFill>
                  <a:schemeClr val="accent2"/>
                </a:solidFill>
                <a:effectLst>
                  <a:outerShdw blurRad="38100" dist="38100" dir="2700000" algn="tl">
                    <a:srgbClr val="000000">
                      <a:alpha val="43137"/>
                    </a:srgbClr>
                  </a:outerShdw>
                </a:effectLst>
                <a:latin typeface="Impact" pitchFamily="34" charset="0"/>
                <a:ea typeface="微软雅黑" pitchFamily="34" charset="-122"/>
                <a:cs typeface="宋体" pitchFamily="2" charset="-122"/>
              </a:rPr>
              <a:t>创作广告文案</a:t>
            </a:r>
            <a:endParaRPr lang="en-US" altLang="zh-CN" sz="2800" b="1" dirty="0">
              <a:solidFill>
                <a:schemeClr val="accent2"/>
              </a:solidFill>
              <a:effectLst>
                <a:outerShdw blurRad="38100" dist="38100" dir="2700000" algn="tl">
                  <a:srgbClr val="000000">
                    <a:alpha val="43137"/>
                  </a:srgbClr>
                </a:outerShdw>
              </a:effectLst>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138412" y="2786956"/>
            <a:ext cx="3727620"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138412" y="2921068"/>
            <a:ext cx="37276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accent1"/>
                </a:solidFill>
                <a:latin typeface="微软雅黑" pitchFamily="34" charset="-122"/>
                <a:ea typeface="微软雅黑" pitchFamily="34" charset="-122"/>
                <a:cs typeface="Arial" pitchFamily="34" charset="0"/>
              </a:rPr>
              <a:t>●</a:t>
            </a:r>
            <a:r>
              <a:rPr lang="zh-CN" altLang="en-US" sz="1000" b="1" dirty="0">
                <a:solidFill>
                  <a:srgbClr val="8BC145"/>
                </a:solidFill>
                <a:latin typeface="微软雅黑" pitchFamily="34" charset="-122"/>
                <a:ea typeface="微软雅黑" pitchFamily="34" charset="-122"/>
                <a:cs typeface="Arial" pitchFamily="34" charset="0"/>
              </a:rPr>
              <a:t>任务一  创作海报广告文案     </a:t>
            </a:r>
            <a:r>
              <a:rPr lang="zh-CN" altLang="en-US" sz="1000" dirty="0">
                <a:solidFill>
                  <a:schemeClr val="accent1"/>
                </a:solidFill>
                <a:latin typeface="微软雅黑" pitchFamily="34" charset="-122"/>
                <a:ea typeface="微软雅黑" pitchFamily="34" charset="-122"/>
                <a:cs typeface="Arial" pitchFamily="34" charset="0"/>
              </a:rPr>
              <a:t>● </a:t>
            </a:r>
            <a:r>
              <a:rPr lang="zh-CN" altLang="en-US" sz="1000" dirty="0">
                <a:solidFill>
                  <a:srgbClr val="53585E"/>
                </a:solidFill>
                <a:latin typeface="微软雅黑" pitchFamily="34" charset="-122"/>
                <a:ea typeface="微软雅黑" pitchFamily="34" charset="-122"/>
                <a:cs typeface="Arial" pitchFamily="34" charset="0"/>
              </a:rPr>
              <a:t>任务二  创作报刊、杂志广告文案</a:t>
            </a:r>
          </a:p>
        </p:txBody>
      </p:sp>
      <p:sp>
        <p:nvSpPr>
          <p:cNvPr id="17" name="Rectangle 18"/>
          <p:cNvSpPr>
            <a:spLocks noChangeArrowheads="1"/>
          </p:cNvSpPr>
          <p:nvPr/>
        </p:nvSpPr>
        <p:spPr bwMode="auto">
          <a:xfrm>
            <a:off x="4138824" y="1627371"/>
            <a:ext cx="3727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学习单元一  平面设计创意</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2" name="Freeform 6">
            <a:extLst>
              <a:ext uri="{FF2B5EF4-FFF2-40B4-BE49-F238E27FC236}">
                <a16:creationId xmlns:a16="http://schemas.microsoft.com/office/drawing/2014/main" id="{9D61055D-A0CB-2786-E703-228ED748EE4F}"/>
              </a:ext>
            </a:extLst>
          </p:cNvPr>
          <p:cNvSpPr/>
          <p:nvPr/>
        </p:nvSpPr>
        <p:spPr bwMode="auto">
          <a:xfrm>
            <a:off x="-19333" y="16906"/>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3" name="Freeform 8">
            <a:extLst>
              <a:ext uri="{FF2B5EF4-FFF2-40B4-BE49-F238E27FC236}">
                <a16:creationId xmlns:a16="http://schemas.microsoft.com/office/drawing/2014/main" id="{08A5BC51-43D5-6289-273D-AB6F54BD475E}"/>
              </a:ext>
            </a:extLst>
          </p:cNvPr>
          <p:cNvSpPr/>
          <p:nvPr/>
        </p:nvSpPr>
        <p:spPr bwMode="auto">
          <a:xfrm>
            <a:off x="1946428" y="1587688"/>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Freeform 9">
            <a:extLst>
              <a:ext uri="{FF2B5EF4-FFF2-40B4-BE49-F238E27FC236}">
                <a16:creationId xmlns:a16="http://schemas.microsoft.com/office/drawing/2014/main" id="{AAED080C-51B4-30C4-49A3-B7179E34BD6E}"/>
              </a:ext>
            </a:extLst>
          </p:cNvPr>
          <p:cNvSpPr/>
          <p:nvPr/>
        </p:nvSpPr>
        <p:spPr bwMode="auto">
          <a:xfrm>
            <a:off x="2202798" y="2114803"/>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菱形 4">
            <a:extLst>
              <a:ext uri="{FF2B5EF4-FFF2-40B4-BE49-F238E27FC236}">
                <a16:creationId xmlns:a16="http://schemas.microsoft.com/office/drawing/2014/main" id="{9BAE592A-6DAB-B148-6350-CC997303AA3F}"/>
              </a:ext>
            </a:extLst>
          </p:cNvPr>
          <p:cNvSpPr/>
          <p:nvPr/>
        </p:nvSpPr>
        <p:spPr>
          <a:xfrm>
            <a:off x="1016315" y="3190377"/>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菱形 12">
            <a:extLst>
              <a:ext uri="{FF2B5EF4-FFF2-40B4-BE49-F238E27FC236}">
                <a16:creationId xmlns:a16="http://schemas.microsoft.com/office/drawing/2014/main" id="{40330148-0F30-9A7D-E3FE-610F7A912AB3}"/>
              </a:ext>
            </a:extLst>
          </p:cNvPr>
          <p:cNvSpPr/>
          <p:nvPr/>
        </p:nvSpPr>
        <p:spPr>
          <a:xfrm>
            <a:off x="-37588" y="4251984"/>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4" name="菱形 13">
            <a:extLst>
              <a:ext uri="{FF2B5EF4-FFF2-40B4-BE49-F238E27FC236}">
                <a16:creationId xmlns:a16="http://schemas.microsoft.com/office/drawing/2014/main" id="{C2A38AD6-76C3-C7DE-16CE-2C8CAE38C578}"/>
              </a:ext>
            </a:extLst>
          </p:cNvPr>
          <p:cNvSpPr/>
          <p:nvPr/>
        </p:nvSpPr>
        <p:spPr>
          <a:xfrm>
            <a:off x="2070761" y="4251984"/>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204397231"/>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400"/>
                                      </p:stCondLst>
                                      <p:iterate type="lt">
                                        <p:tmPct val="6667"/>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375" autoRev="1" fill="hold">
                                              <p:stCondLst>
                                                <p:cond delay="0"/>
                                              </p:stCondLst>
                                            </p:cTn>
                                            <p:tgtEl>
                                              <p:spTgt spid="16"/>
                                            </p:tgtEl>
                                            <p:attrNameLst>
                                              <p:attrName>ppt_w</p:attrName>
                                            </p:attrNameLst>
                                          </p:cBhvr>
                                        </p:anim>
                                        <p:anim by="(#ppt_w*0.50)" calcmode="lin" valueType="num">
                                          <p:cBhvr>
                                            <p:cTn id="8" dur="375" decel="50000" autoRev="1" fill="hold">
                                              <p:stCondLst>
                                                <p:cond delay="0"/>
                                              </p:stCondLst>
                                            </p:cTn>
                                            <p:tgtEl>
                                              <p:spTgt spid="16"/>
                                            </p:tgtEl>
                                            <p:attrNameLst>
                                              <p:attrName>ppt_x</p:attrName>
                                            </p:attrNameLst>
                                          </p:cBhvr>
                                        </p:anim>
                                        <p:anim from="(-#ppt_h/2)" to="(#ppt_y)" calcmode="lin" valueType="num">
                                          <p:cBhvr>
                                            <p:cTn id="9" dur="750" fill="hold">
                                              <p:stCondLst>
                                                <p:cond delay="0"/>
                                              </p:stCondLst>
                                            </p:cTn>
                                            <p:tgtEl>
                                              <p:spTgt spid="16"/>
                                            </p:tgtEl>
                                            <p:attrNameLst>
                                              <p:attrName>ppt_y</p:attrName>
                                            </p:attrNameLst>
                                          </p:cBhvr>
                                        </p:anim>
                                        <p:animRot by="21600000">
                                          <p:cBhvr>
                                            <p:cTn id="10" dur="750" fill="hold">
                                              <p:stCondLst>
                                                <p:cond delay="0"/>
                                              </p:stCondLst>
                                            </p:cTn>
                                            <p:tgtEl>
                                              <p:spTgt spid="16"/>
                                            </p:tgtEl>
                                            <p:attrNameLst>
                                              <p:attrName>r</p:attrName>
                                            </p:attrNameLst>
                                          </p:cBhvr>
                                        </p:animRot>
                                      </p:childTnLst>
                                    </p:cTn>
                                  </p:par>
                                  <p:par>
                                    <p:cTn id="11" presetID="22" presetClass="entr" presetSubtype="8" fill="hold" grpId="0" nodeType="withEffect">
                                      <p:stCondLst>
                                        <p:cond delay="30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4" fill="hold" grpId="0" nodeType="withEffect" p14:presetBounceEnd="60000">
                                      <p:stCondLst>
                                        <p:cond delay="3500"/>
                                      </p:stCondLst>
                                      <p:childTnLst>
                                        <p:set>
                                          <p:cBhvr>
                                            <p:cTn id="15" dur="1" fill="hold">
                                              <p:stCondLst>
                                                <p:cond delay="0"/>
                                              </p:stCondLst>
                                            </p:cTn>
                                            <p:tgtEl>
                                              <p:spTgt spid="10"/>
                                            </p:tgtEl>
                                            <p:attrNameLst>
                                              <p:attrName>style.visibility</p:attrName>
                                            </p:attrNameLst>
                                          </p:cBhvr>
                                          <p:to>
                                            <p:strVal val="visible"/>
                                          </p:to>
                                        </p:set>
                                        <p:anim calcmode="lin" valueType="num" p14:bounceEnd="60000">
                                          <p:cBhvr additive="base">
                                            <p:cTn id="16"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56" presetClass="entr" presetSubtype="0" fill="hold" grpId="0" nodeType="withEffect">
                                      <p:stCondLst>
                                        <p:cond delay="1400"/>
                                      </p:stCondLst>
                                      <p:iterate type="lt">
                                        <p:tmPct val="6667"/>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375" autoRev="1" fill="hold">
                                              <p:stCondLst>
                                                <p:cond delay="0"/>
                                              </p:stCondLst>
                                            </p:cTn>
                                            <p:tgtEl>
                                              <p:spTgt spid="17"/>
                                            </p:tgtEl>
                                            <p:attrNameLst>
                                              <p:attrName>ppt_w</p:attrName>
                                            </p:attrNameLst>
                                          </p:cBhvr>
                                        </p:anim>
                                        <p:anim by="(#ppt_w*0.50)" calcmode="lin" valueType="num">
                                          <p:cBhvr>
                                            <p:cTn id="21" dur="375" decel="50000" autoRev="1" fill="hold">
                                              <p:stCondLst>
                                                <p:cond delay="0"/>
                                              </p:stCondLst>
                                            </p:cTn>
                                            <p:tgtEl>
                                              <p:spTgt spid="17"/>
                                            </p:tgtEl>
                                            <p:attrNameLst>
                                              <p:attrName>ppt_x</p:attrName>
                                            </p:attrNameLst>
                                          </p:cBhvr>
                                        </p:anim>
                                        <p:anim from="(-#ppt_h/2)" to="(#ppt_y)" calcmode="lin" valueType="num">
                                          <p:cBhvr>
                                            <p:cTn id="22" dur="750" fill="hold">
                                              <p:stCondLst>
                                                <p:cond delay="0"/>
                                              </p:stCondLst>
                                            </p:cTn>
                                            <p:tgtEl>
                                              <p:spTgt spid="17"/>
                                            </p:tgtEl>
                                            <p:attrNameLst>
                                              <p:attrName>ppt_y</p:attrName>
                                            </p:attrNameLst>
                                          </p:cBhvr>
                                        </p:anim>
                                        <p:animRot by="21600000">
                                          <p:cBhvr>
                                            <p:cTn id="23" dur="750" fill="hold">
                                              <p:stCondLst>
                                                <p:cond delay="0"/>
                                              </p:stCondLst>
                                            </p:cTn>
                                            <p:tgtEl>
                                              <p:spTgt spid="17"/>
                                            </p:tgtEl>
                                            <p:attrNameLst>
                                              <p:attrName>r</p:attrName>
                                            </p:attrNameLst>
                                          </p:cBhvr>
                                        </p:animRot>
                                      </p:childTnLst>
                                    </p:cTn>
                                  </p:par>
                                  <p:par>
                                    <p:cTn id="24" presetID="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600"/>
                                      </p:stCondLst>
                                      <p:childTnLst>
                                        <p:anim calcmode="discrete" valueType="str">
                                          <p:cBhvr>
                                            <p:cTn id="33" dur="100" fill="hold"/>
                                            <p:tgtEl>
                                              <p:spTgt spid="3"/>
                                            </p:tgtEl>
                                            <p:attrNameLst>
                                              <p:attrName>style.visibility</p:attrName>
                                            </p:attrNameLst>
                                          </p:cBhvr>
                                          <p:tavLst>
                                            <p:tav tm="0">
                                              <p:val>
                                                <p:strVal val="hidden"/>
                                              </p:val>
                                            </p:tav>
                                            <p:tav tm="50000">
                                              <p:val>
                                                <p:strVal val="visible"/>
                                              </p:val>
                                            </p:tav>
                                          </p:tavLst>
                                        </p:anim>
                                      </p:childTnLst>
                                    </p:cTn>
                                  </p:par>
                                  <p:par>
                                    <p:cTn id="34" presetID="2" presetClass="entr" presetSubtype="8" fill="hold" grpId="0" nodeType="withEffect">
                                      <p:stCondLst>
                                        <p:cond delay="3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35" presetClass="emph" presetSubtype="0" repeatCount="3000" fill="hold" grpId="1" nodeType="withEffect">
                                      <p:stCondLst>
                                        <p:cond delay="700"/>
                                      </p:stCondLst>
                                      <p:childTnLst>
                                        <p:anim calcmode="discrete" valueType="str">
                                          <p:cBhvr>
                                            <p:cTn id="39" dur="100" fill="hold"/>
                                            <p:tgtEl>
                                              <p:spTgt spid="4"/>
                                            </p:tgtEl>
                                            <p:attrNameLst>
                                              <p:attrName>style.visibility</p:attrName>
                                            </p:attrNameLst>
                                          </p:cBhvr>
                                          <p:tavLst>
                                            <p:tav tm="0">
                                              <p:val>
                                                <p:strVal val="hidden"/>
                                              </p:val>
                                            </p:tav>
                                            <p:tav tm="50000">
                                              <p:val>
                                                <p:strVal val="visible"/>
                                              </p:val>
                                            </p:tav>
                                          </p:tavLst>
                                        </p:anim>
                                      </p:childTnLst>
                                    </p:cTn>
                                  </p:par>
                                  <p:par>
                                    <p:cTn id="40" presetID="2" presetClass="entr" presetSubtype="8" fill="hold" grpId="0" nodeType="withEffect">
                                      <p:stCondLst>
                                        <p:cond delay="7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par>
                                    <p:cTn id="44" presetID="35" presetClass="emph" presetSubtype="0" repeatCount="3000" fill="hold" grpId="1" nodeType="withEffect">
                                      <p:stCondLst>
                                        <p:cond delay="1100"/>
                                      </p:stCondLst>
                                      <p:childTnLst>
                                        <p:anim calcmode="discrete" valueType="str">
                                          <p:cBhvr>
                                            <p:cTn id="45" dur="100" fill="hold"/>
                                            <p:tgtEl>
                                              <p:spTgt spid="14"/>
                                            </p:tgtEl>
                                            <p:attrNameLst>
                                              <p:attrName>style.visibility</p:attrName>
                                            </p:attrNameLst>
                                          </p:cBhvr>
                                          <p:tavLst>
                                            <p:tav tm="0">
                                              <p:val>
                                                <p:strVal val="hidden"/>
                                              </p:val>
                                            </p:tav>
                                            <p:tav tm="50000">
                                              <p:val>
                                                <p:strVal val="visible"/>
                                              </p:val>
                                            </p:tav>
                                          </p:tavLst>
                                        </p:anim>
                                      </p:childTnLst>
                                    </p:cTn>
                                  </p:par>
                                  <p:par>
                                    <p:cTn id="46" presetID="2" presetClass="entr" presetSubtype="8" fill="hold" grpId="0" nodeType="withEffect">
                                      <p:stCondLst>
                                        <p:cond delay="11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14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10" grpId="0"/>
          <p:bldP spid="17" grpId="0"/>
          <p:bldP spid="2" grpId="0" animBg="1"/>
          <p:bldP spid="3" grpId="0" animBg="1"/>
          <p:bldP spid="3" grpId="1" animBg="1"/>
          <p:bldP spid="4" grpId="0" animBg="1"/>
          <p:bldP spid="4" grpId="1" animBg="1"/>
          <p:bldP spid="5" grpId="0" animBg="1"/>
          <p:bldP spid="13" grpId="0" animBg="1"/>
          <p:bldP spid="14" grpId="0" animBg="1"/>
          <p:bldP spid="14"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400"/>
                                      </p:stCondLst>
                                      <p:iterate type="lt">
                                        <p:tmPct val="6667"/>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375" autoRev="1" fill="hold">
                                              <p:stCondLst>
                                                <p:cond delay="0"/>
                                              </p:stCondLst>
                                            </p:cTn>
                                            <p:tgtEl>
                                              <p:spTgt spid="16"/>
                                            </p:tgtEl>
                                            <p:attrNameLst>
                                              <p:attrName>ppt_w</p:attrName>
                                            </p:attrNameLst>
                                          </p:cBhvr>
                                        </p:anim>
                                        <p:anim by="(#ppt_w*0.50)" calcmode="lin" valueType="num">
                                          <p:cBhvr>
                                            <p:cTn id="8" dur="375" decel="50000" autoRev="1" fill="hold">
                                              <p:stCondLst>
                                                <p:cond delay="0"/>
                                              </p:stCondLst>
                                            </p:cTn>
                                            <p:tgtEl>
                                              <p:spTgt spid="16"/>
                                            </p:tgtEl>
                                            <p:attrNameLst>
                                              <p:attrName>ppt_x</p:attrName>
                                            </p:attrNameLst>
                                          </p:cBhvr>
                                        </p:anim>
                                        <p:anim from="(-#ppt_h/2)" to="(#ppt_y)" calcmode="lin" valueType="num">
                                          <p:cBhvr>
                                            <p:cTn id="9" dur="750" fill="hold">
                                              <p:stCondLst>
                                                <p:cond delay="0"/>
                                              </p:stCondLst>
                                            </p:cTn>
                                            <p:tgtEl>
                                              <p:spTgt spid="16"/>
                                            </p:tgtEl>
                                            <p:attrNameLst>
                                              <p:attrName>ppt_y</p:attrName>
                                            </p:attrNameLst>
                                          </p:cBhvr>
                                        </p:anim>
                                        <p:animRot by="21600000">
                                          <p:cBhvr>
                                            <p:cTn id="10" dur="750" fill="hold">
                                              <p:stCondLst>
                                                <p:cond delay="0"/>
                                              </p:stCondLst>
                                            </p:cTn>
                                            <p:tgtEl>
                                              <p:spTgt spid="16"/>
                                            </p:tgtEl>
                                            <p:attrNameLst>
                                              <p:attrName>r</p:attrName>
                                            </p:attrNameLst>
                                          </p:cBhvr>
                                        </p:animRot>
                                      </p:childTnLst>
                                    </p:cTn>
                                  </p:par>
                                  <p:par>
                                    <p:cTn id="11" presetID="22" presetClass="entr" presetSubtype="8" fill="hold" grpId="0" nodeType="withEffect">
                                      <p:stCondLst>
                                        <p:cond delay="30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4" fill="hold" grpId="0" nodeType="withEffect">
                                      <p:stCondLst>
                                        <p:cond delay="35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56" presetClass="entr" presetSubtype="0" fill="hold" grpId="0" nodeType="withEffect">
                                      <p:stCondLst>
                                        <p:cond delay="1400"/>
                                      </p:stCondLst>
                                      <p:iterate type="lt">
                                        <p:tmPct val="6667"/>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375" autoRev="1" fill="hold">
                                              <p:stCondLst>
                                                <p:cond delay="0"/>
                                              </p:stCondLst>
                                            </p:cTn>
                                            <p:tgtEl>
                                              <p:spTgt spid="17"/>
                                            </p:tgtEl>
                                            <p:attrNameLst>
                                              <p:attrName>ppt_w</p:attrName>
                                            </p:attrNameLst>
                                          </p:cBhvr>
                                        </p:anim>
                                        <p:anim by="(#ppt_w*0.50)" calcmode="lin" valueType="num">
                                          <p:cBhvr>
                                            <p:cTn id="21" dur="375" decel="50000" autoRev="1" fill="hold">
                                              <p:stCondLst>
                                                <p:cond delay="0"/>
                                              </p:stCondLst>
                                            </p:cTn>
                                            <p:tgtEl>
                                              <p:spTgt spid="17"/>
                                            </p:tgtEl>
                                            <p:attrNameLst>
                                              <p:attrName>ppt_x</p:attrName>
                                            </p:attrNameLst>
                                          </p:cBhvr>
                                        </p:anim>
                                        <p:anim from="(-#ppt_h/2)" to="(#ppt_y)" calcmode="lin" valueType="num">
                                          <p:cBhvr>
                                            <p:cTn id="22" dur="750" fill="hold">
                                              <p:stCondLst>
                                                <p:cond delay="0"/>
                                              </p:stCondLst>
                                            </p:cTn>
                                            <p:tgtEl>
                                              <p:spTgt spid="17"/>
                                            </p:tgtEl>
                                            <p:attrNameLst>
                                              <p:attrName>ppt_y</p:attrName>
                                            </p:attrNameLst>
                                          </p:cBhvr>
                                        </p:anim>
                                        <p:animRot by="21600000">
                                          <p:cBhvr>
                                            <p:cTn id="23" dur="750" fill="hold">
                                              <p:stCondLst>
                                                <p:cond delay="0"/>
                                              </p:stCondLst>
                                            </p:cTn>
                                            <p:tgtEl>
                                              <p:spTgt spid="17"/>
                                            </p:tgtEl>
                                            <p:attrNameLst>
                                              <p:attrName>r</p:attrName>
                                            </p:attrNameLst>
                                          </p:cBhvr>
                                        </p:animRot>
                                      </p:childTnLst>
                                    </p:cTn>
                                  </p:par>
                                  <p:par>
                                    <p:cTn id="24" presetID="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2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600"/>
                                      </p:stCondLst>
                                      <p:childTnLst>
                                        <p:anim calcmode="discrete" valueType="str">
                                          <p:cBhvr>
                                            <p:cTn id="33" dur="100" fill="hold"/>
                                            <p:tgtEl>
                                              <p:spTgt spid="3"/>
                                            </p:tgtEl>
                                            <p:attrNameLst>
                                              <p:attrName>style.visibility</p:attrName>
                                            </p:attrNameLst>
                                          </p:cBhvr>
                                          <p:tavLst>
                                            <p:tav tm="0">
                                              <p:val>
                                                <p:strVal val="hidden"/>
                                              </p:val>
                                            </p:tav>
                                            <p:tav tm="50000">
                                              <p:val>
                                                <p:strVal val="visible"/>
                                              </p:val>
                                            </p:tav>
                                          </p:tavLst>
                                        </p:anim>
                                      </p:childTnLst>
                                    </p:cTn>
                                  </p:par>
                                  <p:par>
                                    <p:cTn id="34" presetID="2" presetClass="entr" presetSubtype="8" fill="hold" grpId="0" nodeType="withEffect">
                                      <p:stCondLst>
                                        <p:cond delay="30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35" presetClass="emph" presetSubtype="0" repeatCount="3000" fill="hold" grpId="1" nodeType="withEffect">
                                      <p:stCondLst>
                                        <p:cond delay="700"/>
                                      </p:stCondLst>
                                      <p:childTnLst>
                                        <p:anim calcmode="discrete" valueType="str">
                                          <p:cBhvr>
                                            <p:cTn id="39" dur="100" fill="hold"/>
                                            <p:tgtEl>
                                              <p:spTgt spid="4"/>
                                            </p:tgtEl>
                                            <p:attrNameLst>
                                              <p:attrName>style.visibility</p:attrName>
                                            </p:attrNameLst>
                                          </p:cBhvr>
                                          <p:tavLst>
                                            <p:tav tm="0">
                                              <p:val>
                                                <p:strVal val="hidden"/>
                                              </p:val>
                                            </p:tav>
                                            <p:tav tm="50000">
                                              <p:val>
                                                <p:strVal val="visible"/>
                                              </p:val>
                                            </p:tav>
                                          </p:tavLst>
                                        </p:anim>
                                      </p:childTnLst>
                                    </p:cTn>
                                  </p:par>
                                  <p:par>
                                    <p:cTn id="40" presetID="2" presetClass="entr" presetSubtype="8" fill="hold" grpId="0" nodeType="withEffect">
                                      <p:stCondLst>
                                        <p:cond delay="7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par>
                                    <p:cTn id="44" presetID="35" presetClass="emph" presetSubtype="0" repeatCount="3000" fill="hold" grpId="1" nodeType="withEffect">
                                      <p:stCondLst>
                                        <p:cond delay="1100"/>
                                      </p:stCondLst>
                                      <p:childTnLst>
                                        <p:anim calcmode="discrete" valueType="str">
                                          <p:cBhvr>
                                            <p:cTn id="45" dur="100" fill="hold"/>
                                            <p:tgtEl>
                                              <p:spTgt spid="14"/>
                                            </p:tgtEl>
                                            <p:attrNameLst>
                                              <p:attrName>style.visibility</p:attrName>
                                            </p:attrNameLst>
                                          </p:cBhvr>
                                          <p:tavLst>
                                            <p:tav tm="0">
                                              <p:val>
                                                <p:strVal val="hidden"/>
                                              </p:val>
                                            </p:tav>
                                            <p:tav tm="50000">
                                              <p:val>
                                                <p:strVal val="visible"/>
                                              </p:val>
                                            </p:tav>
                                          </p:tavLst>
                                        </p:anim>
                                      </p:childTnLst>
                                    </p:cTn>
                                  </p:par>
                                  <p:par>
                                    <p:cTn id="46" presetID="2" presetClass="entr" presetSubtype="8" fill="hold" grpId="0" nodeType="withEffect">
                                      <p:stCondLst>
                                        <p:cond delay="110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14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10" grpId="0"/>
          <p:bldP spid="17" grpId="0"/>
          <p:bldP spid="2" grpId="0" animBg="1"/>
          <p:bldP spid="3" grpId="0" animBg="1"/>
          <p:bldP spid="3" grpId="1" animBg="1"/>
          <p:bldP spid="4" grpId="0" animBg="1"/>
          <p:bldP spid="4" grpId="1" animBg="1"/>
          <p:bldP spid="5" grpId="0" animBg="1"/>
          <p:bldP spid="13" grpId="0" animBg="1"/>
          <p:bldP spid="14" grpId="0" animBg="1"/>
          <p:bldP spid="14"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142281" y="854145"/>
            <a:ext cx="4110769" cy="370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15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）公益广告文案的创意原则。</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① 简约性原则。</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你希望我们满目都是这样的沧桑吗？请保护生态环境，保护生态就等于保护自己。</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对于废气，你的肺跟鼻子一样直接受害。请保护生态环境，保护生态就等于保护自己。</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② 互动意识原则。</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因为多了她，生活从此不安宁⋯⋯</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（毕加索）很庆幸当初妈妈没有强迫我去学奥数。</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（爱因斯坦）很庆幸当初外婆没有强迫我去学芭蕾。</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（贝多芬）很庆幸当初爸爸没有强迫我去学象棋。</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③ 寓言性原则。</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有这样一则公益广告。画面为：一个猎人和一只狮子模样的野生动物分别站在一条横木的两端，这条横木是由一座高耸入云的山支撑起来的，人和动物之间已经形成了平衡，而此时猎人正端着枪对着那只与他生命休憩相关的动物。</a:t>
            </a:r>
            <a:endParaRPr lang="en-US" alt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12" y="1018238"/>
            <a:ext cx="2626196" cy="3681088"/>
          </a:xfrm>
          <a:prstGeom prst="rect">
            <a:avLst/>
          </a:prstGeom>
        </p:spPr>
      </p:pic>
      <p:grpSp>
        <p:nvGrpSpPr>
          <p:cNvPr id="3" name="组合 2">
            <a:extLst>
              <a:ext uri="{FF2B5EF4-FFF2-40B4-BE49-F238E27FC236}">
                <a16:creationId xmlns:a16="http://schemas.microsoft.com/office/drawing/2014/main" id="{B83A6EEB-7C5D-CEE4-6799-DFA6B868A489}"/>
              </a:ext>
            </a:extLst>
          </p:cNvPr>
          <p:cNvGrpSpPr/>
          <p:nvPr/>
        </p:nvGrpSpPr>
        <p:grpSpPr>
          <a:xfrm>
            <a:off x="212096" y="221534"/>
            <a:ext cx="1489470" cy="658178"/>
            <a:chOff x="1138385" y="0"/>
            <a:chExt cx="1489470" cy="658178"/>
          </a:xfrm>
        </p:grpSpPr>
        <p:sp>
          <p:nvSpPr>
            <p:cNvPr id="4" name="Freeform 8">
              <a:extLst>
                <a:ext uri="{FF2B5EF4-FFF2-40B4-BE49-F238E27FC236}">
                  <a16:creationId xmlns:a16="http://schemas.microsoft.com/office/drawing/2014/main" id="{0AD0B967-7E4B-F9B1-0E5F-DDC12E3BA915}"/>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5" name="Freeform 9">
              <a:extLst>
                <a:ext uri="{FF2B5EF4-FFF2-40B4-BE49-F238E27FC236}">
                  <a16:creationId xmlns:a16="http://schemas.microsoft.com/office/drawing/2014/main" id="{8676E3C8-062A-F6E2-0E66-2B101D96D6BB}"/>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Rectangle 18">
              <a:extLst>
                <a:ext uri="{FF2B5EF4-FFF2-40B4-BE49-F238E27FC236}">
                  <a16:creationId xmlns:a16="http://schemas.microsoft.com/office/drawing/2014/main" id="{7D5E7276-F2A8-46D6-6FF4-96A65460B852}"/>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8841" t="6330" r="8841" b="35354"/>
          <a:stretch>
            <a:fillRect/>
          </a:stretch>
        </p:blipFill>
        <p:spPr>
          <a:xfrm>
            <a:off x="1054114" y="1202956"/>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113" name="菱形 112"/>
          <p:cNvSpPr/>
          <p:nvPr/>
        </p:nvSpPr>
        <p:spPr>
          <a:xfrm>
            <a:off x="891261" y="1692210"/>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098752" y="1905930"/>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5045820" y="1307789"/>
            <a:ext cx="3203744" cy="290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）常用“环保”公益广告口号。</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树木拥有绿色，地球才有脉搏。</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② 除了相片，什么都不要带走；除了脚印，什么都不要留下。</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③ 地球是我家，绿化靠大家。</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④ 一花一草皆生命，一枝一叶总关情。</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⑤ 来时给你一阵芳香，走时还我一身洁净</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⑥ 小草有生命，足下多留“青”。</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⑦ 小草对您微微笑，请您把路绕一绕。</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670455" y="1797507"/>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879794" y="2006331"/>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210278" y="2579709"/>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994831" y="2944258"/>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560557" y="3386251"/>
            <a:ext cx="1108850" cy="60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创作广告</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文案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347176" y="3783289"/>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779409" y="2365794"/>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2" name="组合 1">
            <a:extLst>
              <a:ext uri="{FF2B5EF4-FFF2-40B4-BE49-F238E27FC236}">
                <a16:creationId xmlns:a16="http://schemas.microsoft.com/office/drawing/2014/main" id="{05A51D30-4B32-C1F1-2857-B9EA95DE0B52}"/>
              </a:ext>
            </a:extLst>
          </p:cNvPr>
          <p:cNvGrpSpPr/>
          <p:nvPr/>
        </p:nvGrpSpPr>
        <p:grpSpPr>
          <a:xfrm>
            <a:off x="212096" y="221534"/>
            <a:ext cx="1489470" cy="658178"/>
            <a:chOff x="1138385" y="0"/>
            <a:chExt cx="1489470" cy="658178"/>
          </a:xfrm>
        </p:grpSpPr>
        <p:sp>
          <p:nvSpPr>
            <p:cNvPr id="3" name="Freeform 8">
              <a:extLst>
                <a:ext uri="{FF2B5EF4-FFF2-40B4-BE49-F238E27FC236}">
                  <a16:creationId xmlns:a16="http://schemas.microsoft.com/office/drawing/2014/main" id="{04DF346B-100B-2E3C-D47A-4F42CB080699}"/>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 name="Freeform 9">
              <a:extLst>
                <a:ext uri="{FF2B5EF4-FFF2-40B4-BE49-F238E27FC236}">
                  <a16:creationId xmlns:a16="http://schemas.microsoft.com/office/drawing/2014/main" id="{E8327FB2-62C9-4EE1-AC6E-377EEA98D855}"/>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Rectangle 18">
              <a:extLst>
                <a:ext uri="{FF2B5EF4-FFF2-40B4-BE49-F238E27FC236}">
                  <a16:creationId xmlns:a16="http://schemas.microsoft.com/office/drawing/2014/main" id="{0FBB24F7-CA61-F709-C5BB-5B1755E1BB73}"/>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4112908895"/>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14:presetBounceEnd="60000">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14:bounceEnd="60000">
                                          <p:cBhvr additive="base">
                                            <p:cTn id="5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cBhvr additive="base">
                                            <p:cTn id="54" dur="500" fill="hold"/>
                                            <p:tgtEl>
                                              <p:spTgt spid="120"/>
                                            </p:tgtEl>
                                            <p:attrNameLst>
                                              <p:attrName>ppt_x</p:attrName>
                                            </p:attrNameLst>
                                          </p:cBhvr>
                                          <p:tavLst>
                                            <p:tav tm="0">
                                              <p:val>
                                                <p:strVal val="1+#ppt_w/2"/>
                                              </p:val>
                                            </p:tav>
                                            <p:tav tm="100000">
                                              <p:val>
                                                <p:strVal val="#ppt_x"/>
                                              </p:val>
                                            </p:tav>
                                          </p:tavLst>
                                        </p:anim>
                                        <p:anim calcmode="lin" valueType="num">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673456" y="1058956"/>
            <a:ext cx="4373270" cy="3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）分析优秀公益广告文案。</a:t>
            </a:r>
          </a:p>
          <a:p>
            <a:pPr marL="171450" indent="-171450">
              <a:lnSpc>
                <a:spcPct val="150000"/>
              </a:lnSpc>
              <a:spcBef>
                <a:spcPts val="500"/>
              </a:spcBef>
              <a:buClr>
                <a:schemeClr val="tx1">
                  <a:lumMod val="75000"/>
                  <a:lumOff val="25000"/>
                </a:schemeClr>
              </a:buClr>
              <a:buFont typeface="Wingdings" panose="05000000000000000000" pitchFamily="2" charset="2"/>
              <a:buChar char="n"/>
            </a:pPr>
            <a:r>
              <a:rPr lang="zh-CN" altLang="en-US" sz="1200" b="1" dirty="0">
                <a:latin typeface="微软雅黑" panose="020B0503020204020204" pitchFamily="34" charset="-122"/>
                <a:ea typeface="微软雅黑" panose="020B0503020204020204" pitchFamily="34" charset="-122"/>
              </a:rPr>
              <a:t>① 公益广告文案示例</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（图</a:t>
            </a:r>
            <a:r>
              <a:rPr lang="en-US" altLang="zh-CN" sz="1200" b="1" dirty="0">
                <a:latin typeface="微软雅黑" panose="020B0503020204020204" pitchFamily="34" charset="-122"/>
                <a:ea typeface="微软雅黑" panose="020B0503020204020204" pitchFamily="34" charset="-122"/>
              </a:rPr>
              <a:t>1-2-3</a:t>
            </a:r>
            <a:r>
              <a:rPr lang="zh-CN" altLang="en-US" sz="1200" b="1" dirty="0">
                <a:latin typeface="微软雅黑" panose="020B0503020204020204" pitchFamily="34" charset="-122"/>
                <a:ea typeface="微软雅黑" panose="020B0503020204020204" pitchFamily="34" charset="-122"/>
              </a:rPr>
              <a:t>）。</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标题：</a:t>
            </a:r>
            <a:r>
              <a:rPr lang="zh-CN" altLang="en-US" sz="1200" dirty="0">
                <a:latin typeface="微软雅黑" panose="020B0503020204020204" pitchFamily="34" charset="-122"/>
                <a:ea typeface="微软雅黑" panose="020B0503020204020204" pitchFamily="34" charset="-122"/>
              </a:rPr>
              <a:t>如果有一天，你聆听的只剩下这样的音符。</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想听清脆的鸟鸣声你可以从国际牌随身听中一听究竟，你会沉浸在优美快乐的歌声中，如临现场，国际牌随声听以高传真的音效带您倾听天籁之音，也希望您能亲自去体会、关怀这枝头音乐；但我们也看到，目前鸟类赖以生存的森林、水域已经逐渐被砍伐、污染，鸟儿无枝可依，快乐的歌声越来越少了⋯⋯也许有一天要听鸟鸣声，也许只能从音响中去寻找了，国际牌随身听呼吁：请留给它们干净的空间生长，因为那也是我们赖以生存的资源。如果有一天，你聆听的只剩下这样的音符，给它们一片干净的空间歌唱莫，等它们消失在我们耳畔。</a:t>
            </a:r>
            <a:endParaRPr lang="en-US" altLang="zh-CN"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5146412" y="1850956"/>
            <a:ext cx="3694518" cy="1957855"/>
            <a:chOff x="1495650" y="2858956"/>
            <a:chExt cx="3838518" cy="2160000"/>
          </a:xfrm>
        </p:grpSpPr>
        <p:pic>
          <p:nvPicPr>
            <p:cNvPr id="3" name="图片 2"/>
            <p:cNvPicPr>
              <a:picLocks noChangeAspect="1"/>
            </p:cNvPicPr>
            <p:nvPr/>
          </p:nvPicPr>
          <p:blipFill>
            <a:blip r:embed="rId2"/>
            <a:stretch>
              <a:fillRect/>
            </a:stretch>
          </p:blipFill>
          <p:spPr>
            <a:xfrm>
              <a:off x="1495650" y="2858956"/>
              <a:ext cx="3838518" cy="1844845"/>
            </a:xfrm>
            <a:prstGeom prst="rect">
              <a:avLst/>
            </a:prstGeom>
          </p:spPr>
        </p:pic>
        <p:sp>
          <p:nvSpPr>
            <p:cNvPr id="4" name="矩形 3"/>
            <p:cNvSpPr/>
            <p:nvPr/>
          </p:nvSpPr>
          <p:spPr>
            <a:xfrm>
              <a:off x="2519471" y="4772735"/>
              <a:ext cx="179087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图1-2-3 公益广告文案示例1</a:t>
              </a:r>
            </a:p>
          </p:txBody>
        </p:sp>
      </p:grpSp>
      <p:grpSp>
        <p:nvGrpSpPr>
          <p:cNvPr id="2" name="组合 1">
            <a:extLst>
              <a:ext uri="{FF2B5EF4-FFF2-40B4-BE49-F238E27FC236}">
                <a16:creationId xmlns:a16="http://schemas.microsoft.com/office/drawing/2014/main" id="{9511A375-919B-1CD2-BCB3-E712AABB6FAF}"/>
              </a:ext>
            </a:extLst>
          </p:cNvPr>
          <p:cNvGrpSpPr/>
          <p:nvPr/>
        </p:nvGrpSpPr>
        <p:grpSpPr>
          <a:xfrm>
            <a:off x="212096" y="221534"/>
            <a:ext cx="1489470" cy="658178"/>
            <a:chOff x="1138385" y="0"/>
            <a:chExt cx="1489470" cy="658178"/>
          </a:xfrm>
        </p:grpSpPr>
        <p:sp>
          <p:nvSpPr>
            <p:cNvPr id="6" name="Freeform 8">
              <a:extLst>
                <a:ext uri="{FF2B5EF4-FFF2-40B4-BE49-F238E27FC236}">
                  <a16:creationId xmlns:a16="http://schemas.microsoft.com/office/drawing/2014/main" id="{695A4F21-4134-C878-5BB2-3D3B15F0435B}"/>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7" name="Freeform 9">
              <a:extLst>
                <a:ext uri="{FF2B5EF4-FFF2-40B4-BE49-F238E27FC236}">
                  <a16:creationId xmlns:a16="http://schemas.microsoft.com/office/drawing/2014/main" id="{896EF181-8BE3-F761-D668-9109B79565E0}"/>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Rectangle 18">
              <a:extLst>
                <a:ext uri="{FF2B5EF4-FFF2-40B4-BE49-F238E27FC236}">
                  <a16:creationId xmlns:a16="http://schemas.microsoft.com/office/drawing/2014/main" id="{13C60A9E-5BB0-9029-3926-AEDCAD73EC49}"/>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826412" y="992505"/>
            <a:ext cx="7560000" cy="12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② 公益广告文案示例</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（图</a:t>
            </a:r>
            <a:r>
              <a:rPr lang="en-US" altLang="zh-CN" sz="1200" b="1" dirty="0">
                <a:latin typeface="微软雅黑" panose="020B0503020204020204" pitchFamily="34" charset="-122"/>
                <a:ea typeface="微软雅黑" panose="020B0503020204020204" pitchFamily="34" charset="-122"/>
              </a:rPr>
              <a:t>1-2-4</a:t>
            </a:r>
            <a:r>
              <a:rPr lang="zh-CN" altLang="en-US" sz="1200" b="1" dirty="0">
                <a:latin typeface="微软雅黑" panose="020B0503020204020204" pitchFamily="34" charset="-122"/>
                <a:ea typeface="微软雅黑" panose="020B0503020204020204" pitchFamily="34" charset="-122"/>
              </a:rPr>
              <a:t>）。</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标题：</a:t>
            </a:r>
            <a:r>
              <a:rPr lang="zh-CN" altLang="en-US" sz="1200" dirty="0">
                <a:latin typeface="微软雅黑" panose="020B0503020204020204" pitchFamily="34" charset="-122"/>
                <a:ea typeface="微软雅黑" panose="020B0503020204020204" pitchFamily="34" charset="-122"/>
              </a:rPr>
              <a:t>不要带着暴力开车。</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文案：</a:t>
            </a:r>
            <a:r>
              <a:rPr lang="zh-CN" altLang="en-US" sz="1200" dirty="0">
                <a:latin typeface="微软雅黑" panose="020B0503020204020204" pitchFamily="34" charset="-122"/>
                <a:ea typeface="微软雅黑" panose="020B0503020204020204" pitchFamily="34" charset="-122"/>
              </a:rPr>
              <a:t>通过拳头打人的图片并附加上两车相撞的场景，形象地说明了带着暴力情绪上路的危害。令人触目惊心，如图</a:t>
            </a:r>
            <a:r>
              <a:rPr lang="en-US" altLang="zh-CN" sz="1200" dirty="0">
                <a:latin typeface="微软雅黑" panose="020B0503020204020204" pitchFamily="34" charset="-122"/>
                <a:ea typeface="微软雅黑" panose="020B0503020204020204" pitchFamily="34" charset="-122"/>
              </a:rPr>
              <a:t>1-2-4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583022" y="2418105"/>
            <a:ext cx="5974779" cy="2536532"/>
            <a:chOff x="453164" y="2038526"/>
            <a:chExt cx="5974779" cy="2536532"/>
          </a:xfrm>
        </p:grpSpPr>
        <p:pic>
          <p:nvPicPr>
            <p:cNvPr id="2" name="图片 1"/>
            <p:cNvPicPr>
              <a:picLocks noChangeAspect="1"/>
            </p:cNvPicPr>
            <p:nvPr/>
          </p:nvPicPr>
          <p:blipFill>
            <a:blip r:embed="rId2"/>
            <a:stretch>
              <a:fillRect/>
            </a:stretch>
          </p:blipFill>
          <p:spPr>
            <a:xfrm>
              <a:off x="453164" y="2038526"/>
              <a:ext cx="2948286" cy="2079643"/>
            </a:xfrm>
            <a:prstGeom prst="rect">
              <a:avLst/>
            </a:prstGeom>
          </p:spPr>
        </p:pic>
        <p:pic>
          <p:nvPicPr>
            <p:cNvPr id="4" name="图片 3"/>
            <p:cNvPicPr>
              <a:picLocks noChangeAspect="1"/>
            </p:cNvPicPr>
            <p:nvPr/>
          </p:nvPicPr>
          <p:blipFill>
            <a:blip r:embed="rId3"/>
            <a:stretch>
              <a:fillRect/>
            </a:stretch>
          </p:blipFill>
          <p:spPr>
            <a:xfrm>
              <a:off x="3487216" y="2038526"/>
              <a:ext cx="2940727" cy="2074311"/>
            </a:xfrm>
            <a:prstGeom prst="rect">
              <a:avLst/>
            </a:prstGeom>
          </p:spPr>
        </p:pic>
        <p:sp>
          <p:nvSpPr>
            <p:cNvPr id="10" name="矩形 9"/>
            <p:cNvSpPr/>
            <p:nvPr/>
          </p:nvSpPr>
          <p:spPr>
            <a:xfrm>
              <a:off x="2519471" y="4328837"/>
              <a:ext cx="179087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1-2-4 </a:t>
              </a:r>
              <a:r>
                <a:rPr lang="zh-CN" altLang="en-US" sz="1000" dirty="0">
                  <a:latin typeface="微软雅黑" panose="020B0503020204020204" pitchFamily="34" charset="-122"/>
                  <a:ea typeface="微软雅黑" panose="020B0503020204020204" pitchFamily="34" charset="-122"/>
                </a:rPr>
                <a:t>公益广告文案示例</a:t>
              </a:r>
              <a:r>
                <a:rPr lang="en-US" altLang="zh-CN" sz="1000" dirty="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p:txBody>
        </p:sp>
      </p:grpSp>
      <p:grpSp>
        <p:nvGrpSpPr>
          <p:cNvPr id="3" name="组合 2">
            <a:extLst>
              <a:ext uri="{FF2B5EF4-FFF2-40B4-BE49-F238E27FC236}">
                <a16:creationId xmlns:a16="http://schemas.microsoft.com/office/drawing/2014/main" id="{E25F4845-EFDC-1C63-3FD5-582FE3AE4C63}"/>
              </a:ext>
            </a:extLst>
          </p:cNvPr>
          <p:cNvGrpSpPr/>
          <p:nvPr/>
        </p:nvGrpSpPr>
        <p:grpSpPr>
          <a:xfrm>
            <a:off x="212096" y="221534"/>
            <a:ext cx="1489470" cy="658178"/>
            <a:chOff x="1138385" y="0"/>
            <a:chExt cx="1489470" cy="658178"/>
          </a:xfrm>
        </p:grpSpPr>
        <p:sp>
          <p:nvSpPr>
            <p:cNvPr id="6" name="Freeform 8">
              <a:extLst>
                <a:ext uri="{FF2B5EF4-FFF2-40B4-BE49-F238E27FC236}">
                  <a16:creationId xmlns:a16="http://schemas.microsoft.com/office/drawing/2014/main" id="{35F5B54E-E159-B08B-0BE7-4F6290F43CE1}"/>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7" name="Freeform 9">
              <a:extLst>
                <a:ext uri="{FF2B5EF4-FFF2-40B4-BE49-F238E27FC236}">
                  <a16:creationId xmlns:a16="http://schemas.microsoft.com/office/drawing/2014/main" id="{E76972DD-1249-871D-99BB-82751B7473F1}"/>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Rectangle 18">
              <a:extLst>
                <a:ext uri="{FF2B5EF4-FFF2-40B4-BE49-F238E27FC236}">
                  <a16:creationId xmlns:a16="http://schemas.microsoft.com/office/drawing/2014/main" id="{101F2588-5CC9-65CC-6EEB-75DDC66DCF71}"/>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40736753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8841" t="6330" r="8841" b="35354"/>
          <a:stretch>
            <a:fillRect/>
          </a:stretch>
        </p:blipFill>
        <p:spPr>
          <a:xfrm>
            <a:off x="1316443" y="1194203"/>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grpSp>
        <p:nvGrpSpPr>
          <p:cNvPr id="2" name="组合 1">
            <a:extLst>
              <a:ext uri="{FF2B5EF4-FFF2-40B4-BE49-F238E27FC236}">
                <a16:creationId xmlns:a16="http://schemas.microsoft.com/office/drawing/2014/main" id="{588FEDE5-6B8B-23A9-2D99-44D87A21D17F}"/>
              </a:ext>
            </a:extLst>
          </p:cNvPr>
          <p:cNvGrpSpPr/>
          <p:nvPr/>
        </p:nvGrpSpPr>
        <p:grpSpPr>
          <a:xfrm>
            <a:off x="294091" y="176738"/>
            <a:ext cx="1489470" cy="658178"/>
            <a:chOff x="1138385" y="0"/>
            <a:chExt cx="1489470" cy="658178"/>
          </a:xfrm>
        </p:grpSpPr>
        <p:sp>
          <p:nvSpPr>
            <p:cNvPr id="40" name="Freeform 8"/>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gr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5107051" y="1683457"/>
            <a:ext cx="2735955" cy="209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）活动目标。</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能够准确地分析关爱老人海报的设计需求。</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② 能够根据需求讨论和制作创意方案。</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③ 能够根据创意方案设计和制作出既有教育意义又有创意性的关爱老人公益海报。</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3"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822886" y="3266669"/>
            <a:ext cx="1108850" cy="8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分析关爱老人公益海报文案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364516418"/>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14:presetBounceEnd="60000">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14:bounceEnd="60000">
                                          <p:cBhvr additive="base">
                                            <p:cTn id="5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cBhvr additive="base">
                                            <p:cTn id="54" dur="500" fill="hold"/>
                                            <p:tgtEl>
                                              <p:spTgt spid="120"/>
                                            </p:tgtEl>
                                            <p:attrNameLst>
                                              <p:attrName>ppt_x</p:attrName>
                                            </p:attrNameLst>
                                          </p:cBhvr>
                                          <p:tavLst>
                                            <p:tav tm="0">
                                              <p:val>
                                                <p:strVal val="1+#ppt_w/2"/>
                                              </p:val>
                                            </p:tav>
                                            <p:tav tm="100000">
                                              <p:val>
                                                <p:strVal val="#ppt_x"/>
                                              </p:val>
                                            </p:tav>
                                          </p:tavLst>
                                        </p:anim>
                                        <p:anim calcmode="lin" valueType="num">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a:spLocks noChangeArrowheads="1"/>
          </p:cNvSpPr>
          <p:nvPr/>
        </p:nvSpPr>
        <p:spPr bwMode="auto">
          <a:xfrm>
            <a:off x="826412" y="986956"/>
            <a:ext cx="6061410" cy="22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）活动需求与分析，如表</a:t>
            </a:r>
            <a:r>
              <a:rPr lang="en-US" altLang="zh-CN" sz="1200" b="1" dirty="0">
                <a:latin typeface="微软雅黑" panose="020B0503020204020204" pitchFamily="34" charset="-122"/>
                <a:ea typeface="微软雅黑" panose="020B0503020204020204" pitchFamily="34" charset="-122"/>
              </a:rPr>
              <a:t>1-2-2 </a:t>
            </a:r>
            <a:r>
              <a:rPr lang="zh-CN" altLang="en-US" sz="1200" b="1" dirty="0">
                <a:latin typeface="微软雅黑" panose="020B0503020204020204" pitchFamily="34" charset="-122"/>
                <a:ea typeface="微软雅黑" panose="020B0503020204020204" pitchFamily="34" charset="-122"/>
              </a:rPr>
              <a:t>所示。</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这一主题海报有哪些设计点？</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② 老人需要的关爱是什么？</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③ 哪些元素在海报设计中能体现出对老人的关爱？</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④ 什么样的色调能够体现对老人的关爱？设计风格如何？</a:t>
            </a:r>
            <a:endParaRPr lang="en-US" altLang="zh-CN"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⑤ 海报张贴的环境是室内还是室外？</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⑥ 海报面向的人群是什么样的？</a:t>
            </a:r>
            <a:endParaRPr lang="en-US" altLang="zh-CN" sz="12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1701566" y="3540982"/>
            <a:ext cx="5798740" cy="1404141"/>
            <a:chOff x="305612" y="2807485"/>
            <a:chExt cx="6269480" cy="1800280"/>
          </a:xfrm>
        </p:grpSpPr>
        <p:pic>
          <p:nvPicPr>
            <p:cNvPr id="3" name="图片 2"/>
            <p:cNvPicPr>
              <a:picLocks noChangeAspect="1"/>
            </p:cNvPicPr>
            <p:nvPr/>
          </p:nvPicPr>
          <p:blipFill>
            <a:blip r:embed="rId2"/>
            <a:stretch>
              <a:fillRect/>
            </a:stretch>
          </p:blipFill>
          <p:spPr>
            <a:xfrm>
              <a:off x="305612" y="2807485"/>
              <a:ext cx="6269480" cy="1512000"/>
            </a:xfrm>
            <a:prstGeom prst="rect">
              <a:avLst/>
            </a:prstGeom>
          </p:spPr>
        </p:pic>
        <p:sp>
          <p:nvSpPr>
            <p:cNvPr id="8" name="矩形 7"/>
            <p:cNvSpPr/>
            <p:nvPr/>
          </p:nvSpPr>
          <p:spPr>
            <a:xfrm>
              <a:off x="2395666" y="4361544"/>
              <a:ext cx="222849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表</a:t>
              </a:r>
              <a:r>
                <a:rPr lang="en-US" altLang="zh-CN" sz="1000" dirty="0">
                  <a:latin typeface="微软雅黑" panose="020B0503020204020204" pitchFamily="34" charset="-122"/>
                  <a:ea typeface="微软雅黑" panose="020B0503020204020204" pitchFamily="34" charset="-122"/>
                </a:rPr>
                <a:t>1-2-2 </a:t>
              </a:r>
              <a:r>
                <a:rPr lang="zh-CN" altLang="en-US" sz="1000" dirty="0">
                  <a:latin typeface="微软雅黑" panose="020B0503020204020204" pitchFamily="34" charset="-122"/>
                  <a:ea typeface="微软雅黑" panose="020B0503020204020204" pitchFamily="34" charset="-122"/>
                </a:rPr>
                <a:t>关爱老年人活动需求与分析</a:t>
              </a:r>
            </a:p>
          </p:txBody>
        </p:sp>
      </p:grpSp>
      <p:grpSp>
        <p:nvGrpSpPr>
          <p:cNvPr id="2" name="组合 1">
            <a:extLst>
              <a:ext uri="{FF2B5EF4-FFF2-40B4-BE49-F238E27FC236}">
                <a16:creationId xmlns:a16="http://schemas.microsoft.com/office/drawing/2014/main" id="{9FBC4BCD-2ED8-5466-AAB8-56281B26C792}"/>
              </a:ext>
            </a:extLst>
          </p:cNvPr>
          <p:cNvGrpSpPr/>
          <p:nvPr/>
        </p:nvGrpSpPr>
        <p:grpSpPr>
          <a:xfrm>
            <a:off x="212096" y="221534"/>
            <a:ext cx="1489470" cy="658178"/>
            <a:chOff x="1138385" y="0"/>
            <a:chExt cx="1489470" cy="658178"/>
          </a:xfrm>
        </p:grpSpPr>
        <p:sp>
          <p:nvSpPr>
            <p:cNvPr id="5" name="Freeform 8">
              <a:extLst>
                <a:ext uri="{FF2B5EF4-FFF2-40B4-BE49-F238E27FC236}">
                  <a16:creationId xmlns:a16="http://schemas.microsoft.com/office/drawing/2014/main" id="{27002861-9496-20D8-4BFE-AB415DB5DD37}"/>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6" name="Freeform 9">
              <a:extLst>
                <a:ext uri="{FF2B5EF4-FFF2-40B4-BE49-F238E27FC236}">
                  <a16:creationId xmlns:a16="http://schemas.microsoft.com/office/drawing/2014/main" id="{1B48EEE1-F52D-2C08-EB92-BA4959A3EF54}"/>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Rectangle 18">
              <a:extLst>
                <a:ext uri="{FF2B5EF4-FFF2-40B4-BE49-F238E27FC236}">
                  <a16:creationId xmlns:a16="http://schemas.microsoft.com/office/drawing/2014/main" id="{C5250128-5E2A-321F-3E8A-5818FB2F2524}"/>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extLst>
      <p:ext uri="{BB962C8B-B14F-4D97-AF65-F5344CB8AC3E}">
        <p14:creationId xmlns:p14="http://schemas.microsoft.com/office/powerpoint/2010/main" val="383833291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90864" y="144261"/>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90748" y="369433"/>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754412" y="33895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970412" y="1778957"/>
            <a:ext cx="3108658" cy="86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）素材整理。</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根据活动需求整理收集相关素材，建立专项文件夹。</a:t>
            </a:r>
            <a:endParaRPr lang="en-US" altLang="zh-CN" sz="1200" dirty="0">
              <a:latin typeface="微软雅黑" panose="020B0503020204020204" pitchFamily="34" charset="-122"/>
              <a:ea typeface="微软雅黑" panose="020B0503020204020204" pitchFamily="34" charset="-122"/>
            </a:endParaRPr>
          </a:p>
        </p:txBody>
      </p:sp>
      <p:sp>
        <p:nvSpPr>
          <p:cNvPr id="9" name="矩形 8"/>
          <p:cNvSpPr/>
          <p:nvPr/>
        </p:nvSpPr>
        <p:spPr>
          <a:xfrm>
            <a:off x="4642413" y="1346956"/>
            <a:ext cx="3528000" cy="2447999"/>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329088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90864" y="111046"/>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90748" y="336218"/>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754412" y="305741"/>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754412" y="1058956"/>
            <a:ext cx="7776000" cy="344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ts val="15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）小组讨论，确定创意方案。</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将全班同学分成</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4 </a:t>
            </a:r>
            <a:r>
              <a:rPr lang="zh-CN" altLang="en-US" sz="1200" dirty="0">
                <a:latin typeface="微软雅黑" panose="020B0503020204020204" pitchFamily="34" charset="-122"/>
                <a:ea typeface="微软雅黑" panose="020B0503020204020204" pitchFamily="34" charset="-122"/>
              </a:rPr>
              <a:t>组，确定组长，由组长带领全组根据活动分析表讨论，确定创意方案。讨论的内容和思路主要从客户需求分析出发：</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设计点的选择。</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空巢老人问题、老人健康问题、老人抑郁症等。</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② 设计元素的选择。</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拐杖、花镜、摇椅、孤独的背影、手纹等。</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③ 设计的风格。</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暖色调、温馨风格；冷色调凄凉感。</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④ 面向的人群。</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本海报面向的是全体社会成员，需要考虑用什么元素和形式体现，以便更能引起大家对老人的关注。</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⑤ 张贴的环境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室外。</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这样的张贴环境需要考虑呈现方式，以便能更好地展示活动的品质。</a:t>
            </a:r>
          </a:p>
          <a:p>
            <a:pPr marL="171438" indent="-171438">
              <a:lnSpc>
                <a:spcPts val="15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将上述点一一讨论清楚，然后确定创意方案，撰写创意说明。</a:t>
            </a:r>
          </a:p>
        </p:txBody>
      </p:sp>
    </p:spTree>
    <p:extLst>
      <p:ext uri="{BB962C8B-B14F-4D97-AF65-F5344CB8AC3E}">
        <p14:creationId xmlns:p14="http://schemas.microsoft.com/office/powerpoint/2010/main" val="405311316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90864" y="144261"/>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90748" y="369433"/>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754412" y="33895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1150412" y="1202956"/>
            <a:ext cx="6840000" cy="290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）绘制草图，教师评议方案。</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根据创意方案，各组绘制草图，与方案一起提交，做设计阐述，教师评议。</a:t>
            </a:r>
            <a:endParaRPr lang="en-US" altLang="zh-CN"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endParaRPr lang="zh-CN" altLang="en-US" sz="1200" dirty="0">
              <a:latin typeface="微软雅黑" panose="020B0503020204020204" pitchFamily="34" charset="-122"/>
              <a:ea typeface="微软雅黑" panose="020B0503020204020204" pitchFamily="34" charset="-122"/>
            </a:endParaRPr>
          </a:p>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）资料存档。</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将素材图片、一稿、二稿、定稿分别进行归档，存入指定文件夹。文件夹以“北京旅游节海报文案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日</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作者”命名。</a:t>
            </a:r>
            <a:endParaRPr lang="en-US" altLang="zh-CN" sz="1200" dirty="0">
              <a:latin typeface="微软雅黑" panose="020B0503020204020204" pitchFamily="34" charset="-122"/>
              <a:ea typeface="微软雅黑" panose="020B0503020204020204" pitchFamily="34" charset="-122"/>
            </a:endParaRPr>
          </a:p>
          <a:p>
            <a:pPr marL="171438" indent="-171438">
              <a:lnSpc>
                <a:spcPct val="150000"/>
              </a:lnSpc>
              <a:spcBef>
                <a:spcPts val="500"/>
              </a:spcBef>
              <a:buClr>
                <a:schemeClr val="tx1">
                  <a:lumMod val="75000"/>
                  <a:lumOff val="25000"/>
                </a:schemeClr>
              </a:buClr>
              <a:buFont typeface="Wingdings" pitchFamily="2" charset="2"/>
              <a:buChar char="n"/>
            </a:pPr>
            <a:endParaRPr lang="zh-CN" altLang="en-US" sz="1200" dirty="0">
              <a:latin typeface="微软雅黑" panose="020B0503020204020204" pitchFamily="34" charset="-122"/>
              <a:ea typeface="微软雅黑" panose="020B0503020204020204" pitchFamily="34" charset="-122"/>
            </a:endParaRPr>
          </a:p>
          <a:p>
            <a:pPr>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）方案陈述。</a:t>
            </a:r>
          </a:p>
          <a:p>
            <a:pPr marL="171438" indent="-171438">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展示草图，汇报方案陈述。</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288960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8841" t="6330" r="8841" b="35354"/>
          <a:stretch>
            <a:fillRect/>
          </a:stretch>
        </p:blipFill>
        <p:spPr>
          <a:xfrm>
            <a:off x="898412" y="1202956"/>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177081" y="118015"/>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276965" y="343187"/>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640629" y="312710"/>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735559" y="1692210"/>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943050" y="1905930"/>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772590" y="1628397"/>
            <a:ext cx="3313659" cy="24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）活动名称：</a:t>
            </a:r>
            <a:r>
              <a:rPr lang="zh-CN" altLang="en-US" sz="1200" dirty="0">
                <a:latin typeface="微软雅黑" panose="020B0503020204020204" pitchFamily="34" charset="-122"/>
                <a:ea typeface="微软雅黑" panose="020B0503020204020204" pitchFamily="34" charset="-122"/>
              </a:rPr>
              <a:t>构思撰写关爱老年人公益海报文案。</a:t>
            </a: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① 确定标题；② 确定语言风格；③ 确定正文信息、长短及排序；④ 确定正文小标题可分几个。</a:t>
            </a: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）与客户沟通，修改方案，设计定稿。</a:t>
            </a: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）活动汇报陈述，展示成果。</a:t>
            </a:r>
            <a:endParaRPr lang="en-US" altLang="zh-CN" sz="1200" b="1" dirty="0">
              <a:latin typeface="微软雅黑" panose="020B0503020204020204" pitchFamily="34" charset="-122"/>
              <a:ea typeface="微软雅黑" panose="020B0503020204020204" pitchFamily="34" charset="-122"/>
            </a:endParaRP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展示设计成果，汇报设计感想。</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514753" y="1797507"/>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724092" y="2006331"/>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054576" y="2579709"/>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839129" y="2795709"/>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404855" y="3162657"/>
            <a:ext cx="1108850" cy="8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创作关爱老年人公益海报文案</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191474" y="3783289"/>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623707" y="2365794"/>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366687722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14:bounceEnd="60000">
                                          <p:cBhvr additive="base">
                                            <p:cTn id="71"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1"/>
                                            </p:tgtEl>
                                            <p:attrNameLst>
                                              <p:attrName>style.visibility</p:attrName>
                                            </p:attrNameLst>
                                          </p:cBhvr>
                                          <p:to>
                                            <p:strVal val="visible"/>
                                          </p:to>
                                        </p:set>
                                        <p:animEffect transition="in" filter="wheel(1)">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20"/>
                                            </p:tgtEl>
                                            <p:attrNameLst>
                                              <p:attrName>style.visibility</p:attrName>
                                            </p:attrNameLst>
                                          </p:cBhvr>
                                          <p:to>
                                            <p:strVal val="visible"/>
                                          </p:to>
                                        </p:set>
                                        <p:anim calcmode="lin" valueType="num">
                                          <p:cBhvr additive="base">
                                            <p:cTn id="71" dur="500" fill="hold"/>
                                            <p:tgtEl>
                                              <p:spTgt spid="120"/>
                                            </p:tgtEl>
                                            <p:attrNameLst>
                                              <p:attrName>ppt_x</p:attrName>
                                            </p:attrNameLst>
                                          </p:cBhvr>
                                          <p:tavLst>
                                            <p:tav tm="0">
                                              <p:val>
                                                <p:strVal val="1+#ppt_w/2"/>
                                              </p:val>
                                            </p:tav>
                                            <p:tav tm="100000">
                                              <p:val>
                                                <p:strVal val="#ppt_x"/>
                                              </p:val>
                                            </p:tav>
                                          </p:tavLst>
                                        </p:anim>
                                        <p:anim calcmode="lin" valueType="num">
                                          <p:cBhvr additive="base">
                                            <p:cTn id="72" dur="500" fill="hold"/>
                                            <p:tgtEl>
                                              <p:spTgt spid="120"/>
                                            </p:tgtEl>
                                            <p:attrNameLst>
                                              <p:attrName>ppt_y</p:attrName>
                                            </p:attrNameLst>
                                          </p:cBhvr>
                                          <p:tavLst>
                                            <p:tav tm="0">
                                              <p:val>
                                                <p:strVal val="#ppt_y"/>
                                              </p:val>
                                            </p:tav>
                                            <p:tav tm="100000">
                                              <p:val>
                                                <p:strVal val="#ppt_y"/>
                                              </p:val>
                                            </p:tav>
                                          </p:tavLst>
                                        </p:anim>
                                      </p:childTnLst>
                                    </p:cTn>
                                  </p:par>
                                  <p:par>
                                    <p:cTn id="73" presetID="21" presetClass="entr" presetSubtype="1" fill="hold" nodeType="withEffect">
                                      <p:stCondLst>
                                        <p:cond delay="1200"/>
                                      </p:stCondLst>
                                      <p:childTnLst>
                                        <p:set>
                                          <p:cBhvr>
                                            <p:cTn id="74" dur="1" fill="hold">
                                              <p:stCondLst>
                                                <p:cond delay="0"/>
                                              </p:stCondLst>
                                            </p:cTn>
                                            <p:tgtEl>
                                              <p:spTgt spid="21"/>
                                            </p:tgtEl>
                                            <p:attrNameLst>
                                              <p:attrName>style.visibility</p:attrName>
                                            </p:attrNameLst>
                                          </p:cBhvr>
                                          <p:to>
                                            <p:strVal val="visible"/>
                                          </p:to>
                                        </p:set>
                                        <p:animEffect transition="in" filter="wheel(1)">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970520" y="3065326"/>
            <a:ext cx="2841023"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200" dirty="0">
                <a:latin typeface="微软雅黑" panose="020B0503020204020204" pitchFamily="34" charset="-122"/>
                <a:ea typeface="微软雅黑" panose="020B0503020204020204" pitchFamily="34" charset="-122"/>
              </a:rPr>
              <a:t>       本项目的主要任务是能根据客户的要求完成平面广告文案的撰写，主要包括海报广告文案、报纸广告文案、杂志广告文案；通过训练使学生掌握严谨、规范的工作程序和良好的创新意识，具备良好的沟通能力与团队协作能力。</a:t>
            </a:r>
          </a:p>
        </p:txBody>
      </p:sp>
      <p:sp>
        <p:nvSpPr>
          <p:cNvPr id="10" name="Rectangle 20"/>
          <p:cNvSpPr>
            <a:spLocks noChangeArrowheads="1"/>
          </p:cNvSpPr>
          <p:nvPr/>
        </p:nvSpPr>
        <p:spPr bwMode="auto">
          <a:xfrm>
            <a:off x="4456971" y="2736440"/>
            <a:ext cx="4032000" cy="197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200" b="1" dirty="0">
                <a:latin typeface="微软雅黑" panose="020B0503020204020204" pitchFamily="34" charset="-122"/>
                <a:ea typeface="微软雅黑" panose="020B0503020204020204" pitchFamily="34" charset="-122"/>
              </a:rPr>
              <a:t>任务一：</a:t>
            </a:r>
            <a:r>
              <a:rPr lang="zh-CN" altLang="en-US" sz="1200" dirty="0">
                <a:latin typeface="微软雅黑" panose="020B0503020204020204" pitchFamily="34" charset="-122"/>
                <a:ea typeface="微软雅黑" panose="020B0503020204020204" pitchFamily="34" charset="-122"/>
              </a:rPr>
              <a:t>创作海报广告文案，初步认识广告文案的概念、组成，广告文案与普通文本的区别；了解海报广告文案的语言要求，掌握海报广告文案的写作特点和创作技巧。</a:t>
            </a:r>
            <a:endParaRPr lang="en-US" altLang="zh-CN" sz="1200" dirty="0">
              <a:latin typeface="微软雅黑" panose="020B0503020204020204" pitchFamily="34" charset="-122"/>
              <a:ea typeface="微软雅黑" panose="020B0503020204020204" pitchFamily="34" charset="-122"/>
            </a:endParaRP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200" b="1" dirty="0">
                <a:latin typeface="微软雅黑" panose="020B0503020204020204" pitchFamily="34" charset="-122"/>
                <a:ea typeface="微软雅黑" panose="020B0503020204020204" pitchFamily="34" charset="-122"/>
              </a:rPr>
              <a:t>任务二：</a:t>
            </a:r>
            <a:r>
              <a:rPr lang="zh-CN" altLang="en-US" sz="1200" dirty="0">
                <a:latin typeface="微软雅黑" panose="020B0503020204020204" pitchFamily="34" charset="-122"/>
                <a:ea typeface="微软雅黑" panose="020B0503020204020204" pitchFamily="34" charset="-122"/>
              </a:rPr>
              <a:t>创作报刊、杂志广告文案，了解报纸广告（文案）的分类，掌握报纸广告文案的写作方法；明确报纸广告的写作要求，掌握报纸广告文案的写作技巧。掌握杂志广告优势、杂志广告文案的写作要求，掌握杂志广告文案写作注意事项。</a:t>
            </a:r>
            <a:endParaRPr lang="en-US" altLang="zh-CN" sz="1200" dirty="0">
              <a:latin typeface="微软雅黑" panose="020B0503020204020204" pitchFamily="34" charset="-122"/>
              <a:ea typeface="微软雅黑" panose="020B0503020204020204" pitchFamily="34" charset="-122"/>
            </a:endParaRPr>
          </a:p>
        </p:txBody>
      </p:sp>
      <p:sp>
        <p:nvSpPr>
          <p:cNvPr id="13" name="Freeform 7"/>
          <p:cNvSpPr>
            <a:spLocks noEditPoints="1"/>
          </p:cNvSpPr>
          <p:nvPr/>
        </p:nvSpPr>
        <p:spPr bwMode="auto">
          <a:xfrm>
            <a:off x="651854" y="2500097"/>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834915" y="4528829"/>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7" name="组合 6">
            <a:extLst>
              <a:ext uri="{FF2B5EF4-FFF2-40B4-BE49-F238E27FC236}">
                <a16:creationId xmlns:a16="http://schemas.microsoft.com/office/drawing/2014/main" id="{B1AFBA2B-28D9-F1B0-F6F8-ABEFE3830254}"/>
              </a:ext>
            </a:extLst>
          </p:cNvPr>
          <p:cNvGrpSpPr/>
          <p:nvPr/>
        </p:nvGrpSpPr>
        <p:grpSpPr>
          <a:xfrm>
            <a:off x="0" y="-29359"/>
            <a:ext cx="9140825" cy="2478724"/>
            <a:chOff x="0" y="-29359"/>
            <a:chExt cx="9140825" cy="2478724"/>
          </a:xfrm>
        </p:grpSpPr>
        <p:pic>
          <p:nvPicPr>
            <p:cNvPr id="8" name="图片 7">
              <a:extLst>
                <a:ext uri="{FF2B5EF4-FFF2-40B4-BE49-F238E27FC236}">
                  <a16:creationId xmlns:a16="http://schemas.microsoft.com/office/drawing/2014/main" id="{B4F324F9-571D-9A28-1881-85BB0E79F034}"/>
                </a:ext>
              </a:extLst>
            </p:cNvPr>
            <p:cNvPicPr>
              <a:picLocks noChangeAspect="1"/>
            </p:cNvPicPr>
            <p:nvPr/>
          </p:nvPicPr>
          <p:blipFill rotWithShape="1">
            <a:blip r:embed="rId2">
              <a:extLst>
                <a:ext uri="{28A0092B-C50C-407E-A947-70E740481C1C}">
                  <a14:useLocalDpi xmlns:a14="http://schemas.microsoft.com/office/drawing/2010/main" val="0"/>
                </a:ext>
              </a:extLst>
            </a:blip>
            <a:srcRect t="16805" b="41892"/>
            <a:stretch/>
          </p:blipFill>
          <p:spPr>
            <a:xfrm>
              <a:off x="1142207" y="-1435"/>
              <a:ext cx="6856413" cy="2212391"/>
            </a:xfrm>
            <a:prstGeom prst="rect">
              <a:avLst/>
            </a:prstGeom>
          </p:spPr>
        </p:pic>
        <p:sp>
          <p:nvSpPr>
            <p:cNvPr id="12" name="矩形 11">
              <a:extLst>
                <a:ext uri="{FF2B5EF4-FFF2-40B4-BE49-F238E27FC236}">
                  <a16:creationId xmlns:a16="http://schemas.microsoft.com/office/drawing/2014/main" id="{0D209D47-2F67-61D7-8F95-A2B642F3C38E}"/>
                </a:ext>
              </a:extLst>
            </p:cNvPr>
            <p:cNvSpPr/>
            <p:nvPr/>
          </p:nvSpPr>
          <p:spPr>
            <a:xfrm>
              <a:off x="1" y="0"/>
              <a:ext cx="9140824" cy="2210916"/>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8">
              <a:extLst>
                <a:ext uri="{FF2B5EF4-FFF2-40B4-BE49-F238E27FC236}">
                  <a16:creationId xmlns:a16="http://schemas.microsoft.com/office/drawing/2014/main" id="{7500C70C-6064-FFC5-C380-86B1C876ADF0}"/>
                </a:ext>
              </a:extLst>
            </p:cNvPr>
            <p:cNvSpPr/>
            <p:nvPr/>
          </p:nvSpPr>
          <p:spPr bwMode="auto">
            <a:xfrm>
              <a:off x="0" y="-29359"/>
              <a:ext cx="1191451" cy="237874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Freeform 9">
              <a:extLst>
                <a:ext uri="{FF2B5EF4-FFF2-40B4-BE49-F238E27FC236}">
                  <a16:creationId xmlns:a16="http://schemas.microsoft.com/office/drawing/2014/main" id="{FB8133F4-55BA-B07A-ADCF-E0BB019ED668}"/>
                </a:ext>
              </a:extLst>
            </p:cNvPr>
            <p:cNvSpPr/>
            <p:nvPr/>
          </p:nvSpPr>
          <p:spPr bwMode="auto">
            <a:xfrm>
              <a:off x="351931" y="1514461"/>
              <a:ext cx="466611" cy="934904"/>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a:extLst>
                <a:ext uri="{FF2B5EF4-FFF2-40B4-BE49-F238E27FC236}">
                  <a16:creationId xmlns:a16="http://schemas.microsoft.com/office/drawing/2014/main" id="{74ADDD64-C31B-87DC-E8AB-52BD1C2C880D}"/>
                </a:ext>
              </a:extLst>
            </p:cNvPr>
            <p:cNvSpPr>
              <a:spLocks noChangeArrowheads="1"/>
            </p:cNvSpPr>
            <p:nvPr/>
          </p:nvSpPr>
          <p:spPr bwMode="auto">
            <a:xfrm>
              <a:off x="1492453" y="97534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项目分析</a:t>
              </a:r>
              <a:endParaRPr lang="en-US" altLang="zh-CN" sz="2400" b="1" dirty="0">
                <a:solidFill>
                  <a:schemeClr val="accent1"/>
                </a:solidFill>
                <a:latin typeface="Impact" pitchFamily="34" charset="0"/>
                <a:ea typeface="微软雅黑" pitchFamily="34" charset="-122"/>
                <a:cs typeface="宋体" pitchFamily="2" charset="-122"/>
              </a:endParaRPr>
            </a:p>
          </p:txBody>
        </p:sp>
      </p:gr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18864" y="91046"/>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18748" y="316218"/>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682412" y="285741"/>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559476" y="756125"/>
            <a:ext cx="5999042" cy="20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nSpc>
                <a:spcPct val="150000"/>
              </a:lnSpc>
              <a:spcBef>
                <a:spcPts val="500"/>
              </a:spcBef>
              <a:buClr>
                <a:schemeClr val="tx1">
                  <a:lumMod val="75000"/>
                  <a:lumOff val="25000"/>
                </a:schemeClr>
              </a:buClr>
              <a:buFont typeface="Wingdings" pitchFamily="2" charset="2"/>
              <a:buChar char="n"/>
            </a:pPr>
            <a:r>
              <a:rPr lang="zh-CN" altLang="en-US" sz="1000" b="1" dirty="0">
                <a:latin typeface="微软雅黑" panose="020B0503020204020204" pitchFamily="34" charset="-122"/>
                <a:ea typeface="微软雅黑" panose="020B0503020204020204" pitchFamily="34" charset="-122"/>
              </a:rPr>
              <a:t>公益海报类文案如图所示。</a:t>
            </a:r>
            <a:endParaRPr lang="en-US" altLang="zh-CN" sz="1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266313" y="1781830"/>
            <a:ext cx="2261743" cy="1800000"/>
          </a:xfrm>
          <a:prstGeom prst="rect">
            <a:avLst/>
          </a:prstGeom>
        </p:spPr>
      </p:pic>
      <p:pic>
        <p:nvPicPr>
          <p:cNvPr id="8" name="图片 7"/>
          <p:cNvPicPr>
            <a:picLocks noChangeAspect="1"/>
          </p:cNvPicPr>
          <p:nvPr/>
        </p:nvPicPr>
        <p:blipFill>
          <a:blip r:embed="rId3"/>
          <a:stretch>
            <a:fillRect/>
          </a:stretch>
        </p:blipFill>
        <p:spPr>
          <a:xfrm>
            <a:off x="3643438" y="1781829"/>
            <a:ext cx="1502974" cy="1820903"/>
          </a:xfrm>
          <a:prstGeom prst="rect">
            <a:avLst/>
          </a:prstGeom>
          <a:ln>
            <a:solidFill>
              <a:srgbClr val="53585E"/>
            </a:solidFill>
          </a:ln>
        </p:spPr>
      </p:pic>
      <p:pic>
        <p:nvPicPr>
          <p:cNvPr id="9" name="图片 8"/>
          <p:cNvPicPr>
            <a:picLocks noChangeAspect="1"/>
          </p:cNvPicPr>
          <p:nvPr/>
        </p:nvPicPr>
        <p:blipFill>
          <a:blip r:embed="rId4"/>
          <a:stretch>
            <a:fillRect/>
          </a:stretch>
        </p:blipFill>
        <p:spPr>
          <a:xfrm>
            <a:off x="5252666" y="1778957"/>
            <a:ext cx="1261747" cy="1802515"/>
          </a:xfrm>
          <a:prstGeom prst="rect">
            <a:avLst/>
          </a:prstGeom>
        </p:spPr>
      </p:pic>
      <p:pic>
        <p:nvPicPr>
          <p:cNvPr id="11" name="图片 10"/>
          <p:cNvPicPr>
            <a:picLocks noChangeAspect="1"/>
          </p:cNvPicPr>
          <p:nvPr/>
        </p:nvPicPr>
        <p:blipFill>
          <a:blip r:embed="rId5"/>
          <a:stretch>
            <a:fillRect/>
          </a:stretch>
        </p:blipFill>
        <p:spPr>
          <a:xfrm>
            <a:off x="6597534" y="1778957"/>
            <a:ext cx="1284878" cy="1810619"/>
          </a:xfrm>
          <a:prstGeom prst="rect">
            <a:avLst/>
          </a:prstGeom>
        </p:spPr>
      </p:pic>
    </p:spTree>
    <p:extLst>
      <p:ext uri="{BB962C8B-B14F-4D97-AF65-F5344CB8AC3E}">
        <p14:creationId xmlns:p14="http://schemas.microsoft.com/office/powerpoint/2010/main" val="51352173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8" fill="hold" nodeType="afterEffect" p14:presetBounceEnd="6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60000">
                                          <p:cBhvr additive="base">
                                            <p:cTn id="17"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100"/>
                                </p:stCondLst>
                                <p:childTnLst>
                                  <p:par>
                                    <p:cTn id="20" presetID="2" presetClass="entr" presetSubtype="8" fill="hold" nodeType="afterEffect" p14:presetBounceEnd="6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600"/>
                                </p:stCondLst>
                                <p:childTnLst>
                                  <p:par>
                                    <p:cTn id="25" presetID="2" presetClass="entr" presetSubtype="8" fill="hold" nodeType="afterEffect" p14:presetBounceEnd="6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0000">
                                          <p:cBhvr additive="base">
                                            <p:cTn id="27"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1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6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18864" y="144261"/>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18748" y="369433"/>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682412" y="33895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15" name="图片 14"/>
          <p:cNvPicPr>
            <a:picLocks noChangeAspect="1"/>
          </p:cNvPicPr>
          <p:nvPr/>
        </p:nvPicPr>
        <p:blipFill>
          <a:blip r:embed="rId2"/>
          <a:stretch>
            <a:fillRect/>
          </a:stretch>
        </p:blipFill>
        <p:spPr>
          <a:xfrm>
            <a:off x="1354841" y="1634956"/>
            <a:ext cx="1455690" cy="2081400"/>
          </a:xfrm>
          <a:prstGeom prst="rect">
            <a:avLst/>
          </a:prstGeom>
          <a:ln>
            <a:solidFill>
              <a:srgbClr val="53585E"/>
            </a:solidFill>
          </a:ln>
        </p:spPr>
      </p:pic>
      <p:pic>
        <p:nvPicPr>
          <p:cNvPr id="17" name="图片 16"/>
          <p:cNvPicPr>
            <a:picLocks noChangeAspect="1"/>
          </p:cNvPicPr>
          <p:nvPr/>
        </p:nvPicPr>
        <p:blipFill>
          <a:blip r:embed="rId3"/>
          <a:stretch>
            <a:fillRect/>
          </a:stretch>
        </p:blipFill>
        <p:spPr>
          <a:xfrm>
            <a:off x="2944897" y="1634956"/>
            <a:ext cx="1477520" cy="2081400"/>
          </a:xfrm>
          <a:prstGeom prst="rect">
            <a:avLst/>
          </a:prstGeom>
        </p:spPr>
      </p:pic>
      <p:pic>
        <p:nvPicPr>
          <p:cNvPr id="18" name="图片 17"/>
          <p:cNvPicPr>
            <a:picLocks noChangeAspect="1"/>
          </p:cNvPicPr>
          <p:nvPr/>
        </p:nvPicPr>
        <p:blipFill>
          <a:blip r:embed="rId4"/>
          <a:stretch>
            <a:fillRect/>
          </a:stretch>
        </p:blipFill>
        <p:spPr>
          <a:xfrm>
            <a:off x="4537486" y="1634955"/>
            <a:ext cx="3272926" cy="2081400"/>
          </a:xfrm>
          <a:prstGeom prst="rect">
            <a:avLst/>
          </a:prstGeom>
        </p:spPr>
      </p:pic>
    </p:spTree>
    <p:extLst>
      <p:ext uri="{BB962C8B-B14F-4D97-AF65-F5344CB8AC3E}">
        <p14:creationId xmlns:p14="http://schemas.microsoft.com/office/powerpoint/2010/main" val="38220326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60000">
                                          <p:cBhvr additive="base">
                                            <p:cTn id="12"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0000">
                                          <p:cBhvr additive="base">
                                            <p:cTn id="1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218864" y="144261"/>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318748" y="369433"/>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682412" y="338956"/>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2" name="图片 1"/>
          <p:cNvPicPr>
            <a:picLocks noChangeAspect="1"/>
          </p:cNvPicPr>
          <p:nvPr/>
        </p:nvPicPr>
        <p:blipFill>
          <a:blip r:embed="rId2"/>
          <a:stretch>
            <a:fillRect/>
          </a:stretch>
        </p:blipFill>
        <p:spPr>
          <a:xfrm>
            <a:off x="1447818" y="1274957"/>
            <a:ext cx="1901680" cy="2735011"/>
          </a:xfrm>
          <a:prstGeom prst="rect">
            <a:avLst/>
          </a:prstGeom>
        </p:spPr>
      </p:pic>
      <p:pic>
        <p:nvPicPr>
          <p:cNvPr id="4" name="图片 3"/>
          <p:cNvPicPr>
            <a:picLocks noChangeAspect="1"/>
          </p:cNvPicPr>
          <p:nvPr/>
        </p:nvPicPr>
        <p:blipFill>
          <a:blip r:embed="rId3"/>
          <a:stretch>
            <a:fillRect/>
          </a:stretch>
        </p:blipFill>
        <p:spPr>
          <a:xfrm>
            <a:off x="3562412" y="1274957"/>
            <a:ext cx="1933200" cy="2735011"/>
          </a:xfrm>
          <a:prstGeom prst="rect">
            <a:avLst/>
          </a:prstGeom>
          <a:ln>
            <a:solidFill>
              <a:srgbClr val="53585E"/>
            </a:solidFill>
          </a:ln>
        </p:spPr>
      </p:pic>
      <p:pic>
        <p:nvPicPr>
          <p:cNvPr id="5" name="图片 4"/>
          <p:cNvPicPr>
            <a:picLocks noChangeAspect="1"/>
          </p:cNvPicPr>
          <p:nvPr/>
        </p:nvPicPr>
        <p:blipFill>
          <a:blip r:embed="rId4"/>
          <a:stretch>
            <a:fillRect/>
          </a:stretch>
        </p:blipFill>
        <p:spPr>
          <a:xfrm>
            <a:off x="5708526" y="1274957"/>
            <a:ext cx="1949620" cy="2735011"/>
          </a:xfrm>
          <a:prstGeom prst="rect">
            <a:avLst/>
          </a:prstGeom>
          <a:ln>
            <a:solidFill>
              <a:srgbClr val="53585E"/>
            </a:solidFill>
          </a:ln>
        </p:spPr>
      </p:pic>
    </p:spTree>
    <p:extLst>
      <p:ext uri="{BB962C8B-B14F-4D97-AF65-F5344CB8AC3E}">
        <p14:creationId xmlns:p14="http://schemas.microsoft.com/office/powerpoint/2010/main" val="173565396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60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60000">
                                          <p:cBhvr additive="base">
                                            <p:cTn id="1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9333"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9333"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46428"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02798"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101010"/>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16315"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37588"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70761"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2412" y="5"/>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437574" y="303227"/>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61208" y="407530"/>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81600" y="2314577"/>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2"/>
          <a:stretch>
            <a:fillRect/>
          </a:stretch>
        </p:blipFill>
        <p:spPr>
          <a:xfrm>
            <a:off x="1255929" y="914956"/>
            <a:ext cx="6628965" cy="361212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par>
                                <p:cTn id="25" presetID="53" presetClass="entr" presetSubtype="16" fill="hold" nodeType="withEffect">
                                  <p:stCondLst>
                                    <p:cond delay="160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114412" y="-7645"/>
            <a:ext cx="6912000" cy="5149558"/>
          </a:xfrm>
          <a:prstGeom prst="rect">
            <a:avLst/>
          </a:prstGeom>
          <a:solidFill>
            <a:srgbClr val="1D9A7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18"/>
          <p:cNvSpPr>
            <a:spLocks noChangeArrowheads="1"/>
          </p:cNvSpPr>
          <p:nvPr/>
        </p:nvSpPr>
        <p:spPr bwMode="auto">
          <a:xfrm>
            <a:off x="2190420" y="3722957"/>
            <a:ext cx="30473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dirty="0">
                <a:solidFill>
                  <a:schemeClr val="bg1"/>
                </a:solidFill>
                <a:latin typeface="微软雅黑" pitchFamily="34" charset="-122"/>
                <a:ea typeface="微软雅黑" pitchFamily="34" charset="-122"/>
                <a:cs typeface="Arial" pitchFamily="34" charset="0"/>
              </a:rPr>
              <a:t>任务一  创作海报广告文案</a:t>
            </a:r>
          </a:p>
        </p:txBody>
      </p:sp>
      <p:sp>
        <p:nvSpPr>
          <p:cNvPr id="6" name="Freeform 9"/>
          <p:cNvSpPr/>
          <p:nvPr/>
        </p:nvSpPr>
        <p:spPr bwMode="auto">
          <a:xfrm>
            <a:off x="5312766" y="3816686"/>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0" name="直接连接符 9"/>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491689" y="3731420"/>
            <a:ext cx="396306" cy="319798"/>
            <a:chOff x="-3743325" y="2247900"/>
            <a:chExt cx="822326" cy="663576"/>
          </a:xfrm>
          <a:solidFill>
            <a:schemeClr val="bg1"/>
          </a:solidFill>
        </p:grpSpPr>
        <p:sp>
          <p:nvSpPr>
            <p:cNvPr id="15"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8676730-4D48-324B-6F95-8FCEDCCA8286}"/>
              </a:ext>
            </a:extLst>
          </p:cNvPr>
          <p:cNvGrpSpPr/>
          <p:nvPr/>
        </p:nvGrpSpPr>
        <p:grpSpPr>
          <a:xfrm>
            <a:off x="178412" y="122956"/>
            <a:ext cx="1489470" cy="658178"/>
            <a:chOff x="1142951" y="0"/>
            <a:chExt cx="1489470" cy="658178"/>
          </a:xfrm>
        </p:grpSpPr>
        <p:sp>
          <p:nvSpPr>
            <p:cNvPr id="10" name="Freeform 8"/>
            <p:cNvSpPr/>
            <p:nvPr/>
          </p:nvSpPr>
          <p:spPr bwMode="auto">
            <a:xfrm>
              <a:off x="1142951"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242835"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1606499"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grpSp>
      <p:sp>
        <p:nvSpPr>
          <p:cNvPr id="15" name="Rectangle 20"/>
          <p:cNvSpPr>
            <a:spLocks noChangeArrowheads="1"/>
          </p:cNvSpPr>
          <p:nvPr/>
        </p:nvSpPr>
        <p:spPr bwMode="auto">
          <a:xfrm>
            <a:off x="898412" y="1778956"/>
            <a:ext cx="3456000"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zh-CN" altLang="en-US" sz="1400" dirty="0">
                <a:latin typeface="微软雅黑" panose="020B0503020204020204" pitchFamily="34" charset="-122"/>
                <a:ea typeface="微软雅黑" panose="020B0503020204020204" pitchFamily="34" charset="-122"/>
              </a:rPr>
              <a:t>       本任务主要通过设计海报类广告文案，初步认识广告文案与普通文本的区别；掌握海报广告文案的构成要素，了解掌握海报广告文案的特点；掌握海报广告文案的写作要点和创作技巧。</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412" y="625428"/>
            <a:ext cx="2577971" cy="386695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240485" y="130321"/>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340369" y="355493"/>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704034" y="325016"/>
            <a:ext cx="3390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1  </a:t>
            </a: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创作</a:t>
            </a:r>
            <a:r>
              <a:rPr lang="zh-CN" altLang="en-US" sz="2000" b="1" dirty="0">
                <a:solidFill>
                  <a:schemeClr val="accent2"/>
                </a:solidFill>
                <a:latin typeface="Impact" pitchFamily="34" charset="0"/>
                <a:ea typeface="微软雅黑" pitchFamily="34" charset="-122"/>
                <a:cs typeface="宋体" pitchFamily="2" charset="-122"/>
              </a:rPr>
              <a:t>商业海报广告文案</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501880" y="22948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781670" y="2232684"/>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221390" y="3011932"/>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501185" y="2962740"/>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5938158" y="3729623"/>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217952" y="3680432"/>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385483"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54974"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290864" y="137518"/>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390748" y="362690"/>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754412" y="332213"/>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917947" y="1548225"/>
            <a:ext cx="3311210" cy="21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20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通过本活动，学习海报文案写作特点与写作方法，分析公益海报的文案标题、正文、口号的写法。</a:t>
            </a:r>
            <a:endParaRPr lang="en-US" altLang="zh-CN" sz="1200" dirty="0">
              <a:latin typeface="微软雅黑" panose="020B0503020204020204" pitchFamily="34" charset="-122"/>
              <a:ea typeface="微软雅黑" panose="020B0503020204020204" pitchFamily="34" charset="-122"/>
            </a:endParaRPr>
          </a:p>
          <a:p>
            <a:pPr algn="just" fontAlgn="base">
              <a:lnSpc>
                <a:spcPct val="20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在教师的引领下，通过创作关爱老人公益海报广告文案，了解公益海报文案特点，分析公益海报文案的写法。</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75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175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290864" y="129536"/>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390748" y="354708"/>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754412" y="324231"/>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8"/>
            <a:ext cx="2376263" cy="2805779"/>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1487885" y="1636429"/>
            <a:ext cx="2218432"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配备有多媒体设备的专业课教室。</a:t>
            </a:r>
          </a:p>
        </p:txBody>
      </p:sp>
      <p:sp>
        <p:nvSpPr>
          <p:cNvPr id="23" name="菱形 22"/>
          <p:cNvSpPr/>
          <p:nvPr/>
        </p:nvSpPr>
        <p:spPr>
          <a:xfrm>
            <a:off x="4210373" y="3582340"/>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846" y="2001542"/>
            <a:ext cx="2376263"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
        <p:nvSpPr>
          <p:cNvPr id="26" name="矩形 25"/>
          <p:cNvSpPr/>
          <p:nvPr/>
        </p:nvSpPr>
        <p:spPr>
          <a:xfrm>
            <a:off x="5426524" y="2092237"/>
            <a:ext cx="2234572" cy="1349464"/>
          </a:xfrm>
          <a:prstGeom prst="rect">
            <a:avLst/>
          </a:prstGeom>
          <a:blipFill>
            <a:blip r:embed="rId2"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5964"/>
            <a:ext cx="2218432" cy="41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铅笔、彩铅、橡皮、笔、纸、</a:t>
            </a:r>
            <a:r>
              <a:rPr lang="en-US" altLang="zh-CN" sz="1100" dirty="0">
                <a:latin typeface="微软雅黑" panose="020B0503020204020204" pitchFamily="34" charset="-122"/>
                <a:ea typeface="微软雅黑" panose="020B0503020204020204" pitchFamily="34" charset="-122"/>
              </a:rPr>
              <a:t>Photoshop </a:t>
            </a:r>
            <a:r>
              <a:rPr lang="zh-CN" altLang="en-US" sz="1100" dirty="0">
                <a:latin typeface="微软雅黑" panose="020B0503020204020204" pitchFamily="34" charset="-122"/>
                <a:ea typeface="微软雅黑" panose="020B0503020204020204" pitchFamily="34" charset="-122"/>
              </a:rPr>
              <a:t>等。</a:t>
            </a: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540" y="1988191"/>
            <a:ext cx="2217311" cy="1662137"/>
          </a:xfrm>
          <a:prstGeom prst="rect">
            <a:avLst/>
          </a:prstGeom>
        </p:spPr>
      </p:pic>
    </p:spTree>
    <p:extLst>
      <p:ext uri="{BB962C8B-B14F-4D97-AF65-F5344CB8AC3E}">
        <p14:creationId xmlns:p14="http://schemas.microsoft.com/office/powerpoint/2010/main" val="268742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2" presetClass="entr" presetSubtype="1" fill="hold" nodeType="withEffect">
                                  <p:stCondLst>
                                    <p:cond delay="250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par>
                                <p:cTn id="49" presetID="53" presetClass="entr" presetSubtype="16" fill="hold" grpId="0" nodeType="withEffect">
                                  <p:stCondLst>
                                    <p:cond delay="30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22" presetClass="entr" presetSubtype="8" fill="hold" nodeType="withEffect">
                                  <p:stCondLst>
                                    <p:cond delay="350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2" presetClass="entr" presetSubtype="2" fill="hold" grpId="0" nodeType="withEffect">
                                  <p:stCondLst>
                                    <p:cond delay="40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40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40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1+#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20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0-#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15" grpId="0"/>
      <p:bldP spid="23" grpId="0" animBg="1"/>
      <p:bldP spid="25" grpId="0" animBg="1"/>
      <p:bldP spid="26"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extLst>
              <a:ext uri="{28A0092B-C50C-407E-A947-70E740481C1C}">
                <a14:useLocalDpi xmlns:a14="http://schemas.microsoft.com/office/drawing/2010/main" val="0"/>
              </a:ext>
            </a:extLst>
          </a:blip>
          <a:srcRect l="8841" t="6330" r="8841" b="35354"/>
          <a:stretch>
            <a:fillRect/>
          </a:stretch>
        </p:blipFill>
        <p:spPr>
          <a:xfrm>
            <a:off x="1042412" y="1274956"/>
            <a:ext cx="2998543" cy="2998543"/>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113" name="菱形 112"/>
          <p:cNvSpPr/>
          <p:nvPr/>
        </p:nvSpPr>
        <p:spPr>
          <a:xfrm>
            <a:off x="879559" y="1764210"/>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087050" y="1977930"/>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Rectangle 24"/>
          <p:cNvSpPr>
            <a:spLocks noChangeArrowheads="1"/>
          </p:cNvSpPr>
          <p:nvPr/>
        </p:nvSpPr>
        <p:spPr bwMode="auto">
          <a:xfrm>
            <a:off x="4963681" y="1771845"/>
            <a:ext cx="3028444" cy="169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）什么是公益海报。</a:t>
            </a: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公益海报是指不以盈利为目的，服务于公众（公共）利益的广告宣传，旨在增进公众对突出社会问题的了解，影响他们对问题的看法和态度，改变他们的行为与做法，促进社会问题的解决或缓解。</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658753" y="1869507"/>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868092" y="2078331"/>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198576" y="2651709"/>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983129" y="3016258"/>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548855" y="3458251"/>
            <a:ext cx="1108850" cy="60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分析广告</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600" b="1" dirty="0">
                <a:solidFill>
                  <a:schemeClr val="bg1"/>
                </a:solidFill>
                <a:latin typeface="微软雅黑" panose="020B0503020204020204" pitchFamily="34" charset="-122"/>
                <a:ea typeface="微软雅黑" panose="020B0503020204020204" pitchFamily="34" charset="-122"/>
              </a:rPr>
              <a:t>任务</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335474" y="3855289"/>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767707" y="2437794"/>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4" name="组合 3">
            <a:extLst>
              <a:ext uri="{FF2B5EF4-FFF2-40B4-BE49-F238E27FC236}">
                <a16:creationId xmlns:a16="http://schemas.microsoft.com/office/drawing/2014/main" id="{005782CD-63D3-2529-471C-AD342DD2F9F4}"/>
              </a:ext>
            </a:extLst>
          </p:cNvPr>
          <p:cNvGrpSpPr/>
          <p:nvPr/>
        </p:nvGrpSpPr>
        <p:grpSpPr>
          <a:xfrm>
            <a:off x="212096" y="221534"/>
            <a:ext cx="1489470" cy="658178"/>
            <a:chOff x="1138385" y="0"/>
            <a:chExt cx="1489470" cy="658178"/>
          </a:xfrm>
        </p:grpSpPr>
        <p:sp>
          <p:nvSpPr>
            <p:cNvPr id="5" name="Freeform 8">
              <a:extLst>
                <a:ext uri="{FF2B5EF4-FFF2-40B4-BE49-F238E27FC236}">
                  <a16:creationId xmlns:a16="http://schemas.microsoft.com/office/drawing/2014/main" id="{2553EAA7-30EC-E29E-DC46-E918164636D7}"/>
                </a:ext>
              </a:extLst>
            </p:cNvPr>
            <p:cNvSpPr/>
            <p:nvPr/>
          </p:nvSpPr>
          <p:spPr bwMode="auto">
            <a:xfrm>
              <a:off x="1138385"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6" name="Freeform 9">
              <a:extLst>
                <a:ext uri="{FF2B5EF4-FFF2-40B4-BE49-F238E27FC236}">
                  <a16:creationId xmlns:a16="http://schemas.microsoft.com/office/drawing/2014/main" id="{40C0A990-EE32-C020-89C1-D3E324000C72}"/>
                </a:ext>
              </a:extLst>
            </p:cNvPr>
            <p:cNvSpPr/>
            <p:nvPr/>
          </p:nvSpPr>
          <p:spPr bwMode="auto">
            <a:xfrm>
              <a:off x="1238269"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Rectangle 18">
              <a:extLst>
                <a:ext uri="{FF2B5EF4-FFF2-40B4-BE49-F238E27FC236}">
                  <a16:creationId xmlns:a16="http://schemas.microsoft.com/office/drawing/2014/main" id="{286D2AC6-AF66-D8E1-BBCE-330D758C9913}"/>
                </a:ext>
              </a:extLst>
            </p:cNvPr>
            <p:cNvSpPr>
              <a:spLocks noChangeArrowheads="1"/>
            </p:cNvSpPr>
            <p:nvPr/>
          </p:nvSpPr>
          <p:spPr bwMode="auto">
            <a:xfrm>
              <a:off x="1601933"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grpSp>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14:presetBounceEnd="60000">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14:bounceEnd="60000">
                                          <p:cBhvr additive="base">
                                            <p:cTn id="5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0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1100"/>
                                      </p:stCondLst>
                                      <p:childTnLst>
                                        <p:anim calcmode="discrete" valueType="str">
                                          <p:cBhvr>
                                            <p:cTn id="10" dur="100" fill="hold"/>
                                            <p:tgtEl>
                                              <p:spTgt spid="125"/>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8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fill="hold"/>
                                            <p:tgtEl>
                                              <p:spTgt spid="124"/>
                                            </p:tgtEl>
                                            <p:attrNameLst>
                                              <p:attrName>ppt_x</p:attrName>
                                            </p:attrNameLst>
                                          </p:cBhvr>
                                          <p:tavLst>
                                            <p:tav tm="0">
                                              <p:val>
                                                <p:strVal val="0-#ppt_w/2"/>
                                              </p:val>
                                            </p:tav>
                                            <p:tav tm="100000">
                                              <p:val>
                                                <p:strVal val="#ppt_x"/>
                                              </p:val>
                                            </p:tav>
                                          </p:tavLst>
                                        </p:anim>
                                        <p:anim calcmode="lin" valueType="num">
                                          <p:cBhvr additive="base">
                                            <p:cTn id="14" dur="500" fill="hold"/>
                                            <p:tgtEl>
                                              <p:spTgt spid="124"/>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1200"/>
                                      </p:stCondLst>
                                      <p:childTnLst>
                                        <p:anim calcmode="discrete" valueType="str">
                                          <p:cBhvr>
                                            <p:cTn id="16" dur="100" fill="hold"/>
                                            <p:tgtEl>
                                              <p:spTgt spid="124"/>
                                            </p:tgtEl>
                                            <p:attrNameLst>
                                              <p:attrName>style.visibility</p:attrName>
                                            </p:attrNameLst>
                                          </p:cBhvr>
                                          <p:tavLst>
                                            <p:tav tm="0">
                                              <p:val>
                                                <p:strVal val="hidden"/>
                                              </p:val>
                                            </p:tav>
                                            <p:tav tm="50000">
                                              <p:val>
                                                <p:strVal val="visible"/>
                                              </p:val>
                                            </p:tav>
                                          </p:tavLst>
                                        </p:anim>
                                      </p:childTnLst>
                                    </p:cTn>
                                  </p:par>
                                  <p:par>
                                    <p:cTn id="17" presetID="53" presetClass="entr" presetSubtype="16" fill="hold" grpId="0" nodeType="withEffect">
                                      <p:stCondLst>
                                        <p:cond delay="17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Effect transition="in" filter="fade">
                                          <p:cBhvr>
                                            <p:cTn id="21" dur="500"/>
                                            <p:tgtEl>
                                              <p:spTgt spid="11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115"/>
                                            </p:tgtEl>
                                            <p:attrNameLst>
                                              <p:attrName>style.visibility</p:attrName>
                                            </p:attrNameLst>
                                          </p:cBhvr>
                                          <p:to>
                                            <p:strVal val="visible"/>
                                          </p:to>
                                        </p:set>
                                        <p:anim calcmode="lin" valueType="num">
                                          <p:cBhvr>
                                            <p:cTn id="24" dur="500" fill="hold"/>
                                            <p:tgtEl>
                                              <p:spTgt spid="115"/>
                                            </p:tgtEl>
                                            <p:attrNameLst>
                                              <p:attrName>ppt_w</p:attrName>
                                            </p:attrNameLst>
                                          </p:cBhvr>
                                          <p:tavLst>
                                            <p:tav tm="0">
                                              <p:val>
                                                <p:fltVal val="0"/>
                                              </p:val>
                                            </p:tav>
                                            <p:tav tm="100000">
                                              <p:val>
                                                <p:strVal val="#ppt_w"/>
                                              </p:val>
                                            </p:tav>
                                          </p:tavLst>
                                        </p:anim>
                                        <p:anim calcmode="lin" valueType="num">
                                          <p:cBhvr>
                                            <p:cTn id="25" dur="500" fill="hold"/>
                                            <p:tgtEl>
                                              <p:spTgt spid="115"/>
                                            </p:tgtEl>
                                            <p:attrNameLst>
                                              <p:attrName>ppt_h</p:attrName>
                                            </p:attrNameLst>
                                          </p:cBhvr>
                                          <p:tavLst>
                                            <p:tav tm="0">
                                              <p:val>
                                                <p:fltVal val="0"/>
                                              </p:val>
                                            </p:tav>
                                            <p:tav tm="100000">
                                              <p:val>
                                                <p:strVal val="#ppt_h"/>
                                              </p:val>
                                            </p:tav>
                                          </p:tavLst>
                                        </p:anim>
                                        <p:animEffect transition="in" filter="fade">
                                          <p:cBhvr>
                                            <p:cTn id="26" dur="500"/>
                                            <p:tgtEl>
                                              <p:spTgt spid="115"/>
                                            </p:tgtEl>
                                          </p:cBhvr>
                                        </p:animEffect>
                                      </p:childTnLst>
                                    </p:cTn>
                                  </p:par>
                                  <p:par>
                                    <p:cTn id="27" presetID="53" presetClass="entr" presetSubtype="16" fill="hold" grpId="0" nodeType="withEffect">
                                      <p:stCondLst>
                                        <p:cond delay="1900"/>
                                      </p:stCondLst>
                                      <p:childTnLst>
                                        <p:set>
                                          <p:cBhvr>
                                            <p:cTn id="28" dur="1" fill="hold">
                                              <p:stCondLst>
                                                <p:cond delay="0"/>
                                              </p:stCondLst>
                                            </p:cTn>
                                            <p:tgtEl>
                                              <p:spTgt spid="121"/>
                                            </p:tgtEl>
                                            <p:attrNameLst>
                                              <p:attrName>style.visibility</p:attrName>
                                            </p:attrNameLst>
                                          </p:cBhvr>
                                          <p:to>
                                            <p:strVal val="visible"/>
                                          </p:to>
                                        </p:set>
                                        <p:anim calcmode="lin" valueType="num">
                                          <p:cBhvr>
                                            <p:cTn id="29" dur="500" fill="hold"/>
                                            <p:tgtEl>
                                              <p:spTgt spid="121"/>
                                            </p:tgtEl>
                                            <p:attrNameLst>
                                              <p:attrName>ppt_w</p:attrName>
                                            </p:attrNameLst>
                                          </p:cBhvr>
                                          <p:tavLst>
                                            <p:tav tm="0">
                                              <p:val>
                                                <p:fltVal val="0"/>
                                              </p:val>
                                            </p:tav>
                                            <p:tav tm="100000">
                                              <p:val>
                                                <p:strVal val="#ppt_w"/>
                                              </p:val>
                                            </p:tav>
                                          </p:tavLst>
                                        </p:anim>
                                        <p:anim calcmode="lin" valueType="num">
                                          <p:cBhvr>
                                            <p:cTn id="30" dur="500" fill="hold"/>
                                            <p:tgtEl>
                                              <p:spTgt spid="121"/>
                                            </p:tgtEl>
                                            <p:attrNameLst>
                                              <p:attrName>ppt_h</p:attrName>
                                            </p:attrNameLst>
                                          </p:cBhvr>
                                          <p:tavLst>
                                            <p:tav tm="0">
                                              <p:val>
                                                <p:fltVal val="0"/>
                                              </p:val>
                                            </p:tav>
                                            <p:tav tm="100000">
                                              <p:val>
                                                <p:strVal val="#ppt_h"/>
                                              </p:val>
                                            </p:tav>
                                          </p:tavLst>
                                        </p:anim>
                                        <p:animEffect transition="in" filter="fade">
                                          <p:cBhvr>
                                            <p:cTn id="31" dur="500"/>
                                            <p:tgtEl>
                                              <p:spTgt spid="121"/>
                                            </p:tgtEl>
                                          </p:cBhvr>
                                        </p:animEffect>
                                      </p:childTnLst>
                                    </p:cTn>
                                  </p:par>
                                  <p:par>
                                    <p:cTn id="32" presetID="53" presetClass="entr" presetSubtype="16" fill="hold" grpId="0" nodeType="withEffect">
                                      <p:stCondLst>
                                        <p:cond delay="1900"/>
                                      </p:stCondLst>
                                      <p:childTnLst>
                                        <p:set>
                                          <p:cBhvr>
                                            <p:cTn id="33" dur="1" fill="hold">
                                              <p:stCondLst>
                                                <p:cond delay="0"/>
                                              </p:stCondLst>
                                            </p:cTn>
                                            <p:tgtEl>
                                              <p:spTgt spid="116"/>
                                            </p:tgtEl>
                                            <p:attrNameLst>
                                              <p:attrName>style.visibility</p:attrName>
                                            </p:attrNameLst>
                                          </p:cBhvr>
                                          <p:to>
                                            <p:strVal val="visible"/>
                                          </p:to>
                                        </p:set>
                                        <p:anim calcmode="lin" valueType="num">
                                          <p:cBhvr>
                                            <p:cTn id="34" dur="500" fill="hold"/>
                                            <p:tgtEl>
                                              <p:spTgt spid="116"/>
                                            </p:tgtEl>
                                            <p:attrNameLst>
                                              <p:attrName>ppt_w</p:attrName>
                                            </p:attrNameLst>
                                          </p:cBhvr>
                                          <p:tavLst>
                                            <p:tav tm="0">
                                              <p:val>
                                                <p:fltVal val="0"/>
                                              </p:val>
                                            </p:tav>
                                            <p:tav tm="100000">
                                              <p:val>
                                                <p:strVal val="#ppt_w"/>
                                              </p:val>
                                            </p:tav>
                                          </p:tavLst>
                                        </p:anim>
                                        <p:anim calcmode="lin" valueType="num">
                                          <p:cBhvr>
                                            <p:cTn id="35" dur="500" fill="hold"/>
                                            <p:tgtEl>
                                              <p:spTgt spid="116"/>
                                            </p:tgtEl>
                                            <p:attrNameLst>
                                              <p:attrName>ppt_h</p:attrName>
                                            </p:attrNameLst>
                                          </p:cBhvr>
                                          <p:tavLst>
                                            <p:tav tm="0">
                                              <p:val>
                                                <p:fltVal val="0"/>
                                              </p:val>
                                            </p:tav>
                                            <p:tav tm="100000">
                                              <p:val>
                                                <p:strVal val="#ppt_h"/>
                                              </p:val>
                                            </p:tav>
                                          </p:tavLst>
                                        </p:anim>
                                        <p:animEffect transition="in" filter="fade">
                                          <p:cBhvr>
                                            <p:cTn id="36" dur="500"/>
                                            <p:tgtEl>
                                              <p:spTgt spid="116"/>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123"/>
                                            </p:tgtEl>
                                            <p:attrNameLst>
                                              <p:attrName>style.visibility</p:attrName>
                                            </p:attrNameLst>
                                          </p:cBhvr>
                                          <p:to>
                                            <p:strVal val="visible"/>
                                          </p:to>
                                        </p:set>
                                        <p:anim calcmode="lin" valueType="num">
                                          <p:cBhvr>
                                            <p:cTn id="39" dur="500" fill="hold"/>
                                            <p:tgtEl>
                                              <p:spTgt spid="123"/>
                                            </p:tgtEl>
                                            <p:attrNameLst>
                                              <p:attrName>ppt_w</p:attrName>
                                            </p:attrNameLst>
                                          </p:cBhvr>
                                          <p:tavLst>
                                            <p:tav tm="0">
                                              <p:val>
                                                <p:fltVal val="0"/>
                                              </p:val>
                                            </p:tav>
                                            <p:tav tm="100000">
                                              <p:val>
                                                <p:strVal val="#ppt_w"/>
                                              </p:val>
                                            </p:tav>
                                          </p:tavLst>
                                        </p:anim>
                                        <p:anim calcmode="lin" valueType="num">
                                          <p:cBhvr>
                                            <p:cTn id="40" dur="500" fill="hold"/>
                                            <p:tgtEl>
                                              <p:spTgt spid="123"/>
                                            </p:tgtEl>
                                            <p:attrNameLst>
                                              <p:attrName>ppt_h</p:attrName>
                                            </p:attrNameLst>
                                          </p:cBhvr>
                                          <p:tavLst>
                                            <p:tav tm="0">
                                              <p:val>
                                                <p:fltVal val="0"/>
                                              </p:val>
                                            </p:tav>
                                            <p:tav tm="100000">
                                              <p:val>
                                                <p:strVal val="#ppt_h"/>
                                              </p:val>
                                            </p:tav>
                                          </p:tavLst>
                                        </p:anim>
                                        <p:animEffect transition="in" filter="fade">
                                          <p:cBhvr>
                                            <p:cTn id="41" dur="500"/>
                                            <p:tgtEl>
                                              <p:spTgt spid="123"/>
                                            </p:tgtEl>
                                          </p:cBhvr>
                                        </p:animEffect>
                                      </p:childTnLst>
                                    </p:cTn>
                                  </p:par>
                                  <p:par>
                                    <p:cTn id="42" presetID="42" presetClass="entr" presetSubtype="0" fill="hold" grpId="0" nodeType="withEffect">
                                      <p:stCondLst>
                                        <p:cond delay="260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anim calcmode="lin" valueType="num">
                                          <p:cBhvr>
                                            <p:cTn id="45" dur="500" fill="hold"/>
                                            <p:tgtEl>
                                              <p:spTgt spid="114"/>
                                            </p:tgtEl>
                                            <p:attrNameLst>
                                              <p:attrName>ppt_x</p:attrName>
                                            </p:attrNameLst>
                                          </p:cBhvr>
                                          <p:tavLst>
                                            <p:tav tm="0">
                                              <p:val>
                                                <p:strVal val="#ppt_x"/>
                                              </p:val>
                                            </p:tav>
                                            <p:tav tm="100000">
                                              <p:val>
                                                <p:strVal val="#ppt_x"/>
                                              </p:val>
                                            </p:tav>
                                          </p:tavLst>
                                        </p:anim>
                                        <p:anim calcmode="lin" valueType="num">
                                          <p:cBhvr>
                                            <p:cTn id="46" dur="500" fill="hold"/>
                                            <p:tgtEl>
                                              <p:spTgt spid="1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60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anim calcmode="lin" valueType="num">
                                          <p:cBhvr>
                                            <p:cTn id="50" dur="500" fill="hold"/>
                                            <p:tgtEl>
                                              <p:spTgt spid="118"/>
                                            </p:tgtEl>
                                            <p:attrNameLst>
                                              <p:attrName>ppt_x</p:attrName>
                                            </p:attrNameLst>
                                          </p:cBhvr>
                                          <p:tavLst>
                                            <p:tav tm="0">
                                              <p:val>
                                                <p:strVal val="#ppt_x"/>
                                              </p:val>
                                            </p:tav>
                                            <p:tav tm="100000">
                                              <p:val>
                                                <p:strVal val="#ppt_x"/>
                                              </p:val>
                                            </p:tav>
                                          </p:tavLst>
                                        </p:anim>
                                        <p:anim calcmode="lin" valueType="num">
                                          <p:cBhvr>
                                            <p:cTn id="51" dur="500" fill="hold"/>
                                            <p:tgtEl>
                                              <p:spTgt spid="118"/>
                                            </p:tgtEl>
                                            <p:attrNameLst>
                                              <p:attrName>ppt_y</p:attrName>
                                            </p:attrNameLst>
                                          </p:cBhvr>
                                          <p:tavLst>
                                            <p:tav tm="0">
                                              <p:val>
                                                <p:strVal val="#ppt_y+.1"/>
                                              </p:val>
                                            </p:tav>
                                            <p:tav tm="100000">
                                              <p:val>
                                                <p:strVal val="#ppt_y"/>
                                              </p:val>
                                            </p:tav>
                                          </p:tavLst>
                                        </p:anim>
                                      </p:childTnLst>
                                    </p:cTn>
                                  </p:par>
                                  <p:par>
                                    <p:cTn id="52" presetID="2" presetClass="entr" presetSubtype="2" fill="hold" grpId="0" nodeType="withEffect">
                                      <p:stCondLst>
                                        <p:cond delay="3100"/>
                                      </p:stCondLst>
                                      <p:childTnLst>
                                        <p:set>
                                          <p:cBhvr>
                                            <p:cTn id="53" dur="1" fill="hold">
                                              <p:stCondLst>
                                                <p:cond delay="0"/>
                                              </p:stCondLst>
                                            </p:cTn>
                                            <p:tgtEl>
                                              <p:spTgt spid="120"/>
                                            </p:tgtEl>
                                            <p:attrNameLst>
                                              <p:attrName>style.visibility</p:attrName>
                                            </p:attrNameLst>
                                          </p:cBhvr>
                                          <p:to>
                                            <p:strVal val="visible"/>
                                          </p:to>
                                        </p:set>
                                        <p:anim calcmode="lin" valueType="num">
                                          <p:cBhvr additive="base">
                                            <p:cTn id="54" dur="500" fill="hold"/>
                                            <p:tgtEl>
                                              <p:spTgt spid="120"/>
                                            </p:tgtEl>
                                            <p:attrNameLst>
                                              <p:attrName>ppt_x</p:attrName>
                                            </p:attrNameLst>
                                          </p:cBhvr>
                                          <p:tavLst>
                                            <p:tav tm="0">
                                              <p:val>
                                                <p:strVal val="1+#ppt_w/2"/>
                                              </p:val>
                                            </p:tav>
                                            <p:tav tm="100000">
                                              <p:val>
                                                <p:strVal val="#ppt_x"/>
                                              </p:val>
                                            </p:tav>
                                          </p:tavLst>
                                        </p:anim>
                                        <p:anim calcmode="lin" valueType="num">
                                          <p:cBhvr additive="base">
                                            <p:cTn id="55" dur="500" fill="hold"/>
                                            <p:tgtEl>
                                              <p:spTgt spid="120"/>
                                            </p:tgtEl>
                                            <p:attrNameLst>
                                              <p:attrName>ppt_y</p:attrName>
                                            </p:attrNameLst>
                                          </p:cBhvr>
                                          <p:tavLst>
                                            <p:tav tm="0">
                                              <p:val>
                                                <p:strVal val="#ppt_y"/>
                                              </p:val>
                                            </p:tav>
                                            <p:tav tm="100000">
                                              <p:val>
                                                <p:strVal val="#ppt_y"/>
                                              </p:val>
                                            </p:tav>
                                          </p:tavLst>
                                        </p:anim>
                                      </p:childTnLst>
                                    </p:cTn>
                                  </p:par>
                                  <p:par>
                                    <p:cTn id="56" presetID="21" presetClass="entr" presetSubtype="1" fill="hold" nodeType="withEffect">
                                      <p:stCondLst>
                                        <p:cond delay="120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2039</TotalTime>
  <Words>1525</Words>
  <Application>Microsoft Office PowerPoint</Application>
  <PresentationFormat>自定义</PresentationFormat>
  <Paragraphs>116</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185</cp:revision>
  <dcterms:created xsi:type="dcterms:W3CDTF">2016-02-29T06:04:00Z</dcterms:created>
  <dcterms:modified xsi:type="dcterms:W3CDTF">2023-03-11T03:09:47Z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