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5" r:id="rId9"/>
  </p:sldMasterIdLst>
  <p:notesMasterIdLst>
    <p:notesMasterId r:id="rId11"/>
  </p:notesMasterIdLst>
  <p:sldIdLst>
    <p:sldId id="2754" r:id="rId10"/>
    <p:sldId id="2734" r:id="rId12"/>
    <p:sldId id="2885" r:id="rId13"/>
    <p:sldId id="2892" r:id="rId14"/>
    <p:sldId id="2893" r:id="rId15"/>
    <p:sldId id="2890" r:id="rId16"/>
    <p:sldId id="2898" r:id="rId17"/>
    <p:sldId id="2901" r:id="rId18"/>
    <p:sldId id="2896" r:id="rId19"/>
    <p:sldId id="2897" r:id="rId20"/>
    <p:sldId id="2894" r:id="rId21"/>
    <p:sldId id="2899" r:id="rId22"/>
    <p:sldId id="2895" r:id="rId23"/>
    <p:sldId id="2910" r:id="rId24"/>
    <p:sldId id="2908" r:id="rId25"/>
    <p:sldId id="2905" r:id="rId26"/>
    <p:sldId id="2906" r:id="rId27"/>
    <p:sldId id="2886" r:id="rId28"/>
    <p:sldId id="2912" r:id="rId29"/>
    <p:sldId id="2913" r:id="rId30"/>
    <p:sldId id="2914" r:id="rId31"/>
    <p:sldId id="2915" r:id="rId32"/>
    <p:sldId id="2916" r:id="rId33"/>
    <p:sldId id="2887" r:id="rId34"/>
    <p:sldId id="2917" r:id="rId35"/>
    <p:sldId id="2918" r:id="rId36"/>
    <p:sldId id="2919" r:id="rId37"/>
    <p:sldId id="2920" r:id="rId38"/>
    <p:sldId id="2921" r:id="rId39"/>
    <p:sldId id="2922" r:id="rId40"/>
    <p:sldId id="2923" r:id="rId41"/>
    <p:sldId id="2924" r:id="rId42"/>
    <p:sldId id="2925" r:id="rId43"/>
    <p:sldId id="2926" r:id="rId44"/>
    <p:sldId id="2927" r:id="rId45"/>
    <p:sldId id="2928" r:id="rId46"/>
    <p:sldId id="2929" r:id="rId47"/>
    <p:sldId id="2930" r:id="rId48"/>
    <p:sldId id="2936" r:id="rId49"/>
    <p:sldId id="2938" r:id="rId50"/>
    <p:sldId id="2939" r:id="rId51"/>
    <p:sldId id="2940" r:id="rId52"/>
    <p:sldId id="2942" r:id="rId53"/>
    <p:sldId id="2941" r:id="rId54"/>
    <p:sldId id="2943" r:id="rId55"/>
    <p:sldId id="2944" r:id="rId56"/>
    <p:sldId id="2946" r:id="rId57"/>
    <p:sldId id="2947" r:id="rId58"/>
    <p:sldId id="2945" r:id="rId59"/>
    <p:sldId id="2948" r:id="rId60"/>
    <p:sldId id="2949" r:id="rId61"/>
    <p:sldId id="2755" r:id="rId62"/>
    <p:sldId id="2952" r:id="rId63"/>
  </p:sldIdLst>
  <p:sldSz cx="12858750" cy="7232650"/>
  <p:notesSz cx="6858000" cy="9144000"/>
  <p:custDataLst>
    <p:tags r:id="rId67"/>
  </p:custDataLst>
  <p:defaultTextStyle>
    <a:defPPr algn="l" rtl="0" eaLnBrk="1" hangingPunct="1">
      <a:defRPr kumimoji="0" lang="zh-CN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639445" indent="-182245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1282700" indent="-36830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925955" indent="-554355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2568575" indent="-739775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0" y="0"/>
      </p:cViewPr>
      <p:guideLst/>
    </p:cSldViewPr>
  </p:slide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7" Type="http://schemas.openxmlformats.org/officeDocument/2006/relationships/tags" Target="tags/tag2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53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0" Type="http://schemas.openxmlformats.org/officeDocument/2006/relationships/slide" Target="slides/slide50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9.xml"/><Relationship Id="rId58" Type="http://schemas.openxmlformats.org/officeDocument/2006/relationships/slide" Target="slides/slide48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6246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81FD382D-D572-4F96-B18F-D972057C6DD6}" type="datetime1">
              <a:rPr lang="zh-CN" altLang="en-US" sz="1200"/>
            </a:fld>
            <a:endParaRPr lang="zh-CN" altLang="en-US" sz="1200"/>
          </a:p>
        </p:txBody>
      </p:sp>
      <p:sp>
        <p:nvSpPr>
          <p:cNvPr id="6246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6246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529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249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6969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6895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247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6247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1AEB334-6DB0-4AF3-892F-2E1A945B27EF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3491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3492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9B92DEA-A2E6-451A-AC39-62D9C8B3E11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4515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4516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A3125D3B-047F-4795-86E6-C5C4B0FA553C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5539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5540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A9827BA3-CB3D-4F43-B340-DCBC3C6DF1A5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7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B17F52C0-2329-4CED-B756-CE1E0E4A2E15}" type="slidenum">
              <a:rPr lang="en-US" altLang="zh-CN" sz="1200"/>
            </a:fld>
            <a:endParaRPr lang="en-US" altLang="zh-CN" sz="1200"/>
          </a:p>
        </p:txBody>
      </p:sp>
      <p:sp>
        <p:nvSpPr>
          <p:cNvPr id="66563" name="Rectangle 2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6564" name="Rectangle 3"/>
          <p:cNvSpPr/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  <a:p>
            <a:pPr marL="0" indent="0"/>
          </a:p>
          <a:p>
            <a:pPr marL="0" indent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7587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7588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5E5EB1C2-EC16-410A-B176-FA4CB9CC81BB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8611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8612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8E915E01-E090-4D28-B463-9C978480CBBD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69635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69636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C3B6AA74-1E9A-4509-B08D-A9F36AE1FAE1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/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</a:ln>
        </p:spPr>
      </p:sp>
      <p:sp>
        <p:nvSpPr>
          <p:cNvPr id="70659" name="备注占位符 2"/>
          <p:cNvSpPr/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3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indent="0"/>
          </a:p>
        </p:txBody>
      </p:sp>
      <p:sp>
        <p:nvSpPr>
          <p:cNvPr id="70660" name="灯片编号占位符 3"/>
          <p:cNvSpPr/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40736047-B7FC-43B5-9181-1EEA397B65D6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7338"/>
            <a:ext cx="4230687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7613" y="287338"/>
            <a:ext cx="7188200" cy="6173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2888"/>
            <a:ext cx="4230687" cy="4948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950" y="5062538"/>
            <a:ext cx="7715250" cy="598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950" y="646113"/>
            <a:ext cx="7715250" cy="43402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950" y="5661025"/>
            <a:ext cx="7715250" cy="847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3388" y="288925"/>
            <a:ext cx="2892425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288925"/>
            <a:ext cx="852805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31" y="185862"/>
            <a:ext cx="11090055" cy="65641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6727" y="1384077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1423" y="1384077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1866"/>
            <a:ext cx="11090055" cy="58441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6727" y="1384077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1423" y="1384077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7085"/>
            <a:ext cx="11106313" cy="91397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957" y="1849549"/>
            <a:ext cx="11572875" cy="4773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52AF-EE5F-4AB0-953E-1A821F765172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13B5-D8A8-4294-B4F9-D42E363F7D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5200" y="2246313"/>
            <a:ext cx="10929938" cy="15509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925"/>
            <a:ext cx="9001125" cy="1847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4648200"/>
            <a:ext cx="10929938" cy="1436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6000" y="3065463"/>
            <a:ext cx="10929938" cy="15827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938" y="1687513"/>
            <a:ext cx="5710237" cy="477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687513"/>
            <a:ext cx="5710238" cy="4773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9250"/>
            <a:ext cx="5681662" cy="674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38" y="2293938"/>
            <a:ext cx="5681662" cy="416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563" y="1619250"/>
            <a:ext cx="5683250" cy="6746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2563" y="2293938"/>
            <a:ext cx="5683250" cy="4167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audio" Target="../media/audio1.wav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audio" Target="../media/audio1.wav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audio" Target="../media/audio1.wav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5" Type="http://schemas.openxmlformats.org/officeDocument/2006/relationships/theme" Target="../theme/theme8.xml"/><Relationship Id="rId4" Type="http://schemas.openxmlformats.org/officeDocument/2006/relationships/audio" Target="../media/audio1.wav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5" name="chimes.wav"/>
          </p:stSnd>
        </p:sndAc>
      </p:transition>
    </mc:Choice>
    <mc:Fallback>
      <p:transition>
        <p:cut/>
        <p:sndAc>
          <p:stSnd>
            <p:snd r:embed="rId5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标题占位符 1"/>
          <p:cNvSpPr/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t>单击此处编辑母版标题样式</a:t>
            </a:r>
          </a:p>
        </p:txBody>
      </p:sp>
      <p:sp>
        <p:nvSpPr>
          <p:cNvPr id="9219" name="文本占位符 2"/>
          <p:cNvSpPr/>
          <p:nvPr>
            <p:ph type="body" idx="1"/>
          </p:nvPr>
        </p:nvSpPr>
        <p:spPr>
          <a:xfrm>
            <a:off x="642938" y="1687512"/>
            <a:ext cx="11572875" cy="4773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32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220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0CC7C1EF-F525-4E12-9150-99BEF4F50625}" type="datetime1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4200" y="6704013"/>
            <a:ext cx="4071938" cy="38417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fld id="{A7B4C993-807A-4C91-89C8-37334A851F02}" type="slidenum">
              <a:rPr lang="zh-CN"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2" name="chimes.wav"/>
          </p:stSnd>
        </p:sndAc>
      </p:transition>
    </mc:Choice>
    <mc:Fallback>
      <p:transition>
        <p:cut/>
        <p:sndAc>
          <p:stSnd>
            <p:snd r:embed="rId12" name="chimes.wav"/>
          </p:stSnd>
        </p:sndAc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32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243" name="矩形 2"/>
          <p:cNvSpPr/>
          <p:nvPr/>
        </p:nvSpPr>
        <p:spPr>
          <a:xfrm>
            <a:off x="0" y="-33338"/>
            <a:ext cx="12858750" cy="1095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44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325" y="-33338"/>
            <a:ext cx="1749425" cy="1081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0245" name="日期占位符 4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0E4A6980-DA78-4244-9958-B2A34A9D9816}" type="datetime1">
              <a:rPr lang="zh-CN" altLang="en-US"/>
            </a:fld>
            <a:endParaRPr lang="zh-CN" altLang="en-US"/>
          </a:p>
        </p:txBody>
      </p:sp>
      <p:sp>
        <p:nvSpPr>
          <p:cNvPr id="1024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024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87FC8A62-5227-440E-B2CE-8E45DB35CF9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7" name="矩形 2"/>
          <p:cNvSpPr/>
          <p:nvPr/>
        </p:nvSpPr>
        <p:spPr>
          <a:xfrm>
            <a:off x="0" y="-33338"/>
            <a:ext cx="12858750" cy="1095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268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325" y="-33338"/>
            <a:ext cx="1749425" cy="1081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1269" name="日期占位符 4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A8855ABF-7152-4399-B57C-CF37329547FA}" type="datetime1">
              <a:rPr lang="zh-CN" altLang="en-US"/>
            </a:fld>
            <a:endParaRPr lang="zh-CN" altLang="en-US"/>
          </a:p>
        </p:txBody>
      </p:sp>
      <p:sp>
        <p:nvSpPr>
          <p:cNvPr id="1127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127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EF4680AE-B9FD-4348-A44D-62AD7CB048F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2291" name="矩形 2"/>
          <p:cNvSpPr/>
          <p:nvPr/>
        </p:nvSpPr>
        <p:spPr>
          <a:xfrm>
            <a:off x="-31750" y="-33338"/>
            <a:ext cx="12858750" cy="1095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292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325" y="-33338"/>
            <a:ext cx="1749425" cy="1081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293" name="AutoShape 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 bwMode="white">
          <a:xfrm>
            <a:off x="-23812" y="1011238"/>
            <a:ext cx="12941300" cy="65119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2294" name="组合 20"/>
          <p:cNvPicPr/>
          <p:nvPr/>
        </p:nvPicPr>
        <p:blipFill>
          <a:blip r:embed="rId6"/>
          <a:stretch>
            <a:fillRect/>
          </a:stretch>
        </p:blipFill>
        <p:spPr>
          <a:xfrm>
            <a:off x="11753850" y="6681788"/>
            <a:ext cx="77946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2295" name="组合 30"/>
          <p:cNvPicPr/>
          <p:nvPr/>
        </p:nvPicPr>
        <p:blipFill>
          <a:blip r:embed="rId7"/>
          <a:stretch>
            <a:fillRect/>
          </a:stretch>
        </p:blipFill>
        <p:spPr>
          <a:xfrm>
            <a:off x="396875" y="1274762"/>
            <a:ext cx="7556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2296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C1C25646-844D-4BD1-AF0C-B241ED528603}" type="datetime1">
              <a:rPr lang="zh-CN" altLang="en-US"/>
            </a:fld>
            <a:endParaRPr lang="zh-CN" altLang="en-US"/>
          </a:p>
        </p:txBody>
      </p:sp>
      <p:sp>
        <p:nvSpPr>
          <p:cNvPr id="1229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4200" y="6704013"/>
            <a:ext cx="4071938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229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4013"/>
            <a:ext cx="300037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767B1082-92A3-423D-A1E9-CA477A3CAED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8" name="chimes.wav"/>
          </p:stSnd>
        </p:sndAc>
      </p:transition>
    </mc:Choice>
    <mc:Fallback>
      <p:transition>
        <p:cut/>
        <p:sndAc>
          <p:stSnd>
            <p:snd r:embed="rId8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31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3315" name="日期占位符 2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D810C0A7-C5D9-4C22-BF71-BFCF83DA3A60}" type="datetime1">
              <a:rPr lang="zh-CN" altLang="en-US"/>
            </a:fld>
            <a:endParaRPr lang="zh-CN" altLang="en-US"/>
          </a:p>
        </p:txBody>
      </p:sp>
      <p:sp>
        <p:nvSpPr>
          <p:cNvPr id="133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33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B5C0F4D2-5184-49B4-8009-36B1EB6F83D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4339" name="日期占位符 1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9A30F5CF-4948-4EA4-A89F-04F0E41E60E9}" type="datetime1">
              <a:rPr lang="zh-CN" altLang="en-US"/>
            </a:fld>
            <a:endParaRPr lang="zh-CN" altLang="en-US"/>
          </a:p>
        </p:txBody>
      </p:sp>
      <p:sp>
        <p:nvSpPr>
          <p:cNvPr id="14340" name="页脚占位符 2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434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11829584-86F1-4E2E-B8DF-A15478B6B17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362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855575" cy="7232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3" name="矩形 2"/>
          <p:cNvSpPr/>
          <p:nvPr/>
        </p:nvSpPr>
        <p:spPr>
          <a:xfrm>
            <a:off x="0" y="-33338"/>
            <a:ext cx="12858750" cy="10953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364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109325" y="-33338"/>
            <a:ext cx="1749425" cy="1081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5365" name="日期占位符 1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F2C838B4-C841-4A6E-851C-7D5F542C323D}" type="datetime1">
              <a:rPr lang="zh-CN" altLang="en-US"/>
            </a:fld>
            <a:endParaRPr lang="zh-CN" altLang="en-US"/>
          </a:p>
        </p:txBody>
      </p:sp>
      <p:sp>
        <p:nvSpPr>
          <p:cNvPr id="15366" name="页脚占位符 2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en-US"/>
          </a:p>
        </p:txBody>
      </p:sp>
      <p:sp>
        <p:nvSpPr>
          <p:cNvPr id="1536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fld id="{5E3EC292-2D2C-4ADE-B5BD-59F4BABCF9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audio" Target="../media/audio1.wav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audio1.wav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audio1.wav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5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7.xml"/><Relationship Id="rId4" Type="http://schemas.openxmlformats.org/officeDocument/2006/relationships/audio" Target="../media/audio1.wav"/><Relationship Id="rId3" Type="http://schemas.openxmlformats.org/officeDocument/2006/relationships/oleObject" Target="../embeddings/oleObject2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7.xml"/><Relationship Id="rId7" Type="http://schemas.openxmlformats.org/officeDocument/2006/relationships/audio" Target="../media/audio1.wav"/><Relationship Id="rId6" Type="http://schemas.openxmlformats.org/officeDocument/2006/relationships/image" Target="../media/image4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7.xml"/><Relationship Id="rId6" Type="http://schemas.openxmlformats.org/officeDocument/2006/relationships/audio" Target="../media/audio1.wav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47.wmf"/><Relationship Id="rId1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48.wmf"/><Relationship Id="rId1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49.wmf"/><Relationship Id="rId1" Type="http://schemas.openxmlformats.org/officeDocument/2006/relationships/oleObject" Target="../embeddings/oleObject1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1.wmf"/><Relationship Id="rId1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59.png"/><Relationship Id="rId1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2.wav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audio" Target="../media/audio1.wav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audio" Target="../media/audio1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1.wav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1.wav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audio1.wav"/><Relationship Id="rId1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audio" Target="../media/audio1.wav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audio" Target="../media/audio1.wav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Freeform 6"/>
          <p:cNvSpPr/>
          <p:nvPr/>
        </p:nvSpPr>
        <p:spPr>
          <a:xfrm>
            <a:off x="2590800" y="0"/>
            <a:ext cx="10261600" cy="515937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l" t="t" r="GT0" b="GT1"/>
            <a:pathLst>
              <a:path w="4597" h="2298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B61922"/>
          </a:solid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6387" name="Freeform 7"/>
          <p:cNvSpPr/>
          <p:nvPr/>
        </p:nvSpPr>
        <p:spPr>
          <a:xfrm>
            <a:off x="7812088" y="169862"/>
            <a:ext cx="5046662" cy="7062788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2261" h="3145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6388" name="Freeform 8"/>
          <p:cNvSpPr/>
          <p:nvPr/>
        </p:nvSpPr>
        <p:spPr>
          <a:xfrm>
            <a:off x="5835650" y="5348288"/>
            <a:ext cx="3748088" cy="188436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6389" name="Freeform 8"/>
          <p:cNvSpPr/>
          <p:nvPr/>
        </p:nvSpPr>
        <p:spPr>
          <a:xfrm>
            <a:off x="5978525" y="5480050"/>
            <a:ext cx="3486150" cy="17526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rgbClr val="6E6E6E">
              <a:alpha val="69803"/>
            </a:srgbClr>
          </a:solid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6390" name="文本框 9"/>
          <p:cNvSpPr txBox="1"/>
          <p:nvPr/>
        </p:nvSpPr>
        <p:spPr>
          <a:xfrm>
            <a:off x="514350" y="3294063"/>
            <a:ext cx="511175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建设工程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工程量清单计价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矩形 259"/>
          <p:cNvSpPr>
            <a:spLocks noChangeArrowheads="1"/>
          </p:cNvSpPr>
          <p:nvPr/>
        </p:nvSpPr>
        <p:spPr bwMode="auto">
          <a:xfrm>
            <a:off x="525463" y="3878263"/>
            <a:ext cx="4535487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eaLnBrk="1" hangingPunct="1">
              <a:spcBef>
                <a:spcPct val="20000"/>
              </a:spcBef>
            </a:pPr>
            <a:endParaRPr lang="zh-CN" altLang="en-US" sz="1400">
              <a:solidFill>
                <a:srgbClr val="B6192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6393" name="文本框 12"/>
          <p:cNvSpPr txBox="1"/>
          <p:nvPr/>
        </p:nvSpPr>
        <p:spPr>
          <a:xfrm>
            <a:off x="525463" y="4141788"/>
            <a:ext cx="5111750" cy="2990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r" eaLnBrk="1" hangingPunct="1">
              <a:lnSpc>
                <a:spcPct val="150000"/>
              </a:lnSpc>
            </a:pP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3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19" dur="500" tmFilter="0, 0; .2, .5; .8, .5; 1, 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20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6" nodeType="after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29" dur="500" tmFilter="0, 0; .2, .5; .8, .5; 1, 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30" dur="250" autoRev="1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33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34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6" presetClass="emph" presetSubtype="0" fill="hold" grpId="8" nodeType="afterEffect">
                                  <p:childTnLst>
                                    <p:animEffect transition="out" filter="fade">
                                      <p:cBhvr additive="base">
                                        <p:cTn id="44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45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1" presetClass="entr" presetSubtype="0" fill="hold" grpId="1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53" dur="500" tmFilter="0,0; .5, 1; 1, 1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 additive="base">
                                        <p:cTn id="56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57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3" nodeType="clickEffect">
                                  <p:childTnLst>
                                    <p:animEffect transition="out" filter="fade">
                                      <p:cBhvr additive="base">
                                        <p:cTn id="61" dur="500" tmFilter="0, 0; .2, .5; .8, .5; 1, 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62" dur="250" autoRev="1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  <p:bldP spid="16387" grpId="2"/>
      <p:bldP spid="16387" grpId="3"/>
      <p:bldP spid="16388" grpId="4"/>
      <p:bldP spid="16389" grpId="5"/>
      <p:bldP spid="16389" grpId="6"/>
      <p:bldP spid="16390" grpId="7"/>
      <p:bldP spid="16390" grpId="8"/>
      <p:bldP spid="16391" grpId="9"/>
      <p:bldP spid="16391" grpId="10"/>
      <p:bldP spid="16393" grpId="12"/>
      <p:bldP spid="16393" grpId="1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image008"/>
          <p:cNvPicPr/>
          <p:nvPr/>
        </p:nvPicPr>
        <p:blipFill>
          <a:blip r:embed="rId1">
            <a:lum contrast="36000"/>
          </a:blip>
          <a:stretch>
            <a:fillRect/>
          </a:stretch>
        </p:blipFill>
        <p:spPr>
          <a:xfrm>
            <a:off x="455612" y="274638"/>
            <a:ext cx="5567362" cy="31337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5603" name="Picture 5" descr="2008042902"/>
          <p:cNvPicPr/>
          <p:nvPr/>
        </p:nvPicPr>
        <p:blipFill>
          <a:blip r:embed="rId2"/>
          <a:stretch>
            <a:fillRect/>
          </a:stretch>
        </p:blipFill>
        <p:spPr>
          <a:xfrm>
            <a:off x="4302125" y="1793875"/>
            <a:ext cx="3038475" cy="40989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5604" name="Picture 6" descr="1_200809251712501iljn_thumb"/>
          <p:cNvPicPr/>
          <p:nvPr/>
        </p:nvPicPr>
        <p:blipFill>
          <a:blip r:embed="rId3"/>
          <a:stretch>
            <a:fillRect/>
          </a:stretch>
        </p:blipFill>
        <p:spPr>
          <a:xfrm>
            <a:off x="7239000" y="3084512"/>
            <a:ext cx="4932362" cy="30813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858838" y="3843338"/>
            <a:ext cx="3762375" cy="608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500" b="1">
                <a:effectLst>
                  <a:outerShdw blurRad="38100" dist="38100" dir="2700000" algn="tl">
                    <a:schemeClr val="bg2"/>
                  </a:outerShdw>
                </a:effectLst>
                <a:latin typeface="Garamond" panose="02020404030301010803" pitchFamily="18" charset="0"/>
              </a:rPr>
              <a:t>有组织排水屋面</a:t>
            </a:r>
            <a:endParaRPr lang="zh-CN" altLang="en-US" sz="2500" b="1">
              <a:effectLst>
                <a:outerShdw blurRad="38100" dist="38100" dir="2700000" algn="tl">
                  <a:schemeClr val="bg2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808538" y="5970588"/>
            <a:ext cx="2430462" cy="608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500" b="1">
                <a:effectLst>
                  <a:outerShdw blurRad="38100" dist="38100" dir="2700000" algn="tl">
                    <a:schemeClr val="bg2"/>
                  </a:outerShdw>
                </a:effectLst>
                <a:latin typeface="Garamond" panose="02020404030301010803" pitchFamily="18" charset="0"/>
              </a:rPr>
              <a:t>PVC</a:t>
            </a:r>
            <a:r>
              <a:rPr lang="zh-CN" altLang="en-US" sz="2500" b="1">
                <a:effectLst>
                  <a:outerShdw blurRad="38100" dist="38100" dir="2700000" algn="tl">
                    <a:schemeClr val="bg2"/>
                  </a:outerShdw>
                </a:effectLst>
                <a:latin typeface="Garamond" panose="02020404030301010803" pitchFamily="18" charset="0"/>
              </a:rPr>
              <a:t>雨水管</a:t>
            </a:r>
            <a:endParaRPr lang="zh-CN" altLang="en-US" sz="2500" b="1">
              <a:effectLst>
                <a:outerShdw blurRad="38100" dist="38100" dir="2700000" algn="tl">
                  <a:schemeClr val="bg2"/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8453438" y="6197600"/>
            <a:ext cx="3443287" cy="760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500" b="1">
                <a:effectLst>
                  <a:outerShdw blurRad="38100" dist="38100" dir="2700000" algn="tl">
                    <a:schemeClr val="bg2"/>
                  </a:outerShdw>
                </a:effectLst>
                <a:latin typeface="Garamond" panose="02020404030301010803" pitchFamily="18" charset="0"/>
              </a:rPr>
              <a:t>屋顶花园的排水组织尤其要重视</a:t>
            </a:r>
            <a:endParaRPr lang="zh-CN" altLang="en-US" sz="2500" b="1">
              <a:effectLst>
                <a:outerShdw blurRad="38100" dist="38100" dir="2700000" algn="tl">
                  <a:schemeClr val="bg2"/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1" dur="1000"/>
                                        <p:tgtEl>
                                          <p:spTgt spid="2560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0" dur="1000"/>
                                        <p:tgtEl>
                                          <p:spTgt spid="25606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9" dur="1000"/>
                                        <p:tgtEl>
                                          <p:spTgt spid="25607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  <p:bldP spid="25606" grpId="1" build="p"/>
      <p:bldP spid="25607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>
            <p:ph type="title" idx="4294967295"/>
          </p:nvPr>
        </p:nvSpPr>
        <p:spPr>
          <a:xfrm>
            <a:off x="0" y="401638"/>
            <a:ext cx="11106150" cy="569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 b="1">
                <a:solidFill>
                  <a:srgbClr val="C00000"/>
                </a:solidFill>
              </a:rPr>
              <a:t>项目划分总结</a:t>
            </a:r>
            <a:br>
              <a:rPr lang="zh-CN" altLang="en-US" sz="3600" b="1">
                <a:solidFill>
                  <a:srgbClr val="C00000"/>
                </a:solidFill>
              </a:rPr>
            </a:b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26627" name="Picture 5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214562" y="1044575"/>
            <a:ext cx="8688388" cy="6188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/>
          <p:nvPr>
            <p:ph type="body" idx="4294967295"/>
          </p:nvPr>
        </p:nvSpPr>
        <p:spPr>
          <a:xfrm>
            <a:off x="1071562" y="0"/>
            <a:ext cx="10931525" cy="7232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一、项目划分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瓦屋面：适用于小青瓦、平瓦、筒瓦等屋面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屋面　　型材屋面：适用于压型钢板、阳光板等屋面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膜结构屋面：由膜布与支撑和拉结结构组成</a:t>
            </a:r>
            <a:endParaRPr lang="en-US" altLang="zh-CN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                                                                                                                                                      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卷材防水：适用于交结材料粘贴卷材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涂膜防水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屋面防水　   刚性防水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排水管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天沟、沿沟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　　 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　　 卷材防水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墙地面防水防潮　 涂膜防水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　　 砂浆防水（潮）</a:t>
            </a:r>
            <a:endParaRPr lang="zh-CN" altLang="en-US"/>
          </a:p>
          <a:p>
            <a:pPr marL="228600" lvl="0" indent="-228600" eaLnBrk="1" hangingPunct="1">
              <a:lnSpc>
                <a:spcPct val="80000"/>
              </a:lnSpc>
              <a:buFontTx/>
              <a:buNone/>
            </a:pPr>
            <a:r>
              <a:rPr lang="zh-CN" altLang="en-US"/>
              <a:t>　　　　　　　　 变形缝</a:t>
            </a:r>
            <a:endParaRPr lang="zh-CN" altLang="en-US"/>
          </a:p>
        </p:txBody>
      </p:sp>
      <p:sp>
        <p:nvSpPr>
          <p:cNvPr id="27651" name="AutoShape 3"/>
          <p:cNvSpPr/>
          <p:nvPr/>
        </p:nvSpPr>
        <p:spPr>
          <a:xfrm>
            <a:off x="2143125" y="544512"/>
            <a:ext cx="303212" cy="987425"/>
          </a:xfrm>
          <a:prstGeom prst="leftBrace">
            <a:avLst>
              <a:gd name="adj1" fmla="val 36184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lIns="114803" tIns="57401" rIns="114803" bIns="57401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7652" name="AutoShape 4"/>
          <p:cNvSpPr/>
          <p:nvPr/>
        </p:nvSpPr>
        <p:spPr>
          <a:xfrm>
            <a:off x="2857500" y="2616200"/>
            <a:ext cx="203200" cy="1671638"/>
          </a:xfrm>
          <a:prstGeom prst="leftBrace">
            <a:avLst>
              <a:gd name="adj1" fmla="val 91406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lIns="114803" tIns="57401" rIns="114803" bIns="57401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7653" name="AutoShape 5"/>
          <p:cNvSpPr/>
          <p:nvPr/>
        </p:nvSpPr>
        <p:spPr>
          <a:xfrm>
            <a:off x="3786188" y="5187950"/>
            <a:ext cx="303212" cy="1366838"/>
          </a:xfrm>
          <a:prstGeom prst="leftBrace">
            <a:avLst>
              <a:gd name="adj1" fmla="val 50087"/>
              <a:gd name="adj2" fmla="val 50000"/>
            </a:avLst>
          </a:prstGeom>
          <a:noFill/>
          <a:ln>
            <a:solidFill>
              <a:schemeClr val="tx1"/>
            </a:solidFill>
            <a:round/>
          </a:ln>
        </p:spPr>
        <p:txBody>
          <a:bodyPr wrap="none" lIns="114803" tIns="57401" rIns="114803" bIns="57401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7654" name="AutoShape 6"/>
          <p:cNvSpPr/>
          <p:nvPr/>
        </p:nvSpPr>
        <p:spPr>
          <a:xfrm>
            <a:off x="500062" y="1116012"/>
            <a:ext cx="506412" cy="4786312"/>
          </a:xfrm>
          <a:prstGeom prst="leftBrace">
            <a:avLst>
              <a:gd name="adj1" fmla="val 78324"/>
              <a:gd name="adj2" fmla="val 50000"/>
            </a:avLst>
          </a:prstGeom>
          <a:noFill/>
          <a:ln>
            <a:solidFill>
              <a:srgbClr val="333300"/>
            </a:solidFill>
            <a:round/>
          </a:ln>
        </p:spPr>
        <p:txBody>
          <a:bodyPr wrap="none" lIns="114803" tIns="57401" rIns="114803" bIns="57401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FFFF99"/>
                </a:solidFill>
              </a:rPr>
              <a:t>二、防水常见材料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8675" name="内容占位符 2"/>
          <p:cNvSpPr>
            <a:spLocks noGrp="1"/>
          </p:cNvSpPr>
          <p:nvPr>
            <p:ph idx="4294967295"/>
          </p:nvPr>
        </p:nvSpPr>
        <p:spPr>
          <a:xfrm>
            <a:off x="685957" y="1849549"/>
            <a:ext cx="11572875" cy="5124362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/>
          <a:lstStyle/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根据其主要防水组成材料可分为沥青防水材料、高聚物改性防水卷材和合成高分子防水卷材三大类。有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PVC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ECB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等多种防水卷材</a:t>
            </a:r>
            <a:endParaRPr kumimoji="1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8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沥青防水材料</a:t>
            </a:r>
            <a:endParaRPr kumimoji="1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8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沥青防水卷材是在基胎（如原纸、纤维织物）上侵涂沥青后，再在表面撒布粉状或片状的隔离材料而制成的可卷曲片状防水材料。 </a:t>
            </a: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可分为：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、石油沥青纸胎油毡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（现已禁止生产使用）。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、石油沥青玻璃布油毡。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、石油沥青玻璃纤维胎油毡。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、铝箔面油毡。</a:t>
            </a: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改性沥青防水卷材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改性沥青与传统的氧化沥青相比，其使用温度区间大为扩展，制成的卷材光洁柔软，可制成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4--5mm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厚度，可单层使用，有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15--20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年的防水效果。</a:t>
            </a: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可分为：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、弹性体改性沥青防水卷材（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SBS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卷材）。</a:t>
            </a: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358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2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、塑性体改性沥青防水卷材（</a:t>
            </a:r>
            <a:r>
              <a:rPr kumimoji="1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</a:t>
            </a:r>
            <a:r>
              <a:rPr kumimoji="1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卷材）。 </a:t>
            </a:r>
            <a:endParaRPr kumimoji="1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29699" name="内容占位符 2"/>
          <p:cNvSpPr/>
          <p:nvPr>
            <p:ph idx="4294967295"/>
          </p:nvPr>
        </p:nvSpPr>
        <p:spPr>
          <a:xfrm>
            <a:off x="685800" y="1849438"/>
            <a:ext cx="11572875" cy="5383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algn="ctr"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合成高分子防水卷材</a:t>
            </a: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lvl="0" indent="-228600"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　　合成指的是以合成橡胶、合成树脂或两者共混体为基料，加入适量化学助剂和填充料，经一定工序加工而成的可卷曲片状防水卷材。这种卷材拉伸强度高、抗撕裂强度高、断裂伸长率大、耐热性好、低温柔性好、耐腐蚀、耐老化及可冷施工等优越的性能。</a:t>
            </a: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lvl="0" indent="-228600"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　　可分为：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、橡胶系防水卷材。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、塑料系防水卷材。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、橡胶塑料共混系防水卷材。</a:t>
            </a:r>
            <a:endParaRPr kumimoji="1" lang="zh-CN" altLang="en-US" sz="24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lvl="0" indent="-228600"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　　防水卷材的选择对防水层质量和耐用年限有极大的的影响，正确选择、合理使用防水卷材是屋面防水设计成败的关键之一，目前防水卷材的种类繁多，性能各异。</a:t>
            </a: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28600" lvl="0" indent="-228600" eaLnBrk="1" hangingPunct="1"/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kumimoji="1"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根据高聚物改性沥青防水卷材的特性，其施工方法主要有（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热熔法 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冷粘法 </a:t>
            </a:r>
            <a:r>
              <a:rPr kumimoji="1"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</a:t>
            </a:r>
            <a:r>
              <a:rPr kumimoji="1" lang="zh-CN" alt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自粘法</a:t>
            </a:r>
            <a:r>
              <a:rPr kumimoji="1"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）。 </a:t>
            </a:r>
            <a:endParaRPr kumimoji="1"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idx="4294967295"/>
          </p:nvPr>
        </p:nvSpPr>
        <p:spPr>
          <a:xfrm>
            <a:off x="685800" y="1849438"/>
            <a:ext cx="11572875" cy="4773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eaLnBrk="1" hangingPunct="1"/>
            <a:r>
              <a:rPr kumimoji="1" lang="zh-CN" altLang="en-US">
                <a:solidFill>
                  <a:srgbClr val="2F5597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防水透汽膜</a:t>
            </a:r>
            <a:endParaRPr kumimoji="1" lang="zh-CN" altLang="en-US">
              <a:solidFill>
                <a:srgbClr val="2F5597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28600" marR="0" lvl="0" indent="-228600" eaLnBrk="1" hangingPunct="1"/>
            <a:r>
              <a:rPr kumimoji="1" lang="zh-CN" altLang="en-US"/>
              <a:t>　　</a:t>
            </a:r>
            <a:r>
              <a:rPr kumimoji="1" lang="en-US" altLang="zh-CN"/>
              <a:t>Dike</a:t>
            </a:r>
            <a:r>
              <a:rPr kumimoji="1" lang="zh-CN" altLang="en-US"/>
              <a:t>防水透汽膜是一种新型的高分子透汽防水材料。从制作工艺上讲，</a:t>
            </a:r>
            <a:r>
              <a:rPr kumimoji="1" lang="en-US" altLang="zh-CN"/>
              <a:t>Dike</a:t>
            </a:r>
            <a:r>
              <a:rPr kumimoji="1" lang="zh-CN" altLang="en-US"/>
              <a:t>防水透汽膜的技术要求要比一般的防水材料高的多；同时从品质上来看，</a:t>
            </a:r>
            <a:r>
              <a:rPr kumimoji="1" lang="en-US" altLang="zh-CN"/>
              <a:t>Dike</a:t>
            </a:r>
            <a:r>
              <a:rPr kumimoji="1" lang="zh-CN" altLang="en-US"/>
              <a:t>防水透汽膜也具有其他防水材料所不具备的功能性特点。</a:t>
            </a:r>
            <a:r>
              <a:rPr kumimoji="1" lang="en-US" altLang="zh-CN"/>
              <a:t>Dike</a:t>
            </a:r>
            <a:r>
              <a:rPr kumimoji="1" lang="zh-CN" altLang="en-US"/>
              <a:t>防水透汽膜在加强建筑气密性、水密性的同时，其独特的透汽性能，可使结构内部水汽迅速排出，避免结构孳生霉菌，保护物业价值，并完美解决了防潮与人居健康；水汽迅速排出，保护维护结构热工性能，是一种健康环保的新型节能材料。 </a:t>
            </a:r>
            <a:endParaRPr kumimoji="1" lang="zh-CN" altLang="en-US"/>
          </a:p>
          <a:p>
            <a:pPr marL="228600" marR="0" lvl="0" indent="-228600" eaLnBrk="1" hangingPunct="1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/>
          <p:nvPr/>
        </p:nvSpPr>
        <p:spPr>
          <a:xfrm>
            <a:off x="1466850" y="1338262"/>
            <a:ext cx="10287000" cy="150018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 sz="3000">
                <a:ea typeface="楷体_GB2312" pitchFamily="49" charset="-122"/>
              </a:rPr>
              <a:t>   —指利用冷底子油、沥青胶作为粘合剂粘贴柔性卷材形成的屋面防水层。</a:t>
            </a:r>
            <a:endParaRPr kumimoji="1" lang="zh-CN" altLang="en-US" sz="3000">
              <a:ea typeface="楷体_GB2312" pitchFamily="49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0" y="187325"/>
            <a:ext cx="7608888" cy="6699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6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1.柔性防水</a:t>
            </a:r>
            <a:r>
              <a:rPr kumimoji="1" lang="zh-CN" altLang="en-US" sz="3600">
                <a:latin typeface="隶书" panose="02010509060101010101" pitchFamily="49" charset="-122"/>
                <a:ea typeface="隶书" panose="02010509060101010101" pitchFamily="49" charset="-122"/>
              </a:rPr>
              <a:t>（又称</a:t>
            </a:r>
            <a:r>
              <a:rPr kumimoji="1" lang="zh-CN" altLang="en-US" sz="3600">
                <a:latin typeface="Times New Roman" panose="02020603050405020304" pitchFamily="18" charset="0"/>
                <a:ea typeface="隶书" panose="02010509060101010101" pitchFamily="49" charset="-122"/>
              </a:rPr>
              <a:t>“</a:t>
            </a:r>
            <a:r>
              <a:rPr kumimoji="1" lang="zh-CN" altLang="en-US" sz="3600">
                <a:latin typeface="隶书" panose="02010509060101010101" pitchFamily="49" charset="-122"/>
                <a:ea typeface="隶书" panose="02010509060101010101" pitchFamily="49" charset="-122"/>
              </a:rPr>
              <a:t>卷材</a:t>
            </a:r>
            <a:r>
              <a:rPr kumimoji="1" lang="zh-CN" altLang="en-US" sz="3600"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  <a:r>
              <a:rPr kumimoji="1" lang="zh-CN" altLang="en-US" sz="3600">
                <a:latin typeface="隶书" panose="02010509060101010101" pitchFamily="49" charset="-122"/>
                <a:ea typeface="隶书" panose="02010509060101010101" pitchFamily="49" charset="-122"/>
              </a:rPr>
              <a:t>防水）</a:t>
            </a:r>
            <a:endParaRPr kumimoji="1" lang="zh-CN" altLang="en-US" sz="36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748" name="Picture 5" descr="图片3 拷贝"/>
          <p:cNvPicPr/>
          <p:nvPr/>
        </p:nvPicPr>
        <p:blipFill>
          <a:blip r:embed="rId1"/>
          <a:stretch>
            <a:fillRect/>
          </a:stretch>
        </p:blipFill>
        <p:spPr>
          <a:xfrm>
            <a:off x="7239000" y="2249488"/>
            <a:ext cx="4760912" cy="31892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49" name="Rectangle 7"/>
          <p:cNvSpPr/>
          <p:nvPr/>
        </p:nvSpPr>
        <p:spPr>
          <a:xfrm>
            <a:off x="1570038" y="2478088"/>
            <a:ext cx="5143500" cy="808038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 sz="3000">
                <a:solidFill>
                  <a:schemeClr val="tx2"/>
                </a:solidFill>
                <a:ea typeface="楷体_GB2312" pitchFamily="49" charset="-122"/>
              </a:rPr>
              <a:t>常用的柔性防水材料有：</a:t>
            </a:r>
            <a:endParaRPr kumimoji="1" lang="zh-CN" altLang="en-US" sz="3000">
              <a:solidFill>
                <a:schemeClr val="tx2"/>
              </a:solidFill>
              <a:ea typeface="楷体_GB2312" pitchFamily="49" charset="-122"/>
            </a:endParaRPr>
          </a:p>
        </p:txBody>
      </p:sp>
      <p:sp>
        <p:nvSpPr>
          <p:cNvPr id="31750" name="Rectangle 11"/>
          <p:cNvSpPr/>
          <p:nvPr/>
        </p:nvSpPr>
        <p:spPr>
          <a:xfrm>
            <a:off x="1366838" y="3236912"/>
            <a:ext cx="5568950" cy="19431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>
                <a:solidFill>
                  <a:srgbClr val="000066"/>
                </a:solidFill>
                <a:latin typeface="宋体" panose="02010600030101010101" pitchFamily="2" charset="-122"/>
              </a:rPr>
              <a:t>(1)合成高分子防水卷材</a:t>
            </a:r>
            <a:endParaRPr kumimoji="1" lang="zh-CN" altLang="en-US">
              <a:solidFill>
                <a:srgbClr val="000066"/>
              </a:solidFill>
              <a:latin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>
                <a:solidFill>
                  <a:srgbClr val="000066"/>
                </a:solidFill>
                <a:latin typeface="宋体" panose="02010600030101010101" pitchFamily="2" charset="-122"/>
              </a:rPr>
              <a:t>(2)高聚物改性沥青防水卷材 </a:t>
            </a:r>
            <a:endParaRPr kumimoji="1" lang="zh-CN" altLang="en-US">
              <a:solidFill>
                <a:srgbClr val="000066"/>
              </a:solidFill>
              <a:latin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>
                <a:solidFill>
                  <a:srgbClr val="000066"/>
                </a:solidFill>
                <a:latin typeface="宋体" panose="02010600030101010101" pitchFamily="2" charset="-122"/>
              </a:rPr>
              <a:t>(3)合成高分子防水涂料 </a:t>
            </a:r>
            <a:endParaRPr kumimoji="1" lang="zh-CN" altLang="en-US">
              <a:solidFill>
                <a:srgbClr val="000066"/>
              </a:solidFill>
              <a:latin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</a:pPr>
            <a:r>
              <a:rPr kumimoji="1" lang="zh-CN" altLang="en-US">
                <a:solidFill>
                  <a:srgbClr val="000066"/>
                </a:solidFill>
                <a:latin typeface="宋体" panose="02010600030101010101" pitchFamily="2" charset="-122"/>
              </a:rPr>
              <a:t>(4)高聚物改性沥青防水涂料</a:t>
            </a:r>
            <a:endParaRPr kumimoji="1" lang="zh-CN" altLang="en-US">
              <a:solidFill>
                <a:srgbClr val="000066"/>
              </a:solidFill>
              <a:latin typeface="宋体" panose="02010600030101010101" pitchFamily="2" charset="-122"/>
            </a:endParaRPr>
          </a:p>
        </p:txBody>
      </p:sp>
      <p:sp>
        <p:nvSpPr>
          <p:cNvPr id="31751" name="Rectangle 12"/>
          <p:cNvSpPr/>
          <p:nvPr/>
        </p:nvSpPr>
        <p:spPr>
          <a:xfrm>
            <a:off x="1973262" y="5667375"/>
            <a:ext cx="9644062" cy="9461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r>
              <a:rPr kumimoji="1" lang="zh-CN" altLang="en-US">
                <a:solidFill>
                  <a:srgbClr val="FF0000"/>
                </a:solidFill>
                <a:latin typeface="宋体" panose="02010600030101010101" pitchFamily="2" charset="-122"/>
              </a:rPr>
              <a:t>冷底子油—</a:t>
            </a:r>
            <a:r>
              <a:rPr kumimoji="1" lang="zh-CN" altLang="en-US">
                <a:solidFill>
                  <a:schemeClr val="tx2"/>
                </a:solidFill>
                <a:latin typeface="仿宋_GB2312" pitchFamily="49" charset="-122"/>
              </a:rPr>
              <a:t>由沥青加入汽油或煤油等溶剂稀释而成，喷涂时不用加热，在常温下进行，故称冷底子油。</a:t>
            </a:r>
            <a:endParaRPr kumimoji="1" lang="zh-CN" altLang="en-US">
              <a:solidFill>
                <a:schemeClr val="tx2"/>
              </a:solidFill>
              <a:latin typeface="仿宋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base">
                                        <p:cTn id="7" dur="8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26052 [5]"/>
                                          </p:val>
                                        </p:tav>
                                        <p:tav tm="50000">
                                          <p:val>
                                            <p:strVal val="#3fa3db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base">
                                        <p:cTn id="8" dur="8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26052 [5]"/>
                                          </p:val>
                                        </p:tav>
                                        <p:tav tm="50000">
                                          <p:val>
                                            <p:strVal val="#3fa3db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9" dur="8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base"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3" nodeType="clickEffect"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base">
                                        <p:cTn id="29" dur="8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26052 [5]"/>
                                          </p:val>
                                        </p:tav>
                                        <p:tav tm="50000">
                                          <p:val>
                                            <p:strVal val="#3fa3db [6]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base">
                                        <p:cTn id="30" dur="8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e26052 [5]"/>
                                          </p:val>
                                        </p:tav>
                                        <p:tav tm="50000">
                                          <p:val>
                                            <p:strVal val="#3fa3db [6]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31" dur="8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4" nodeType="click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1"/>
      <p:bldP spid="31749" grpId="2"/>
      <p:bldP spid="31750" grpId="3"/>
      <p:bldP spid="31751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"/>
          <p:cNvSpPr/>
          <p:nvPr/>
        </p:nvSpPr>
        <p:spPr>
          <a:xfrm>
            <a:off x="0" y="258762"/>
            <a:ext cx="4500562" cy="66992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60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2.刚性防水</a:t>
            </a:r>
            <a:endParaRPr kumimoji="1" lang="zh-CN" altLang="en-US" sz="360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2771" name="Rectangle 9"/>
          <p:cNvSpPr/>
          <p:nvPr/>
        </p:nvSpPr>
        <p:spPr>
          <a:xfrm>
            <a:off x="2682875" y="1870075"/>
            <a:ext cx="12858750" cy="39370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pic>
        <p:nvPicPr>
          <p:cNvPr id="32772" name="Picture 8" descr="构造图11"/>
          <p:cNvPicPr/>
          <p:nvPr/>
        </p:nvPicPr>
        <p:blipFill>
          <a:blip r:embed="rId1"/>
          <a:srcRect l="50542" t="11397" b="15669"/>
          <a:stretch>
            <a:fillRect/>
          </a:stretch>
        </p:blipFill>
        <p:spPr>
          <a:xfrm>
            <a:off x="7442200" y="2478088"/>
            <a:ext cx="5168900" cy="32035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2773" name="Rectangle 13"/>
          <p:cNvSpPr/>
          <p:nvPr/>
        </p:nvSpPr>
        <p:spPr>
          <a:xfrm>
            <a:off x="642938" y="2473325"/>
            <a:ext cx="6643688" cy="2886075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</a:rPr>
              <a:t>防水层：</a:t>
            </a:r>
            <a:r>
              <a:rPr kumimoji="1" lang="zh-CN" altLang="en-US" sz="2400">
                <a:latin typeface="宋体" panose="02010600030101010101" pitchFamily="2" charset="-122"/>
              </a:rPr>
              <a:t>≥</a:t>
            </a:r>
            <a:r>
              <a:rPr kumimoji="1" lang="en-US" altLang="zh-CN" sz="2400">
                <a:latin typeface="宋体" panose="02010600030101010101" pitchFamily="2" charset="-122"/>
              </a:rPr>
              <a:t>C20</a:t>
            </a:r>
            <a:r>
              <a:rPr kumimoji="1" lang="zh-CN" altLang="en-US" sz="2400">
                <a:latin typeface="宋体" panose="02010600030101010101" pitchFamily="2" charset="-122"/>
              </a:rPr>
              <a:t>细石混凝土整体现浇，厚度≥40</a:t>
            </a:r>
            <a:r>
              <a:rPr kumimoji="1" lang="en-US" altLang="zh-CN" sz="2400">
                <a:latin typeface="宋体" panose="02010600030101010101" pitchFamily="2" charset="-122"/>
              </a:rPr>
              <a:t>mm。</a:t>
            </a:r>
            <a:endParaRPr kumimoji="1" lang="en-US" altLang="zh-CN" sz="240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</a:rPr>
              <a:t>隔离层：</a:t>
            </a:r>
            <a:r>
              <a:rPr kumimoji="1" lang="zh-CN" altLang="en-US" sz="2400">
                <a:solidFill>
                  <a:srgbClr val="000066"/>
                </a:solidFill>
                <a:latin typeface="宋体" panose="02010600030101010101" pitchFamily="2" charset="-122"/>
              </a:rPr>
              <a:t>可采用纸筋灰、低强度等级砂浆或薄砂层上干铺一层油毡 </a:t>
            </a:r>
            <a:endParaRPr kumimoji="1" lang="zh-CN" altLang="en-US" sz="2400">
              <a:solidFill>
                <a:srgbClr val="000066"/>
              </a:solidFill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</a:rPr>
              <a:t>找平层：</a:t>
            </a:r>
            <a:r>
              <a:rPr kumimoji="1" lang="zh-CN" altLang="en-US" sz="2400">
                <a:latin typeface="宋体" panose="02010600030101010101" pitchFamily="2" charset="-122"/>
              </a:rPr>
              <a:t>在结构层上做1:3水泥砂浆找平层。</a:t>
            </a:r>
            <a:endParaRPr kumimoji="1" lang="zh-CN" altLang="en-US" sz="2400">
              <a:latin typeface="宋体" panose="02010600030101010101" pitchFamily="2" charset="-122"/>
            </a:endParaRPr>
          </a:p>
          <a:p>
            <a:pPr marL="0" lvl="0" indent="0"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</a:pPr>
            <a:r>
              <a:rPr kumimoji="1" lang="zh-CN" altLang="en-US" sz="2400">
                <a:solidFill>
                  <a:schemeClr val="tx2"/>
                </a:solidFill>
                <a:latin typeface="宋体" panose="02010600030101010101" pitchFamily="2" charset="-122"/>
              </a:rPr>
              <a:t>结构层：</a:t>
            </a:r>
            <a:r>
              <a:rPr kumimoji="1" lang="zh-CN" altLang="en-US" sz="2400">
                <a:latin typeface="宋体" panose="02010600030101010101" pitchFamily="2" charset="-122"/>
              </a:rPr>
              <a:t>具有足够刚度的钢筋混凝土屋面板。</a:t>
            </a:r>
            <a:endParaRPr kumimoji="1" lang="zh-CN" altLang="en-US" sz="2400">
              <a:latin typeface="宋体" panose="02010600030101010101" pitchFamily="2" charset="-122"/>
            </a:endParaRPr>
          </a:p>
        </p:txBody>
      </p:sp>
      <p:sp>
        <p:nvSpPr>
          <p:cNvPr id="32774" name="Rectangle 14"/>
          <p:cNvSpPr/>
          <p:nvPr/>
        </p:nvSpPr>
        <p:spPr>
          <a:xfrm>
            <a:off x="0" y="1687512"/>
            <a:ext cx="1577975" cy="654050"/>
          </a:xfrm>
          <a:prstGeom prst="rect">
            <a:avLst/>
          </a:prstGeom>
          <a:noFill/>
          <a:ln w="12700" cap="sq">
            <a:noFill/>
            <a:miter lim="800000"/>
          </a:ln>
        </p:spPr>
        <p:txBody>
          <a:bodyPr wrap="none"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kumimoji="1" lang="zh-CN" altLang="en-US" sz="3500">
                <a:solidFill>
                  <a:srgbClr val="00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做法：</a:t>
            </a:r>
            <a:endParaRPr kumimoji="1" lang="zh-CN" altLang="en-US" sz="3500">
              <a:solidFill>
                <a:srgbClr val="00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2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1" nodeType="click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3" dur="500"/>
                                        <p:tgtEl>
                                          <p:spTgt spid="32773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click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27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8" dur="500"/>
                                        <p:tgtEl>
                                          <p:spTgt spid="32773">
                                            <p:txEl>
                                              <p:charRg st="27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1" nodeType="click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58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3" dur="500"/>
                                        <p:tgtEl>
                                          <p:spTgt spid="32773">
                                            <p:txEl>
                                              <p:charRg st="58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charRg st="8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8" dur="500"/>
                                        <p:tgtEl>
                                          <p:spTgt spid="32773">
                                            <p:txEl>
                                              <p:charRg st="8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1" uiExpand="1" build="p"/>
      <p:bldP spid="3277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1"/>
          <p:cNvSpPr/>
          <p:nvPr/>
        </p:nvSpPr>
        <p:spPr>
          <a:xfrm>
            <a:off x="6350" y="17462"/>
            <a:ext cx="12858750" cy="7232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5" name="矩形 5"/>
          <p:cNvSpPr/>
          <p:nvPr/>
        </p:nvSpPr>
        <p:spPr>
          <a:xfrm>
            <a:off x="6429375" y="0"/>
            <a:ext cx="6429375" cy="7232650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方正兰亭纤黑_GBK"/>
              <a:ea typeface="方正兰亭纤黑_GBK"/>
            </a:endParaRPr>
          </a:p>
        </p:txBody>
      </p:sp>
      <p:sp>
        <p:nvSpPr>
          <p:cNvPr id="33796" name="椭圆 38"/>
          <p:cNvSpPr/>
          <p:nvPr/>
        </p:nvSpPr>
        <p:spPr>
          <a:xfrm>
            <a:off x="6567488" y="1724025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7" name="TextBox 24"/>
          <p:cNvSpPr/>
          <p:nvPr/>
        </p:nvSpPr>
        <p:spPr>
          <a:xfrm>
            <a:off x="7831138" y="1874838"/>
            <a:ext cx="44942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>
                <a:solidFill>
                  <a:srgbClr val="FFFFFF"/>
                </a:solidFill>
                <a:ea typeface="微软雅黑" panose="020B0503020204020204" pitchFamily="34" charset="-122"/>
              </a:rPr>
              <a:t>瓦、型材屋面清单项目设置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798" name="椭圆 41"/>
          <p:cNvSpPr/>
          <p:nvPr/>
        </p:nvSpPr>
        <p:spPr>
          <a:xfrm>
            <a:off x="6567488" y="2916238"/>
            <a:ext cx="830262" cy="830262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799" name="TextBox 24"/>
          <p:cNvSpPr/>
          <p:nvPr/>
        </p:nvSpPr>
        <p:spPr>
          <a:xfrm>
            <a:off x="7831138" y="3068638"/>
            <a:ext cx="26987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800" name="椭圆 44"/>
          <p:cNvSpPr/>
          <p:nvPr/>
        </p:nvSpPr>
        <p:spPr>
          <a:xfrm>
            <a:off x="6567488" y="4098925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01" name="TextBox 24"/>
          <p:cNvSpPr/>
          <p:nvPr/>
        </p:nvSpPr>
        <p:spPr>
          <a:xfrm>
            <a:off x="7831138" y="4251325"/>
            <a:ext cx="26987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80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3802" name="文本框 5"/>
          <p:cNvSpPr/>
          <p:nvPr/>
        </p:nvSpPr>
        <p:spPr>
          <a:xfrm>
            <a:off x="0" y="5484812"/>
            <a:ext cx="4224338" cy="166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10200">
                <a:solidFill>
                  <a:srgbClr val="C00000"/>
                </a:solidFill>
              </a:rPr>
              <a:t>PART</a:t>
            </a:r>
            <a:endParaRPr lang="zh-CN" altLang="en-US" sz="10200">
              <a:solidFill>
                <a:srgbClr val="C00000"/>
              </a:solidFill>
            </a:endParaRPr>
          </a:p>
        </p:txBody>
      </p:sp>
      <p:sp>
        <p:nvSpPr>
          <p:cNvPr id="33803" name="文本框 4"/>
          <p:cNvSpPr/>
          <p:nvPr/>
        </p:nvSpPr>
        <p:spPr>
          <a:xfrm>
            <a:off x="3333750" y="3887788"/>
            <a:ext cx="2185988" cy="3344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21100">
                <a:solidFill>
                  <a:srgbClr val="C00000"/>
                </a:solidFill>
              </a:rPr>
              <a:t>2</a:t>
            </a:r>
            <a:endParaRPr lang="zh-CN" altLang="en-US" sz="21100">
              <a:solidFill>
                <a:srgbClr val="C00000"/>
              </a:solidFill>
            </a:endParaRPr>
          </a:p>
        </p:txBody>
      </p:sp>
      <p:cxnSp>
        <p:nvCxnSpPr>
          <p:cNvPr id="33804" name="直接连接符 25"/>
          <p:cNvCxnSpPr/>
          <p:nvPr/>
        </p:nvCxnSpPr>
        <p:spPr>
          <a:xfrm>
            <a:off x="6350" y="3746500"/>
            <a:ext cx="5608638" cy="7938"/>
          </a:xfrm>
          <a:prstGeom prst="line">
            <a:avLst/>
          </a:prstGeom>
          <a:noFill/>
          <a:ln w="6350">
            <a:solidFill>
              <a:srgbClr val="DD624E"/>
            </a:solidFill>
            <a:miter lim="800000"/>
          </a:ln>
        </p:spPr>
      </p:cxnSp>
      <p:sp>
        <p:nvSpPr>
          <p:cNvPr id="33805" name="文本框 8"/>
          <p:cNvSpPr/>
          <p:nvPr/>
        </p:nvSpPr>
        <p:spPr>
          <a:xfrm>
            <a:off x="11112" y="3914775"/>
            <a:ext cx="6172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500" b="1">
                <a:solidFill>
                  <a:srgbClr val="DD624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项目清单设置及项目特征</a:t>
            </a:r>
            <a:endParaRPr lang="zh-CN" altLang="en-US" sz="2500" b="1">
              <a:solidFill>
                <a:srgbClr val="DD624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1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2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2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4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grpId="5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6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7" nodeType="after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4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1"/>
      <p:bldP spid="33796" grpId="2"/>
      <p:bldP spid="33797" grpId="3"/>
      <p:bldP spid="33798" grpId="4"/>
      <p:bldP spid="33799" grpId="5"/>
      <p:bldP spid="33800" grpId="6"/>
      <p:bldP spid="33801" grpId="7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</a:rPr>
              <a:t>瓦、型材工程量清单项目设置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34819" name="Picture 4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143125" y="901700"/>
            <a:ext cx="8737600" cy="6330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/>
          <p:nvPr/>
        </p:nvPicPr>
        <p:blipFill>
          <a:blip r:embed="rId1"/>
          <a:srcRect b="57913"/>
          <a:stretch>
            <a:fillRect/>
          </a:stretch>
        </p:blipFill>
        <p:spPr>
          <a:xfrm>
            <a:off x="0" y="0"/>
            <a:ext cx="12858750" cy="29098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7411" name="文本框 15"/>
          <p:cNvSpPr txBox="1"/>
          <p:nvPr/>
        </p:nvSpPr>
        <p:spPr>
          <a:xfrm>
            <a:off x="1263650" y="3502025"/>
            <a:ext cx="1423988" cy="1163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6900">
                <a:solidFill>
                  <a:srgbClr val="B61922"/>
                </a:solidFill>
                <a:latin typeface="Kozuka Gothic Pro B"/>
                <a:ea typeface="Kozuka Gothic Pro B"/>
              </a:rPr>
              <a:t>01</a:t>
            </a:r>
            <a:endParaRPr lang="zh-CN" altLang="en-US" sz="6900">
              <a:solidFill>
                <a:srgbClr val="B61922"/>
              </a:solidFill>
              <a:latin typeface="Kozuka Gothic Pro B"/>
              <a:ea typeface="Kozuka Gothic Pro B"/>
            </a:endParaRPr>
          </a:p>
        </p:txBody>
      </p:sp>
      <p:sp>
        <p:nvSpPr>
          <p:cNvPr id="17412" name="文本框 16"/>
          <p:cNvSpPr txBox="1"/>
          <p:nvPr/>
        </p:nvSpPr>
        <p:spPr>
          <a:xfrm>
            <a:off x="4071938" y="3502025"/>
            <a:ext cx="1423987" cy="1163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6900">
                <a:solidFill>
                  <a:srgbClr val="B61922"/>
                </a:solidFill>
                <a:latin typeface="Kozuka Gothic Pro B"/>
                <a:ea typeface="Kozuka Gothic Pro B"/>
              </a:rPr>
              <a:t>02</a:t>
            </a:r>
            <a:endParaRPr lang="zh-CN" altLang="en-US" sz="6900">
              <a:solidFill>
                <a:srgbClr val="B61922"/>
              </a:solidFill>
              <a:latin typeface="Kozuka Gothic Pro B"/>
              <a:ea typeface="Kozuka Gothic Pro B"/>
            </a:endParaRPr>
          </a:p>
        </p:txBody>
      </p:sp>
      <p:sp>
        <p:nvSpPr>
          <p:cNvPr id="17413" name="文本框 17"/>
          <p:cNvSpPr txBox="1"/>
          <p:nvPr/>
        </p:nvSpPr>
        <p:spPr>
          <a:xfrm>
            <a:off x="6880225" y="3502025"/>
            <a:ext cx="1423988" cy="1163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6900">
                <a:solidFill>
                  <a:srgbClr val="B61922"/>
                </a:solidFill>
                <a:latin typeface="Kozuka Gothic Pro B"/>
                <a:ea typeface="Kozuka Gothic Pro B"/>
              </a:rPr>
              <a:t>03</a:t>
            </a:r>
            <a:endParaRPr lang="zh-CN" altLang="en-US" sz="6900">
              <a:solidFill>
                <a:srgbClr val="B61922"/>
              </a:solidFill>
              <a:latin typeface="Kozuka Gothic Pro B"/>
              <a:ea typeface="Kozuka Gothic Pro B"/>
            </a:endParaRPr>
          </a:p>
        </p:txBody>
      </p:sp>
      <p:sp>
        <p:nvSpPr>
          <p:cNvPr id="17414" name="文本框 18"/>
          <p:cNvSpPr txBox="1"/>
          <p:nvPr/>
        </p:nvSpPr>
        <p:spPr>
          <a:xfrm>
            <a:off x="9690100" y="3502025"/>
            <a:ext cx="1422400" cy="11636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6900">
                <a:solidFill>
                  <a:srgbClr val="B61922"/>
                </a:solidFill>
                <a:latin typeface="Kozuka Gothic Pro B"/>
                <a:ea typeface="Kozuka Gothic Pro B"/>
              </a:rPr>
              <a:t>04</a:t>
            </a:r>
            <a:endParaRPr lang="zh-CN" altLang="en-US" sz="6900">
              <a:solidFill>
                <a:srgbClr val="B61922"/>
              </a:solidFill>
              <a:latin typeface="Kozuka Gothic Pro B"/>
              <a:ea typeface="Kozuka Gothic Pro B"/>
            </a:endParaRPr>
          </a:p>
        </p:txBody>
      </p:sp>
      <p:cxnSp>
        <p:nvCxnSpPr>
          <p:cNvPr id="17415" name="直接连接符 20"/>
          <p:cNvCxnSpPr/>
          <p:nvPr/>
        </p:nvCxnSpPr>
        <p:spPr>
          <a:xfrm flipH="1">
            <a:off x="3214688" y="3594100"/>
            <a:ext cx="11112" cy="906462"/>
          </a:xfrm>
          <a:prstGeom prst="line">
            <a:avLst/>
          </a:prstGeom>
          <a:noFill/>
          <a:ln>
            <a:solidFill>
              <a:srgbClr val="6E6E6E"/>
            </a:solidFill>
            <a:miter lim="800000"/>
          </a:ln>
        </p:spPr>
      </p:cxnSp>
      <p:cxnSp>
        <p:nvCxnSpPr>
          <p:cNvPr id="17416" name="直接连接符 23"/>
          <p:cNvCxnSpPr/>
          <p:nvPr/>
        </p:nvCxnSpPr>
        <p:spPr>
          <a:xfrm flipH="1">
            <a:off x="723900" y="3594100"/>
            <a:ext cx="12700" cy="906462"/>
          </a:xfrm>
          <a:prstGeom prst="line">
            <a:avLst/>
          </a:prstGeom>
          <a:noFill/>
          <a:ln>
            <a:solidFill>
              <a:srgbClr val="6E6E6E"/>
            </a:solidFill>
            <a:miter lim="800000"/>
          </a:ln>
        </p:spPr>
      </p:cxnSp>
      <p:cxnSp>
        <p:nvCxnSpPr>
          <p:cNvPr id="17417" name="直接连接符 24"/>
          <p:cNvCxnSpPr/>
          <p:nvPr/>
        </p:nvCxnSpPr>
        <p:spPr>
          <a:xfrm flipH="1">
            <a:off x="6181725" y="3594100"/>
            <a:ext cx="12700" cy="906462"/>
          </a:xfrm>
          <a:prstGeom prst="line">
            <a:avLst/>
          </a:prstGeom>
          <a:noFill/>
          <a:ln>
            <a:solidFill>
              <a:srgbClr val="6E6E6E"/>
            </a:solidFill>
            <a:miter lim="800000"/>
          </a:ln>
        </p:spPr>
      </p:cxnSp>
      <p:cxnSp>
        <p:nvCxnSpPr>
          <p:cNvPr id="17418" name="直接连接符 25"/>
          <p:cNvCxnSpPr/>
          <p:nvPr/>
        </p:nvCxnSpPr>
        <p:spPr>
          <a:xfrm flipH="1">
            <a:off x="9150350" y="3594100"/>
            <a:ext cx="12700" cy="906462"/>
          </a:xfrm>
          <a:prstGeom prst="line">
            <a:avLst/>
          </a:prstGeom>
          <a:noFill/>
          <a:ln>
            <a:solidFill>
              <a:srgbClr val="6E6E6E"/>
            </a:solidFill>
            <a:miter lim="800000"/>
          </a:ln>
        </p:spPr>
      </p:cxnSp>
      <p:cxnSp>
        <p:nvCxnSpPr>
          <p:cNvPr id="17419" name="直接连接符 26"/>
          <p:cNvCxnSpPr/>
          <p:nvPr/>
        </p:nvCxnSpPr>
        <p:spPr>
          <a:xfrm flipH="1">
            <a:off x="11768138" y="3594100"/>
            <a:ext cx="12700" cy="906462"/>
          </a:xfrm>
          <a:prstGeom prst="line">
            <a:avLst/>
          </a:prstGeom>
          <a:noFill/>
          <a:ln w="6350">
            <a:solidFill>
              <a:srgbClr val="7F7F7F"/>
            </a:solidFill>
            <a:miter lim="800000"/>
          </a:ln>
        </p:spPr>
      </p:cxnSp>
      <p:sp>
        <p:nvSpPr>
          <p:cNvPr id="17420" name="矩形 21"/>
          <p:cNvSpPr/>
          <p:nvPr/>
        </p:nvSpPr>
        <p:spPr>
          <a:xfrm>
            <a:off x="1143000" y="4973638"/>
            <a:ext cx="1857375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400">
                <a:solidFill>
                  <a:srgbClr val="2A7E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钢筋工程量计算的基本规则</a:t>
            </a:r>
            <a:endParaRPr lang="zh-CN" altLang="en-US" sz="2400">
              <a:solidFill>
                <a:srgbClr val="2A7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1" name="矩形 35"/>
          <p:cNvSpPr/>
          <p:nvPr/>
        </p:nvSpPr>
        <p:spPr>
          <a:xfrm>
            <a:off x="3571875" y="5045075"/>
            <a:ext cx="2428875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400">
                <a:solidFill>
                  <a:srgbClr val="2A7E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基础钢筋工程量计算</a:t>
            </a:r>
            <a:endParaRPr lang="zh-CN" altLang="en-US" sz="2400">
              <a:solidFill>
                <a:srgbClr val="2A7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2" name="矩形 37"/>
          <p:cNvSpPr/>
          <p:nvPr/>
        </p:nvSpPr>
        <p:spPr>
          <a:xfrm>
            <a:off x="6643688" y="5045075"/>
            <a:ext cx="2071688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400">
                <a:solidFill>
                  <a:srgbClr val="2A7E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柱钢筋工程量计算</a:t>
            </a:r>
            <a:endParaRPr lang="zh-CN" altLang="en-US" sz="2400">
              <a:solidFill>
                <a:srgbClr val="2A7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3" name="矩形 39"/>
          <p:cNvSpPr/>
          <p:nvPr/>
        </p:nvSpPr>
        <p:spPr>
          <a:xfrm>
            <a:off x="9501188" y="5116512"/>
            <a:ext cx="18970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2400">
                <a:solidFill>
                  <a:srgbClr val="2A7E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2400">
              <a:solidFill>
                <a:srgbClr val="2A7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1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32" fill="hold" grpId="4" nodeType="afterEffect">
                                  <p:childTnLst>
                                    <p:set>
                                      <p:cBhvr additive="base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1" nodeType="click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2" fill="hold" grpId="5" nodeType="afterEffect">
                                  <p:childTnLst>
                                    <p:set>
                                      <p:cBhvr additive="base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2" nodeType="clickEffect"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5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32" fill="hold" grpId="6" nodeType="afterEffect">
                                  <p:childTnLst>
                                    <p:set>
                                      <p:cBhvr additive="base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3" nodeType="clickEffect">
                                  <p:childTnLst>
                                    <p:set>
                                      <p:cBhvr additive="base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childTnLst>
                                    <p:set>
                                      <p:cBhvr additive="base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6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32" fill="hold" grpId="7" nodeType="afterEffect">
                                  <p:childTnLst>
                                    <p:set>
                                      <p:cBhvr additive="base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1"/>
      <p:bldP spid="17413" grpId="2"/>
      <p:bldP spid="17414" grpId="3"/>
      <p:bldP spid="17420" grpId="4"/>
      <p:bldP spid="17421" grpId="5"/>
      <p:bldP spid="17422" grpId="6"/>
      <p:bldP spid="17423" grpId="7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35843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143000" y="1544638"/>
            <a:ext cx="10644188" cy="49291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</a:rPr>
              <a:t>屋面防水及其他工程量清单项目设置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36867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71625" y="901700"/>
            <a:ext cx="9578975" cy="60721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/>
          <p:nvPr>
            <p:ph type="title" idx="4294967295"/>
          </p:nvPr>
        </p:nvSpPr>
        <p:spPr>
          <a:xfrm>
            <a:off x="0" y="330200"/>
            <a:ext cx="111061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</a:rPr>
              <a:t>屋面防水及其他工程量清单项目设置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37891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2214562" y="1330325"/>
            <a:ext cx="7905750" cy="59023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</a:rPr>
              <a:t>屋面防水及其他工程量清单项目设置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38915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071562" y="1973262"/>
            <a:ext cx="10839450" cy="4429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矩形 1"/>
          <p:cNvSpPr/>
          <p:nvPr/>
        </p:nvSpPr>
        <p:spPr>
          <a:xfrm>
            <a:off x="6350" y="17462"/>
            <a:ext cx="12858750" cy="7232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39" name="矩形 5"/>
          <p:cNvSpPr/>
          <p:nvPr/>
        </p:nvSpPr>
        <p:spPr>
          <a:xfrm>
            <a:off x="6429375" y="0"/>
            <a:ext cx="6429375" cy="7232650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方正兰亭纤黑_GBK"/>
              <a:ea typeface="方正兰亭纤黑_GBK"/>
            </a:endParaRPr>
          </a:p>
        </p:txBody>
      </p:sp>
      <p:sp>
        <p:nvSpPr>
          <p:cNvPr id="39940" name="椭圆 38"/>
          <p:cNvSpPr/>
          <p:nvPr/>
        </p:nvSpPr>
        <p:spPr>
          <a:xfrm>
            <a:off x="6523038" y="2393950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1" name="TextBox 24"/>
          <p:cNvSpPr/>
          <p:nvPr/>
        </p:nvSpPr>
        <p:spPr>
          <a:xfrm>
            <a:off x="7786688" y="2544762"/>
            <a:ext cx="38782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瓦、型材及其他屋面工程量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942" name="椭圆 41"/>
          <p:cNvSpPr/>
          <p:nvPr/>
        </p:nvSpPr>
        <p:spPr>
          <a:xfrm>
            <a:off x="6523038" y="3586163"/>
            <a:ext cx="830262" cy="830262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3" name="TextBox 24"/>
          <p:cNvSpPr/>
          <p:nvPr/>
        </p:nvSpPr>
        <p:spPr>
          <a:xfrm>
            <a:off x="7786688" y="3738562"/>
            <a:ext cx="27860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屋面坡度系数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944" name="椭圆 44"/>
          <p:cNvSpPr/>
          <p:nvPr/>
        </p:nvSpPr>
        <p:spPr>
          <a:xfrm>
            <a:off x="6523038" y="4768850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5" name="TextBox 24"/>
          <p:cNvSpPr/>
          <p:nvPr/>
        </p:nvSpPr>
        <p:spPr>
          <a:xfrm>
            <a:off x="7786688" y="4921250"/>
            <a:ext cx="23383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屋面及防水工程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9946" name="文本框 5"/>
          <p:cNvSpPr/>
          <p:nvPr/>
        </p:nvSpPr>
        <p:spPr>
          <a:xfrm>
            <a:off x="0" y="5484812"/>
            <a:ext cx="4224338" cy="166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10200">
                <a:solidFill>
                  <a:srgbClr val="C00000"/>
                </a:solidFill>
              </a:rPr>
              <a:t>PART</a:t>
            </a:r>
            <a:endParaRPr lang="zh-CN" altLang="en-US" sz="10200">
              <a:solidFill>
                <a:srgbClr val="C00000"/>
              </a:solidFill>
            </a:endParaRPr>
          </a:p>
        </p:txBody>
      </p:sp>
      <p:sp>
        <p:nvSpPr>
          <p:cNvPr id="39947" name="文本框 4"/>
          <p:cNvSpPr/>
          <p:nvPr/>
        </p:nvSpPr>
        <p:spPr>
          <a:xfrm>
            <a:off x="3333750" y="3887788"/>
            <a:ext cx="2185988" cy="3344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21100">
                <a:solidFill>
                  <a:srgbClr val="C00000"/>
                </a:solidFill>
              </a:rPr>
              <a:t>3</a:t>
            </a:r>
            <a:endParaRPr lang="zh-CN" altLang="en-US" sz="21100">
              <a:solidFill>
                <a:srgbClr val="C00000"/>
              </a:solidFill>
            </a:endParaRPr>
          </a:p>
        </p:txBody>
      </p:sp>
      <p:cxnSp>
        <p:nvCxnSpPr>
          <p:cNvPr id="39948" name="直接连接符 25"/>
          <p:cNvCxnSpPr/>
          <p:nvPr/>
        </p:nvCxnSpPr>
        <p:spPr>
          <a:xfrm>
            <a:off x="6350" y="3746500"/>
            <a:ext cx="5608638" cy="7938"/>
          </a:xfrm>
          <a:prstGeom prst="line">
            <a:avLst/>
          </a:prstGeom>
          <a:noFill/>
          <a:ln w="6350">
            <a:solidFill>
              <a:srgbClr val="DD624E"/>
            </a:solidFill>
            <a:miter lim="800000"/>
          </a:ln>
        </p:spPr>
      </p:cxnSp>
      <p:sp>
        <p:nvSpPr>
          <p:cNvPr id="39949" name="文本框 8"/>
          <p:cNvSpPr/>
          <p:nvPr/>
        </p:nvSpPr>
        <p:spPr>
          <a:xfrm>
            <a:off x="11112" y="3914775"/>
            <a:ext cx="6172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500" b="1">
                <a:solidFill>
                  <a:srgbClr val="DD624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工程量计算规则及例题</a:t>
            </a:r>
            <a:endParaRPr lang="zh-CN" altLang="en-US" sz="2500" b="1">
              <a:solidFill>
                <a:srgbClr val="DD624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1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2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2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4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grpId="5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3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6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7" nodeType="after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4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1"/>
      <p:bldP spid="39940" grpId="2"/>
      <p:bldP spid="39941" grpId="3"/>
      <p:bldP spid="39942" grpId="4"/>
      <p:bldP spid="39943" grpId="5"/>
      <p:bldP spid="39944" grpId="6"/>
      <p:bldP spid="39945" grpId="7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714375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0963" name="Rectangle 3"/>
          <p:cNvSpPr/>
          <p:nvPr>
            <p:ph type="body" idx="4294967295"/>
          </p:nvPr>
        </p:nvSpPr>
        <p:spPr>
          <a:xfrm>
            <a:off x="642938" y="1687512"/>
            <a:ext cx="11572875" cy="477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一、 瓦、型材及其他屋面工程量的计算</a:t>
            </a:r>
            <a:r>
              <a:rPr lang="zh-CN" altLang="en-US" sz="3000" b="1">
                <a:solidFill>
                  <a:srgbClr val="F92009"/>
                </a:solidFill>
              </a:rPr>
              <a:t>（编码：</a:t>
            </a:r>
            <a:r>
              <a:rPr lang="en-US" altLang="zh-CN" sz="3000" b="1">
                <a:solidFill>
                  <a:srgbClr val="F92009"/>
                </a:solidFill>
              </a:rPr>
              <a:t>010</a:t>
            </a:r>
            <a:r>
              <a:rPr lang="zh-CN" altLang="en-US" sz="3000" b="1">
                <a:solidFill>
                  <a:srgbClr val="F92009"/>
                </a:solidFill>
              </a:rPr>
              <a:t>9</a:t>
            </a:r>
            <a:r>
              <a:rPr lang="en-US" altLang="zh-CN" sz="3000" b="1">
                <a:solidFill>
                  <a:srgbClr val="F92009"/>
                </a:solidFill>
              </a:rPr>
              <a:t>0</a:t>
            </a:r>
            <a:r>
              <a:rPr lang="zh-CN" altLang="en-US" sz="3000" b="1">
                <a:solidFill>
                  <a:srgbClr val="F92009"/>
                </a:solidFill>
              </a:rPr>
              <a:t>1）</a:t>
            </a:r>
            <a:endParaRPr lang="zh-CN" altLang="en-US" sz="3000" b="1">
              <a:solidFill>
                <a:srgbClr val="F92009"/>
              </a:solidFill>
            </a:endParaRPr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</a:t>
            </a:r>
            <a:r>
              <a:rPr lang="zh-CN" altLang="en-US" sz="3000" b="1"/>
              <a:t>计算规则</a:t>
            </a:r>
            <a:r>
              <a:rPr lang="zh-CN" altLang="en-US" sz="3000"/>
              <a:t>——</a:t>
            </a:r>
            <a:r>
              <a:rPr lang="zh-CN" altLang="en-US" sz="3000" b="1"/>
              <a:t>瓦屋面、金属压型板（包括挑檐部分）均按设计图示尺寸以</a:t>
            </a:r>
            <a:r>
              <a:rPr lang="zh-CN" altLang="en-US" sz="3000" b="1">
                <a:solidFill>
                  <a:srgbClr val="FF0000"/>
                </a:solidFill>
              </a:rPr>
              <a:t>斜面积</a:t>
            </a:r>
            <a:r>
              <a:rPr lang="zh-CN" altLang="en-US" sz="3000" b="1"/>
              <a:t>（屋面水平投影面积乘以屋面坡度系数）计算。</a:t>
            </a:r>
            <a:endParaRPr lang="zh-CN" altLang="en-US" sz="3000" b="1"/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</a:t>
            </a:r>
            <a:r>
              <a:rPr lang="zh-CN" altLang="en-US" sz="3000" b="1"/>
              <a:t>不扣除：房上烟囱、风帽底座、风道、屋面小气窗、斜沟等所占面积。</a:t>
            </a:r>
            <a:endParaRPr lang="zh-CN" altLang="en-US" sz="3000" b="1"/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</a:t>
            </a:r>
            <a:r>
              <a:rPr lang="zh-CN" altLang="en-US" sz="3000" b="1"/>
              <a:t>不增加：屋面小气窗的出檐部分</a:t>
            </a:r>
            <a:endParaRPr lang="zh-CN" altLang="en-US" sz="3000" b="1"/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</a:t>
            </a:r>
            <a:r>
              <a:rPr lang="zh-CN" altLang="en-US" sz="3000" b="1"/>
              <a:t>注意：屋面木基层按屋面斜面积计算，天窗挑檐重叠部分按设计规定计算，屋面烟囱及斜沟部分所占面积不扣除。</a:t>
            </a:r>
            <a:endParaRPr lang="zh-CN" altLang="en-US"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8" name="Rectangle 2"/>
          <p:cNvSpPr/>
          <p:nvPr/>
        </p:nvSpPr>
        <p:spPr>
          <a:xfrm>
            <a:off x="500062" y="258762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2425" y="3962400"/>
          <a:ext cx="31242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1" imgW="310553100" imgH="178441350" progId="">
                  <p:embed/>
                </p:oleObj>
              </mc:Choice>
              <mc:Fallback>
                <p:oleObj name="" r:id="rId1" imgW="310553100" imgH="1784413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l="22911" t="26130" r="50402" b="23507"/>
                      <a:stretch>
                        <a:fillRect/>
                      </a:stretch>
                    </p:blipFill>
                    <p:spPr>
                      <a:xfrm>
                        <a:off x="1622425" y="3962400"/>
                        <a:ext cx="31242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747000" y="2400300"/>
          <a:ext cx="395605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310553100" imgH="178441350" progId="">
                  <p:embed/>
                </p:oleObj>
              </mc:Choice>
              <mc:Fallback>
                <p:oleObj name="" r:id="rId3" imgW="310553100" imgH="1784413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l="57975" t="36156" r="15033" b="23507"/>
                      <a:stretch>
                        <a:fillRect/>
                      </a:stretch>
                    </p:blipFill>
                    <p:spPr>
                      <a:xfrm>
                        <a:off x="7747000" y="2400300"/>
                        <a:ext cx="3956050" cy="254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/>
          <p:nvPr/>
        </p:nvSpPr>
        <p:spPr>
          <a:xfrm>
            <a:off x="5822950" y="1870075"/>
            <a:ext cx="2122488" cy="1270000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100000">
                <a:srgbClr val="FFFFFF"/>
              </a:gs>
            </a:gsLst>
            <a:lin ang="5400000" scaled="1"/>
          </a:gradFill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2500" b="1"/>
              <a:t>屋面小气窗的水平面积不增加</a:t>
            </a:r>
            <a:endParaRPr lang="zh-CN" altLang="en-US" sz="2500" b="1"/>
          </a:p>
        </p:txBody>
      </p:sp>
      <p:sp>
        <p:nvSpPr>
          <p:cNvPr id="1030" name="Text Box 6"/>
          <p:cNvSpPr/>
          <p:nvPr/>
        </p:nvSpPr>
        <p:spPr>
          <a:xfrm>
            <a:off x="4660900" y="4040188"/>
            <a:ext cx="2478088" cy="1270000"/>
          </a:xfrm>
          <a:prstGeom prst="rect">
            <a:avLst/>
          </a:prstGeom>
          <a:gradFill rotWithShape="1">
            <a:gsLst>
              <a:gs pos="0">
                <a:srgbClr val="E6FAFA"/>
              </a:gs>
              <a:gs pos="100000">
                <a:srgbClr val="FFFFFF"/>
              </a:gs>
            </a:gsLst>
            <a:lin ang="5400000" scaled="1"/>
          </a:gradFill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zh-CN" altLang="en-US" sz="2500" b="1"/>
              <a:t>天窗挑檐与屋面重叠部分面积并入屋面工程量内</a:t>
            </a:r>
            <a:endParaRPr lang="zh-CN" altLang="en-US" sz="2500" b="1"/>
          </a:p>
        </p:txBody>
      </p:sp>
      <p:cxnSp>
        <p:nvCxnSpPr>
          <p:cNvPr id="1031" name="Line 7"/>
          <p:cNvCxnSpPr/>
          <p:nvPr/>
        </p:nvCxnSpPr>
        <p:spPr>
          <a:xfrm>
            <a:off x="7543800" y="2628900"/>
            <a:ext cx="1112838" cy="303212"/>
          </a:xfrm>
          <a:prstGeom prst="line">
            <a:avLst/>
          </a:prstGeom>
          <a:noFill/>
          <a:ln w="50800">
            <a:solidFill>
              <a:srgbClr val="008080"/>
            </a:solidFill>
            <a:miter lim="800000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1"/>
      <p:bldP spid="1030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3" name="Rectangle 2"/>
          <p:cNvSpPr/>
          <p:nvPr/>
        </p:nvSpPr>
        <p:spPr>
          <a:xfrm>
            <a:off x="571500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2054" name="Rectangle 3"/>
          <p:cNvSpPr/>
          <p:nvPr>
            <p:ph type="body" idx="4294967295"/>
          </p:nvPr>
        </p:nvSpPr>
        <p:spPr>
          <a:xfrm>
            <a:off x="714375" y="1401762"/>
            <a:ext cx="11572875" cy="477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屋面坡度系数：</a:t>
            </a:r>
            <a:r>
              <a:rPr lang="zh-CN" altLang="en-US" sz="3000" b="1"/>
              <a:t>也称为屋面延尺系数，是指屋面放坡时，</a:t>
            </a:r>
            <a:r>
              <a:rPr lang="zh-CN" altLang="en-US" sz="3000" b="1">
                <a:solidFill>
                  <a:srgbClr val="FF0000"/>
                </a:solidFill>
              </a:rPr>
              <a:t>斜</a:t>
            </a:r>
            <a:endParaRPr lang="zh-CN" altLang="en-US" sz="3000" b="1">
              <a:solidFill>
                <a:srgbClr val="FF0000"/>
              </a:solidFill>
            </a:endParaRPr>
          </a:p>
          <a:p>
            <a:pPr marL="228600" lvl="0" indent="-2286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长与水平长度的比值</a:t>
            </a:r>
            <a:r>
              <a:rPr lang="zh-CN" altLang="en-US" sz="3000" b="1"/>
              <a:t>。两坡水和四坡水屋面计算方法不太一</a:t>
            </a:r>
            <a:endParaRPr lang="zh-CN" altLang="en-US" sz="3000" b="1"/>
          </a:p>
          <a:p>
            <a:pPr marL="228600" lvl="0" indent="-228600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3000" b="1"/>
              <a:t>致。</a:t>
            </a:r>
            <a:endParaRPr lang="zh-CN" altLang="en-US" sz="3000" b="1"/>
          </a:p>
          <a:p>
            <a:pPr marL="228600" lvl="0" indent="-228600" eaLnBrk="1" hangingPunct="1">
              <a:buFontTx/>
              <a:buNone/>
            </a:pPr>
            <a:r>
              <a:rPr lang="zh-CN" altLang="en-US" sz="2600">
                <a:solidFill>
                  <a:srgbClr val="FF0000"/>
                </a:solidFill>
              </a:rPr>
              <a:t>A、两坡水屋面坡度系数——k</a:t>
            </a:r>
            <a:endParaRPr lang="zh-CN" altLang="en-US" sz="2600">
              <a:solidFill>
                <a:srgbClr val="FF0000"/>
              </a:solidFill>
            </a:endParaRPr>
          </a:p>
          <a:p>
            <a:pPr marL="228600" lvl="0" indent="-228600" eaLnBrk="1" hangingPunct="1">
              <a:buFontTx/>
              <a:buNone/>
            </a:pPr>
            <a:endParaRPr lang="zh-CN" altLang="en-US" sz="26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3616325"/>
          <a:ext cx="5248275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" imgW="310553100" imgH="178441350" progId="">
                  <p:embed/>
                </p:oleObj>
              </mc:Choice>
              <mc:Fallback>
                <p:oleObj name="" r:id="rId1" imgW="310553100" imgH="17844135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l="26030" t="19507" r="36849" b="37391"/>
                      <a:stretch>
                        <a:fillRect/>
                      </a:stretch>
                    </p:blipFill>
                    <p:spPr>
                      <a:xfrm>
                        <a:off x="1143000" y="3616325"/>
                        <a:ext cx="5248275" cy="2455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072312" y="3402012"/>
          <a:ext cx="46497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32004000" imgH="27127200" progId="Equation.3">
                  <p:embed/>
                </p:oleObj>
              </mc:Choice>
              <mc:Fallback>
                <p:oleObj name="" r:id="rId3" imgW="32004000" imgH="27127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2312" y="3402012"/>
                        <a:ext cx="4649788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72000" y="6188075"/>
          <a:ext cx="7088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5" imgW="56997600" imgH="9753600" progId="Equation.3">
                  <p:embed/>
                </p:oleObj>
              </mc:Choice>
              <mc:Fallback>
                <p:oleObj name="" r:id="rId5" imgW="56997600" imgH="9753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6188075"/>
                        <a:ext cx="708818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7" name="chimes.wav"/>
          </p:stSnd>
        </p:sndAc>
      </p:transition>
    </mc:Choice>
    <mc:Fallback>
      <p:transition>
        <p:cut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Rectangle 2"/>
          <p:cNvSpPr/>
          <p:nvPr/>
        </p:nvSpPr>
        <p:spPr>
          <a:xfrm>
            <a:off x="714375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3077" name="Rectangle 3"/>
          <p:cNvSpPr/>
          <p:nvPr>
            <p:ph type="body" idx="4294967295"/>
          </p:nvPr>
        </p:nvSpPr>
        <p:spPr>
          <a:xfrm>
            <a:off x="642938" y="1460500"/>
            <a:ext cx="11572875" cy="477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Tx/>
              <a:buNone/>
            </a:pPr>
            <a:r>
              <a:rPr lang="zh-CN" altLang="zh-CN" sz="2600">
                <a:solidFill>
                  <a:srgbClr val="FF0000"/>
                </a:solidFill>
              </a:rPr>
              <a:t>B</a:t>
            </a:r>
            <a:r>
              <a:rPr lang="zh-CN" altLang="en-US" sz="2600">
                <a:solidFill>
                  <a:srgbClr val="FF0000"/>
                </a:solidFill>
              </a:rPr>
              <a:t>、四坡水屋面坡度系数</a:t>
            </a:r>
            <a:endParaRPr lang="zh-CN" altLang="en-US" sz="2600">
              <a:solidFill>
                <a:srgbClr val="FF0000"/>
              </a:solidFill>
            </a:endParaRPr>
          </a:p>
        </p:txBody>
      </p:sp>
      <p:pic>
        <p:nvPicPr>
          <p:cNvPr id="3078" name="Picture 4" descr="定额04"/>
          <p:cNvPicPr/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218" t="38933" r="16184" b="42701"/>
          <a:stretch>
            <a:fillRect/>
          </a:stretch>
        </p:blipFill>
        <p:spPr>
          <a:xfrm>
            <a:off x="1670050" y="2249488"/>
            <a:ext cx="8040688" cy="2330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65238" y="4984750"/>
          <a:ext cx="10026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2" imgW="76504800" imgH="4876800" progId="Equation.3">
                  <p:embed/>
                </p:oleObj>
              </mc:Choice>
              <mc:Fallback>
                <p:oleObj name="" r:id="rId2" imgW="76504800" imgH="4876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5238" y="4984750"/>
                        <a:ext cx="100266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58888" y="5627688"/>
          <a:ext cx="88233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4" imgW="64312800" imgH="5181600" progId="Equation.3">
                  <p:embed/>
                </p:oleObj>
              </mc:Choice>
              <mc:Fallback>
                <p:oleObj name="" r:id="rId4" imgW="64312800" imgH="5181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5627688"/>
                        <a:ext cx="88233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6" name="chimes.wav"/>
          </p:stSnd>
        </p:sndAc>
      </p:transition>
    </mc:Choice>
    <mc:Fallback>
      <p:transition>
        <p:cut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9" name="Rectangle 2"/>
          <p:cNvSpPr/>
          <p:nvPr/>
        </p:nvSpPr>
        <p:spPr>
          <a:xfrm>
            <a:off x="1366838" y="427038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100" name="Rectangle 3"/>
          <p:cNvSpPr/>
          <p:nvPr>
            <p:ph type="body" idx="4294967295"/>
          </p:nvPr>
        </p:nvSpPr>
        <p:spPr>
          <a:xfrm>
            <a:off x="758825" y="1566862"/>
            <a:ext cx="9752012" cy="1847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Tx/>
              <a:buNone/>
            </a:pPr>
            <a:r>
              <a:rPr lang="en-US" altLang="zh-CN" sz="3500"/>
              <a:t>       </a:t>
            </a:r>
            <a:r>
              <a:rPr lang="zh-CN" altLang="en-US" sz="3500"/>
              <a:t>例</a:t>
            </a:r>
            <a:r>
              <a:rPr lang="en-US" altLang="zh-CN" sz="3500">
                <a:latin typeface="宋体" panose="02010600030101010101" pitchFamily="2" charset="-122"/>
              </a:rPr>
              <a:t>1.</a:t>
            </a:r>
            <a:r>
              <a:rPr lang="zh-CN" altLang="en-US" sz="3500">
                <a:latin typeface="宋体" panose="02010600030101010101" pitchFamily="2" charset="-122"/>
              </a:rPr>
              <a:t>如下图所示。试计算（</a:t>
            </a:r>
            <a:r>
              <a:rPr lang="en-US" altLang="zh-CN" sz="3500">
                <a:latin typeface="宋体" panose="02010600030101010101" pitchFamily="2" charset="-122"/>
              </a:rPr>
              <a:t>1</a:t>
            </a:r>
            <a:r>
              <a:rPr lang="zh-CN" altLang="en-US" sz="3500">
                <a:latin typeface="宋体" panose="02010600030101010101" pitchFamily="2" charset="-122"/>
              </a:rPr>
              <a:t>）屋面坡度系数K；（</a:t>
            </a:r>
            <a:r>
              <a:rPr lang="en-US" altLang="zh-CN" sz="3500">
                <a:latin typeface="宋体" panose="02010600030101010101" pitchFamily="2" charset="-122"/>
              </a:rPr>
              <a:t>2</a:t>
            </a:r>
            <a:r>
              <a:rPr lang="zh-CN" altLang="en-US" sz="3500">
                <a:latin typeface="宋体" panose="02010600030101010101" pitchFamily="2" charset="-122"/>
              </a:rPr>
              <a:t>） 若该屋面水平投影面积为</a:t>
            </a:r>
            <a:r>
              <a:rPr lang="en-US" altLang="zh-CN" sz="3500">
                <a:latin typeface="宋体" panose="02010600030101010101" pitchFamily="2" charset="-122"/>
              </a:rPr>
              <a:t>630</a:t>
            </a:r>
            <a:r>
              <a:rPr lang="zh-CN" altLang="en-US" sz="3500">
                <a:latin typeface="宋体" panose="02010600030101010101" pitchFamily="2" charset="-122"/>
              </a:rPr>
              <a:t>平方米，求瓦屋面工程量</a:t>
            </a:r>
            <a:r>
              <a:rPr lang="en-US" altLang="zh-CN" sz="3500">
                <a:latin typeface="宋体" panose="02010600030101010101" pitchFamily="2" charset="-122"/>
              </a:rPr>
              <a:t>S</a:t>
            </a:r>
            <a:r>
              <a:rPr lang="zh-CN" altLang="en-US" sz="3500">
                <a:latin typeface="宋体" panose="02010600030101010101" pitchFamily="2" charset="-122"/>
              </a:rPr>
              <a:t>。</a:t>
            </a:r>
            <a:endParaRPr lang="en-US" altLang="en-US" sz="3500">
              <a:latin typeface="宋体" panose="02010600030101010101" pitchFamily="2" charset="-122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878012" y="3313112"/>
          <a:ext cx="8605838" cy="369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1" imgW="310410225" imgH="145818225" progId="">
                  <p:embed/>
                </p:oleObj>
              </mc:Choice>
              <mc:Fallback>
                <p:oleObj name="" r:id="rId1" imgW="310410225" imgH="145818225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l="31502" t="14093" r="20200" b="27010"/>
                      <a:stretch>
                        <a:fillRect/>
                      </a:stretch>
                    </p:blipFill>
                    <p:spPr>
                      <a:xfrm>
                        <a:off x="1878012" y="3313112"/>
                        <a:ext cx="8605838" cy="369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1"/>
          <p:cNvSpPr/>
          <p:nvPr/>
        </p:nvSpPr>
        <p:spPr>
          <a:xfrm>
            <a:off x="6350" y="17462"/>
            <a:ext cx="12858750" cy="7232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5" name="矩形 5"/>
          <p:cNvSpPr/>
          <p:nvPr/>
        </p:nvSpPr>
        <p:spPr>
          <a:xfrm>
            <a:off x="6429375" y="0"/>
            <a:ext cx="6429375" cy="7232650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方正兰亭纤黑_GBK"/>
              <a:ea typeface="方正兰亭纤黑_GBK"/>
            </a:endParaRPr>
          </a:p>
        </p:txBody>
      </p:sp>
      <p:sp>
        <p:nvSpPr>
          <p:cNvPr id="18436" name="椭圆 38"/>
          <p:cNvSpPr/>
          <p:nvPr/>
        </p:nvSpPr>
        <p:spPr>
          <a:xfrm>
            <a:off x="6594475" y="2249488"/>
            <a:ext cx="830263" cy="830262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7" name="TextBox 24"/>
          <p:cNvSpPr/>
          <p:nvPr/>
        </p:nvSpPr>
        <p:spPr>
          <a:xfrm>
            <a:off x="7858125" y="2401888"/>
            <a:ext cx="2262188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屋顶类型及排水方式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438" name="椭圆 41"/>
          <p:cNvSpPr/>
          <p:nvPr/>
        </p:nvSpPr>
        <p:spPr>
          <a:xfrm>
            <a:off x="6594475" y="3443288"/>
            <a:ext cx="830263" cy="830262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9" name="TextBox 24"/>
          <p:cNvSpPr/>
          <p:nvPr/>
        </p:nvSpPr>
        <p:spPr>
          <a:xfrm>
            <a:off x="7858125" y="3594100"/>
            <a:ext cx="1108075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屋面防水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440" name="椭圆 44"/>
          <p:cNvSpPr/>
          <p:nvPr/>
        </p:nvSpPr>
        <p:spPr>
          <a:xfrm>
            <a:off x="6594475" y="4625975"/>
            <a:ext cx="830263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1" name="TextBox 24"/>
          <p:cNvSpPr/>
          <p:nvPr/>
        </p:nvSpPr>
        <p:spPr>
          <a:xfrm>
            <a:off x="7858125" y="4776788"/>
            <a:ext cx="203200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>
                <a:solidFill>
                  <a:srgbClr val="FFFFFF"/>
                </a:solidFill>
                <a:ea typeface="微软雅黑" panose="020B0503020204020204" pitchFamily="34" charset="-122"/>
              </a:rPr>
              <a:t>墙、地面防水防潮</a:t>
            </a:r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442" name="文本框 5"/>
          <p:cNvSpPr/>
          <p:nvPr/>
        </p:nvSpPr>
        <p:spPr>
          <a:xfrm>
            <a:off x="0" y="5484812"/>
            <a:ext cx="4224338" cy="166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10200">
                <a:solidFill>
                  <a:srgbClr val="C00000"/>
                </a:solidFill>
              </a:rPr>
              <a:t>PART</a:t>
            </a:r>
            <a:endParaRPr lang="zh-CN" altLang="en-US" sz="10200">
              <a:solidFill>
                <a:srgbClr val="C00000"/>
              </a:solidFill>
            </a:endParaRPr>
          </a:p>
        </p:txBody>
      </p:sp>
      <p:sp>
        <p:nvSpPr>
          <p:cNvPr id="18443" name="文本框 4"/>
          <p:cNvSpPr/>
          <p:nvPr/>
        </p:nvSpPr>
        <p:spPr>
          <a:xfrm>
            <a:off x="3333750" y="3887788"/>
            <a:ext cx="2185988" cy="3344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21100">
                <a:solidFill>
                  <a:srgbClr val="C00000"/>
                </a:solidFill>
              </a:rPr>
              <a:t>1</a:t>
            </a:r>
            <a:endParaRPr lang="zh-CN" altLang="en-US" sz="21100">
              <a:solidFill>
                <a:srgbClr val="C00000"/>
              </a:solidFill>
            </a:endParaRPr>
          </a:p>
        </p:txBody>
      </p:sp>
      <p:cxnSp>
        <p:nvCxnSpPr>
          <p:cNvPr id="18444" name="直接连接符 25"/>
          <p:cNvCxnSpPr/>
          <p:nvPr/>
        </p:nvCxnSpPr>
        <p:spPr>
          <a:xfrm>
            <a:off x="6350" y="3746500"/>
            <a:ext cx="5608638" cy="7938"/>
          </a:xfrm>
          <a:prstGeom prst="line">
            <a:avLst/>
          </a:prstGeom>
          <a:noFill/>
          <a:ln w="6350">
            <a:solidFill>
              <a:srgbClr val="DD624E"/>
            </a:solidFill>
            <a:miter lim="800000"/>
          </a:ln>
        </p:spPr>
      </p:cxnSp>
      <p:sp>
        <p:nvSpPr>
          <p:cNvPr id="18445" name="文本框 8"/>
          <p:cNvSpPr/>
          <p:nvPr/>
        </p:nvSpPr>
        <p:spPr>
          <a:xfrm>
            <a:off x="11112" y="3914775"/>
            <a:ext cx="6172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500" b="1">
                <a:solidFill>
                  <a:srgbClr val="DD624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屋面及防水工程相关知识</a:t>
            </a:r>
            <a:endParaRPr lang="zh-CN" altLang="en-US" sz="2500" b="1">
              <a:solidFill>
                <a:srgbClr val="DD624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1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2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4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grpId="5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3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6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7" nodeType="after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1"/>
      <p:bldP spid="18436" grpId="2"/>
      <p:bldP spid="18437" grpId="3"/>
      <p:bldP spid="18438" grpId="4"/>
      <p:bldP spid="18439" grpId="5"/>
      <p:bldP spid="18440" grpId="6"/>
      <p:bldP spid="18441" grpId="7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2"/>
          <p:cNvSpPr/>
          <p:nvPr/>
        </p:nvSpPr>
        <p:spPr>
          <a:xfrm>
            <a:off x="714375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5124" name="Rectangle 3"/>
          <p:cNvSpPr/>
          <p:nvPr>
            <p:ph type="body" idx="4294967295"/>
          </p:nvPr>
        </p:nvSpPr>
        <p:spPr>
          <a:xfrm>
            <a:off x="1179512" y="1928812"/>
            <a:ext cx="9215438" cy="4537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Tx/>
              <a:buNone/>
            </a:pPr>
            <a:r>
              <a:rPr lang="zh-CN" altLang="en-US" sz="3000" b="1">
                <a:latin typeface="宋体" panose="02010600030101010101" pitchFamily="2" charset="-122"/>
              </a:rPr>
              <a:t>解：</a:t>
            </a:r>
            <a:endParaRPr lang="zh-CN" altLang="en-US" sz="3000" b="1">
              <a:latin typeface="宋体" panose="02010600030101010101" pitchFamily="2" charset="-122"/>
            </a:endParaRPr>
          </a:p>
          <a:p>
            <a:pPr marL="228600" lvl="0" indent="-228600" eaLnBrk="1" hangingPunct="1">
              <a:buFontTx/>
              <a:buNone/>
            </a:pPr>
            <a:r>
              <a:rPr lang="en-US" altLang="zh-CN" sz="3000" b="1">
                <a:latin typeface="宋体" panose="02010600030101010101" pitchFamily="2" charset="-122"/>
              </a:rPr>
              <a:t>H=20.8-19.0=1.8m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marL="228600" lvl="0" indent="-228600" eaLnBrk="1" hangingPunct="1">
              <a:buFontTx/>
              <a:buNone/>
            </a:pPr>
            <a:r>
              <a:rPr lang="en-US" altLang="zh-CN" sz="3000" b="1">
                <a:latin typeface="宋体" panose="02010600030101010101" pitchFamily="2" charset="-122"/>
              </a:rPr>
              <a:t>L</a:t>
            </a:r>
            <a:r>
              <a:rPr lang="zh-CN" altLang="en-US" sz="3000" b="1" baseline="-25000">
                <a:latin typeface="宋体" panose="02010600030101010101" pitchFamily="2" charset="-122"/>
              </a:rPr>
              <a:t>水平</a:t>
            </a:r>
            <a:r>
              <a:rPr lang="en-US" altLang="zh-CN" sz="3000" b="1">
                <a:latin typeface="宋体" panose="02010600030101010101" pitchFamily="2" charset="-122"/>
              </a:rPr>
              <a:t>=8.4/2=4.2m</a:t>
            </a:r>
            <a:endParaRPr lang="en-US" altLang="zh-CN" sz="3000" b="1">
              <a:latin typeface="宋体" panose="02010600030101010101" pitchFamily="2" charset="-122"/>
            </a:endParaRPr>
          </a:p>
          <a:p>
            <a:pPr marL="228600" lvl="0" indent="-228600" eaLnBrk="1" hangingPunct="1">
              <a:buFontTx/>
              <a:buNone/>
            </a:pPr>
            <a:endParaRPr lang="en-US" altLang="en-US" sz="3000" b="1">
              <a:latin typeface="宋体" panose="02010600030101010101" pitchFamily="2" charset="-122"/>
            </a:endParaRPr>
          </a:p>
          <a:p>
            <a:pPr marL="228600" lvl="0" indent="-228600" eaLnBrk="1" hangingPunct="1">
              <a:buFontTx/>
              <a:buNone/>
            </a:pPr>
            <a:endParaRPr lang="en-US" altLang="en-US" sz="3000" b="1">
              <a:latin typeface="宋体" panose="02010600030101010101" pitchFamily="2" charset="-122"/>
            </a:endParaRPr>
          </a:p>
          <a:p>
            <a:pPr marL="228600" lvl="0" indent="-228600" eaLnBrk="1" hangingPunct="1">
              <a:buFontTx/>
              <a:buNone/>
            </a:pPr>
            <a:r>
              <a:rPr lang="en-US" altLang="zh-CN" sz="3000" b="1">
                <a:latin typeface="宋体" panose="02010600030101010101" pitchFamily="2" charset="-122"/>
              </a:rPr>
              <a:t>S=630×1.088=685.44㎡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85875" y="3687762"/>
          <a:ext cx="76200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1" imgW="52425600" imgH="10668000" progId="Equation.3">
                  <p:embed/>
                </p:oleObj>
              </mc:Choice>
              <mc:Fallback>
                <p:oleObj name="" r:id="rId1" imgW="52425600" imgH="10668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85875" y="3687762"/>
                        <a:ext cx="76200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/>
          <p:nvPr/>
        </p:nvSpPr>
        <p:spPr>
          <a:xfrm>
            <a:off x="785812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1987" name="Rectangle 3"/>
          <p:cNvSpPr/>
          <p:nvPr>
            <p:ph type="body" idx="4294967295"/>
          </p:nvPr>
        </p:nvSpPr>
        <p:spPr>
          <a:xfrm>
            <a:off x="658812" y="2022475"/>
            <a:ext cx="10929938" cy="242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lnSpc>
                <a:spcPct val="100000"/>
              </a:lnSpc>
              <a:buFontTx/>
              <a:buNone/>
            </a:pPr>
            <a:r>
              <a:rPr lang="zh-CN" altLang="en-US" sz="3500"/>
              <a:t>【例2】有一两坡水的坡形屋面，其外墙中心线长度为40m，宽度为15m，四面出檐距外墙外边线为0.3m，屋面坡度为1:1.333，外墙为24墙，试计算屋面工程量。</a:t>
            </a:r>
            <a:endParaRPr lang="zh-CN" altLang="en-US" sz="3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/>
          <p:nvPr/>
        </p:nvSpPr>
        <p:spPr>
          <a:xfrm>
            <a:off x="642938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3011" name="Rectangle 3"/>
          <p:cNvSpPr/>
          <p:nvPr>
            <p:ph type="body" idx="4294967295"/>
          </p:nvPr>
        </p:nvSpPr>
        <p:spPr>
          <a:xfrm>
            <a:off x="558800" y="1638300"/>
            <a:ext cx="10929938" cy="5092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【解】1、屋面水平投影面积＝长×宽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长＝40＋0.12×2＋0.30×2＝40.84m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宽＝15＋0.12×2＋0.30×2=15.84m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水平投影面积＝40.84×15.84＝646.91m</a:t>
            </a:r>
            <a:r>
              <a:rPr lang="zh-CN" altLang="en-US" sz="3000" baseline="30000"/>
              <a:t>2</a:t>
            </a:r>
            <a:endParaRPr lang="zh-CN" altLang="en-US" sz="3000" baseline="30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 2、屋面坡度系数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坡度为1：1.333＝B/A＝0.75/1：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 则k＝1.25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 3、计算屋面工程量</a:t>
            </a:r>
            <a:endParaRPr lang="zh-CN" altLang="en-US" sz="3000"/>
          </a:p>
          <a:p>
            <a:pPr marL="228600" lvl="0" indent="-228600" eaLnBrk="1" hangingPunct="1">
              <a:lnSpc>
                <a:spcPct val="120000"/>
              </a:lnSpc>
              <a:spcBef>
                <a:spcPts val="125"/>
              </a:spcBef>
              <a:buNone/>
            </a:pPr>
            <a:r>
              <a:rPr lang="zh-CN" altLang="en-US" sz="3000"/>
              <a:t>            S＝646.91×1.25＝808.64m</a:t>
            </a:r>
            <a:r>
              <a:rPr lang="zh-CN" altLang="en-US" sz="3000" baseline="30000"/>
              <a:t>2</a:t>
            </a:r>
            <a:endParaRPr lang="zh-CN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2"/>
          <p:cNvSpPr/>
          <p:nvPr/>
        </p:nvSpPr>
        <p:spPr>
          <a:xfrm>
            <a:off x="571500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6148" name="Text Box 3"/>
          <p:cNvSpPr/>
          <p:nvPr/>
        </p:nvSpPr>
        <p:spPr>
          <a:xfrm>
            <a:off x="152400" y="1566862"/>
            <a:ext cx="12253912" cy="1193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/>
              <a:t>[例3]某工程如图所示，屋面板上铺水泥大瓦，计算屋面工程量。</a:t>
            </a:r>
            <a:r>
              <a:rPr lang="zh-CN" altLang="en-US" b="1"/>
              <a:t>                                   </a:t>
            </a:r>
            <a:endParaRPr lang="zh-CN" altLang="en-US" sz="3500" b="1" baseline="3000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55625" y="2628900"/>
          <a:ext cx="10715625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1" imgW="306705000" imgH="162115500" progId="">
                  <p:embed/>
                </p:oleObj>
              </mc:Choice>
              <mc:Fallback>
                <p:oleObj name="" r:id="rId1" imgW="306705000" imgH="16211550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rcRect l="5957" t="36580" r="11734" b="10445"/>
                      <a:stretch>
                        <a:fillRect/>
                      </a:stretch>
                    </p:blipFill>
                    <p:spPr>
                      <a:xfrm>
                        <a:off x="555625" y="2628900"/>
                        <a:ext cx="10715625" cy="306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 fill="hold"/>
                                        <p:tgtEl>
                                          <p:spTgt spid="61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2"/>
          <p:cNvSpPr/>
          <p:nvPr/>
        </p:nvSpPr>
        <p:spPr>
          <a:xfrm>
            <a:off x="714375" y="187325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4035" name="Text Box 3"/>
          <p:cNvSpPr/>
          <p:nvPr/>
        </p:nvSpPr>
        <p:spPr>
          <a:xfrm>
            <a:off x="428625" y="1616075"/>
            <a:ext cx="10331450" cy="731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92009"/>
                </a:solidFill>
              </a:rPr>
              <a:t>二、屋面防水及其他（编码：</a:t>
            </a:r>
            <a:r>
              <a:rPr lang="en-US" altLang="zh-CN" sz="4000" b="1">
                <a:solidFill>
                  <a:srgbClr val="F92009"/>
                </a:solidFill>
              </a:rPr>
              <a:t>010</a:t>
            </a:r>
            <a:r>
              <a:rPr lang="zh-CN" altLang="en-US" sz="4000" b="1">
                <a:solidFill>
                  <a:srgbClr val="F92009"/>
                </a:solidFill>
              </a:rPr>
              <a:t>9</a:t>
            </a:r>
            <a:r>
              <a:rPr lang="en-US" altLang="zh-CN" sz="4000" b="1">
                <a:solidFill>
                  <a:srgbClr val="F92009"/>
                </a:solidFill>
              </a:rPr>
              <a:t>02</a:t>
            </a:r>
            <a:r>
              <a:rPr lang="zh-CN" altLang="en-US" sz="4000" b="1">
                <a:solidFill>
                  <a:srgbClr val="F92009"/>
                </a:solidFill>
              </a:rPr>
              <a:t>）</a:t>
            </a:r>
            <a:endParaRPr lang="zh-CN" altLang="en-US" sz="4000" b="1">
              <a:solidFill>
                <a:srgbClr val="F92009"/>
              </a:solidFill>
            </a:endParaRPr>
          </a:p>
        </p:txBody>
      </p:sp>
      <p:sp>
        <p:nvSpPr>
          <p:cNvPr id="44036" name="Rectangle 4"/>
          <p:cNvSpPr/>
          <p:nvPr>
            <p:ph type="body" idx="4294967295"/>
          </p:nvPr>
        </p:nvSpPr>
        <p:spPr>
          <a:xfrm>
            <a:off x="542925" y="2401888"/>
            <a:ext cx="11572875" cy="4783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spcBef>
                <a:spcPct val="15000"/>
              </a:spcBef>
              <a:buFontTx/>
              <a:buNone/>
            </a:pPr>
            <a:r>
              <a:rPr lang="zh-CN" altLang="en-US" sz="3300" b="1">
                <a:solidFill>
                  <a:srgbClr val="FF0000"/>
                </a:solidFill>
              </a:rPr>
              <a:t>1、卷材防水</a:t>
            </a:r>
            <a:endParaRPr lang="zh-CN" altLang="en-US" sz="3300" b="1">
              <a:solidFill>
                <a:srgbClr val="FF0000"/>
              </a:solidFill>
            </a:endParaRPr>
          </a:p>
          <a:p>
            <a:pPr marL="228600" lvl="0" indent="-228600" eaLnBrk="1" hangingPunct="1">
              <a:spcBef>
                <a:spcPct val="15000"/>
              </a:spcBef>
              <a:buFontTx/>
              <a:buNone/>
            </a:pPr>
            <a:r>
              <a:rPr lang="zh-CN" altLang="en-US" sz="3000"/>
              <a:t>（1）、概念：卷材屋面系指在平屋面结构层上用卷材（油毡、玻璃布）和沥青、油膏等粘结材料铺贴而成的屋面。</a:t>
            </a:r>
            <a:endParaRPr lang="zh-CN" altLang="en-US" sz="3000"/>
          </a:p>
          <a:p>
            <a:pPr marL="228600" lvl="0" indent="-228600" eaLnBrk="1" hangingPunct="1">
              <a:spcBef>
                <a:spcPct val="15000"/>
              </a:spcBef>
              <a:buFontTx/>
              <a:buNone/>
            </a:pPr>
            <a:r>
              <a:rPr lang="zh-CN" altLang="en-US" sz="3000"/>
              <a:t>（2）、工程量计算方法如下：</a:t>
            </a:r>
            <a:endParaRPr lang="zh-CN" altLang="en-US" sz="3000"/>
          </a:p>
          <a:p>
            <a:pPr marL="228600" lvl="0" indent="-228600" eaLnBrk="1" hangingPunct="1">
              <a:spcBef>
                <a:spcPct val="15000"/>
              </a:spcBef>
              <a:buFontTx/>
              <a:buNone/>
            </a:pPr>
            <a:r>
              <a:rPr lang="zh-CN" altLang="en-US" sz="3000"/>
              <a:t>      计算规则：按图示尺寸以平方米计算。</a:t>
            </a:r>
            <a:endParaRPr lang="zh-CN" altLang="en-US" sz="3000"/>
          </a:p>
          <a:p>
            <a:pPr marL="228600" lvl="0" indent="-228600" eaLnBrk="1" hangingPunct="1">
              <a:spcBef>
                <a:spcPct val="15000"/>
              </a:spcBef>
              <a:buFontTx/>
              <a:buNone/>
            </a:pPr>
            <a:r>
              <a:rPr lang="zh-CN" altLang="en-US" sz="3000">
                <a:solidFill>
                  <a:srgbClr val="4B06D6"/>
                </a:solidFill>
              </a:rPr>
              <a:t>     </a:t>
            </a:r>
            <a:r>
              <a:rPr lang="en-US" altLang="zh-CN" sz="3000">
                <a:solidFill>
                  <a:srgbClr val="4B06D6"/>
                </a:solidFill>
              </a:rPr>
              <a:t>①</a:t>
            </a:r>
            <a:r>
              <a:rPr lang="zh-CN" altLang="en-US" sz="3000">
                <a:solidFill>
                  <a:srgbClr val="4B06D6"/>
                </a:solidFill>
              </a:rPr>
              <a:t>斜屋顶</a:t>
            </a:r>
            <a:r>
              <a:rPr lang="en-US" altLang="zh-CN" sz="3000">
                <a:solidFill>
                  <a:srgbClr val="4B06D6"/>
                </a:solidFill>
              </a:rPr>
              <a:t>(</a:t>
            </a:r>
            <a:r>
              <a:rPr lang="zh-CN" altLang="en-US" sz="3000">
                <a:solidFill>
                  <a:srgbClr val="4B06D6"/>
                </a:solidFill>
              </a:rPr>
              <a:t>不包括平屋顶找坡</a:t>
            </a:r>
            <a:r>
              <a:rPr lang="en-US" altLang="zh-CN" sz="3000">
                <a:solidFill>
                  <a:srgbClr val="4B06D6"/>
                </a:solidFill>
              </a:rPr>
              <a:t>)</a:t>
            </a:r>
            <a:r>
              <a:rPr lang="zh-CN" altLang="en-US" sz="3000">
                <a:solidFill>
                  <a:srgbClr val="4B06D6"/>
                </a:solidFill>
              </a:rPr>
              <a:t>按斜面积计算，平屋顶按水平投影面积计算。</a:t>
            </a:r>
            <a:r>
              <a:rPr lang="en-US" altLang="en-US" sz="3000">
                <a:solidFill>
                  <a:srgbClr val="4B06D6"/>
                </a:solidFill>
              </a:rPr>
              <a:t>②</a:t>
            </a:r>
            <a:r>
              <a:rPr lang="zh-CN" altLang="en-US" sz="3000">
                <a:solidFill>
                  <a:srgbClr val="4B06D6"/>
                </a:solidFill>
              </a:rPr>
              <a:t>不扣除房上烟囱、风帽底座、风道、屋面小气窗和斜沟所占面积。</a:t>
            </a:r>
            <a:r>
              <a:rPr lang="en-US" altLang="en-US" sz="3000">
                <a:solidFill>
                  <a:srgbClr val="4B06D6"/>
                </a:solidFill>
              </a:rPr>
              <a:t>③</a:t>
            </a:r>
            <a:r>
              <a:rPr lang="zh-CN" altLang="en-US" sz="3000">
                <a:solidFill>
                  <a:srgbClr val="4B06D6"/>
                </a:solidFill>
              </a:rPr>
              <a:t>屋面的女儿墙、伸缩缝和天窗等处的弯起部分，并入屋面工程量内</a:t>
            </a:r>
            <a:r>
              <a:rPr lang="zh-CN" altLang="en-US" sz="3000">
                <a:solidFill>
                  <a:srgbClr val="4B06D6"/>
                </a:solidFill>
                <a:sym typeface="Arial" panose="020B0604020202020204" pitchFamily="34" charset="0"/>
              </a:rPr>
              <a:t>，如图纸无规定时，伸缩缝、女儿墙的弯起部分可按250mm计算，天窗弯起部分可按500mm计算。</a:t>
            </a:r>
            <a:endParaRPr lang="zh-CN" altLang="en-US" sz="3000">
              <a:solidFill>
                <a:srgbClr val="4B06D6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438" y="730250"/>
            <a:ext cx="12585700" cy="5607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Text Box 2"/>
          <p:cNvSpPr/>
          <p:nvPr/>
        </p:nvSpPr>
        <p:spPr>
          <a:xfrm>
            <a:off x="252412" y="2630488"/>
            <a:ext cx="12150725" cy="2270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66"/>
                </a:solidFill>
              </a:rPr>
              <a:t>例：某建筑物轴线尺寸50×16ｍ，墙厚240，四周女儿墙，无挑檐。屋面做法：水泥珍珠岩保温层，最薄处60，屋面坡度</a:t>
            </a:r>
            <a:r>
              <a:rPr lang="en-US" altLang="zh-CN" sz="3500" b="1">
                <a:solidFill>
                  <a:srgbClr val="000066"/>
                </a:solidFill>
              </a:rPr>
              <a:t>i=1.5</a:t>
            </a:r>
            <a:r>
              <a:rPr lang="en-US" altLang="en-US" sz="3500" b="1">
                <a:solidFill>
                  <a:srgbClr val="000066"/>
                </a:solidFill>
              </a:rPr>
              <a:t>％，</a:t>
            </a:r>
            <a:r>
              <a:rPr lang="en-US" altLang="zh-CN" sz="3500" b="1">
                <a:solidFill>
                  <a:srgbClr val="000066"/>
                </a:solidFill>
              </a:rPr>
              <a:t>1:3</a:t>
            </a:r>
            <a:r>
              <a:rPr lang="zh-CN" altLang="en-US" sz="3500" b="1">
                <a:solidFill>
                  <a:srgbClr val="000066"/>
                </a:solidFill>
              </a:rPr>
              <a:t>水泥砂浆找平层15厚，刷冷底子油一道，二毡三油防水层，弯起250mm，计算防水层工程量。</a:t>
            </a:r>
            <a:endParaRPr lang="zh-CN" altLang="en-US" sz="3500" b="1" baseline="3000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 Box 2"/>
          <p:cNvSpPr/>
          <p:nvPr/>
        </p:nvSpPr>
        <p:spPr>
          <a:xfrm>
            <a:off x="357188" y="2044700"/>
            <a:ext cx="12150725" cy="30781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66"/>
                </a:solidFill>
              </a:rPr>
              <a:t>由于屋面坡度小于1／</a:t>
            </a:r>
            <a:r>
              <a:rPr lang="en-US" altLang="zh-CN" sz="3500" b="1">
                <a:solidFill>
                  <a:srgbClr val="000066"/>
                </a:solidFill>
              </a:rPr>
              <a:t>30</a:t>
            </a:r>
            <a:r>
              <a:rPr lang="zh-CN" altLang="en-US" sz="3500" b="1">
                <a:solidFill>
                  <a:srgbClr val="000066"/>
                </a:solidFill>
              </a:rPr>
              <a:t>，因此按平屋面防水计算。</a:t>
            </a:r>
            <a:endParaRPr lang="zh-CN" altLang="en-US" sz="3500" b="1">
              <a:solidFill>
                <a:srgbClr val="000066"/>
              </a:solidFill>
            </a:endParaRP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66"/>
                </a:solidFill>
              </a:rPr>
              <a:t>平面防水面积：(50-0.24)×(16-0.24)=784.2176ｍ</a:t>
            </a:r>
            <a:r>
              <a:rPr lang="zh-CN" altLang="en-US" sz="3500" b="1" baseline="30000">
                <a:solidFill>
                  <a:srgbClr val="000066"/>
                </a:solidFill>
              </a:rPr>
              <a:t>2</a:t>
            </a:r>
            <a:endParaRPr lang="zh-CN" altLang="en-US" sz="3500" b="1" baseline="30000">
              <a:solidFill>
                <a:srgbClr val="000066"/>
              </a:solidFill>
            </a:endParaRP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66"/>
                </a:solidFill>
              </a:rPr>
              <a:t>上卷面积：[(50-0.24)+(16-0.24)]×2×0.25=32.76ｍ</a:t>
            </a:r>
            <a:r>
              <a:rPr lang="zh-CN" altLang="en-US" sz="3500" b="1" baseline="30000">
                <a:solidFill>
                  <a:srgbClr val="000066"/>
                </a:solidFill>
              </a:rPr>
              <a:t>2</a:t>
            </a:r>
            <a:endParaRPr lang="zh-CN" altLang="en-US" sz="3500" b="1" baseline="30000">
              <a:solidFill>
                <a:srgbClr val="000066"/>
              </a:solidFill>
            </a:endParaRP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zh-CN" altLang="en-US" sz="3500" b="1">
                <a:solidFill>
                  <a:srgbClr val="000066"/>
                </a:solidFill>
              </a:rPr>
              <a:t>因此防水工程量=784.2176+32.76=816.9776ｍ</a:t>
            </a:r>
            <a:r>
              <a:rPr lang="zh-CN" altLang="en-US" sz="3500" b="1" baseline="30000">
                <a:solidFill>
                  <a:srgbClr val="000066"/>
                </a:solidFill>
              </a:rPr>
              <a:t>2</a:t>
            </a:r>
            <a:endParaRPr lang="zh-CN" altLang="en-US" sz="3500" b="1" baseline="3000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1" name="chimes.wav"/>
          </p:stSnd>
        </p:sndAc>
      </p:transition>
    </mc:Choice>
    <mc:Fallback>
      <p:transition>
        <p:cut/>
        <p:sndAc>
          <p:stSnd>
            <p:snd r:embed="rId1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Rectangle 2"/>
          <p:cNvSpPr/>
          <p:nvPr/>
        </p:nvSpPr>
        <p:spPr>
          <a:xfrm>
            <a:off x="1366838" y="427038"/>
            <a:ext cx="10331450" cy="731838"/>
          </a:xfrm>
          <a:prstGeom prst="rect">
            <a:avLst/>
          </a:prstGeom>
          <a:solidFill>
            <a:srgbClr val="0D0F59"/>
          </a:solidFill>
          <a:ln w="57150" cmpd="thickThin">
            <a:solidFill>
              <a:schemeClr val="hlink"/>
            </a:solidFill>
            <a:miter lim="800000"/>
          </a:ln>
        </p:spPr>
        <p:txBody>
          <a:bodyPr lIns="114803" tIns="57401" rIns="114803" bIns="57401" anchor="ctr" anchorCtr="0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4000" b="1">
                <a:solidFill>
                  <a:schemeClr val="bg1"/>
                </a:solidFill>
                <a:ea typeface="黑体" panose="02010609060101010101" pitchFamily="49" charset="-122"/>
              </a:rPr>
              <a:t>屋面及防水工程工程量计算规则</a:t>
            </a:r>
            <a:endParaRPr lang="zh-CN" altLang="en-US" sz="4000" b="1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7172" name="Rectangle 3"/>
          <p:cNvSpPr/>
          <p:nvPr>
            <p:ph type="body" idx="4294967295"/>
          </p:nvPr>
        </p:nvSpPr>
        <p:spPr>
          <a:xfrm>
            <a:off x="642938" y="1687512"/>
            <a:ext cx="11572875" cy="4778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2、涂膜防水</a:t>
            </a:r>
            <a:endParaRPr lang="zh-CN" altLang="en-US" sz="3000" b="1">
              <a:solidFill>
                <a:srgbClr val="FF0000"/>
              </a:solidFill>
            </a:endParaRPr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     涂膜屋面工程量计算同卷材屋面，但涂膜屋面的油膏嵌缝、玻璃布盖缝、屋面分隔缝等以延长米计算工程量。</a:t>
            </a:r>
            <a:endParaRPr lang="zh-CN" altLang="en-US" sz="3000"/>
          </a:p>
          <a:p>
            <a:pPr marL="228600" lvl="0" indent="-228600" eaLnBrk="1" hangingPunct="1"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</a:rPr>
              <a:t>4、排水管</a:t>
            </a:r>
            <a:endParaRPr lang="zh-CN" altLang="en-US" sz="3000" b="1">
              <a:solidFill>
                <a:srgbClr val="FF0000"/>
              </a:solidFill>
            </a:endParaRPr>
          </a:p>
          <a:p>
            <a:pPr marL="228600" lvl="0" indent="-228600" eaLnBrk="1" hangingPunct="1">
              <a:buFontTx/>
              <a:buNone/>
            </a:pPr>
            <a:r>
              <a:rPr lang="zh-CN" altLang="en-US" sz="3000"/>
              <a:t>            铸铁、玻璃钢、PVC水落管工程量，应区别不同直径（100mm或150mm）按图示尺寸以延长米计算工程量。</a:t>
            </a:r>
            <a:endParaRPr lang="zh-CN" altLang="en-US" sz="3000"/>
          </a:p>
          <a:p>
            <a:pPr marL="228600" lvl="0" indent="-228600" eaLnBrk="1" hangingPunct="1">
              <a:buFontTx/>
              <a:buNone/>
            </a:pPr>
            <a:endParaRPr lang="zh-CN" altLang="en-US" sz="300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28688" y="5259388"/>
          <a:ext cx="1091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公式" r:id="rId1" imgW="186232800" imgH="7315200" progId="Equation.3">
                  <p:embed/>
                </p:oleObj>
              </mc:Choice>
              <mc:Fallback>
                <p:oleObj name="公式" r:id="rId1" imgW="186232800" imgH="7315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28688" y="5259388"/>
                        <a:ext cx="1091247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1"/>
          <p:cNvSpPr/>
          <p:nvPr/>
        </p:nvSpPr>
        <p:spPr>
          <a:xfrm>
            <a:off x="6350" y="17462"/>
            <a:ext cx="12858750" cy="72326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131" name="矩形 5"/>
          <p:cNvSpPr/>
          <p:nvPr/>
        </p:nvSpPr>
        <p:spPr>
          <a:xfrm>
            <a:off x="6429375" y="0"/>
            <a:ext cx="6429375" cy="7232650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endParaRPr lang="zh-CN" altLang="en-US">
              <a:solidFill>
                <a:srgbClr val="FFFFFF"/>
              </a:solidFill>
              <a:latin typeface="方正兰亭纤黑_GBK"/>
              <a:ea typeface="方正兰亭纤黑_GBK"/>
            </a:endParaRPr>
          </a:p>
        </p:txBody>
      </p:sp>
      <p:sp>
        <p:nvSpPr>
          <p:cNvPr id="48132" name="椭圆 38"/>
          <p:cNvSpPr/>
          <p:nvPr/>
        </p:nvSpPr>
        <p:spPr>
          <a:xfrm>
            <a:off x="6523038" y="2393950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133" name="TextBox 24"/>
          <p:cNvSpPr/>
          <p:nvPr/>
        </p:nvSpPr>
        <p:spPr>
          <a:xfrm>
            <a:off x="7786688" y="2544762"/>
            <a:ext cx="35702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墙面、地面防水防潮清单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8134" name="椭圆 41"/>
          <p:cNvSpPr/>
          <p:nvPr/>
        </p:nvSpPr>
        <p:spPr>
          <a:xfrm>
            <a:off x="6523038" y="3586163"/>
            <a:ext cx="830262" cy="830262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135" name="TextBox 24"/>
          <p:cNvSpPr/>
          <p:nvPr/>
        </p:nvSpPr>
        <p:spPr>
          <a:xfrm>
            <a:off x="7786688" y="3738562"/>
            <a:ext cx="27860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项目特征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8136" name="椭圆 44"/>
          <p:cNvSpPr/>
          <p:nvPr/>
        </p:nvSpPr>
        <p:spPr>
          <a:xfrm>
            <a:off x="6523038" y="4768850"/>
            <a:ext cx="830262" cy="830263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eaLnBrk="1" hangingPunct="1"/>
            <a:r>
              <a: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137" name="TextBox 24"/>
          <p:cNvSpPr/>
          <p:nvPr/>
        </p:nvSpPr>
        <p:spPr>
          <a:xfrm>
            <a:off x="7786688" y="4921250"/>
            <a:ext cx="23383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>
                <a:solidFill>
                  <a:srgbClr val="FFFFFF"/>
                </a:solidFill>
                <a:ea typeface="微软雅黑" panose="020B0503020204020204" pitchFamily="34" charset="-122"/>
              </a:rPr>
              <a:t>工程量计算特征</a:t>
            </a:r>
            <a:endParaRPr lang="zh-CN" altLang="en-US" sz="24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8138" name="文本框 5"/>
          <p:cNvSpPr/>
          <p:nvPr/>
        </p:nvSpPr>
        <p:spPr>
          <a:xfrm>
            <a:off x="0" y="5484812"/>
            <a:ext cx="4224338" cy="1666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10200">
                <a:solidFill>
                  <a:srgbClr val="C00000"/>
                </a:solidFill>
              </a:rPr>
              <a:t>PART</a:t>
            </a:r>
            <a:endParaRPr lang="zh-CN" altLang="en-US" sz="10200">
              <a:solidFill>
                <a:srgbClr val="C00000"/>
              </a:solidFill>
            </a:endParaRPr>
          </a:p>
        </p:txBody>
      </p:sp>
      <p:sp>
        <p:nvSpPr>
          <p:cNvPr id="48139" name="文本框 4"/>
          <p:cNvSpPr/>
          <p:nvPr/>
        </p:nvSpPr>
        <p:spPr>
          <a:xfrm>
            <a:off x="3333750" y="3887788"/>
            <a:ext cx="2185988" cy="33448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lang="en-US" altLang="zh-CN" sz="21100">
                <a:solidFill>
                  <a:srgbClr val="C00000"/>
                </a:solidFill>
              </a:rPr>
              <a:t>4</a:t>
            </a:r>
            <a:endParaRPr lang="zh-CN" altLang="en-US" sz="21100">
              <a:solidFill>
                <a:srgbClr val="C00000"/>
              </a:solidFill>
            </a:endParaRPr>
          </a:p>
        </p:txBody>
      </p:sp>
      <p:cxnSp>
        <p:nvCxnSpPr>
          <p:cNvPr id="48140" name="直接连接符 25"/>
          <p:cNvCxnSpPr/>
          <p:nvPr/>
        </p:nvCxnSpPr>
        <p:spPr>
          <a:xfrm>
            <a:off x="6350" y="3746500"/>
            <a:ext cx="5608638" cy="7938"/>
          </a:xfrm>
          <a:prstGeom prst="line">
            <a:avLst/>
          </a:prstGeom>
          <a:noFill/>
          <a:ln w="6350">
            <a:solidFill>
              <a:srgbClr val="DD624E"/>
            </a:solidFill>
            <a:miter lim="800000"/>
          </a:ln>
        </p:spPr>
      </p:cxnSp>
      <p:sp>
        <p:nvSpPr>
          <p:cNvPr id="48141" name="文本框 8"/>
          <p:cNvSpPr/>
          <p:nvPr/>
        </p:nvSpPr>
        <p:spPr>
          <a:xfrm>
            <a:off x="11112" y="3914775"/>
            <a:ext cx="6172200" cy="487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6433" tIns="48216" rIns="96433" bIns="48216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500" b="1">
                <a:solidFill>
                  <a:srgbClr val="DD624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卷材规则及例题</a:t>
            </a:r>
            <a:endParaRPr lang="zh-CN" altLang="en-US" sz="2500" b="1">
              <a:solidFill>
                <a:srgbClr val="DD624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1" nodeType="after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2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3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2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grpId="4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grpId="5" nodeType="after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34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grpId="6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7" nodeType="after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 additive="base">
                                        <p:cTn id="4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1"/>
      <p:bldP spid="48132" grpId="2"/>
      <p:bldP spid="48133" grpId="3"/>
      <p:bldP spid="48134" grpId="4"/>
      <p:bldP spid="48135" grpId="5"/>
      <p:bldP spid="48136" grpId="6"/>
      <p:bldP spid="48137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"/>
          <p:cNvSpPr/>
          <p:nvPr>
            <p:ph type="title" idx="4294967295"/>
          </p:nvPr>
        </p:nvSpPr>
        <p:spPr>
          <a:xfrm>
            <a:off x="0" y="330200"/>
            <a:ext cx="111061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FFFF99"/>
                </a:solidFill>
              </a:rPr>
              <a:t>一、屋面排水构造基本知识</a:t>
            </a:r>
            <a:endParaRPr lang="zh-CN" altLang="en-US" sz="3600">
              <a:solidFill>
                <a:srgbClr val="C00000"/>
              </a:solidFill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4294967295"/>
          </p:nvPr>
        </p:nvSpPr>
        <p:spPr>
          <a:xfrm>
            <a:off x="214313" y="1401763"/>
            <a:ext cx="12430125" cy="5221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eaLnBrk="1" hangingPunct="1"/>
            <a:r>
              <a:rPr lang="zh-CN" altLang="en-US" b="1"/>
              <a:t>（一）  屋顶的作用和类型</a:t>
            </a:r>
            <a:endParaRPr lang="zh-CN" altLang="en-US" b="1"/>
          </a:p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400">
                <a:latin typeface="Garamond" panose="02020404030301010803" pitchFamily="18" charset="0"/>
              </a:rPr>
              <a:t> </a:t>
            </a:r>
            <a:r>
              <a:rPr lang="zh-CN" altLang="en-US" sz="2400" b="1">
                <a:latin typeface="Garamond" panose="02020404030301010803" pitchFamily="18" charset="0"/>
              </a:rPr>
              <a:t>屋顶是建筑物的一个重要组成部分，是房屋最上层的覆盖构件，其作用有四：</a:t>
            </a:r>
            <a:r>
              <a:rPr lang="zh-CN" altLang="en-US" sz="2400" b="1">
                <a:solidFill>
                  <a:srgbClr val="2F5597"/>
                </a:solidFill>
                <a:latin typeface="Garamond" panose="02020404030301010803" pitchFamily="18" charset="0"/>
              </a:rPr>
              <a:t>承重、围护（防、排水，隔热保温，防辐射）、造型、采光。</a:t>
            </a:r>
            <a:endParaRPr lang="zh-CN" altLang="en-US" sz="2400">
              <a:solidFill>
                <a:srgbClr val="2F5597"/>
              </a:solidFill>
            </a:endParaRPr>
          </a:p>
        </p:txBody>
      </p:sp>
      <p:pic>
        <p:nvPicPr>
          <p:cNvPr id="19460" name="Picture 7" descr="1198643561"/>
          <p:cNvPicPr/>
          <p:nvPr/>
        </p:nvPicPr>
        <p:blipFill>
          <a:blip r:embed="rId1"/>
          <a:stretch>
            <a:fillRect/>
          </a:stretch>
        </p:blipFill>
        <p:spPr>
          <a:xfrm>
            <a:off x="6715125" y="3044825"/>
            <a:ext cx="4954588" cy="36433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9461" name="Picture 4" descr="01200000311072118811523581128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50" y="3044825"/>
            <a:ext cx="5311775" cy="3500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base"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/>
          <p:nvPr>
            <p:ph type="title" idx="4294967295"/>
          </p:nvPr>
        </p:nvSpPr>
        <p:spPr>
          <a:xfrm>
            <a:off x="0" y="401638"/>
            <a:ext cx="11106150" cy="569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lang="zh-CN" altLang="en-US" sz="3600">
                <a:solidFill>
                  <a:srgbClr val="C00000"/>
                </a:solidFill>
              </a:rPr>
              <a:t>柔性防水的细部构造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49155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428625" y="4545012"/>
            <a:ext cx="11898312" cy="22240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91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38" y="1258888"/>
            <a:ext cx="3800475" cy="32146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9157" name="TextBox 5"/>
          <p:cNvSpPr/>
          <p:nvPr/>
        </p:nvSpPr>
        <p:spPr>
          <a:xfrm>
            <a:off x="1571625" y="3830638"/>
            <a:ext cx="2143125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/>
              <a:t>泛水的构造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3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lang="zh-CN" altLang="en-US" sz="3600">
                <a:solidFill>
                  <a:srgbClr val="C00000"/>
                </a:solidFill>
              </a:rPr>
              <a:t>柔性防水的细部构造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0179" name="Picture 3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785812" y="1830388"/>
            <a:ext cx="3786188" cy="40941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018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750" y="1901825"/>
            <a:ext cx="6951662" cy="18573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0181" name="TextBox 7"/>
          <p:cNvSpPr/>
          <p:nvPr/>
        </p:nvSpPr>
        <p:spPr>
          <a:xfrm>
            <a:off x="6715125" y="4759325"/>
            <a:ext cx="3143250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/>
              <a:t>女儿墙外排水水落口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1203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57188" y="1830388"/>
            <a:ext cx="12193588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0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88" y="2973388"/>
            <a:ext cx="12231688" cy="1000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2227" name="Picture 4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571500" y="5116512"/>
            <a:ext cx="11858625" cy="1746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222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28875" y="1330325"/>
            <a:ext cx="6673850" cy="36433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3251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857250" y="4902200"/>
            <a:ext cx="10936288" cy="19288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32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28938" y="1544638"/>
            <a:ext cx="5387975" cy="2941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4275" name="Picture 3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928688" y="4946650"/>
            <a:ext cx="10787062" cy="2286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427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0" y="1247775"/>
            <a:ext cx="4143375" cy="34623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type.wav"/>
          </p:stSnd>
        </p:sndAc>
      </p:transition>
    </mc:Choice>
    <mc:Fallback>
      <p:transition>
        <p:cut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529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759325"/>
            <a:ext cx="12858750" cy="17859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5300" name="Picture 2"/>
          <p:cNvPicPr/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0" y="1330325"/>
            <a:ext cx="3708400" cy="30003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标题 1"/>
          <p:cNvSpPr/>
          <p:nvPr>
            <p:ph type="title" idx="4294967295"/>
          </p:nvPr>
        </p:nvSpPr>
        <p:spPr>
          <a:xfrm>
            <a:off x="0" y="401638"/>
            <a:ext cx="11106150" cy="569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lang="zh-CN" altLang="en-US" sz="3600">
                <a:solidFill>
                  <a:srgbClr val="C00000"/>
                </a:solidFill>
              </a:rPr>
              <a:t>墙面防水、防潮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6323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00188" y="1116012"/>
            <a:ext cx="10082212" cy="61166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/>
          <p:nvPr>
            <p:ph type="title" idx="4294967295"/>
          </p:nvPr>
        </p:nvSpPr>
        <p:spPr>
          <a:xfrm>
            <a:off x="0" y="401638"/>
            <a:ext cx="11106150" cy="569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r>
              <a:rPr lang="zh-CN" altLang="en-US" sz="3600">
                <a:solidFill>
                  <a:srgbClr val="C00000"/>
                </a:solidFill>
              </a:rPr>
              <a:t>楼、地面防水、防潮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7347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357312" y="1258888"/>
            <a:ext cx="10521950" cy="59737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标题 1"/>
          <p:cNvSpPr/>
          <p:nvPr>
            <p:ph type="title" idx="4294967295"/>
          </p:nvPr>
        </p:nvSpPr>
        <p:spPr>
          <a:xfrm>
            <a:off x="0" y="57150"/>
            <a:ext cx="11106150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/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58371" name="Picture 2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857250" y="5446712"/>
            <a:ext cx="10912475" cy="17859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837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5" y="1258888"/>
            <a:ext cx="8780462" cy="4200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>
          <a:xfrm>
            <a:off x="0" y="330200"/>
            <a:ext cx="11106150" cy="641350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eaLnBrk="1" hangingPunct="1">
              <a:lnSpc>
                <a:spcPct val="85000"/>
              </a:lnSpc>
            </a:pPr>
            <a:r>
              <a:rPr lang="en-US" altLang="zh-CN" sz="3600">
                <a:solidFill>
                  <a:srgbClr val="2F5597"/>
                </a:solidFill>
              </a:rPr>
              <a:t> </a:t>
            </a:r>
            <a:r>
              <a:rPr lang="zh-CN" altLang="en-US" sz="36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屋顶的分类按坡度分：</a:t>
            </a:r>
            <a:endParaRPr lang="zh-CN" altLang="en-US" sz="3600">
              <a:solidFill>
                <a:srgbClr val="2F5597"/>
              </a:solidFill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4294967295"/>
          </p:nvPr>
        </p:nvSpPr>
        <p:spPr>
          <a:xfrm>
            <a:off x="685800" y="1849438"/>
            <a:ext cx="11572875" cy="47736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平屋顶</a:t>
            </a:r>
            <a:endParaRPr lang="en-US" altLang="zh-CN" sz="2000" b="1">
              <a:solidFill>
                <a:srgbClr val="2F559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lnSpc>
                <a:spcPct val="85000"/>
              </a:lnSpc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     平屋顶通常是指屋面坡度小于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的屋顶，常用坡度范围为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2%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3%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。一般用现浇或预制的钢筋混凝土屋面板作屋面结构层。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lnSpc>
                <a:spcPct val="85000"/>
              </a:lnSpc>
              <a:buNone/>
            </a:pPr>
            <a:r>
              <a:rPr lang="en-US" altLang="zh-CN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坡屋顶</a:t>
            </a:r>
            <a:endParaRPr lang="zh-CN" altLang="en-US" sz="2000" b="1">
              <a:solidFill>
                <a:srgbClr val="2F559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    坡屋顶通常是指屋面坡度大于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的屋顶，常用坡度范围为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10%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60%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lnSpc>
                <a:spcPct val="85000"/>
              </a:lnSpc>
              <a:buNone/>
            </a:pPr>
            <a:r>
              <a:rPr lang="en-US" altLang="zh-CN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b="1">
                <a:solidFill>
                  <a:srgbClr val="2F559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其他形式的屋顶</a:t>
            </a:r>
            <a:endParaRPr lang="zh-CN" altLang="en-US" sz="2000" b="1">
              <a:solidFill>
                <a:srgbClr val="2F559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    如拱结构、薄壳结构、悬索结构和网架结构等。这类屋顶一般用于较大体量的公共建筑。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marR="0" lvl="0" indent="-228600" eaLnBrk="1" hangingPunct="1">
              <a:buNone/>
            </a:pPr>
            <a:endParaRPr lang="zh-CN" altLang="en-US" sz="2000"/>
          </a:p>
        </p:txBody>
      </p:sp>
      <p:pic>
        <p:nvPicPr>
          <p:cNvPr id="20484" name="Picture 3" descr="294966-108-3b-embed"/>
          <p:cNvPicPr/>
          <p:nvPr/>
        </p:nvPicPr>
        <p:blipFill>
          <a:blip r:embed="rId1"/>
          <a:stretch>
            <a:fillRect/>
          </a:stretch>
        </p:blipFill>
        <p:spPr>
          <a:xfrm>
            <a:off x="571500" y="4545012"/>
            <a:ext cx="3175000" cy="23939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85" name="Picture 4" descr="坡屋面007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0" y="4473575"/>
            <a:ext cx="3857625" cy="2428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486" name="Picture 6" descr="31646_2"/>
          <p:cNvPicPr/>
          <p:nvPr/>
        </p:nvPicPr>
        <p:blipFill>
          <a:blip r:embed="rId3"/>
          <a:stretch>
            <a:fillRect/>
          </a:stretch>
        </p:blipFill>
        <p:spPr>
          <a:xfrm>
            <a:off x="8072438" y="4473575"/>
            <a:ext cx="3786188" cy="2428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4" name="chimes.wav"/>
          </p:stSnd>
        </p:sndAc>
      </p:transition>
    </mc:Choice>
    <mc:Fallback>
      <p:transition>
        <p:cut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12" y="1830388"/>
            <a:ext cx="5976938" cy="54022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93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58750" cy="18303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58825"/>
            <a:ext cx="12806362" cy="23574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6041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473450"/>
            <a:ext cx="12858750" cy="30003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Freeform 6"/>
          <p:cNvSpPr/>
          <p:nvPr/>
        </p:nvSpPr>
        <p:spPr>
          <a:xfrm>
            <a:off x="2590800" y="0"/>
            <a:ext cx="10261600" cy="5159375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l" t="t" r="GT0" b="GT1"/>
            <a:pathLst>
              <a:path w="4597" h="2298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solidFill>
            <a:srgbClr val="B61922"/>
          </a:solid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61443" name="Freeform 7"/>
          <p:cNvSpPr/>
          <p:nvPr/>
        </p:nvSpPr>
        <p:spPr>
          <a:xfrm>
            <a:off x="7812088" y="169862"/>
            <a:ext cx="5046662" cy="7062788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2261" h="3145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rotWithShape="1">
            <a:blip r:embed="rId1"/>
            <a:stretch>
              <a:fillRect/>
            </a:stretch>
          </a:blip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61444" name="Freeform 8"/>
          <p:cNvSpPr/>
          <p:nvPr/>
        </p:nvSpPr>
        <p:spPr>
          <a:xfrm>
            <a:off x="5835650" y="5348288"/>
            <a:ext cx="3748088" cy="188436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61445" name="Freeform 8"/>
          <p:cNvSpPr/>
          <p:nvPr/>
        </p:nvSpPr>
        <p:spPr>
          <a:xfrm>
            <a:off x="5978525" y="5480050"/>
            <a:ext cx="3486150" cy="17526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l" t="t" r="GT0" b="GT1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rgbClr val="6E6E6E">
              <a:alpha val="69803"/>
            </a:srgbClr>
          </a:solidFill>
          <a:ln w="0">
            <a:noFill/>
            <a:round/>
          </a:ln>
        </p:spPr>
        <p:txBody>
          <a:bodyPr lIns="128580" tIns="64290" rIns="128580" bIns="6429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61446" name="文本框 9"/>
          <p:cNvSpPr txBox="1"/>
          <p:nvPr/>
        </p:nvSpPr>
        <p:spPr>
          <a:xfrm>
            <a:off x="525463" y="2771775"/>
            <a:ext cx="5111750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eaLnBrk="1" hangingPunct="1"/>
            <a:r>
              <a:rPr lang="zh-CN" altLang="en-US" sz="5400" b="1" i="1">
                <a:solidFill>
                  <a:srgbClr val="B6192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谢谢大家聆听！</a:t>
            </a:r>
            <a:endParaRPr lang="zh-CN" altLang="en-US" sz="5400" b="1" i="1">
              <a:solidFill>
                <a:srgbClr val="B6192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1447" name="文本框 12"/>
          <p:cNvSpPr txBox="1"/>
          <p:nvPr/>
        </p:nvSpPr>
        <p:spPr>
          <a:xfrm>
            <a:off x="525463" y="4141788"/>
            <a:ext cx="5111750" cy="5540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r" eaLnBrk="1" hangingPunct="1">
              <a:lnSpc>
                <a:spcPct val="150000"/>
              </a:lnSpc>
            </a:pPr>
            <a:r>
              <a:rPr lang="zh-CN" altLang="en-US" sz="2000">
                <a:latin typeface="方正舒体" panose="02010601030101010101" pitchFamily="2" charset="-122"/>
                <a:ea typeface="方正舒体" panose="02010601030101010101" pitchFamily="2" charset="-122"/>
              </a:rPr>
              <a:t>请完成预习任务</a:t>
            </a:r>
            <a:endParaRPr lang="zh-CN" altLang="en-US" sz="200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3" name="chimes.wav"/>
          </p:stSnd>
        </p:sndAc>
      </p:transition>
    </mc:Choice>
    <mc:Fallback>
      <p:transition>
        <p:cut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1" nodeType="with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3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19" dur="500" tmFilter="0, 0; .2, .5; .8, .5; 1, 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20" dur="250" autoRev="1" fill="hold"/>
                                        <p:tgtEl>
                                          <p:spTgt spid="61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23" dur="500" tmFilter="0, 0; .2, .5; .8, .5; 1, 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24" dur="250" autoRev="1" fill="hold"/>
                                        <p:tgtEl>
                                          <p:spTgt spid="61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6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28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childTnLst>
                                    <p:animEffect transition="out" filter="fade">
                                      <p:cBhvr additive="base">
                                        <p:cTn id="33" dur="500" tmFilter="0, 0; .2, .5; .8, .5; 1, 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34" dur="250" autoRev="1" fill="hold"/>
                                        <p:tgtEl>
                                          <p:spTgt spid="614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9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4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8" nodeType="clickEffect">
                                  <p:childTnLst>
                                    <p:animEffect transition="out" filter="fade">
                                      <p:cBhvr additive="base">
                                        <p:cTn id="46" dur="500" tmFilter="0, 0; .2, .5; .8, .5; 1, 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47" dur="250" autoRev="1" fill="hold"/>
                                        <p:tgtEl>
                                          <p:spTgt spid="614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0" nodeType="clickEffect">
                                  <p:childTnLst>
                                    <p:animEffect transition="out" filter="fade">
                                      <p:cBhvr additive="base">
                                        <p:cTn id="51" dur="500" tmFilter="0, 0; .2, .5; .8, .5; 1, 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52" dur="250" autoRev="1" fill="hold"/>
                                        <p:tgtEl>
                                          <p:spTgt spid="614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2" grpId="1"/>
      <p:bldP spid="61443" grpId="2"/>
      <p:bldP spid="61443" grpId="3"/>
      <p:bldP spid="61444" grpId="4"/>
      <p:bldP spid="61445" grpId="5"/>
      <p:bldP spid="61445" grpId="6"/>
      <p:bldP spid="61446" grpId="7"/>
      <p:bldP spid="61446" grpId="8"/>
      <p:bldP spid="61447" grpId="9"/>
      <p:bldP spid="61447" grpId="1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内容占位符 2"/>
          <p:cNvSpPr>
            <a:spLocks noGrp="1" noChangeArrowheads="1"/>
          </p:cNvSpPr>
          <p:nvPr>
            <p:ph idx="1"/>
          </p:nvPr>
        </p:nvSpPr>
        <p:spPr>
          <a:xfrm>
            <a:off x="1820235" y="113847"/>
            <a:ext cx="9430906" cy="7118803"/>
          </a:xfrm>
        </p:spPr>
        <p:txBody>
          <a:bodyPr/>
          <a:lstStyle/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树立质量法制观念、提高全员质量意识。</a:t>
            </a:r>
            <a:fld id="{8783E792-0C77-4310-9007-49D6FCB0D4D9}" type="datetime7">
              <a:rPr lang="zh-CN" altLang="en-US" sz="105" dirty="0" smtClean="0">
                <a:solidFill>
                  <a:schemeClr val="bg1"/>
                </a:solidFill>
              </a:rPr>
            </a:fld>
            <a:fld id="{F97726ED-815B-4236-8CB6-8497C7A9D243}" type="datetime7">
              <a:rPr lang="zh-CN" altLang="en-US" sz="105" dirty="0" smtClean="0">
                <a:solidFill>
                  <a:schemeClr val="bg1"/>
                </a:solidFill>
              </a:rPr>
            </a:fld>
            <a:fld id="{A022396E-918D-44E2-BD4D-CB285046C814}" type="datetime2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人生得意须尽欢，莫使金樽空对月。</a:t>
            </a:r>
            <a:fld id="{DAE7C1FF-57B2-4790-9979-1624DB556760}" type="datetime11">
              <a:rPr lang="zh-CN" altLang="en-US" sz="105" dirty="0" smtClean="0">
                <a:solidFill>
                  <a:schemeClr val="bg1"/>
                </a:solidFill>
              </a:rPr>
            </a:fld>
            <a:fld id="{4028AC10-AB97-4525-BD43-0E684F3B5B43}" type="datetime11">
              <a:rPr lang="zh-CN" altLang="en-US" sz="105" dirty="0" smtClean="0">
                <a:solidFill>
                  <a:schemeClr val="bg1"/>
                </a:solidFill>
              </a:rPr>
            </a:fld>
            <a:fld id="{7EE3E8DE-3727-40E3-8B7D-5A69FA8DB81B}" type="datetime10">
              <a:rPr lang="zh-CN" altLang="en-US" sz="105" dirty="0" smtClean="0">
                <a:solidFill>
                  <a:schemeClr val="bg1"/>
                </a:solidFill>
              </a:rPr>
            </a:fld>
            <a:fld id="{1E6AE1D7-96BA-430D-A91D-24D6736265D4}" type="datetime9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安全象只弓，不拉它就松，要想保安全，常把弓弦绷。</a:t>
            </a:r>
            <a:fld id="{6CABE510-DE35-407E-AA94-CF8487A8CA32}" type="datetime7">
              <a:rPr lang="zh-CN" altLang="en-US" sz="105" dirty="0" smtClean="0">
                <a:solidFill>
                  <a:schemeClr val="bg1"/>
                </a:solidFill>
              </a:rPr>
            </a:fld>
            <a:fld id="{BD21B04E-5391-46DB-B8EA-3D9DF396C3E2}" type="datetime11">
              <a:rPr lang="zh-CN" altLang="en-US" sz="105" dirty="0" smtClean="0">
                <a:solidFill>
                  <a:schemeClr val="bg1"/>
                </a:solidFill>
              </a:rPr>
            </a:fld>
            <a:fld id="{7E3F4801-DD09-4E88-97D1-2FD627EBE772}" type="datetime10">
              <a:rPr lang="zh-CN" altLang="en-US" sz="105" dirty="0" smtClean="0">
                <a:solidFill>
                  <a:schemeClr val="bg1"/>
                </a:solidFill>
              </a:rPr>
            </a:fld>
            <a:fld id="{381CE61A-FF82-4130-B67A-F488ED1A94C0}" type="datetime7">
              <a:rPr lang="en-US" altLang="zh-CN" sz="105" dirty="0" smtClean="0">
                <a:solidFill>
                  <a:schemeClr val="bg1"/>
                </a:solidFill>
              </a:rPr>
            </a:fld>
            <a:fld id="{1449FCD2-B8ED-4531-8211-4D229480A47C}" type="datetime5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加强交通建设管理，确保工程建设质量。</a:t>
            </a:r>
            <a:fld id="{81E8EEC4-D863-41E7-A5AB-09C4A216DF21}" type="datetime11">
              <a:rPr lang="zh-CN" altLang="en-US" sz="105" dirty="0" smtClean="0">
                <a:solidFill>
                  <a:schemeClr val="bg1"/>
                </a:solidFill>
              </a:rPr>
            </a:fld>
            <a:fld id="{5E4242E9-3149-42D8-AFB7-43DC1EEDE84A}" type="datetime11">
              <a:rPr lang="zh-CN" altLang="en-US" sz="105" dirty="0" smtClean="0">
                <a:solidFill>
                  <a:schemeClr val="bg1"/>
                </a:solidFill>
              </a:rPr>
            </a:fld>
            <a:fld id="{93807F73-7F97-4316-A065-E2E26890F28D}" type="datetime10">
              <a:rPr lang="zh-CN" altLang="en-US" sz="105" dirty="0" smtClean="0">
                <a:solidFill>
                  <a:schemeClr val="bg1"/>
                </a:solidFill>
              </a:rPr>
            </a:fld>
            <a:fld id="{5A5E4BB7-A289-4AD7-830A-419AA2AEA00F}" type="datetime2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安全在于心细，事故出在麻痹。</a:t>
            </a:r>
            <a:fld id="{BF006893-7DB9-4B57-A14A-9597BD1BD07B}" type="datetime7">
              <a:rPr lang="zh-CN" altLang="en-US" sz="105" dirty="0" smtClean="0">
                <a:solidFill>
                  <a:schemeClr val="bg1"/>
                </a:solidFill>
              </a:rPr>
            </a:fld>
            <a:fld id="{073A99F5-F8DC-4095-AE72-6440D81639D7}" type="datetime7">
              <a:rPr lang="zh-CN" altLang="en-US" sz="105" dirty="0" smtClean="0">
                <a:solidFill>
                  <a:schemeClr val="bg1"/>
                </a:solidFill>
              </a:rPr>
            </a:fld>
            <a:fld id="{06E23E54-605E-475F-B996-AF7777FEE4B5}" type="datetime11">
              <a:rPr lang="zh-CN" altLang="en-US" sz="105" dirty="0" smtClean="0">
                <a:solidFill>
                  <a:schemeClr val="bg1"/>
                </a:solidFill>
              </a:rPr>
            </a:fld>
            <a:fld id="{ADF0B8C2-491F-4F93-81F3-BCBF04129E25}" type="datetime11">
              <a:rPr lang="zh-CN" altLang="en-US" sz="105" dirty="0" smtClean="0">
                <a:solidFill>
                  <a:schemeClr val="bg1"/>
                </a:solidFill>
              </a:rPr>
            </a:fld>
            <a:fld id="{9E35AE90-DEC3-402E-82E6-D6BD8E82662A}" type="datetime4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踏实肯干，努力奋斗。</a:t>
            </a:r>
            <a:fld id="{522E82EE-D3EC-4099-B468-2D0E86485FB4}" type="datetime2">
              <a:rPr lang="zh-CN" altLang="en-US" sz="105" dirty="0" smtClean="0">
                <a:solidFill>
                  <a:schemeClr val="bg1"/>
                </a:solidFill>
              </a:rPr>
            </a:fld>
            <a:fld id="{69934BD8-A752-4594-ACF7-B4CD42211620}" type="datetime12">
              <a:rPr lang="zh-CN" altLang="en-US" sz="105" dirty="0" smtClean="0">
                <a:solidFill>
                  <a:schemeClr val="bg1"/>
                </a:solidFill>
              </a:rPr>
            </a:fld>
            <a:fld id="{0492ECB3-2641-4B76-89BB-EE9401330777}" type="datetime7">
              <a:rPr lang="zh-CN" altLang="en-US" sz="105" dirty="0" smtClean="0">
                <a:solidFill>
                  <a:schemeClr val="bg1"/>
                </a:solidFill>
              </a:rPr>
            </a:fld>
            <a:fld id="{17226069-FE14-4ABE-9D1B-17BDDC422CDA}" type="datetime7">
              <a:rPr lang="zh-CN" altLang="en-US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追求至善凭技术开拓市场，凭管理增创效益，凭服务树立形象。</a:t>
            </a:r>
            <a:fld id="{0A66B4C9-57E6-4848-936A-27FD23F090BF}" type="datetime3">
              <a:rPr lang="zh-CN" altLang="en-US" sz="105" dirty="0" smtClean="0">
                <a:solidFill>
                  <a:schemeClr val="bg1"/>
                </a:solidFill>
              </a:rPr>
            </a:fld>
            <a:fld id="{F1E6F275-7BD9-4C67-B81D-FDF04B16E3B4}" type="datetime13">
              <a:rPr lang="zh-CN" altLang="en-US" sz="105" dirty="0" smtClean="0">
                <a:solidFill>
                  <a:schemeClr val="bg1"/>
                </a:solidFill>
              </a:rPr>
            </a:fld>
            <a:fld id="{865BFE84-E175-4A1E-83C0-D4CB13D35A87}" type="datetime11">
              <a:rPr lang="zh-CN" altLang="en-US" sz="105" dirty="0" smtClean="0">
                <a:solidFill>
                  <a:schemeClr val="bg1"/>
                </a:solidFill>
              </a:rPr>
            </a:fld>
            <a:fld id="{A5FBB983-CD7F-441C-A31E-8F669A736A76}" type="datetime7">
              <a:rPr lang="zh-CN" altLang="en-US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严格把控质量关，让生产更加有保障。</a:t>
            </a:r>
            <a:fld id="{8CD65244-57DD-468A-BE1E-196354E44620}" type="datetime6">
              <a:rPr lang="zh-CN" altLang="en-US" sz="105" dirty="0" smtClean="0">
                <a:solidFill>
                  <a:schemeClr val="bg1"/>
                </a:solidFill>
              </a:rPr>
            </a:fld>
            <a:fld id="{26A4ED43-7C4E-4CD8-A3CC-DCA1650ADE7A}" type="datetime12">
              <a:rPr lang="zh-CN" altLang="en-US" sz="105" dirty="0" smtClean="0">
                <a:solidFill>
                  <a:schemeClr val="bg1"/>
                </a:solidFill>
              </a:rPr>
            </a:fld>
            <a:fld id="{4CB1A7BA-407A-4BC5-8051-C08A9ACF644D}" type="datetime7">
              <a:rPr lang="zh-CN" altLang="en-US" sz="105" dirty="0" smtClean="0">
                <a:solidFill>
                  <a:schemeClr val="bg1"/>
                </a:solidFill>
              </a:rPr>
            </a:fld>
            <a:fld id="{C1AC45A8-EA2A-449F-AE4F-34AE609809AB}" type="datetime10">
              <a:rPr lang="zh-CN" altLang="en-US" sz="105" dirty="0" smtClean="0">
                <a:solidFill>
                  <a:schemeClr val="bg1"/>
                </a:solidFill>
              </a:rPr>
            </a:fld>
            <a:fld id="{90AFA90B-9A13-4644-8514-CEDA3B6769FB}" type="datetime4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作业标准记得牢，驾轻就熟除烦恼。</a:t>
            </a:r>
            <a:fld id="{A1395B89-BEF7-4CB6-8F32-854B38DCAFCD}" type="datetime9">
              <a:rPr lang="zh-CN" altLang="en-US" sz="105" dirty="0" smtClean="0">
                <a:solidFill>
                  <a:schemeClr val="bg1"/>
                </a:solidFill>
              </a:rPr>
            </a:fld>
            <a:fld id="{58CDEB3A-0114-4209-A03C-F79DABEA338F}" type="datetime11">
              <a:rPr lang="zh-CN" altLang="en-US" sz="105" dirty="0" smtClean="0">
                <a:solidFill>
                  <a:schemeClr val="bg1"/>
                </a:solidFill>
              </a:rPr>
            </a:fld>
            <a:fld id="{8C49CA69-CFEB-4A56-AB30-E0B0F2ED4E30}" type="datetime3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好的事情马上就会到来，一切都是最好的安排。</a:t>
            </a:r>
            <a:fld id="{4548B6E4-2597-4D3E-9636-8D63AE805C4E}" type="datetime13">
              <a:rPr lang="zh-CN" altLang="en-US" sz="105" dirty="0" smtClean="0">
                <a:solidFill>
                  <a:schemeClr val="bg1"/>
                </a:solidFill>
              </a:rPr>
            </a:fld>
            <a:fld id="{199A905F-044E-4D5F-9444-1C689DBC430C}" type="datetime12">
              <a:rPr lang="zh-CN" altLang="en-US" sz="105" dirty="0" smtClean="0">
                <a:solidFill>
                  <a:schemeClr val="bg1"/>
                </a:solidFill>
              </a:rPr>
            </a:fld>
            <a:fld id="{BABF6B5C-B126-469E-9DBC-B769A41B1CF9}" type="datetime11">
              <a:rPr lang="zh-CN" altLang="en-US" sz="105" dirty="0" smtClean="0">
                <a:solidFill>
                  <a:schemeClr val="bg1"/>
                </a:solidFill>
              </a:rPr>
            </a:fld>
            <a:fld id="{5889BAA7-AEBE-46C0-BA02-41998D26D96A}" type="datetime7">
              <a:rPr lang="zh-CN" altLang="en-US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专注今天，好好努力，剩下的交给时间。</a:t>
            </a:r>
            <a:fld id="{957B8E0D-283D-4119-A7DD-ABA56213ED69}" type="datetime7">
              <a:rPr lang="zh-CN" altLang="en-US" sz="105" dirty="0" smtClean="0">
                <a:solidFill>
                  <a:schemeClr val="bg1"/>
                </a:solidFill>
              </a:rPr>
            </a:fld>
            <a:fld id="{9424167B-6954-4EC9-AD9E-8D32C98244D2}" type="datetime7">
              <a:rPr lang="zh-CN" altLang="en-US" sz="105" dirty="0" smtClean="0">
                <a:solidFill>
                  <a:schemeClr val="bg1"/>
                </a:solidFill>
              </a:rPr>
            </a:fld>
            <a:fld id="{40E4610B-F560-4165-81CB-0588341A0AA7}" type="datetime10">
              <a:rPr lang="zh-CN" altLang="en-US" sz="105" dirty="0" smtClean="0">
                <a:solidFill>
                  <a:schemeClr val="bg1"/>
                </a:solidFill>
              </a:rPr>
            </a:fld>
            <a:fld id="{FE5AC9F5-BAE2-47B7-81A1-41C84B344BE2}" type="datetime11">
              <a:rPr lang="zh-CN" altLang="en-US" sz="105" dirty="0" smtClean="0">
                <a:solidFill>
                  <a:schemeClr val="bg1"/>
                </a:solidFill>
              </a:rPr>
            </a:fld>
            <a:fld id="{B51B0AB0-4411-4652-B722-A2AC4C75074F}" type="datetime11">
              <a:rPr lang="zh-CN" altLang="en-US" sz="105" dirty="0" smtClean="0">
                <a:solidFill>
                  <a:schemeClr val="bg1"/>
                </a:solidFill>
              </a:rPr>
            </a:fld>
            <a:fld id="{0FC202E2-43CC-4916-A17D-DC7C1CA1CBD5}" type="datetime7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牢记安全之责，善谋安全之策，力务安全之实。</a:t>
            </a:r>
            <a:fld id="{A54E3AFA-FE79-44B3-9B05-195DFA24FB74}" type="datetime9">
              <a:rPr lang="zh-CN" altLang="en-US" sz="105" dirty="0" smtClean="0">
                <a:solidFill>
                  <a:schemeClr val="bg1"/>
                </a:solidFill>
              </a:rPr>
            </a:fld>
            <a:fld id="{FB945EFA-336E-4C02-A44D-8D73F8EE1900}" type="datetime2">
              <a:rPr lang="en-US" altLang="zh-CN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  <a:p>
            <a:pPr eaLnBrk="1" latinLnBrk="1" hangingPunct="1"/>
            <a:r>
              <a:rPr lang="zh-CN" altLang="en-US" sz="105" dirty="0">
                <a:solidFill>
                  <a:schemeClr val="bg1"/>
                </a:solidFill>
              </a:rPr>
              <a:t>相信相信得力量。</a:t>
            </a:r>
            <a:fld id="{D59FAE8B-3866-4807-84D0-5670154E7162}" type="datetime7">
              <a:rPr lang="zh-CN" altLang="en-US" sz="105" dirty="0" smtClean="0">
                <a:solidFill>
                  <a:schemeClr val="bg1"/>
                </a:solidFill>
              </a:rPr>
            </a:fld>
            <a:fld id="{3E28139B-6B0D-44ED-AFA5-E19EEA6ECF26}" type="datetime9">
              <a:rPr lang="zh-CN" altLang="en-US" sz="105" dirty="0" smtClean="0">
                <a:solidFill>
                  <a:schemeClr val="bg1"/>
                </a:solidFill>
              </a:rPr>
            </a:fld>
            <a:fld id="{65BE3235-B3F2-4327-BAB6-D6CC6B49F251}" type="datetime7">
              <a:rPr lang="zh-CN" altLang="en-US" sz="105" dirty="0" smtClean="0">
                <a:solidFill>
                  <a:schemeClr val="bg1"/>
                </a:solidFill>
              </a:rPr>
            </a:fld>
            <a:endParaRPr lang="zh-CN" altLang="en-US" sz="105" dirty="0">
              <a:solidFill>
                <a:schemeClr val="bg1"/>
              </a:solidFill>
            </a:endParaRPr>
          </a:p>
        </p:txBody>
      </p:sp>
      <p:pic>
        <p:nvPicPr>
          <p:cNvPr id="2051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35" y="16742"/>
            <a:ext cx="9218280" cy="710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133102" y="2676355"/>
            <a:ext cx="5479737" cy="1389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435" b="1" spc="450" dirty="0">
                <a:solidFill>
                  <a:srgbClr val="B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谢谢大家！</a:t>
            </a:r>
            <a:endParaRPr lang="zh-CN" altLang="en-US" sz="8435" b="1" spc="450" dirty="0">
              <a:solidFill>
                <a:srgbClr val="B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121"/>
          <p:cNvPicPr/>
          <p:nvPr/>
        </p:nvPicPr>
        <p:blipFill>
          <a:blip r:embed="rId1"/>
          <a:stretch>
            <a:fillRect/>
          </a:stretch>
        </p:blipFill>
        <p:spPr>
          <a:xfrm>
            <a:off x="1570038" y="1643062"/>
            <a:ext cx="10025062" cy="42211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07" name="AutoShape 3"/>
          <p:cNvSpPr/>
          <p:nvPr/>
        </p:nvSpPr>
        <p:spPr>
          <a:xfrm>
            <a:off x="3897312" y="730250"/>
            <a:ext cx="2328862" cy="684212"/>
          </a:xfrm>
          <a:prstGeom prst="wedgeEllipseCallout">
            <a:avLst>
              <a:gd name="adj1" fmla="val -17593"/>
              <a:gd name="adj2" fmla="val 21894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kumimoji="1" lang="zh-CN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平屋顶</a:t>
            </a:r>
            <a:endParaRPr kumimoji="1" lang="zh-CN" altLang="en-US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8" name="AutoShape 4"/>
          <p:cNvSpPr/>
          <p:nvPr/>
        </p:nvSpPr>
        <p:spPr>
          <a:xfrm>
            <a:off x="6935788" y="806450"/>
            <a:ext cx="2125662" cy="608012"/>
          </a:xfrm>
          <a:prstGeom prst="wedgeRoundRectCallout">
            <a:avLst>
              <a:gd name="adj1" fmla="val -47269"/>
              <a:gd name="adj2" fmla="val 282231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</a:ln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eaLnBrk="1" hangingPunct="1"/>
            <a:r>
              <a:rPr kumimoji="1" lang="zh-CN" altLang="en-US" sz="3000">
                <a:solidFill>
                  <a:srgbClr val="FF0000"/>
                </a:solidFill>
                <a:latin typeface="Times New Roman" panose="02020603050405020304" pitchFamily="18" charset="0"/>
              </a:rPr>
              <a:t>坡屋顶</a:t>
            </a:r>
            <a:endParaRPr kumimoji="1" lang="zh-CN" altLang="en-US" sz="3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标题 1"/>
          <p:cNvSpPr/>
          <p:nvPr>
            <p:ph type="title" idx="4294967295"/>
          </p:nvPr>
        </p:nvSpPr>
        <p:spPr>
          <a:xfrm>
            <a:off x="0" y="258762"/>
            <a:ext cx="11106150" cy="712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</a:rPr>
              <a:t>（二）排水形式</a:t>
            </a:r>
            <a:endParaRPr lang="zh-CN" altLang="en-US" sz="3600">
              <a:solidFill>
                <a:srgbClr val="C00000"/>
              </a:solidFill>
            </a:endParaRPr>
          </a:p>
        </p:txBody>
      </p:sp>
      <p:pic>
        <p:nvPicPr>
          <p:cNvPr id="22531" name="Picture 5" descr="屋面坡度与材料的关系-3"/>
          <p:cNvPicPr/>
          <p:nvPr>
            <p:ph idx="4294967295"/>
          </p:nvPr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3714750" y="2830512"/>
            <a:ext cx="5224462" cy="39195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758950"/>
            <a:ext cx="4808537" cy="6080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>
                <a:solidFill>
                  <a:srgbClr val="2F5597"/>
                </a:solidFill>
                <a:latin typeface="Garamond" panose="02020404030301010803" pitchFamily="18" charset="0"/>
              </a:rPr>
              <a:t>无组织排水</a:t>
            </a:r>
            <a:r>
              <a:rPr lang="en-US" altLang="zh-CN" sz="2400" b="1">
                <a:solidFill>
                  <a:srgbClr val="2F5597"/>
                </a:solidFill>
                <a:latin typeface="Garamond" panose="02020404030301010803" pitchFamily="18" charset="0"/>
              </a:rPr>
              <a:t>-----</a:t>
            </a:r>
            <a:r>
              <a:rPr lang="zh-CN" altLang="en-US" sz="2400" b="1">
                <a:solidFill>
                  <a:srgbClr val="2F5597"/>
                </a:solidFill>
                <a:latin typeface="Garamond" panose="02020404030301010803" pitchFamily="18" charset="0"/>
              </a:rPr>
              <a:t>女儿墙外排水</a:t>
            </a:r>
            <a:endParaRPr lang="zh-CN" altLang="en-US" sz="2400" b="1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chimes.wav"/>
          </p:stSnd>
        </p:sndAc>
      </p:transition>
    </mc:Choice>
    <mc:Fallback>
      <p:transition>
        <p:cut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/>
          <p:nvPr>
            <p:ph type="title" idx="4294967295"/>
          </p:nvPr>
        </p:nvSpPr>
        <p:spPr>
          <a:xfrm>
            <a:off x="352425" y="200025"/>
            <a:ext cx="5180012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eaLnBrk="1" hangingPunct="1"/>
            <a:r>
              <a:rPr lang="zh-CN" altLang="en-US" sz="3500">
                <a:solidFill>
                  <a:srgbClr val="FFFF99"/>
                </a:solidFill>
                <a:ea typeface="黑体" panose="02010609060101010101" pitchFamily="49" charset="-122"/>
              </a:rPr>
              <a:t>瓦材：</a:t>
            </a:r>
            <a:endParaRPr lang="zh-CN" altLang="en-US" sz="3500">
              <a:solidFill>
                <a:srgbClr val="FFFF99"/>
              </a:solidFill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/>
          <p:nvPr>
            <p:ph type="body" idx="4294967295"/>
          </p:nvPr>
        </p:nvSpPr>
        <p:spPr>
          <a:xfrm>
            <a:off x="352425" y="806450"/>
            <a:ext cx="12215812" cy="6151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14803" tIns="57401" rIns="114803" bIns="57401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zh-CN" altLang="en-US"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）彩色水泥瓦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    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）小青瓦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    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）琉璃瓦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zh-CN" altLang="en-US" sz="2500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滴水                    勾头</a:t>
            </a:r>
            <a:endParaRPr lang="zh-CN" altLang="en-US" sz="250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endParaRPr lang="zh-CN" altLang="en-US" sz="2500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    （</a:t>
            </a:r>
            <a:r>
              <a:rPr lang="en-US" altLang="zh-CN" sz="30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）彩色压型钢板瓦</a:t>
            </a:r>
            <a:endParaRPr lang="zh-CN" altLang="en-US" sz="3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endParaRPr lang="zh-CN" altLang="en-US" sz="23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lvl="0" indent="-228600" eaLnBrk="1" hangingPunct="1">
              <a:buFont typeface="Wingdings" panose="05000000000000000000" pitchFamily="2" charset="2"/>
              <a:buNone/>
            </a:pPr>
            <a:r>
              <a:rPr lang="zh-CN" altLang="en-US" sz="3000" b="1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</a:t>
            </a:r>
            <a:r>
              <a:rPr lang="zh-CN" altLang="en-US" sz="2500" b="1">
                <a:solidFill>
                  <a:srgbClr val="FFFF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侗寨鼓楼的小青瓦屋面</a:t>
            </a:r>
            <a:endParaRPr lang="zh-CN" altLang="en-US" sz="2500" b="1">
              <a:solidFill>
                <a:srgbClr val="FFFF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6" name="Picture 4" descr="u=2505570661,601189840&amp;gp=2"/>
          <p:cNvPicPr/>
          <p:nvPr/>
        </p:nvPicPr>
        <p:blipFill>
          <a:blip r:embed="rId1"/>
          <a:stretch>
            <a:fillRect/>
          </a:stretch>
        </p:blipFill>
        <p:spPr>
          <a:xfrm>
            <a:off x="1873250" y="1338262"/>
            <a:ext cx="1606550" cy="873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57" name="Picture 5" descr="u=2365382800,774091021&amp;gp=3"/>
          <p:cNvPicPr/>
          <p:nvPr/>
        </p:nvPicPr>
        <p:blipFill>
          <a:blip r:embed="rId2"/>
          <a:stretch>
            <a:fillRect/>
          </a:stretch>
        </p:blipFill>
        <p:spPr>
          <a:xfrm>
            <a:off x="8150225" y="1338262"/>
            <a:ext cx="1608138" cy="873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58" name="Picture 6" descr="u=2930160250,3557916814&amp;gp=0"/>
          <p:cNvPicPr/>
          <p:nvPr/>
        </p:nvPicPr>
        <p:blipFill>
          <a:blip r:embed="rId3"/>
          <a:stretch>
            <a:fillRect/>
          </a:stretch>
        </p:blipFill>
        <p:spPr>
          <a:xfrm>
            <a:off x="6024562" y="1338262"/>
            <a:ext cx="1608138" cy="873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59" name="Picture 7" descr="u=2441630190,4293634583&amp;gp=1"/>
          <p:cNvPicPr/>
          <p:nvPr/>
        </p:nvPicPr>
        <p:blipFill>
          <a:blip r:embed="rId4"/>
          <a:stretch>
            <a:fillRect/>
          </a:stretch>
        </p:blipFill>
        <p:spPr>
          <a:xfrm>
            <a:off x="3998912" y="1338262"/>
            <a:ext cx="1606550" cy="8731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60" name="Picture 8" descr="1147499448"/>
          <p:cNvPicPr/>
          <p:nvPr/>
        </p:nvPicPr>
        <p:blipFill>
          <a:blip r:embed="rId5">
            <a:lum bright="12000" contrast="12000"/>
          </a:blip>
          <a:stretch>
            <a:fillRect/>
          </a:stretch>
        </p:blipFill>
        <p:spPr>
          <a:xfrm>
            <a:off x="6529388" y="2325688"/>
            <a:ext cx="5973762" cy="2974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3561" name="Picture 9" descr="hy10"/>
          <p:cNvPicPr/>
          <p:nvPr/>
        </p:nvPicPr>
        <p:blipFill>
          <a:blip r:embed="rId6"/>
          <a:stretch>
            <a:fillRect/>
          </a:stretch>
        </p:blipFill>
        <p:spPr>
          <a:xfrm>
            <a:off x="1571625" y="3616325"/>
            <a:ext cx="2935288" cy="11017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23562" name="Line 10"/>
          <p:cNvCxnSpPr/>
          <p:nvPr/>
        </p:nvCxnSpPr>
        <p:spPr>
          <a:xfrm>
            <a:off x="3797300" y="2478088"/>
            <a:ext cx="4049712" cy="136525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pic>
        <p:nvPicPr>
          <p:cNvPr id="23563" name="Picture 11" descr="1145983469"/>
          <p:cNvPicPr/>
          <p:nvPr/>
        </p:nvPicPr>
        <p:blipFill>
          <a:blip r:embed="rId7"/>
          <a:stretch>
            <a:fillRect/>
          </a:stretch>
        </p:blipFill>
        <p:spPr>
          <a:xfrm>
            <a:off x="1928812" y="5816600"/>
            <a:ext cx="8747125" cy="1416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23564" name="Line 12"/>
          <p:cNvCxnSpPr/>
          <p:nvPr/>
        </p:nvCxnSpPr>
        <p:spPr>
          <a:xfrm>
            <a:off x="3797300" y="2478088"/>
            <a:ext cx="6884988" cy="144145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sp>
        <p:nvSpPr>
          <p:cNvPr id="23565" name="AutoShape 13"/>
          <p:cNvSpPr/>
          <p:nvPr/>
        </p:nvSpPr>
        <p:spPr>
          <a:xfrm>
            <a:off x="4857750" y="5402262"/>
            <a:ext cx="1314450" cy="3794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 vert="vert" wrap="none" lIns="114803" tIns="57401" rIns="114803" bIns="57401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cxnSp>
        <p:nvCxnSpPr>
          <p:cNvPr id="23566" name="Line 14"/>
          <p:cNvCxnSpPr/>
          <p:nvPr/>
        </p:nvCxnSpPr>
        <p:spPr>
          <a:xfrm flipV="1">
            <a:off x="4100512" y="3767138"/>
            <a:ext cx="811212" cy="762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  <p:cxnSp>
        <p:nvCxnSpPr>
          <p:cNvPr id="23567" name="Line 15"/>
          <p:cNvCxnSpPr/>
          <p:nvPr/>
        </p:nvCxnSpPr>
        <p:spPr>
          <a:xfrm>
            <a:off x="1265238" y="3767138"/>
            <a:ext cx="1316038" cy="3048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8" name="chimes.wav"/>
          </p:stSnd>
        </p:sndAc>
      </p:transition>
    </mc:Choice>
    <mc:Fallback>
      <p:transition>
        <p:cut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childTnLst>
                                    <p:set>
                                      <p:cBhvr additive="base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childTnLs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8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charRg st="8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charRg st="8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555">
                                            <p:txEl>
                                              <p:charRg st="2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555">
                                            <p:txEl>
                                              <p:charRg st="2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childTnLst>
                                    <p:set>
                                      <p:cBhvr additive="base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5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555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childTnLst>
                                    <p:set>
                                      <p:cBhvr additive="base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childTnLst>
                                    <p:set>
                                      <p:cBhvr additive="base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6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555">
                                            <p:txEl>
                                              <p:charRg st="6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55">
                                            <p:txEl>
                                              <p:charRg st="64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childTnLst>
                                    <p:set>
                                      <p:cBhvr additive="base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47625"/>
            <a:ext cx="11572875" cy="588963"/>
          </a:xfrm>
          <a:prstGeom prst="rect">
            <a:avLst/>
          </a:prstGeom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en-US"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eaLnBrk="1" hangingPunct="1"/>
            <a:r>
              <a:rPr lang="zh-CN" altLang="en-US" sz="2500">
                <a:solidFill>
                  <a:srgbClr val="2F5597"/>
                </a:solidFill>
              </a:rPr>
              <a:t>有组织排水</a:t>
            </a:r>
            <a:r>
              <a:rPr lang="en-US" altLang="zh-CN" sz="2500">
                <a:solidFill>
                  <a:srgbClr val="2F5597"/>
                </a:solidFill>
              </a:rPr>
              <a:t>-----</a:t>
            </a:r>
            <a:r>
              <a:rPr lang="zh-CN" altLang="en-US" sz="2500">
                <a:solidFill>
                  <a:srgbClr val="2F5597"/>
                </a:solidFill>
              </a:rPr>
              <a:t>檐沟外排水</a:t>
            </a:r>
            <a:endParaRPr lang="zh-CN" altLang="en-US" sz="2500">
              <a:solidFill>
                <a:srgbClr val="2F5597"/>
              </a:solidFill>
            </a:endParaRPr>
          </a:p>
        </p:txBody>
      </p:sp>
      <p:pic>
        <p:nvPicPr>
          <p:cNvPr id="24579" name="Picture 3" descr="屋面排水方式009"/>
          <p:cNvPicPr/>
          <p:nvPr>
            <p:ph type="body" idx="4294967295"/>
          </p:nvPr>
        </p:nvPicPr>
        <p:blipFill>
          <a:blip r:embed="rId1">
            <a:lum bright="12000" contrast="-6000"/>
          </a:blip>
          <a:stretch>
            <a:fillRect/>
          </a:stretch>
        </p:blipFill>
        <p:spPr>
          <a:xfrm>
            <a:off x="7493000" y="654050"/>
            <a:ext cx="5365750" cy="3171825"/>
          </a:xfrm>
          <a:prstGeom prst="rect">
            <a:avLst/>
          </a:prstGeom>
          <a:solidFill>
            <a:schemeClr val="tx1"/>
          </a:solidFill>
          <a:ln>
            <a:noFill/>
            <a:miter lim="800000"/>
            <a:headEnd/>
            <a:tailEnd/>
          </a:ln>
        </p:spPr>
      </p:pic>
      <p:pic>
        <p:nvPicPr>
          <p:cNvPr id="24580" name="Picture 4" descr="屋面排水方式011"/>
          <p:cNvPicPr/>
          <p:nvPr/>
        </p:nvPicPr>
        <p:blipFill>
          <a:blip r:embed="rId2">
            <a:lum bright="18000" contrast="-18000"/>
          </a:blip>
          <a:stretch>
            <a:fillRect/>
          </a:stretch>
        </p:blipFill>
        <p:spPr>
          <a:xfrm>
            <a:off x="709612" y="579438"/>
            <a:ext cx="5619750" cy="31940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843338"/>
            <a:ext cx="4808538" cy="608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14803" tIns="57401" rIns="114803" bIns="57401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39445" indent="-18224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955" indent="-55435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430530" marR="0" lvl="0" indent="-430530" eaLnBrk="1" hangingPunct="1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2400" b="1">
                <a:solidFill>
                  <a:srgbClr val="2F5597"/>
                </a:solidFill>
                <a:latin typeface="Garamond" panose="02020404030301010803" pitchFamily="18" charset="0"/>
              </a:rPr>
              <a:t>  </a:t>
            </a:r>
            <a:r>
              <a:rPr lang="zh-CN" altLang="en-US" sz="2400" b="1">
                <a:solidFill>
                  <a:srgbClr val="2F5597"/>
                </a:solidFill>
                <a:latin typeface="Garamond" panose="02020404030301010803" pitchFamily="18" charset="0"/>
              </a:rPr>
              <a:t>有组织排水</a:t>
            </a:r>
            <a:r>
              <a:rPr lang="en-US" altLang="zh-CN" sz="2400" b="1">
                <a:solidFill>
                  <a:srgbClr val="2F5597"/>
                </a:solidFill>
                <a:latin typeface="Garamond" panose="02020404030301010803" pitchFamily="18" charset="0"/>
              </a:rPr>
              <a:t>-----</a:t>
            </a:r>
            <a:r>
              <a:rPr lang="zh-CN" altLang="en-US" sz="2400" b="1">
                <a:solidFill>
                  <a:srgbClr val="2F5597"/>
                </a:solidFill>
                <a:latin typeface="Garamond" panose="02020404030301010803" pitchFamily="18" charset="0"/>
              </a:rPr>
              <a:t>女儿墙外排水</a:t>
            </a:r>
            <a:endParaRPr lang="zh-CN" altLang="en-US" sz="2400" b="1">
              <a:solidFill>
                <a:srgbClr val="2F5597"/>
              </a:solidFill>
              <a:latin typeface="Garamond" panose="02020404030301010803" pitchFamily="18" charset="0"/>
            </a:endParaRPr>
          </a:p>
        </p:txBody>
      </p:sp>
      <p:pic>
        <p:nvPicPr>
          <p:cNvPr id="24582" name="Picture 6" descr="屋面排水方式013"/>
          <p:cNvPicPr/>
          <p:nvPr/>
        </p:nvPicPr>
        <p:blipFill>
          <a:blip r:embed="rId3">
            <a:lum bright="12000" contrast="-6000"/>
          </a:blip>
          <a:stretch>
            <a:fillRect/>
          </a:stretch>
        </p:blipFill>
        <p:spPr>
          <a:xfrm>
            <a:off x="658812" y="4348162"/>
            <a:ext cx="6076950" cy="28844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3" name="Picture 7" descr="屋面排水方式012"/>
          <p:cNvPicPr/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6834188" y="4603750"/>
            <a:ext cx="5921375" cy="2482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4584" name="Picture 8" descr="200937221797_221817_9225"/>
          <p:cNvPicPr/>
          <p:nvPr/>
        </p:nvPicPr>
        <p:blipFill>
          <a:blip r:embed="rId5"/>
          <a:stretch>
            <a:fillRect/>
          </a:stretch>
        </p:blipFill>
        <p:spPr>
          <a:xfrm>
            <a:off x="4708525" y="2855912"/>
            <a:ext cx="3770312" cy="21209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6" name="chimes.wav"/>
          </p:stSnd>
        </p:sndAc>
      </p:transition>
    </mc:Choice>
    <mc:Fallback>
      <p:transition>
        <p:cut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1" nodeType="with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1" animBg="1" build="p"/>
      <p:bldP spid="24581" grpId="2"/>
    </p:bldLst>
  </p:timing>
</p:sld>
</file>

<file path=ppt/tags/tag1.xml><?xml version="1.0" encoding="utf-8"?>
<p:tagLst xmlns:p="http://schemas.openxmlformats.org/presentationml/2006/main">
  <p:tag name="THINKCELLSHAPEDONOTDELETE" val="pKOZHO13yzUCaepRpRzBw5w"/>
</p:tagLst>
</file>

<file path=ppt/tags/tag2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6.11.28"/>
  <p:tag name="AS_TITLE" val="Aspose.Slides for .NET 4.0"/>
  <p:tag name="AS_VERSION" val="16.11.0.0"/>
  <p:tag name="ISPRING_PRESENTATION_TITLE" val="bt012.pptx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4186</Words>
  <Application>WPS 演示</Application>
  <PresentationFormat/>
  <Paragraphs>322</Paragraphs>
  <Slides>53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8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53</vt:i4>
      </vt:variant>
    </vt:vector>
  </HeadingPairs>
  <TitlesOfParts>
    <vt:vector size="89" baseType="lpstr">
      <vt:lpstr>Arial</vt:lpstr>
      <vt:lpstr>宋体</vt:lpstr>
      <vt:lpstr>Wingdings</vt:lpstr>
      <vt:lpstr>Calibri</vt:lpstr>
      <vt:lpstr>微软雅黑</vt:lpstr>
      <vt:lpstr>Kozuka Gothic Pro B</vt:lpstr>
      <vt:lpstr>Segoe Print</vt:lpstr>
      <vt:lpstr>方正兰亭纤黑_GBK</vt:lpstr>
      <vt:lpstr>黑体</vt:lpstr>
      <vt:lpstr>Garamond</vt:lpstr>
      <vt:lpstr>PMingLiU-ExtB</vt:lpstr>
      <vt:lpstr>Times New Roman</vt:lpstr>
      <vt:lpstr>Arial Unicode MS</vt:lpstr>
      <vt:lpstr>华文新魏</vt:lpstr>
      <vt:lpstr>楷体_GB2312</vt:lpstr>
      <vt:lpstr>新宋体</vt:lpstr>
      <vt:lpstr>隶书</vt:lpstr>
      <vt:lpstr>仿宋_GB2312</vt:lpstr>
      <vt:lpstr>Tahoma</vt:lpstr>
      <vt:lpstr>华文行楷</vt:lpstr>
      <vt:lpstr>方正舒体</vt:lpstr>
      <vt:lpstr>仿宋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一、屋面排水构造基本知识</vt:lpstr>
      <vt:lpstr> 屋顶的分类按坡度分：</vt:lpstr>
      <vt:lpstr>PowerPoint 演示文稿</vt:lpstr>
      <vt:lpstr>（二）排水形式</vt:lpstr>
      <vt:lpstr>瓦材：</vt:lpstr>
      <vt:lpstr>有组织排水-----檐沟外排水</vt:lpstr>
      <vt:lpstr>PowerPoint 演示文稿</vt:lpstr>
      <vt:lpstr>项目划分总结 </vt:lpstr>
      <vt:lpstr>PowerPoint 演示文稿</vt:lpstr>
      <vt:lpstr>二、防水常见材料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瓦、型材工程量清单项目设置</vt:lpstr>
      <vt:lpstr>PowerPoint 演示文稿</vt:lpstr>
      <vt:lpstr>屋面防水及其他工程量清单项目设置</vt:lpstr>
      <vt:lpstr>屋面防水及其他工程量清单项目设置</vt:lpstr>
      <vt:lpstr>屋面防水及其他工程量清单项目设置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柔性防水的细部构造</vt:lpstr>
      <vt:lpstr>柔性防水的细部构造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墙面防水、防潮</vt:lpstr>
      <vt:lpstr>楼、地面防水、防潮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通用商务汇报</dc:title>
  <dc:creator/>
  <cp:keywords>第一PPT www.1ppt.com</cp:keywords>
  <cp:lastModifiedBy>Administrator</cp:lastModifiedBy>
  <cp:revision>3</cp:revision>
  <dcterms:created xsi:type="dcterms:W3CDTF">2016-09-14T13:51:00Z</dcterms:created>
  <dcterms:modified xsi:type="dcterms:W3CDTF">2021-05-19T00:06:47Z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