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1462" r:id="rId2"/>
    <p:sldId id="1777" r:id="rId3"/>
    <p:sldId id="1776" r:id="rId4"/>
    <p:sldId id="1779" r:id="rId5"/>
    <p:sldId id="1775" r:id="rId6"/>
    <p:sldId id="1675" r:id="rId7"/>
    <p:sldId id="1680" r:id="rId8"/>
    <p:sldId id="1717" r:id="rId9"/>
    <p:sldId id="1753" r:id="rId10"/>
    <p:sldId id="1755" r:id="rId11"/>
    <p:sldId id="1780" r:id="rId12"/>
    <p:sldId id="1756" r:id="rId13"/>
    <p:sldId id="1783" r:id="rId14"/>
    <p:sldId id="1757" r:id="rId15"/>
    <p:sldId id="1758" r:id="rId16"/>
    <p:sldId id="1760" r:id="rId17"/>
    <p:sldId id="1761" r:id="rId18"/>
    <p:sldId id="1784" r:id="rId19"/>
    <p:sldId id="1762" r:id="rId20"/>
    <p:sldId id="1768" r:id="rId21"/>
    <p:sldId id="1769" r:id="rId22"/>
    <p:sldId id="1770" r:id="rId23"/>
    <p:sldId id="1771" r:id="rId24"/>
    <p:sldId id="177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xuan Zeng" initials="x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D71"/>
    <a:srgbClr val="00B050"/>
    <a:srgbClr val="7030A0"/>
    <a:srgbClr val="ACCBF9"/>
    <a:srgbClr val="EBE9EC"/>
    <a:srgbClr val="F7F7F7"/>
    <a:srgbClr val="FAD0BE"/>
    <a:srgbClr val="D8EBFB"/>
    <a:srgbClr val="CBE4F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CD234-1A59-463F-8B12-F9DAA98A294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BB733-DF6B-4801-AFF9-46967ACB99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68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6"/>
          <p:cNvGrpSpPr>
            <a:grpSpLocks noChangeAspect="1"/>
          </p:cNvGrpSpPr>
          <p:nvPr userDrawn="1"/>
        </p:nvGrpSpPr>
        <p:grpSpPr bwMode="auto">
          <a:xfrm>
            <a:off x="0" y="-275"/>
            <a:ext cx="12192000" cy="4930268"/>
            <a:chOff x="1602" y="283"/>
            <a:chExt cx="5028" cy="2711"/>
          </a:xfrm>
        </p:grpSpPr>
        <p:sp>
          <p:nvSpPr>
            <p:cNvPr id="17" name="Freeform 107"/>
            <p:cNvSpPr/>
            <p:nvPr/>
          </p:nvSpPr>
          <p:spPr bwMode="auto">
            <a:xfrm>
              <a:off x="1602" y="426"/>
              <a:ext cx="5028" cy="2568"/>
            </a:xfrm>
            <a:custGeom>
              <a:avLst/>
              <a:gdLst/>
              <a:ahLst/>
              <a:cxnLst>
                <a:cxn ang="0">
                  <a:pos x="2129" y="670"/>
                </a:cxn>
                <a:cxn ang="0">
                  <a:pos x="2129" y="640"/>
                </a:cxn>
                <a:cxn ang="0">
                  <a:pos x="0" y="0"/>
                </a:cxn>
                <a:cxn ang="0">
                  <a:pos x="0" y="688"/>
                </a:cxn>
                <a:cxn ang="0">
                  <a:pos x="1053" y="1054"/>
                </a:cxn>
                <a:cxn ang="0">
                  <a:pos x="2129" y="670"/>
                </a:cxn>
              </a:cxnLst>
              <a:rect l="0" t="0" r="r" b="b"/>
              <a:pathLst>
                <a:path w="2129" h="1054">
                  <a:moveTo>
                    <a:pt x="2129" y="670"/>
                  </a:moveTo>
                  <a:cubicBezTo>
                    <a:pt x="2129" y="640"/>
                    <a:pt x="2129" y="640"/>
                    <a:pt x="2129" y="640"/>
                  </a:cubicBezTo>
                  <a:cubicBezTo>
                    <a:pt x="1070" y="830"/>
                    <a:pt x="360" y="617"/>
                    <a:pt x="0" y="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10" y="932"/>
                    <a:pt x="661" y="1054"/>
                    <a:pt x="1053" y="1054"/>
                  </a:cubicBezTo>
                  <a:cubicBezTo>
                    <a:pt x="1454" y="1054"/>
                    <a:pt x="1813" y="926"/>
                    <a:pt x="2129" y="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B9BD3"/>
                </a:gs>
                <a:gs pos="31000">
                  <a:srgbClr val="21D6E0"/>
                </a:gs>
                <a:gs pos="77000">
                  <a:srgbClr val="0087E6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08"/>
            <p:cNvSpPr/>
            <p:nvPr/>
          </p:nvSpPr>
          <p:spPr bwMode="auto">
            <a:xfrm>
              <a:off x="1602" y="283"/>
              <a:ext cx="5028" cy="2200"/>
            </a:xfrm>
            <a:custGeom>
              <a:avLst/>
              <a:gdLst/>
              <a:ahLst/>
              <a:cxnLst>
                <a:cxn ang="0">
                  <a:pos x="2129" y="697"/>
                </a:cxn>
                <a:cxn ang="0">
                  <a:pos x="2129" y="623"/>
                </a:cxn>
                <a:cxn ang="0">
                  <a:pos x="118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2129" y="697"/>
                </a:cxn>
              </a:cxnLst>
              <a:rect l="0" t="0" r="r" b="b"/>
              <a:pathLst>
                <a:path w="2129" h="887">
                  <a:moveTo>
                    <a:pt x="2129" y="697"/>
                  </a:moveTo>
                  <a:cubicBezTo>
                    <a:pt x="2129" y="623"/>
                    <a:pt x="2129" y="623"/>
                    <a:pt x="2129" y="623"/>
                  </a:cubicBezTo>
                  <a:cubicBezTo>
                    <a:pt x="1448" y="642"/>
                    <a:pt x="1132" y="434"/>
                    <a:pt x="1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60" y="674"/>
                    <a:pt x="1070" y="887"/>
                    <a:pt x="2129" y="69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0D7AB9"/>
                </a:gs>
                <a:gs pos="17000">
                  <a:srgbClr val="21D6E0"/>
                </a:gs>
                <a:gs pos="75000">
                  <a:srgbClr val="0087E6"/>
                </a:gs>
              </a:gsLst>
              <a:lin ang="7200000" scaled="0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09"/>
            <p:cNvSpPr/>
            <p:nvPr/>
          </p:nvSpPr>
          <p:spPr bwMode="auto">
            <a:xfrm>
              <a:off x="4255" y="283"/>
              <a:ext cx="2375" cy="1650"/>
            </a:xfrm>
            <a:custGeom>
              <a:avLst/>
              <a:gdLst/>
              <a:ahLst/>
              <a:cxnLst>
                <a:cxn ang="0">
                  <a:pos x="997" y="623"/>
                </a:cxn>
                <a:cxn ang="0">
                  <a:pos x="997" y="0"/>
                </a:cxn>
                <a:cxn ang="0">
                  <a:pos x="49" y="0"/>
                </a:cxn>
                <a:cxn ang="0">
                  <a:pos x="997" y="623"/>
                </a:cxn>
              </a:cxnLst>
              <a:rect l="0" t="0" r="r" b="b"/>
              <a:pathLst>
                <a:path w="997" h="642">
                  <a:moveTo>
                    <a:pt x="997" y="623"/>
                  </a:moveTo>
                  <a:cubicBezTo>
                    <a:pt x="997" y="0"/>
                    <a:pt x="997" y="0"/>
                    <a:pt x="99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34"/>
                    <a:pt x="316" y="642"/>
                    <a:pt x="997" y="623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4ABEEE"/>
                </a:gs>
                <a:gs pos="75000">
                  <a:srgbClr val="0D7AB9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26"/>
          <p:cNvSpPr/>
          <p:nvPr userDrawn="1"/>
        </p:nvSpPr>
        <p:spPr bwMode="auto">
          <a:xfrm>
            <a:off x="0" y="3968740"/>
            <a:ext cx="12192000" cy="2889261"/>
          </a:xfrm>
          <a:custGeom>
            <a:avLst/>
            <a:gdLst/>
            <a:ahLst/>
            <a:cxnLst>
              <a:cxn ang="0">
                <a:pos x="2861" y="904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904"/>
              </a:cxn>
              <a:cxn ang="0">
                <a:pos x="2861" y="904"/>
              </a:cxn>
            </a:cxnLst>
            <a:rect l="0" t="0" r="r" b="b"/>
            <a:pathLst>
              <a:path w="2861" h="904">
                <a:moveTo>
                  <a:pt x="2861" y="904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904"/>
                  <a:pt x="0" y="904"/>
                  <a:pt x="0" y="904"/>
                </a:cubicBezTo>
                <a:cubicBezTo>
                  <a:pt x="2861" y="904"/>
                  <a:pt x="2861" y="904"/>
                  <a:pt x="2861" y="90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27"/>
          <p:cNvSpPr/>
          <p:nvPr/>
        </p:nvSpPr>
        <p:spPr bwMode="auto">
          <a:xfrm>
            <a:off x="0" y="3148980"/>
            <a:ext cx="12192000" cy="1780219"/>
          </a:xfrm>
          <a:custGeom>
            <a:avLst/>
            <a:gdLst/>
            <a:ahLst/>
            <a:cxnLst>
              <a:cxn ang="0">
                <a:pos x="2861" y="225"/>
              </a:cxn>
              <a:cxn ang="0">
                <a:pos x="2861" y="0"/>
              </a:cxn>
              <a:cxn ang="0">
                <a:pos x="1415" y="516"/>
              </a:cxn>
              <a:cxn ang="0">
                <a:pos x="0" y="25"/>
              </a:cxn>
              <a:cxn ang="0">
                <a:pos x="0" y="271"/>
              </a:cxn>
              <a:cxn ang="0">
                <a:pos x="1382" y="557"/>
              </a:cxn>
              <a:cxn ang="0">
                <a:pos x="2861" y="225"/>
              </a:cxn>
            </a:cxnLst>
            <a:rect l="0" t="0" r="r" b="b"/>
            <a:pathLst>
              <a:path w="2861" h="557">
                <a:moveTo>
                  <a:pt x="2861" y="225"/>
                </a:moveTo>
                <a:cubicBezTo>
                  <a:pt x="2861" y="0"/>
                  <a:pt x="2861" y="0"/>
                  <a:pt x="2861" y="0"/>
                </a:cubicBezTo>
                <a:cubicBezTo>
                  <a:pt x="2436" y="344"/>
                  <a:pt x="1954" y="516"/>
                  <a:pt x="1415" y="516"/>
                </a:cubicBezTo>
                <a:cubicBezTo>
                  <a:pt x="889" y="516"/>
                  <a:pt x="417" y="352"/>
                  <a:pt x="0" y="25"/>
                </a:cubicBezTo>
                <a:cubicBezTo>
                  <a:pt x="0" y="271"/>
                  <a:pt x="0" y="271"/>
                  <a:pt x="0" y="271"/>
                </a:cubicBezTo>
                <a:cubicBezTo>
                  <a:pt x="421" y="462"/>
                  <a:pt x="882" y="557"/>
                  <a:pt x="1382" y="557"/>
                </a:cubicBezTo>
                <a:cubicBezTo>
                  <a:pt x="1921" y="557"/>
                  <a:pt x="2414" y="446"/>
                  <a:pt x="2861" y="22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8"/>
          <p:cNvSpPr/>
          <p:nvPr/>
        </p:nvSpPr>
        <p:spPr bwMode="auto">
          <a:xfrm>
            <a:off x="0" y="3840896"/>
            <a:ext cx="12192000" cy="1188944"/>
          </a:xfrm>
          <a:custGeom>
            <a:avLst/>
            <a:gdLst/>
            <a:ahLst/>
            <a:cxnLst>
              <a:cxn ang="0">
                <a:pos x="2861" y="40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86"/>
              </a:cxn>
              <a:cxn ang="0">
                <a:pos x="1382" y="372"/>
              </a:cxn>
              <a:cxn ang="0">
                <a:pos x="2861" y="40"/>
              </a:cxn>
            </a:cxnLst>
            <a:rect l="0" t="0" r="r" b="b"/>
            <a:pathLst>
              <a:path w="2861" h="372">
                <a:moveTo>
                  <a:pt x="2861" y="40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86"/>
                  <a:pt x="0" y="86"/>
                  <a:pt x="0" y="86"/>
                </a:cubicBezTo>
                <a:cubicBezTo>
                  <a:pt x="421" y="277"/>
                  <a:pt x="882" y="372"/>
                  <a:pt x="1382" y="372"/>
                </a:cubicBezTo>
                <a:cubicBezTo>
                  <a:pt x="1921" y="372"/>
                  <a:pt x="2414" y="261"/>
                  <a:pt x="2861" y="40"/>
                </a:cubicBezTo>
                <a:close/>
              </a:path>
            </a:pathLst>
          </a:custGeom>
          <a:solidFill>
            <a:srgbClr val="97BD4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（动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</p:spPr>
        <p:txBody>
          <a:bodyPr/>
          <a:lstStyle/>
          <a:p>
            <a:fld id="{4E970364-8C18-4747-B562-0D9376530B6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93B9249D-033E-4043-BE27-F92B2E216FDD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334579" y="123748"/>
            <a:ext cx="835734" cy="732824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</p:grpSp>
      <p:grpSp>
        <p:nvGrpSpPr>
          <p:cNvPr id="10" name="6"/>
          <p:cNvGrpSpPr/>
          <p:nvPr userDrawn="1"/>
        </p:nvGrpSpPr>
        <p:grpSpPr>
          <a:xfrm>
            <a:off x="701709" y="332757"/>
            <a:ext cx="661240" cy="1200362"/>
            <a:chOff x="7314523" y="1440019"/>
            <a:chExt cx="2081664" cy="4955323"/>
          </a:xfrm>
        </p:grpSpPr>
        <p:grpSp>
          <p:nvGrpSpPr>
            <p:cNvPr id="11" name="组合 10"/>
            <p:cNvGrpSpPr/>
            <p:nvPr/>
          </p:nvGrpSpPr>
          <p:grpSpPr>
            <a:xfrm flipH="1">
              <a:off x="7314523" y="1440019"/>
              <a:ext cx="2081664" cy="2428390"/>
              <a:chOff x="2848130" y="1860030"/>
              <a:chExt cx="3807502" cy="4441689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2848130" y="1860030"/>
                <a:ext cx="3807502" cy="3807503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2936805" y="1948721"/>
                <a:ext cx="3630124" cy="4352998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</p:grpSp>
        <p:sp>
          <p:nvSpPr>
            <p:cNvPr id="12" name="文本框 36"/>
            <p:cNvSpPr txBox="1"/>
            <p:nvPr/>
          </p:nvSpPr>
          <p:spPr>
            <a:xfrm>
              <a:off x="7910886" y="1446136"/>
              <a:ext cx="975540" cy="4949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195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cxnSp>
        <p:nvCxnSpPr>
          <p:cNvPr id="18" name="直接连接符 17"/>
          <p:cNvCxnSpPr/>
          <p:nvPr userDrawn="1"/>
        </p:nvCxnSpPr>
        <p:spPr>
          <a:xfrm>
            <a:off x="687009" y="898681"/>
            <a:ext cx="1081798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/>
          <p:cNvGraphicFramePr/>
          <p:nvPr userDrawn="1"/>
        </p:nvGraphicFramePr>
        <p:xfrm>
          <a:off x="1337101" y="284081"/>
          <a:ext cx="10760075" cy="4191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schemeClr val="bg2">
                      <a:lumMod val="50000"/>
                      <a:alpha val="50000"/>
                    </a:schemeClr>
                  </a:innerShdw>
                </a:effectLst>
                <a:tableStyleId>{5C22544A-7EE6-4342-B048-85BDC9FD1C3A}</a:tableStyleId>
              </a:tblPr>
              <a:tblGrid>
                <a:gridCol w="1302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6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8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9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84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837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519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bg1"/>
                          </a:solidFill>
                        </a:rPr>
                        <a:t>课程简介</a:t>
                      </a:r>
                    </a:p>
                  </a:txBody>
                  <a:tcPr marL="90805" marR="90805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课改前情况</a:t>
                      </a:r>
                    </a:p>
                  </a:txBody>
                  <a:tcPr marL="90805" marR="9080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课改简要思路</a:t>
                      </a:r>
                    </a:p>
                  </a:txBody>
                  <a:tcPr marL="90805" marR="9080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课程实施过程</a:t>
                      </a:r>
                    </a:p>
                  </a:txBody>
                  <a:tcPr marL="90805" marR="9080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新课效果</a:t>
                      </a:r>
                    </a:p>
                  </a:txBody>
                  <a:tcPr marL="90805" marR="9080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新旧教法对比</a:t>
                      </a:r>
                    </a:p>
                  </a:txBody>
                  <a:tcPr marL="90805" marR="9080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个人体会</a:t>
                      </a:r>
                    </a:p>
                  </a:txBody>
                  <a:tcPr marL="90805" marR="90805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:push dir="u"/>
      </p:transition>
    </mc:Choice>
    <mc:Fallback xmlns="">
      <p:transition spd="slow" advTm="1000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（静止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</p:spPr>
        <p:txBody>
          <a:bodyPr/>
          <a:lstStyle/>
          <a:p>
            <a:fld id="{4E970364-8C18-4747-B562-0D9376530B6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93B9249D-033E-4043-BE27-F92B2E216FDD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334579" y="142505"/>
            <a:ext cx="835734" cy="678830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538200" y="906495"/>
              <a:ext cx="3533713" cy="3533703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</p:grpSp>
      <p:grpSp>
        <p:nvGrpSpPr>
          <p:cNvPr id="10" name="6"/>
          <p:cNvGrpSpPr/>
          <p:nvPr userDrawn="1"/>
        </p:nvGrpSpPr>
        <p:grpSpPr>
          <a:xfrm>
            <a:off x="749384" y="271004"/>
            <a:ext cx="745350" cy="1200726"/>
            <a:chOff x="7314523" y="1440019"/>
            <a:chExt cx="2081664" cy="3978274"/>
          </a:xfrm>
        </p:grpSpPr>
        <p:grpSp>
          <p:nvGrpSpPr>
            <p:cNvPr id="11" name="组合 10"/>
            <p:cNvGrpSpPr/>
            <p:nvPr/>
          </p:nvGrpSpPr>
          <p:grpSpPr>
            <a:xfrm flipH="1">
              <a:off x="7314523" y="1440019"/>
              <a:ext cx="2081664" cy="2081664"/>
              <a:chOff x="2848130" y="1860030"/>
              <a:chExt cx="3807502" cy="3807503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2848130" y="1860030"/>
                <a:ext cx="3807502" cy="3807503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2936812" y="1948725"/>
                <a:ext cx="3630123" cy="3630122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</p:grpSp>
        <p:sp>
          <p:nvSpPr>
            <p:cNvPr id="12" name="文本框 36"/>
            <p:cNvSpPr txBox="1"/>
            <p:nvPr/>
          </p:nvSpPr>
          <p:spPr>
            <a:xfrm>
              <a:off x="7910886" y="1446136"/>
              <a:ext cx="865454" cy="3972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195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cxnSp>
        <p:nvCxnSpPr>
          <p:cNvPr id="18" name="直接连接符 17"/>
          <p:cNvCxnSpPr/>
          <p:nvPr userDrawn="1"/>
        </p:nvCxnSpPr>
        <p:spPr>
          <a:xfrm>
            <a:off x="687009" y="898681"/>
            <a:ext cx="1081798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1122780" y="482600"/>
            <a:ext cx="913448" cy="914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:push dir="u"/>
      </p:transition>
    </mc:Choice>
    <mc:Fallback xmlns="">
      <p:transition spd="slow" advTm="100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（静态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</p:spPr>
        <p:txBody>
          <a:bodyPr/>
          <a:lstStyle/>
          <a:p>
            <a:fld id="{4E970364-8C18-4747-B562-0D9376530B6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93B9249D-033E-4043-BE27-F92B2E216FDD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334579" y="254795"/>
            <a:ext cx="835734" cy="566539"/>
            <a:chOff x="304799" y="673099"/>
            <a:chExt cx="4000501" cy="4000500"/>
          </a:xfrm>
          <a:gradFill flip="none" rotWithShape="1">
            <a:gsLst>
              <a:gs pos="0">
                <a:srgbClr val="009288">
                  <a:shade val="30000"/>
                  <a:satMod val="115000"/>
                </a:srgbClr>
              </a:gs>
              <a:gs pos="50000">
                <a:srgbClr val="009288">
                  <a:shade val="67500"/>
                  <a:satMod val="115000"/>
                </a:srgbClr>
              </a:gs>
              <a:gs pos="100000">
                <a:srgbClr val="009288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六边形 7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rgbClr val="E94744">
                    <a:shade val="30000"/>
                    <a:satMod val="115000"/>
                  </a:srgbClr>
                </a:gs>
                <a:gs pos="50000">
                  <a:srgbClr val="E94744">
                    <a:shade val="67500"/>
                    <a:satMod val="115000"/>
                  </a:srgbClr>
                </a:gs>
                <a:gs pos="100000">
                  <a:srgbClr val="E9474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anose="020B0503020202020204"/>
                <a:cs typeface="+mn-cs"/>
              </a:endParaRPr>
            </a:p>
          </p:txBody>
        </p:sp>
      </p:grpSp>
      <p:grpSp>
        <p:nvGrpSpPr>
          <p:cNvPr id="10" name="6"/>
          <p:cNvGrpSpPr/>
          <p:nvPr userDrawn="1"/>
        </p:nvGrpSpPr>
        <p:grpSpPr>
          <a:xfrm>
            <a:off x="691262" y="386164"/>
            <a:ext cx="661240" cy="1200171"/>
            <a:chOff x="7314523" y="1440019"/>
            <a:chExt cx="2081664" cy="5686620"/>
          </a:xfrm>
        </p:grpSpPr>
        <p:grpSp>
          <p:nvGrpSpPr>
            <p:cNvPr id="11" name="组合 10"/>
            <p:cNvGrpSpPr/>
            <p:nvPr/>
          </p:nvGrpSpPr>
          <p:grpSpPr>
            <a:xfrm flipH="1">
              <a:off x="7314523" y="1440019"/>
              <a:ext cx="2081664" cy="2081664"/>
              <a:chOff x="2848130" y="1860030"/>
              <a:chExt cx="3807502" cy="3807503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2848130" y="1860030"/>
                <a:ext cx="3807502" cy="3807503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2936812" y="1948725"/>
                <a:ext cx="3630123" cy="3630122"/>
              </a:xfrm>
              <a:prstGeom prst="hexagon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195" b="0" i="0" u="none" strike="noStrike" kern="0" cap="none" spc="0" normalizeH="0" baseline="0" noProof="0">
                  <a:ln>
                    <a:noFill/>
                  </a:ln>
                  <a:solidFill>
                    <a:srgbClr val="E94744"/>
                  </a:solidFill>
                  <a:effectLst/>
                  <a:uLnTx/>
                  <a:uFillTx/>
                  <a:latin typeface="Agency FB" panose="020B0503020202020204"/>
                  <a:cs typeface="+mn-cs"/>
                </a:endParaRPr>
              </a:p>
            </p:txBody>
          </p:sp>
        </p:grpSp>
        <p:sp>
          <p:nvSpPr>
            <p:cNvPr id="12" name="文本框 36"/>
            <p:cNvSpPr txBox="1"/>
            <p:nvPr/>
          </p:nvSpPr>
          <p:spPr>
            <a:xfrm>
              <a:off x="7910886" y="1446136"/>
              <a:ext cx="975540" cy="5680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195" b="1" i="0" u="none" strike="noStrike" kern="0" cap="none" spc="0" normalizeH="0" baseline="0" noProof="0" dirty="0">
                <a:ln>
                  <a:noFill/>
                </a:ln>
                <a:solidFill>
                  <a:srgbClr val="E9474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cxnSp>
        <p:nvCxnSpPr>
          <p:cNvPr id="18" name="直接连接符 17"/>
          <p:cNvCxnSpPr/>
          <p:nvPr userDrawn="1"/>
        </p:nvCxnSpPr>
        <p:spPr>
          <a:xfrm>
            <a:off x="687009" y="898681"/>
            <a:ext cx="1081798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">
        <p:push dir="u"/>
      </p:transition>
    </mc:Choice>
    <mc:Fallback xmlns="">
      <p:transition spd="slow" advTm="100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472326" y="70341"/>
            <a:ext cx="1645941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教学分析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7118267" y="195069"/>
            <a:ext cx="0" cy="36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8764195" y="195069"/>
            <a:ext cx="0" cy="36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10424234" y="195069"/>
            <a:ext cx="0" cy="36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>
            <a:off x="7118254" y="70341"/>
            <a:ext cx="1645941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8764195" y="70341"/>
            <a:ext cx="1645941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教学过程</a:t>
            </a:r>
          </a:p>
        </p:txBody>
      </p:sp>
      <p:sp>
        <p:nvSpPr>
          <p:cNvPr id="17" name="矩形 16"/>
          <p:cNvSpPr/>
          <p:nvPr userDrawn="1"/>
        </p:nvSpPr>
        <p:spPr>
          <a:xfrm>
            <a:off x="10410136" y="70341"/>
            <a:ext cx="1645941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1056752" y="704309"/>
            <a:ext cx="1079839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CONTENTS</a:t>
            </a:r>
          </a:p>
          <a:p>
            <a:pPr algn="ctr"/>
            <a:r>
              <a:rPr lang="en-US" altLang="zh-CN" sz="16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 PAGE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3269264" y="704319"/>
            <a:ext cx="1451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1056752" y="704309"/>
            <a:ext cx="1079839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TRANSITION PAGE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1080882" y="161315"/>
            <a:ext cx="1079839" cy="41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</a:p>
        </p:txBody>
      </p:sp>
      <p:sp>
        <p:nvSpPr>
          <p:cNvPr id="2" name="矩形 24"/>
          <p:cNvSpPr>
            <a:spLocks noChangeArrowheads="1"/>
          </p:cNvSpPr>
          <p:nvPr userDrawn="1"/>
        </p:nvSpPr>
        <p:spPr bwMode="auto">
          <a:xfrm>
            <a:off x="1080882" y="576605"/>
            <a:ext cx="1079839" cy="41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课程简介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4"/>
          <p:cNvSpPr>
            <a:spLocks noChangeArrowheads="1"/>
          </p:cNvSpPr>
          <p:nvPr userDrawn="1"/>
        </p:nvSpPr>
        <p:spPr bwMode="auto">
          <a:xfrm>
            <a:off x="1056752" y="565810"/>
            <a:ext cx="1079839" cy="41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 userDrawn="1"/>
        </p:nvSpPr>
        <p:spPr>
          <a:xfrm>
            <a:off x="2280569" y="692254"/>
            <a:ext cx="3167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人事管理与人力资源管理</a:t>
            </a:r>
          </a:p>
        </p:txBody>
      </p:sp>
      <p:sp>
        <p:nvSpPr>
          <p:cNvPr id="7" name="矩形 24"/>
          <p:cNvSpPr>
            <a:spLocks noChangeArrowheads="1"/>
          </p:cNvSpPr>
          <p:nvPr userDrawn="1"/>
        </p:nvSpPr>
        <p:spPr bwMode="auto">
          <a:xfrm>
            <a:off x="1056752" y="565810"/>
            <a:ext cx="1079839" cy="6305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</a:p>
          <a:p>
            <a:pPr algn="ctr"/>
            <a:r>
              <a:rPr lang="zh-CN" altLang="en-US" sz="14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正文</a:t>
            </a:r>
            <a:endParaRPr lang="en-US" altLang="zh-CN" sz="14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1056752" y="565810"/>
            <a:ext cx="1079839" cy="41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1056752" y="565810"/>
            <a:ext cx="1079839" cy="3712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第四章</a:t>
            </a:r>
            <a:endParaRPr lang="en-US" altLang="zh-CN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1056752" y="565810"/>
            <a:ext cx="1079839" cy="3712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第五章</a:t>
            </a:r>
            <a:endParaRPr lang="en-US" altLang="zh-CN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 userDrawn="1"/>
        </p:nvSpPr>
        <p:spPr>
          <a:xfrm>
            <a:off x="11518379" y="6265681"/>
            <a:ext cx="673622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TextBox 15"/>
          <p:cNvSpPr txBox="1"/>
          <p:nvPr userDrawn="1"/>
        </p:nvSpPr>
        <p:spPr>
          <a:xfrm>
            <a:off x="11646102" y="6312404"/>
            <a:ext cx="425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EEF1883-7A0E-4F66-9932-E581691AD397}" type="slidenum">
              <a:rPr lang="zh-CN" altLang="en-US" sz="1600">
                <a:solidFill>
                  <a:prstClr val="white"/>
                </a:solidFill>
              </a:rPr>
              <a:t>‹#›</a:t>
            </a:fld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36164;&#36136;&#31649;&#29702;1.xl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36164;&#36136;&#31649;&#29702;1.xl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36164;&#36136;&#31649;&#29702;1.xl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36164;&#36136;&#31649;&#29702;2.xl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36164;&#36136;&#31649;&#29702;2.xl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36164;&#36136;&#31649;&#29702;2.xl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10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-net.com.cn/gc/3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756015" y="3145155"/>
            <a:ext cx="3926840" cy="4259580"/>
            <a:chOff x="13789" y="4953"/>
            <a:chExt cx="6184" cy="670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789" y="4953"/>
              <a:ext cx="6185" cy="670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4"/>
            <a:srcRect l="6428" t="22448"/>
            <a:stretch>
              <a:fillRect/>
            </a:stretch>
          </p:blipFill>
          <p:spPr>
            <a:xfrm rot="21360000">
              <a:off x="14968" y="5733"/>
              <a:ext cx="3788" cy="2804"/>
            </a:xfrm>
            <a:prstGeom prst="rect">
              <a:avLst/>
            </a:prstGeom>
          </p:spPr>
        </p:pic>
      </p:grp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173937" y="1248316"/>
            <a:ext cx="10782567" cy="3323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zh-CN" altLang="en-US" sz="7200" b="1" spc="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建设</a:t>
            </a:r>
            <a:r>
              <a:rPr lang="zh-CN" altLang="en-US" sz="7200" b="1" spc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</a:t>
            </a:r>
            <a:r>
              <a:rPr lang="zh-CN" altLang="en-US" sz="7200" b="1" spc="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法规</a:t>
            </a:r>
            <a:endParaRPr lang="zh-CN" altLang="en-US" sz="7200" b="1" spc="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defRPr/>
            </a:pPr>
            <a:r>
              <a:rPr lang="zh-CN" altLang="en-US" sz="7200" b="1" spc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spc="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Construction project regulations</a:t>
            </a:r>
            <a:r>
              <a:rPr lang="zh-CN" altLang="en-US" sz="7200" b="1" spc="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7200" b="1" spc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6600" b="1" spc="2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algn="l">
              <a:defRPr/>
            </a:pPr>
            <a:r>
              <a:rPr lang="zh-CN" altLang="en-US" sz="6600" b="1" spc="2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en-US" sz="6000" b="1" spc="2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781250" y="1164020"/>
            <a:ext cx="573451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781250" y="2499697"/>
            <a:ext cx="573451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592010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</a:rPr>
              <a:t>1.1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工程建设执业资质立法现状</a:t>
            </a:r>
            <a:endParaRPr lang="zh-CN" altLang="en-US" b="1" cap="all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724" y="2079020"/>
            <a:ext cx="11282155" cy="332398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中华人民共和国建筑法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第十三条规定：从事建筑活动的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建筑施工企业、勘察单位、谁单位和工程监理单位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，按照其拥有的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注册资本、专业技术人员、技术装备和已完成的建筑工程业绩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等资质条件，划分为不同的资质等级，经资质审查合格，取得相应等级的资质证书后，方可在其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资质等级许可的范围内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从事建筑活动。</a:t>
            </a:r>
          </a:p>
        </p:txBody>
      </p:sp>
      <p:sp>
        <p:nvSpPr>
          <p:cNvPr id="14" name="文本框 3"/>
          <p:cNvSpPr txBox="1"/>
          <p:nvPr/>
        </p:nvSpPr>
        <p:spPr>
          <a:xfrm>
            <a:off x="8214994" y="1004576"/>
            <a:ext cx="3559175" cy="52197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P90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8-1</a:t>
            </a:r>
          </a:p>
        </p:txBody>
      </p:sp>
    </p:spTree>
  </p:cSld>
  <p:clrMapOvr>
    <a:masterClrMapping/>
  </p:clrMapOvr>
  <p:transition spd="med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91999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</a:rPr>
              <a:t>1.2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工程建设执业资质立法现状    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学法 知法 懂法 用法</a:t>
            </a:r>
            <a:endParaRPr lang="zh-CN" altLang="en-US" sz="2400" b="1" cap="all" dirty="0">
              <a:sym typeface="+mn-ea"/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4" name="文本框 3"/>
          <p:cNvSpPr txBox="1"/>
          <p:nvPr/>
        </p:nvSpPr>
        <p:spPr>
          <a:xfrm>
            <a:off x="3978274" y="4174496"/>
            <a:ext cx="3559175" cy="52322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vert="horz" wrap="square" rtlCol="0">
            <a:spAutoFit/>
          </a:bodyPr>
          <a:lstStyle/>
          <a:p>
            <a:pPr algn="ctr"/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790700"/>
            <a:ext cx="10915650" cy="429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61279"/>
      </p:ext>
    </p:extLst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7167347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1.2.1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工程建设企业执业资质管理制度</a:t>
            </a:r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291901" y="2154048"/>
            <a:ext cx="4343307" cy="103426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4" name="圆角矩形 3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404823" y="3078904"/>
            <a:ext cx="1340530" cy="2390632"/>
            <a:chOff x="2210594" y="1810545"/>
            <a:chExt cx="1005703" cy="1981199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2210594" y="3160810"/>
              <a:ext cx="1005703" cy="630934"/>
            </a:xfrm>
            <a:prstGeom prst="line">
              <a:avLst/>
            </a:prstGeom>
            <a:ln w="285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2346670" y="2801144"/>
              <a:ext cx="777103" cy="1"/>
            </a:xfrm>
            <a:prstGeom prst="line">
              <a:avLst/>
            </a:prstGeom>
            <a:ln w="28575">
              <a:solidFill>
                <a:srgbClr val="F69F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2210594" y="1810545"/>
              <a:ext cx="943881" cy="581419"/>
            </a:xfrm>
            <a:prstGeom prst="line">
              <a:avLst/>
            </a:prstGeom>
            <a:ln w="28575">
              <a:solidFill>
                <a:srgbClr val="EA5E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575601" y="3236958"/>
            <a:ext cx="2268761" cy="205383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椭圆 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3" name="文本框 37"/>
          <p:cNvSpPr>
            <a:spLocks noChangeArrowheads="1"/>
          </p:cNvSpPr>
          <p:nvPr/>
        </p:nvSpPr>
        <p:spPr bwMode="auto">
          <a:xfrm>
            <a:off x="1588380" y="3517350"/>
            <a:ext cx="2145408" cy="1415742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EA6103"/>
                </a:solidFill>
                <a:sym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rgbClr val="EA6103"/>
                </a:solidFill>
                <a:sym typeface="微软雅黑" panose="020B0503020204020204" pitchFamily="34" charset="-122"/>
                <a:hlinkClick r:id="rId3" action="ppaction://hlinkfile"/>
              </a:rPr>
              <a:t>城乡规划</a:t>
            </a:r>
            <a:endParaRPr lang="en-US" altLang="zh-CN" sz="2800" b="1" dirty="0">
              <a:solidFill>
                <a:srgbClr val="EA6103"/>
              </a:solidFill>
              <a:sym typeface="微软雅黑" panose="020B0503020204020204" pitchFamily="34" charset="-122"/>
              <a:hlinkClick r:id="rId3" action="ppaction://hlinkfile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EA6103"/>
                </a:solidFill>
                <a:sym typeface="微软雅黑" panose="020B0503020204020204" pitchFamily="34" charset="-122"/>
                <a:hlinkClick r:id="rId3" action="ppaction://hlinkfile"/>
              </a:rPr>
              <a:t>编制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EA6103"/>
                </a:solidFill>
                <a:sym typeface="微软雅黑" panose="020B0503020204020204" pitchFamily="34" charset="-122"/>
                <a:hlinkClick r:id="rId3" action="ppaction://hlinkfile"/>
              </a:rPr>
              <a:t>单位资质</a:t>
            </a:r>
            <a:endParaRPr lang="zh-CN" altLang="en-US" sz="2800" b="1" dirty="0">
              <a:solidFill>
                <a:srgbClr val="EA6103"/>
              </a:solidFill>
              <a:sym typeface="微软雅黑" panose="020B0503020204020204" pitchFamily="34" charset="-122"/>
            </a:endParaRPr>
          </a:p>
        </p:txBody>
      </p:sp>
      <p:sp>
        <p:nvSpPr>
          <p:cNvPr id="54" name="文本框 37"/>
          <p:cNvSpPr>
            <a:spLocks noChangeArrowheads="1"/>
          </p:cNvSpPr>
          <p:nvPr/>
        </p:nvSpPr>
        <p:spPr bwMode="auto">
          <a:xfrm>
            <a:off x="5612299" y="2491520"/>
            <a:ext cx="3631703" cy="4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2400" b="1" dirty="0">
                <a:solidFill>
                  <a:srgbClr val="EA5E66"/>
                </a:solidFill>
                <a:sym typeface="微软雅黑" panose="020B0503020204020204" pitchFamily="34" charset="-122"/>
              </a:rPr>
              <a:t>资质等级标准与业务范围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5291901" y="3708088"/>
            <a:ext cx="4343307" cy="103426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9" name="圆角矩形 5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291901" y="5227210"/>
            <a:ext cx="4343307" cy="103426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3" name="圆角矩形 6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文本框 37"/>
          <p:cNvSpPr>
            <a:spLocks noChangeArrowheads="1"/>
          </p:cNvSpPr>
          <p:nvPr/>
        </p:nvSpPr>
        <p:spPr bwMode="auto">
          <a:xfrm>
            <a:off x="5679529" y="3979015"/>
            <a:ext cx="2400597" cy="4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99A9"/>
                </a:solidFill>
                <a:sym typeface="微软雅黑" panose="020B0503020204020204" pitchFamily="34" charset="-122"/>
              </a:rPr>
              <a:t>资质申请与审批</a:t>
            </a:r>
          </a:p>
        </p:txBody>
      </p:sp>
      <p:sp>
        <p:nvSpPr>
          <p:cNvPr id="56" name="文本框 37"/>
          <p:cNvSpPr>
            <a:spLocks noChangeArrowheads="1"/>
          </p:cNvSpPr>
          <p:nvPr/>
        </p:nvSpPr>
        <p:spPr bwMode="auto">
          <a:xfrm>
            <a:off x="5612299" y="5469536"/>
            <a:ext cx="3016150" cy="4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2400" b="1" dirty="0">
                <a:solidFill>
                  <a:srgbClr val="F69F1E"/>
                </a:solidFill>
                <a:sym typeface="微软雅黑" panose="020B0503020204020204" pitchFamily="34" charset="-122"/>
              </a:rPr>
              <a:t>监督管理与法律责任</a:t>
            </a:r>
          </a:p>
        </p:txBody>
      </p:sp>
    </p:spTree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7554"/>
            <a:ext cx="9204960" cy="634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63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 dir="u"/>
      </p:transition>
    </mc:Choice>
    <mc:Fallback xmlns="">
      <p:transition spd="med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7167347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1.2.1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工程建设企业执业资质管理制度</a:t>
            </a:r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291901" y="2154048"/>
            <a:ext cx="4343307" cy="103426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4" name="圆角矩形 3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404823" y="3078904"/>
            <a:ext cx="1340530" cy="2390632"/>
            <a:chOff x="2210594" y="1810545"/>
            <a:chExt cx="1005703" cy="1981199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2210594" y="3160810"/>
              <a:ext cx="1005703" cy="630934"/>
            </a:xfrm>
            <a:prstGeom prst="line">
              <a:avLst/>
            </a:prstGeom>
            <a:ln w="285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2346670" y="2801144"/>
              <a:ext cx="777103" cy="1"/>
            </a:xfrm>
            <a:prstGeom prst="line">
              <a:avLst/>
            </a:prstGeom>
            <a:ln w="28575">
              <a:solidFill>
                <a:srgbClr val="F69F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2210594" y="1810545"/>
              <a:ext cx="943881" cy="581419"/>
            </a:xfrm>
            <a:prstGeom prst="line">
              <a:avLst/>
            </a:prstGeom>
            <a:ln w="28575">
              <a:solidFill>
                <a:srgbClr val="EA5E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575601" y="3236958"/>
            <a:ext cx="2268761" cy="205383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椭圆 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3" name="文本框 37"/>
          <p:cNvSpPr>
            <a:spLocks noChangeArrowheads="1"/>
          </p:cNvSpPr>
          <p:nvPr/>
        </p:nvSpPr>
        <p:spPr bwMode="auto">
          <a:xfrm>
            <a:off x="1827792" y="3517350"/>
            <a:ext cx="1682451" cy="1415742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EA6103"/>
                </a:solidFill>
                <a:sym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rgbClr val="EA6103"/>
                </a:solidFill>
                <a:sym typeface="微软雅黑" panose="020B0503020204020204" pitchFamily="34" charset="-122"/>
              </a:rPr>
              <a:t>房地产</a:t>
            </a:r>
            <a:endParaRPr lang="en-US" altLang="zh-CN" sz="2800" b="1" dirty="0">
              <a:solidFill>
                <a:srgbClr val="EA6103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EA6103"/>
                </a:solidFill>
                <a:sym typeface="微软雅黑" panose="020B0503020204020204" pitchFamily="34" charset="-122"/>
              </a:rPr>
              <a:t>开发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EA6103"/>
                </a:solidFill>
                <a:sym typeface="微软雅黑" panose="020B0503020204020204" pitchFamily="34" charset="-122"/>
              </a:rPr>
              <a:t>企业资质</a:t>
            </a:r>
          </a:p>
        </p:txBody>
      </p:sp>
      <p:sp>
        <p:nvSpPr>
          <p:cNvPr id="54" name="文本框 37"/>
          <p:cNvSpPr>
            <a:spLocks noChangeArrowheads="1"/>
          </p:cNvSpPr>
          <p:nvPr/>
        </p:nvSpPr>
        <p:spPr bwMode="auto">
          <a:xfrm>
            <a:off x="5647705" y="2424975"/>
            <a:ext cx="3631703" cy="4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2400" b="1" dirty="0">
                <a:solidFill>
                  <a:srgbClr val="EA5E66"/>
                </a:solidFill>
                <a:sym typeface="微软雅黑" panose="020B0503020204020204" pitchFamily="34" charset="-122"/>
              </a:rPr>
              <a:t>资质等级标准与业务范围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5346095" y="3708088"/>
            <a:ext cx="4343307" cy="103426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9" name="圆角矩形 5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291901" y="5227210"/>
            <a:ext cx="4343307" cy="103426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3" name="圆角矩形 6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文本框 37"/>
          <p:cNvSpPr>
            <a:spLocks noChangeArrowheads="1"/>
          </p:cNvSpPr>
          <p:nvPr/>
        </p:nvSpPr>
        <p:spPr bwMode="auto">
          <a:xfrm>
            <a:off x="6041644" y="3979015"/>
            <a:ext cx="2400597" cy="4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99A9"/>
                </a:solidFill>
                <a:sym typeface="微软雅黑" panose="020B0503020204020204" pitchFamily="34" charset="-122"/>
              </a:rPr>
              <a:t>资质申请与审批</a:t>
            </a:r>
          </a:p>
        </p:txBody>
      </p:sp>
      <p:sp>
        <p:nvSpPr>
          <p:cNvPr id="56" name="文本框 37"/>
          <p:cNvSpPr>
            <a:spLocks noChangeArrowheads="1"/>
          </p:cNvSpPr>
          <p:nvPr/>
        </p:nvSpPr>
        <p:spPr bwMode="auto">
          <a:xfrm>
            <a:off x="6009673" y="5498137"/>
            <a:ext cx="3016150" cy="4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2400" b="1" dirty="0">
                <a:solidFill>
                  <a:srgbClr val="F69F1E"/>
                </a:solidFill>
                <a:sym typeface="微软雅黑" panose="020B0503020204020204" pitchFamily="34" charset="-122"/>
              </a:rPr>
              <a:t>监督管理与法律责任</a:t>
            </a:r>
          </a:p>
        </p:txBody>
      </p:sp>
    </p:spTree>
  </p:cSld>
  <p:clrMapOvr>
    <a:masterClrMapping/>
  </p:clrMapOvr>
  <p:transition spd="med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7167347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1.2.1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工程建设企业执业资质管理制度</a:t>
            </a:r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291901" y="2154048"/>
            <a:ext cx="4343307" cy="103426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4" name="圆角矩形 3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404823" y="3078904"/>
            <a:ext cx="1340530" cy="2390632"/>
            <a:chOff x="2210594" y="1810545"/>
            <a:chExt cx="1005703" cy="1981199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2210594" y="3160810"/>
              <a:ext cx="1005703" cy="630934"/>
            </a:xfrm>
            <a:prstGeom prst="line">
              <a:avLst/>
            </a:prstGeom>
            <a:ln w="285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2346670" y="2801144"/>
              <a:ext cx="777103" cy="1"/>
            </a:xfrm>
            <a:prstGeom prst="line">
              <a:avLst/>
            </a:prstGeom>
            <a:ln w="28575">
              <a:solidFill>
                <a:srgbClr val="F69F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2210594" y="1810545"/>
              <a:ext cx="943881" cy="581419"/>
            </a:xfrm>
            <a:prstGeom prst="line">
              <a:avLst/>
            </a:prstGeom>
            <a:ln w="28575">
              <a:solidFill>
                <a:srgbClr val="EA5E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493865" y="3157923"/>
            <a:ext cx="2268761" cy="205383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椭圆 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3" name="文本框 37"/>
          <p:cNvSpPr>
            <a:spLocks noChangeArrowheads="1"/>
          </p:cNvSpPr>
          <p:nvPr/>
        </p:nvSpPr>
        <p:spPr bwMode="auto">
          <a:xfrm>
            <a:off x="1625117" y="3532473"/>
            <a:ext cx="2006258" cy="1415742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EA6103"/>
                </a:solidFill>
                <a:sym typeface="微软雅黑" panose="020B0503020204020204" pitchFamily="34" charset="-122"/>
              </a:rPr>
              <a:t>3.</a:t>
            </a:r>
            <a:r>
              <a:rPr lang="zh-CN" altLang="en-US" sz="2800" b="1" dirty="0">
                <a:solidFill>
                  <a:srgbClr val="EA6103"/>
                </a:solidFill>
                <a:sym typeface="微软雅黑" panose="020B0503020204020204" pitchFamily="34" charset="-122"/>
              </a:rPr>
              <a:t>建设工程</a:t>
            </a:r>
            <a:endParaRPr lang="en-US" altLang="zh-CN" sz="2800" b="1" dirty="0">
              <a:solidFill>
                <a:srgbClr val="EA6103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EA6103"/>
                </a:solidFill>
                <a:sym typeface="微软雅黑" panose="020B0503020204020204" pitchFamily="34" charset="-122"/>
              </a:rPr>
              <a:t>质量检测</a:t>
            </a:r>
            <a:endParaRPr lang="en-US" altLang="zh-CN" sz="2800" b="1" dirty="0">
              <a:solidFill>
                <a:srgbClr val="EA6103"/>
              </a:solidFill>
              <a:sym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EA6103"/>
                </a:solidFill>
                <a:sym typeface="微软雅黑" panose="020B0503020204020204" pitchFamily="34" charset="-122"/>
              </a:rPr>
              <a:t>资质</a:t>
            </a:r>
          </a:p>
        </p:txBody>
      </p:sp>
      <p:sp>
        <p:nvSpPr>
          <p:cNvPr id="54" name="文本框 37"/>
          <p:cNvSpPr>
            <a:spLocks noChangeArrowheads="1"/>
          </p:cNvSpPr>
          <p:nvPr/>
        </p:nvSpPr>
        <p:spPr bwMode="auto">
          <a:xfrm>
            <a:off x="5342509" y="2487820"/>
            <a:ext cx="2400597" cy="4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2400" b="1" dirty="0">
                <a:solidFill>
                  <a:srgbClr val="EA5E66"/>
                </a:solidFill>
                <a:sym typeface="微软雅黑" panose="020B0503020204020204" pitchFamily="34" charset="-122"/>
              </a:rPr>
              <a:t>资质申请与审批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5291901" y="3708088"/>
            <a:ext cx="4343307" cy="103426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9" name="圆角矩形 5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291901" y="5227210"/>
            <a:ext cx="4343307" cy="103426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3" name="圆角矩形 6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文本框 37"/>
          <p:cNvSpPr>
            <a:spLocks noChangeArrowheads="1"/>
          </p:cNvSpPr>
          <p:nvPr/>
        </p:nvSpPr>
        <p:spPr bwMode="auto">
          <a:xfrm>
            <a:off x="5518424" y="4041589"/>
            <a:ext cx="1477267" cy="4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99A9"/>
                </a:solidFill>
                <a:sym typeface="微软雅黑" panose="020B0503020204020204" pitchFamily="34" charset="-122"/>
              </a:rPr>
              <a:t>监督管理</a:t>
            </a:r>
          </a:p>
        </p:txBody>
      </p:sp>
      <p:sp>
        <p:nvSpPr>
          <p:cNvPr id="56" name="文本框 37"/>
          <p:cNvSpPr>
            <a:spLocks noChangeArrowheads="1"/>
          </p:cNvSpPr>
          <p:nvPr/>
        </p:nvSpPr>
        <p:spPr bwMode="auto">
          <a:xfrm>
            <a:off x="5542197" y="5545998"/>
            <a:ext cx="1682451" cy="55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2800" b="1" dirty="0">
                <a:solidFill>
                  <a:srgbClr val="F69F1E"/>
                </a:solidFill>
                <a:sym typeface="微软雅黑" panose="020B0503020204020204" pitchFamily="34" charset="-122"/>
              </a:rPr>
              <a:t>法律责任</a:t>
            </a:r>
          </a:p>
        </p:txBody>
      </p:sp>
    </p:spTree>
  </p:cSld>
  <p:clrMapOvr>
    <a:masterClrMapping/>
  </p:clrMapOvr>
  <p:transition spd="med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7167347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1.2.1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工程建设企业执业资质管理制度</a:t>
            </a:r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291901" y="2154048"/>
            <a:ext cx="4343307" cy="103426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4" name="圆角矩形 3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404823" y="3078904"/>
            <a:ext cx="1340530" cy="2390632"/>
            <a:chOff x="2210594" y="1810545"/>
            <a:chExt cx="1005703" cy="1981199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2210594" y="3160810"/>
              <a:ext cx="1005703" cy="630934"/>
            </a:xfrm>
            <a:prstGeom prst="line">
              <a:avLst/>
            </a:prstGeom>
            <a:ln w="285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2346670" y="2801144"/>
              <a:ext cx="777103" cy="1"/>
            </a:xfrm>
            <a:prstGeom prst="line">
              <a:avLst/>
            </a:prstGeom>
            <a:ln w="28575">
              <a:solidFill>
                <a:srgbClr val="F69F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2210594" y="1810545"/>
              <a:ext cx="943881" cy="581419"/>
            </a:xfrm>
            <a:prstGeom prst="line">
              <a:avLst/>
            </a:prstGeom>
            <a:ln w="28575">
              <a:solidFill>
                <a:srgbClr val="EA5E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575601" y="3236958"/>
            <a:ext cx="2268761" cy="205383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椭圆 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4" name="文本框 37"/>
          <p:cNvSpPr>
            <a:spLocks noChangeArrowheads="1"/>
          </p:cNvSpPr>
          <p:nvPr/>
        </p:nvSpPr>
        <p:spPr bwMode="auto">
          <a:xfrm>
            <a:off x="5439248" y="2394197"/>
            <a:ext cx="4195960" cy="55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2800" b="1" dirty="0">
                <a:solidFill>
                  <a:srgbClr val="EA5E66"/>
                </a:solidFill>
                <a:sym typeface="微软雅黑" panose="020B0503020204020204" pitchFamily="34" charset="-122"/>
              </a:rPr>
              <a:t>资质等级标准与业务范围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5291901" y="3708088"/>
            <a:ext cx="4343307" cy="103426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9" name="圆角矩形 5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291901" y="5227210"/>
            <a:ext cx="4343307" cy="103426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3" name="圆角矩形 6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文本框 37"/>
          <p:cNvSpPr>
            <a:spLocks noChangeArrowheads="1"/>
          </p:cNvSpPr>
          <p:nvPr/>
        </p:nvSpPr>
        <p:spPr bwMode="auto">
          <a:xfrm>
            <a:off x="5740188" y="3948237"/>
            <a:ext cx="2759669" cy="55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99A9"/>
                </a:solidFill>
                <a:sym typeface="微软雅黑" panose="020B0503020204020204" pitchFamily="34" charset="-122"/>
              </a:rPr>
              <a:t>资质申请与审批</a:t>
            </a:r>
          </a:p>
        </p:txBody>
      </p:sp>
      <p:sp>
        <p:nvSpPr>
          <p:cNvPr id="56" name="文本框 37"/>
          <p:cNvSpPr>
            <a:spLocks noChangeArrowheads="1"/>
          </p:cNvSpPr>
          <p:nvPr/>
        </p:nvSpPr>
        <p:spPr bwMode="auto">
          <a:xfrm>
            <a:off x="5611947" y="5498137"/>
            <a:ext cx="3016150" cy="4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2400" b="1" dirty="0">
                <a:solidFill>
                  <a:srgbClr val="F69F1E"/>
                </a:solidFill>
                <a:sym typeface="微软雅黑" panose="020B0503020204020204" pitchFamily="34" charset="-122"/>
              </a:rPr>
              <a:t>监督管理与法律责任</a:t>
            </a:r>
          </a:p>
        </p:txBody>
      </p:sp>
      <p:sp>
        <p:nvSpPr>
          <p:cNvPr id="3" name="文本框 37"/>
          <p:cNvSpPr>
            <a:spLocks noChangeArrowheads="1"/>
          </p:cNvSpPr>
          <p:nvPr/>
        </p:nvSpPr>
        <p:spPr bwMode="auto">
          <a:xfrm>
            <a:off x="1625117" y="3566349"/>
            <a:ext cx="2006258" cy="1415742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EA6103"/>
                </a:solidFill>
                <a:sym typeface="微软雅黑" panose="020B0503020204020204" pitchFamily="34" charset="-122"/>
              </a:rPr>
              <a:t>4.</a:t>
            </a:r>
            <a:r>
              <a:rPr lang="zh-CN" altLang="en-US" sz="2800" b="1" dirty="0">
                <a:solidFill>
                  <a:srgbClr val="EA6103"/>
                </a:solidFill>
                <a:sym typeface="微软雅黑" panose="020B0503020204020204" pitchFamily="34" charset="-122"/>
                <a:hlinkClick r:id="rId3" action="ppaction://hlinkfile"/>
              </a:rPr>
              <a:t>工程造价</a:t>
            </a:r>
            <a:endParaRPr lang="en-US" altLang="zh-CN" sz="2800" b="1" dirty="0">
              <a:solidFill>
                <a:srgbClr val="EA6103"/>
              </a:solidFill>
              <a:sym typeface="微软雅黑" panose="020B0503020204020204" pitchFamily="34" charset="-122"/>
              <a:hlinkClick r:id="rId3" action="ppaction://hlinkfile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EA6103"/>
                </a:solidFill>
                <a:sym typeface="微软雅黑" panose="020B0503020204020204" pitchFamily="34" charset="-122"/>
                <a:hlinkClick r:id="rId3" action="ppaction://hlinkfile"/>
              </a:rPr>
              <a:t>咨询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EA6103"/>
                </a:solidFill>
                <a:sym typeface="微软雅黑" panose="020B0503020204020204" pitchFamily="34" charset="-122"/>
                <a:hlinkClick r:id="rId3" action="ppaction://hlinkfile"/>
              </a:rPr>
              <a:t>企业管理</a:t>
            </a:r>
            <a:endParaRPr lang="zh-CN" altLang="en-US" sz="2800" b="1" dirty="0">
              <a:solidFill>
                <a:srgbClr val="EA6103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7167347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1.2.1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工程建设企业执业资质管理制度</a:t>
            </a:r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291901" y="2154048"/>
            <a:ext cx="4343307" cy="103426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4" name="圆角矩形 3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404823" y="3078904"/>
            <a:ext cx="1340530" cy="2390632"/>
            <a:chOff x="2210594" y="1810545"/>
            <a:chExt cx="1005703" cy="1981199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2210594" y="3160810"/>
              <a:ext cx="1005703" cy="630934"/>
            </a:xfrm>
            <a:prstGeom prst="line">
              <a:avLst/>
            </a:prstGeom>
            <a:ln w="285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2346670" y="2801144"/>
              <a:ext cx="777103" cy="1"/>
            </a:xfrm>
            <a:prstGeom prst="line">
              <a:avLst/>
            </a:prstGeom>
            <a:ln w="28575">
              <a:solidFill>
                <a:srgbClr val="F69F1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2210594" y="1810545"/>
              <a:ext cx="943881" cy="581419"/>
            </a:xfrm>
            <a:prstGeom prst="line">
              <a:avLst/>
            </a:prstGeom>
            <a:ln w="28575">
              <a:solidFill>
                <a:srgbClr val="EA5E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1575601" y="3236958"/>
            <a:ext cx="2268761" cy="205383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椭圆 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0" kern="0"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4" name="文本框 37"/>
          <p:cNvSpPr>
            <a:spLocks noChangeArrowheads="1"/>
          </p:cNvSpPr>
          <p:nvPr/>
        </p:nvSpPr>
        <p:spPr bwMode="auto">
          <a:xfrm>
            <a:off x="5563637" y="2424975"/>
            <a:ext cx="3631703" cy="4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2400" b="1" dirty="0">
                <a:solidFill>
                  <a:srgbClr val="EA5E66"/>
                </a:solidFill>
                <a:sym typeface="微软雅黑" panose="020B0503020204020204" pitchFamily="34" charset="-122"/>
              </a:rPr>
              <a:t>资质等级标准与业务范围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5291901" y="3708088"/>
            <a:ext cx="4343307" cy="103426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9" name="圆角矩形 5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291903" y="5289656"/>
            <a:ext cx="4343307" cy="1034266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3" name="圆角矩形 6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文本框 37"/>
          <p:cNvSpPr>
            <a:spLocks noChangeArrowheads="1"/>
          </p:cNvSpPr>
          <p:nvPr/>
        </p:nvSpPr>
        <p:spPr bwMode="auto">
          <a:xfrm>
            <a:off x="5691124" y="3979015"/>
            <a:ext cx="2400597" cy="4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99A9"/>
                </a:solidFill>
                <a:sym typeface="微软雅黑" panose="020B0503020204020204" pitchFamily="34" charset="-122"/>
              </a:rPr>
              <a:t>资质申请与审批</a:t>
            </a:r>
          </a:p>
        </p:txBody>
      </p:sp>
      <p:sp>
        <p:nvSpPr>
          <p:cNvPr id="56" name="文本框 37"/>
          <p:cNvSpPr>
            <a:spLocks noChangeArrowheads="1"/>
          </p:cNvSpPr>
          <p:nvPr/>
        </p:nvSpPr>
        <p:spPr bwMode="auto">
          <a:xfrm>
            <a:off x="5638448" y="5498654"/>
            <a:ext cx="3016150" cy="4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2400" b="1" dirty="0">
                <a:solidFill>
                  <a:srgbClr val="F69F1E"/>
                </a:solidFill>
                <a:sym typeface="微软雅黑" panose="020B0503020204020204" pitchFamily="34" charset="-122"/>
              </a:rPr>
              <a:t>监督管理与法律责任</a:t>
            </a:r>
          </a:p>
        </p:txBody>
      </p:sp>
      <p:sp>
        <p:nvSpPr>
          <p:cNvPr id="3" name="文本框 37"/>
          <p:cNvSpPr>
            <a:spLocks noChangeArrowheads="1"/>
          </p:cNvSpPr>
          <p:nvPr/>
        </p:nvSpPr>
        <p:spPr bwMode="auto">
          <a:xfrm>
            <a:off x="1625117" y="3517350"/>
            <a:ext cx="2006258" cy="1415742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0" tIns="60945" rIns="121890" bIns="60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sym typeface="微软雅黑" panose="020B0503020204020204" pitchFamily="34" charset="-122"/>
              </a:rPr>
              <a:t>5.</a:t>
            </a:r>
            <a:r>
              <a:rPr lang="zh-CN" altLang="en-US" sz="2800" b="1" dirty="0">
                <a:solidFill>
                  <a:srgbClr val="FF0000"/>
                </a:solidFill>
                <a:sym typeface="微软雅黑" panose="020B0503020204020204" pitchFamily="34" charset="-122"/>
                <a:hlinkClick r:id="rId3" action="ppaction://hlinkfile"/>
              </a:rPr>
              <a:t>工程建设</a:t>
            </a:r>
            <a:endParaRPr lang="en-US" altLang="zh-CN" sz="2800" b="1" dirty="0">
              <a:solidFill>
                <a:srgbClr val="FF0000"/>
              </a:solidFill>
              <a:sym typeface="微软雅黑" panose="020B0503020204020204" pitchFamily="34" charset="-122"/>
              <a:hlinkClick r:id="rId3" action="ppaction://hlinkfile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sym typeface="微软雅黑" panose="020B0503020204020204" pitchFamily="34" charset="-122"/>
                <a:hlinkClick r:id="rId3" action="ppaction://hlinkfile"/>
              </a:rPr>
              <a:t>项目招标</a:t>
            </a:r>
            <a:endParaRPr lang="en-US" altLang="zh-CN" sz="2800" b="1" dirty="0">
              <a:solidFill>
                <a:srgbClr val="FF0000"/>
              </a:solidFill>
              <a:sym typeface="微软雅黑" panose="020B0503020204020204" pitchFamily="34" charset="-122"/>
              <a:hlinkClick r:id="rId3" action="ppaction://hlinkfile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sym typeface="微软雅黑" panose="020B0503020204020204" pitchFamily="34" charset="-122"/>
                <a:hlinkClick r:id="rId3" action="ppaction://hlinkfile"/>
              </a:rPr>
              <a:t>代理机构</a:t>
            </a:r>
            <a:endParaRPr lang="zh-CN" altLang="en-US" sz="2800" b="1" dirty="0">
              <a:solidFill>
                <a:srgbClr val="FF0000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2014521" y="584472"/>
            <a:ext cx="10009876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40000"/>
              </a:lnSpc>
            </a:pPr>
            <a:r>
              <a:rPr lang="zh-CN" altLang="en-US" sz="4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4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4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40000"/>
              </a:lnSpc>
            </a:pPr>
            <a:r>
              <a:rPr lang="en-US" altLang="zh-CN" sz="4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4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请同学们用思维导图表示</a:t>
            </a:r>
            <a:r>
              <a:rPr lang="zh-CN" altLang="en-US" sz="44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工程造价咨询企业</a:t>
            </a:r>
            <a:r>
              <a:rPr lang="zh-CN" altLang="en-US" sz="4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的资质等级标准，并选派小组代表展示。</a:t>
            </a:r>
            <a:endParaRPr lang="en-US" altLang="zh-CN" sz="4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通过梳理知识信息、锻炼到阅读、分析、构思展示的能力。</a:t>
            </a:r>
            <a:endParaRPr lang="zh-CN" sz="32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8174473"/>
      </p:ext>
    </p:extLst>
  </p:cSld>
  <p:clrMapOvr>
    <a:masterClrMapping/>
  </p:clrMapOvr>
  <p:transition spd="med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34670" y="262255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36298" y="678912"/>
            <a:ext cx="7988084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1.2.2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工程建设从业人员执业资质管理制度</a:t>
            </a:r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5" name="椭圆 2"/>
          <p:cNvSpPr/>
          <p:nvPr/>
        </p:nvSpPr>
        <p:spPr>
          <a:xfrm>
            <a:off x="7287091" y="1905404"/>
            <a:ext cx="748047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kern="0">
              <a:latin typeface="+mn-ea"/>
            </a:endParaRPr>
          </a:p>
        </p:txBody>
      </p:sp>
      <p:sp>
        <p:nvSpPr>
          <p:cNvPr id="66" name="椭圆 2"/>
          <p:cNvSpPr/>
          <p:nvPr/>
        </p:nvSpPr>
        <p:spPr>
          <a:xfrm flipV="1">
            <a:off x="7287091" y="5899286"/>
            <a:ext cx="748047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kern="0">
              <a:latin typeface="+mn-ea"/>
            </a:endParaRPr>
          </a:p>
        </p:txBody>
      </p:sp>
      <p:sp>
        <p:nvSpPr>
          <p:cNvPr id="67" name="椭圆 2"/>
          <p:cNvSpPr/>
          <p:nvPr/>
        </p:nvSpPr>
        <p:spPr>
          <a:xfrm flipH="1">
            <a:off x="4149746" y="1905404"/>
            <a:ext cx="748047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350" kern="0">
              <a:latin typeface="+mn-ea"/>
            </a:endParaRPr>
          </a:p>
        </p:txBody>
      </p:sp>
      <p:sp>
        <p:nvSpPr>
          <p:cNvPr id="68" name="椭圆 2"/>
          <p:cNvSpPr/>
          <p:nvPr/>
        </p:nvSpPr>
        <p:spPr>
          <a:xfrm flipH="1" flipV="1">
            <a:off x="4149746" y="5899286"/>
            <a:ext cx="748047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kern="0">
              <a:latin typeface="+mn-ea"/>
            </a:endParaRPr>
          </a:p>
        </p:txBody>
      </p:sp>
      <p:sp>
        <p:nvSpPr>
          <p:cNvPr id="69" name="KSO_GT1.4"/>
          <p:cNvSpPr/>
          <p:nvPr/>
        </p:nvSpPr>
        <p:spPr>
          <a:xfrm rot="2479457" flipV="1">
            <a:off x="5847797" y="5116300"/>
            <a:ext cx="2047772" cy="1289593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rgbClr val="F69F1E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vert" wrap="square" lIns="459000" tIns="324000" rIns="68580" bIns="32400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kern="0" dirty="0">
              <a:latin typeface="+mn-ea"/>
            </a:endParaRPr>
          </a:p>
        </p:txBody>
      </p:sp>
      <p:sp>
        <p:nvSpPr>
          <p:cNvPr id="70" name="KSO_GT1.3"/>
          <p:cNvSpPr/>
          <p:nvPr/>
        </p:nvSpPr>
        <p:spPr>
          <a:xfrm rot="19120543" flipH="1" flipV="1">
            <a:off x="4289309" y="5116300"/>
            <a:ext cx="2047772" cy="1289593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rgbClr val="0099A9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vert270" wrap="square" lIns="0" tIns="324000" rIns="459000" bIns="32400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kern="0" dirty="0">
              <a:latin typeface="+mn-ea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7519991" y="2189520"/>
            <a:ext cx="2047345" cy="0"/>
          </a:xfrm>
          <a:prstGeom prst="line">
            <a:avLst/>
          </a:prstGeom>
          <a:ln w="28575">
            <a:solidFill>
              <a:srgbClr val="EA5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2627841" y="2189520"/>
            <a:ext cx="2047345" cy="0"/>
          </a:xfrm>
          <a:prstGeom prst="line">
            <a:avLst/>
          </a:prstGeom>
          <a:ln w="28575">
            <a:solidFill>
              <a:srgbClr val="EA6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7519991" y="5899286"/>
            <a:ext cx="2047345" cy="0"/>
          </a:xfrm>
          <a:prstGeom prst="line">
            <a:avLst/>
          </a:prstGeom>
          <a:ln w="28575">
            <a:solidFill>
              <a:srgbClr val="F69F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2608437" y="5899286"/>
            <a:ext cx="2047345" cy="0"/>
          </a:xfrm>
          <a:prstGeom prst="line">
            <a:avLst/>
          </a:prstGeom>
          <a:ln w="28575">
            <a:solidFill>
              <a:srgbClr val="009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32"/>
          <p:cNvSpPr txBox="1"/>
          <p:nvPr/>
        </p:nvSpPr>
        <p:spPr>
          <a:xfrm>
            <a:off x="2158407" y="2277352"/>
            <a:ext cx="134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4000" dirty="0"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6" name="文本框 35"/>
          <p:cNvSpPr txBox="1"/>
          <p:nvPr/>
        </p:nvSpPr>
        <p:spPr>
          <a:xfrm>
            <a:off x="7073081" y="2274534"/>
            <a:ext cx="134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  <a:endParaRPr lang="zh-CN" altLang="en-US" sz="4000" dirty="0"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7" name="文本框 38"/>
          <p:cNvSpPr txBox="1"/>
          <p:nvPr/>
        </p:nvSpPr>
        <p:spPr>
          <a:xfrm>
            <a:off x="7103154" y="4479570"/>
            <a:ext cx="134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  <a:endParaRPr lang="zh-CN" altLang="en-US" sz="4000" dirty="0"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8" name="文本框 41"/>
          <p:cNvSpPr txBox="1"/>
          <p:nvPr/>
        </p:nvSpPr>
        <p:spPr>
          <a:xfrm>
            <a:off x="2152425" y="4479570"/>
            <a:ext cx="134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  <a:endParaRPr lang="zh-CN" altLang="en-US" sz="4000" dirty="0"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9" name="文本框 78">
            <a:hlinkClick r:id="rId3" action="ppaction://hlinkfile"/>
          </p:cNvPr>
          <p:cNvSpPr txBox="1"/>
          <p:nvPr/>
        </p:nvSpPr>
        <p:spPr>
          <a:xfrm>
            <a:off x="4800503" y="3188651"/>
            <a:ext cx="2686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注册建筑师</a:t>
            </a:r>
          </a:p>
        </p:txBody>
      </p:sp>
      <p:sp>
        <p:nvSpPr>
          <p:cNvPr id="80" name="文本框 49"/>
          <p:cNvSpPr txBox="1"/>
          <p:nvPr/>
        </p:nvSpPr>
        <p:spPr>
          <a:xfrm>
            <a:off x="3070870" y="4600138"/>
            <a:ext cx="16561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执业范围</a:t>
            </a:r>
          </a:p>
        </p:txBody>
      </p:sp>
      <p:sp>
        <p:nvSpPr>
          <p:cNvPr id="82" name="文本框 49"/>
          <p:cNvSpPr txBox="1"/>
          <p:nvPr/>
        </p:nvSpPr>
        <p:spPr>
          <a:xfrm>
            <a:off x="8039422" y="4600138"/>
            <a:ext cx="16561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有效期限</a:t>
            </a:r>
          </a:p>
        </p:txBody>
      </p:sp>
      <p:sp>
        <p:nvSpPr>
          <p:cNvPr id="86" name="文本框 49"/>
          <p:cNvSpPr txBox="1"/>
          <p:nvPr/>
        </p:nvSpPr>
        <p:spPr>
          <a:xfrm>
            <a:off x="7967345" y="2326640"/>
            <a:ext cx="3051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考试内容</a:t>
            </a:r>
          </a:p>
        </p:txBody>
      </p:sp>
      <p:sp>
        <p:nvSpPr>
          <p:cNvPr id="110" name="文本框 49"/>
          <p:cNvSpPr txBox="1"/>
          <p:nvPr/>
        </p:nvSpPr>
        <p:spPr>
          <a:xfrm>
            <a:off x="3241744" y="2338725"/>
            <a:ext cx="16561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报考条件</a:t>
            </a:r>
          </a:p>
        </p:txBody>
      </p:sp>
    </p:spTree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050" name="标题 2049"/>
          <p:cNvSpPr>
            <a:spLocks noGrp="1" noRot="1"/>
          </p:cNvSpPr>
          <p:nvPr/>
        </p:nvSpPr>
        <p:spPr>
          <a:xfrm>
            <a:off x="1181614" y="1903095"/>
            <a:ext cx="9794240" cy="3111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60000"/>
              </a:lnSpc>
              <a:buSzPct val="100000"/>
            </a:pPr>
            <a:r>
              <a:rPr lang="zh-CN" altLang="en-US" sz="7200" b="1" kern="1200" baseline="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工程建设主要环节</a:t>
            </a:r>
          </a:p>
          <a:p>
            <a:pPr defTabSz="914400">
              <a:lnSpc>
                <a:spcPct val="160000"/>
              </a:lnSpc>
              <a:buSzPct val="100000"/>
            </a:pPr>
            <a:r>
              <a:rPr lang="zh-CN" altLang="en-US" sz="7200" b="1" kern="1200" baseline="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的法律法规</a:t>
            </a:r>
          </a:p>
        </p:txBody>
      </p:sp>
    </p:spTree>
    <p:extLst>
      <p:ext uri="{BB962C8B-B14F-4D97-AF65-F5344CB8AC3E}">
        <p14:creationId xmlns:p14="http://schemas.microsoft.com/office/powerpoint/2010/main" val="2821745181"/>
      </p:ext>
    </p:extLst>
  </p:cSld>
  <p:clrMapOvr>
    <a:masterClrMapping/>
  </p:clrMapOvr>
  <p:transition spd="med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34670" y="262255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36298" y="678912"/>
            <a:ext cx="7988084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1.2 .2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工程建设从业人员执业资质管理制度</a:t>
            </a:r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5" name="椭圆 2"/>
          <p:cNvSpPr/>
          <p:nvPr/>
        </p:nvSpPr>
        <p:spPr>
          <a:xfrm>
            <a:off x="7287091" y="1905404"/>
            <a:ext cx="748047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kern="0">
              <a:latin typeface="+mn-ea"/>
            </a:endParaRPr>
          </a:p>
        </p:txBody>
      </p:sp>
      <p:sp>
        <p:nvSpPr>
          <p:cNvPr id="66" name="椭圆 2"/>
          <p:cNvSpPr/>
          <p:nvPr/>
        </p:nvSpPr>
        <p:spPr>
          <a:xfrm flipV="1">
            <a:off x="7287091" y="5899286"/>
            <a:ext cx="748047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kern="0">
              <a:latin typeface="+mn-ea"/>
            </a:endParaRPr>
          </a:p>
        </p:txBody>
      </p:sp>
      <p:sp>
        <p:nvSpPr>
          <p:cNvPr id="67" name="椭圆 2"/>
          <p:cNvSpPr/>
          <p:nvPr/>
        </p:nvSpPr>
        <p:spPr>
          <a:xfrm flipH="1">
            <a:off x="4149746" y="1905404"/>
            <a:ext cx="748047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350" kern="0">
              <a:latin typeface="+mn-ea"/>
            </a:endParaRPr>
          </a:p>
        </p:txBody>
      </p:sp>
      <p:sp>
        <p:nvSpPr>
          <p:cNvPr id="68" name="椭圆 2"/>
          <p:cNvSpPr/>
          <p:nvPr/>
        </p:nvSpPr>
        <p:spPr>
          <a:xfrm flipH="1" flipV="1">
            <a:off x="4149746" y="5899286"/>
            <a:ext cx="748047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kern="0">
              <a:latin typeface="+mn-ea"/>
            </a:endParaRPr>
          </a:p>
        </p:txBody>
      </p:sp>
      <p:sp>
        <p:nvSpPr>
          <p:cNvPr id="69" name="KSO_GT1.4"/>
          <p:cNvSpPr/>
          <p:nvPr/>
        </p:nvSpPr>
        <p:spPr>
          <a:xfrm rot="2479457" flipV="1">
            <a:off x="5847797" y="5116300"/>
            <a:ext cx="2047772" cy="1289593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rgbClr val="F69F1E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vert" wrap="square" lIns="459000" tIns="324000" rIns="68580" bIns="32400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kern="0" dirty="0">
              <a:latin typeface="+mn-ea"/>
            </a:endParaRPr>
          </a:p>
        </p:txBody>
      </p:sp>
      <p:sp>
        <p:nvSpPr>
          <p:cNvPr id="70" name="KSO_GT1.3"/>
          <p:cNvSpPr/>
          <p:nvPr/>
        </p:nvSpPr>
        <p:spPr>
          <a:xfrm rot="19120543" flipH="1" flipV="1">
            <a:off x="4289309" y="5116300"/>
            <a:ext cx="2047772" cy="1289593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rgbClr val="0099A9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vert270" wrap="square" lIns="0" tIns="324000" rIns="459000" bIns="32400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kern="0" dirty="0">
              <a:latin typeface="+mn-ea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7519991" y="2189520"/>
            <a:ext cx="2047345" cy="0"/>
          </a:xfrm>
          <a:prstGeom prst="line">
            <a:avLst/>
          </a:prstGeom>
          <a:ln w="28575">
            <a:solidFill>
              <a:srgbClr val="EA5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2627841" y="2189520"/>
            <a:ext cx="2047345" cy="0"/>
          </a:xfrm>
          <a:prstGeom prst="line">
            <a:avLst/>
          </a:prstGeom>
          <a:ln w="28575">
            <a:solidFill>
              <a:srgbClr val="EA6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7519991" y="5899286"/>
            <a:ext cx="2047345" cy="0"/>
          </a:xfrm>
          <a:prstGeom prst="line">
            <a:avLst/>
          </a:prstGeom>
          <a:ln w="28575">
            <a:solidFill>
              <a:srgbClr val="F69F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2608437" y="5899286"/>
            <a:ext cx="2047345" cy="0"/>
          </a:xfrm>
          <a:prstGeom prst="line">
            <a:avLst/>
          </a:prstGeom>
          <a:ln w="28575">
            <a:solidFill>
              <a:srgbClr val="009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32"/>
          <p:cNvSpPr txBox="1"/>
          <p:nvPr/>
        </p:nvSpPr>
        <p:spPr>
          <a:xfrm>
            <a:off x="2158407" y="2277352"/>
            <a:ext cx="134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4000" dirty="0"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6" name="文本框 35"/>
          <p:cNvSpPr txBox="1"/>
          <p:nvPr/>
        </p:nvSpPr>
        <p:spPr>
          <a:xfrm>
            <a:off x="7073081" y="2274534"/>
            <a:ext cx="134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  <a:endParaRPr lang="zh-CN" altLang="en-US" sz="4000" dirty="0"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7" name="文本框 38"/>
          <p:cNvSpPr txBox="1"/>
          <p:nvPr/>
        </p:nvSpPr>
        <p:spPr>
          <a:xfrm>
            <a:off x="7103154" y="4479570"/>
            <a:ext cx="134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  <a:endParaRPr lang="zh-CN" altLang="en-US" sz="4000" dirty="0"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8" name="文本框 41"/>
          <p:cNvSpPr txBox="1"/>
          <p:nvPr/>
        </p:nvSpPr>
        <p:spPr>
          <a:xfrm>
            <a:off x="2152425" y="4479570"/>
            <a:ext cx="134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  <a:endParaRPr lang="zh-CN" altLang="en-US" sz="4000" dirty="0"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833941" y="3005558"/>
            <a:ext cx="26860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注册结构</a:t>
            </a:r>
          </a:p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工程师</a:t>
            </a:r>
          </a:p>
        </p:txBody>
      </p:sp>
      <p:sp>
        <p:nvSpPr>
          <p:cNvPr id="80" name="文本框 49"/>
          <p:cNvSpPr txBox="1"/>
          <p:nvPr/>
        </p:nvSpPr>
        <p:spPr>
          <a:xfrm>
            <a:off x="3070870" y="4600138"/>
            <a:ext cx="16561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执业范围</a:t>
            </a:r>
          </a:p>
        </p:txBody>
      </p:sp>
      <p:sp>
        <p:nvSpPr>
          <p:cNvPr id="82" name="文本框 49"/>
          <p:cNvSpPr txBox="1"/>
          <p:nvPr/>
        </p:nvSpPr>
        <p:spPr>
          <a:xfrm>
            <a:off x="8039422" y="4600138"/>
            <a:ext cx="16561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有效期限</a:t>
            </a:r>
          </a:p>
        </p:txBody>
      </p:sp>
      <p:sp>
        <p:nvSpPr>
          <p:cNvPr id="86" name="文本框 49"/>
          <p:cNvSpPr txBox="1"/>
          <p:nvPr/>
        </p:nvSpPr>
        <p:spPr>
          <a:xfrm>
            <a:off x="7967345" y="2326640"/>
            <a:ext cx="3051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考试内容</a:t>
            </a:r>
          </a:p>
        </p:txBody>
      </p:sp>
      <p:sp>
        <p:nvSpPr>
          <p:cNvPr id="110" name="文本框 49"/>
          <p:cNvSpPr txBox="1"/>
          <p:nvPr/>
        </p:nvSpPr>
        <p:spPr>
          <a:xfrm>
            <a:off x="3241744" y="2338725"/>
            <a:ext cx="16561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报考条件</a:t>
            </a:r>
          </a:p>
        </p:txBody>
      </p:sp>
    </p:spTree>
  </p:cSld>
  <p:clrMapOvr>
    <a:masterClrMapping/>
  </p:clrMapOvr>
  <p:transition spd="med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34670" y="262255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36298" y="678912"/>
            <a:ext cx="7988084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1.2.2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工程建设从业人员执业资质管理制度</a:t>
            </a:r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5" name="椭圆 2"/>
          <p:cNvSpPr/>
          <p:nvPr/>
        </p:nvSpPr>
        <p:spPr>
          <a:xfrm>
            <a:off x="7287091" y="1905404"/>
            <a:ext cx="748047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kern="0">
              <a:latin typeface="+mn-ea"/>
            </a:endParaRPr>
          </a:p>
        </p:txBody>
      </p:sp>
      <p:sp>
        <p:nvSpPr>
          <p:cNvPr id="66" name="椭圆 2"/>
          <p:cNvSpPr/>
          <p:nvPr/>
        </p:nvSpPr>
        <p:spPr>
          <a:xfrm flipV="1">
            <a:off x="7287091" y="5899286"/>
            <a:ext cx="748047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kern="0">
              <a:latin typeface="+mn-ea"/>
            </a:endParaRPr>
          </a:p>
        </p:txBody>
      </p:sp>
      <p:sp>
        <p:nvSpPr>
          <p:cNvPr id="67" name="椭圆 2"/>
          <p:cNvSpPr/>
          <p:nvPr/>
        </p:nvSpPr>
        <p:spPr>
          <a:xfrm flipH="1">
            <a:off x="4149746" y="1905404"/>
            <a:ext cx="748047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350" kern="0">
              <a:latin typeface="+mn-ea"/>
            </a:endParaRPr>
          </a:p>
        </p:txBody>
      </p:sp>
      <p:sp>
        <p:nvSpPr>
          <p:cNvPr id="68" name="椭圆 2"/>
          <p:cNvSpPr/>
          <p:nvPr/>
        </p:nvSpPr>
        <p:spPr>
          <a:xfrm flipH="1" flipV="1">
            <a:off x="4149746" y="5899286"/>
            <a:ext cx="748047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kern="0">
              <a:latin typeface="+mn-ea"/>
            </a:endParaRPr>
          </a:p>
        </p:txBody>
      </p:sp>
      <p:sp>
        <p:nvSpPr>
          <p:cNvPr id="69" name="KSO_GT1.4"/>
          <p:cNvSpPr/>
          <p:nvPr/>
        </p:nvSpPr>
        <p:spPr>
          <a:xfrm rot="2479457" flipV="1">
            <a:off x="5847797" y="5116300"/>
            <a:ext cx="2047772" cy="1289593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rgbClr val="F69F1E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vert" wrap="square" lIns="459000" tIns="324000" rIns="68580" bIns="32400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kern="0" dirty="0">
              <a:latin typeface="+mn-ea"/>
            </a:endParaRPr>
          </a:p>
        </p:txBody>
      </p:sp>
      <p:sp>
        <p:nvSpPr>
          <p:cNvPr id="70" name="KSO_GT1.3"/>
          <p:cNvSpPr/>
          <p:nvPr/>
        </p:nvSpPr>
        <p:spPr>
          <a:xfrm rot="19120543" flipH="1" flipV="1">
            <a:off x="4289309" y="5116300"/>
            <a:ext cx="2047772" cy="1289593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rgbClr val="0099A9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vert270" wrap="square" lIns="0" tIns="324000" rIns="459000" bIns="32400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kern="0" dirty="0">
              <a:latin typeface="+mn-ea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7519991" y="2189520"/>
            <a:ext cx="2047345" cy="0"/>
          </a:xfrm>
          <a:prstGeom prst="line">
            <a:avLst/>
          </a:prstGeom>
          <a:ln w="28575">
            <a:solidFill>
              <a:srgbClr val="EA5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2627841" y="2189520"/>
            <a:ext cx="2047345" cy="0"/>
          </a:xfrm>
          <a:prstGeom prst="line">
            <a:avLst/>
          </a:prstGeom>
          <a:ln w="28575">
            <a:solidFill>
              <a:srgbClr val="EA6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7519991" y="5899286"/>
            <a:ext cx="2047345" cy="0"/>
          </a:xfrm>
          <a:prstGeom prst="line">
            <a:avLst/>
          </a:prstGeom>
          <a:ln w="28575">
            <a:solidFill>
              <a:srgbClr val="F69F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2608437" y="5899286"/>
            <a:ext cx="2047345" cy="0"/>
          </a:xfrm>
          <a:prstGeom prst="line">
            <a:avLst/>
          </a:prstGeom>
          <a:ln w="28575">
            <a:solidFill>
              <a:srgbClr val="009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32"/>
          <p:cNvSpPr txBox="1"/>
          <p:nvPr/>
        </p:nvSpPr>
        <p:spPr>
          <a:xfrm>
            <a:off x="2158407" y="2277352"/>
            <a:ext cx="134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4000" dirty="0"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6" name="文本框 35"/>
          <p:cNvSpPr txBox="1"/>
          <p:nvPr/>
        </p:nvSpPr>
        <p:spPr>
          <a:xfrm>
            <a:off x="7073081" y="2274534"/>
            <a:ext cx="134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  <a:endParaRPr lang="zh-CN" altLang="en-US" sz="4000" dirty="0"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7" name="文本框 38"/>
          <p:cNvSpPr txBox="1"/>
          <p:nvPr/>
        </p:nvSpPr>
        <p:spPr>
          <a:xfrm>
            <a:off x="7103154" y="4479570"/>
            <a:ext cx="134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  <a:endParaRPr lang="zh-CN" altLang="en-US" sz="4000" dirty="0"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8" name="文本框 41"/>
          <p:cNvSpPr txBox="1"/>
          <p:nvPr/>
        </p:nvSpPr>
        <p:spPr>
          <a:xfrm>
            <a:off x="2152425" y="4479570"/>
            <a:ext cx="134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  <a:endParaRPr lang="zh-CN" altLang="en-US" sz="4000" dirty="0"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9" name="文本框 78">
            <a:hlinkClick r:id="rId3" action="ppaction://hlinkfile"/>
          </p:cNvPr>
          <p:cNvSpPr txBox="1"/>
          <p:nvPr/>
        </p:nvSpPr>
        <p:spPr>
          <a:xfrm>
            <a:off x="4833941" y="3286760"/>
            <a:ext cx="2686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注册建造师</a:t>
            </a:r>
          </a:p>
        </p:txBody>
      </p:sp>
      <p:sp>
        <p:nvSpPr>
          <p:cNvPr id="80" name="文本框 49"/>
          <p:cNvSpPr txBox="1"/>
          <p:nvPr/>
        </p:nvSpPr>
        <p:spPr>
          <a:xfrm>
            <a:off x="3070870" y="4600138"/>
            <a:ext cx="16561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执业范围</a:t>
            </a:r>
          </a:p>
        </p:txBody>
      </p:sp>
      <p:sp>
        <p:nvSpPr>
          <p:cNvPr id="82" name="文本框 49"/>
          <p:cNvSpPr txBox="1"/>
          <p:nvPr/>
        </p:nvSpPr>
        <p:spPr>
          <a:xfrm>
            <a:off x="8039422" y="4600138"/>
            <a:ext cx="16561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有效期限</a:t>
            </a:r>
          </a:p>
        </p:txBody>
      </p:sp>
      <p:sp>
        <p:nvSpPr>
          <p:cNvPr id="86" name="文本框 49"/>
          <p:cNvSpPr txBox="1"/>
          <p:nvPr/>
        </p:nvSpPr>
        <p:spPr>
          <a:xfrm>
            <a:off x="7967345" y="2326640"/>
            <a:ext cx="3051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考试内容</a:t>
            </a:r>
          </a:p>
        </p:txBody>
      </p:sp>
      <p:sp>
        <p:nvSpPr>
          <p:cNvPr id="110" name="文本框 49"/>
          <p:cNvSpPr txBox="1"/>
          <p:nvPr/>
        </p:nvSpPr>
        <p:spPr>
          <a:xfrm>
            <a:off x="3241744" y="2338725"/>
            <a:ext cx="16561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报考条件</a:t>
            </a:r>
          </a:p>
        </p:txBody>
      </p:sp>
    </p:spTree>
  </p:cSld>
  <p:clrMapOvr>
    <a:masterClrMapping/>
  </p:clrMapOvr>
  <p:transition spd="med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34670" y="262255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36298" y="678912"/>
            <a:ext cx="7988084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1.2 .2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工程建设从业人员执业资质管理制度</a:t>
            </a:r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5" name="椭圆 2"/>
          <p:cNvSpPr/>
          <p:nvPr/>
        </p:nvSpPr>
        <p:spPr>
          <a:xfrm>
            <a:off x="7287091" y="1905404"/>
            <a:ext cx="748047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kern="0">
              <a:latin typeface="+mn-ea"/>
            </a:endParaRPr>
          </a:p>
        </p:txBody>
      </p:sp>
      <p:sp>
        <p:nvSpPr>
          <p:cNvPr id="66" name="椭圆 2"/>
          <p:cNvSpPr/>
          <p:nvPr/>
        </p:nvSpPr>
        <p:spPr>
          <a:xfrm flipV="1">
            <a:off x="7287091" y="5899286"/>
            <a:ext cx="748047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kern="0">
              <a:latin typeface="+mn-ea"/>
            </a:endParaRPr>
          </a:p>
        </p:txBody>
      </p:sp>
      <p:sp>
        <p:nvSpPr>
          <p:cNvPr id="67" name="椭圆 2"/>
          <p:cNvSpPr/>
          <p:nvPr/>
        </p:nvSpPr>
        <p:spPr>
          <a:xfrm flipH="1">
            <a:off x="4149746" y="1905404"/>
            <a:ext cx="748047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350" kern="0">
              <a:latin typeface="+mn-ea"/>
            </a:endParaRPr>
          </a:p>
        </p:txBody>
      </p:sp>
      <p:sp>
        <p:nvSpPr>
          <p:cNvPr id="68" name="椭圆 2"/>
          <p:cNvSpPr/>
          <p:nvPr/>
        </p:nvSpPr>
        <p:spPr>
          <a:xfrm flipH="1" flipV="1">
            <a:off x="4149746" y="5899286"/>
            <a:ext cx="748047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kern="0">
              <a:latin typeface="+mn-ea"/>
            </a:endParaRPr>
          </a:p>
        </p:txBody>
      </p:sp>
      <p:sp>
        <p:nvSpPr>
          <p:cNvPr id="69" name="KSO_GT1.4"/>
          <p:cNvSpPr/>
          <p:nvPr/>
        </p:nvSpPr>
        <p:spPr>
          <a:xfrm rot="2479457" flipV="1">
            <a:off x="5847797" y="5116300"/>
            <a:ext cx="2047772" cy="1289593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rgbClr val="F69F1E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vert" wrap="square" lIns="459000" tIns="324000" rIns="68580" bIns="32400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kern="0" dirty="0">
              <a:latin typeface="+mn-ea"/>
            </a:endParaRPr>
          </a:p>
        </p:txBody>
      </p:sp>
      <p:sp>
        <p:nvSpPr>
          <p:cNvPr id="70" name="KSO_GT1.3"/>
          <p:cNvSpPr/>
          <p:nvPr/>
        </p:nvSpPr>
        <p:spPr>
          <a:xfrm rot="19120543" flipH="1" flipV="1">
            <a:off x="4289309" y="5116300"/>
            <a:ext cx="2047772" cy="1289593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rgbClr val="0099A9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vert270" wrap="square" lIns="0" tIns="324000" rIns="459000" bIns="32400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kern="0" dirty="0">
              <a:latin typeface="+mn-ea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7519991" y="2189520"/>
            <a:ext cx="2047345" cy="0"/>
          </a:xfrm>
          <a:prstGeom prst="line">
            <a:avLst/>
          </a:prstGeom>
          <a:ln w="28575">
            <a:solidFill>
              <a:srgbClr val="EA5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2627841" y="2189520"/>
            <a:ext cx="2047345" cy="0"/>
          </a:xfrm>
          <a:prstGeom prst="line">
            <a:avLst/>
          </a:prstGeom>
          <a:ln w="28575">
            <a:solidFill>
              <a:srgbClr val="EA6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7519991" y="5899286"/>
            <a:ext cx="2047345" cy="0"/>
          </a:xfrm>
          <a:prstGeom prst="line">
            <a:avLst/>
          </a:prstGeom>
          <a:ln w="28575">
            <a:solidFill>
              <a:srgbClr val="F69F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2608437" y="5899286"/>
            <a:ext cx="2047345" cy="0"/>
          </a:xfrm>
          <a:prstGeom prst="line">
            <a:avLst/>
          </a:prstGeom>
          <a:ln w="28575">
            <a:solidFill>
              <a:srgbClr val="009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32"/>
          <p:cNvSpPr txBox="1"/>
          <p:nvPr/>
        </p:nvSpPr>
        <p:spPr>
          <a:xfrm>
            <a:off x="2158407" y="2277352"/>
            <a:ext cx="134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4000" dirty="0"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6" name="文本框 35"/>
          <p:cNvSpPr txBox="1"/>
          <p:nvPr/>
        </p:nvSpPr>
        <p:spPr>
          <a:xfrm>
            <a:off x="7073081" y="2274534"/>
            <a:ext cx="134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  <a:endParaRPr lang="zh-CN" altLang="en-US" sz="4000" dirty="0"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7" name="文本框 38"/>
          <p:cNvSpPr txBox="1"/>
          <p:nvPr/>
        </p:nvSpPr>
        <p:spPr>
          <a:xfrm>
            <a:off x="7103154" y="4479570"/>
            <a:ext cx="134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  <a:endParaRPr lang="zh-CN" altLang="en-US" sz="4000" dirty="0"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8" name="文本框 41"/>
          <p:cNvSpPr txBox="1"/>
          <p:nvPr/>
        </p:nvSpPr>
        <p:spPr>
          <a:xfrm>
            <a:off x="2152425" y="4479570"/>
            <a:ext cx="134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  <a:endParaRPr lang="zh-CN" altLang="en-US" sz="4000" dirty="0"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833941" y="2996668"/>
            <a:ext cx="26860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注册监理</a:t>
            </a:r>
          </a:p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工程师</a:t>
            </a:r>
          </a:p>
        </p:txBody>
      </p:sp>
      <p:sp>
        <p:nvSpPr>
          <p:cNvPr id="80" name="文本框 49"/>
          <p:cNvSpPr txBox="1"/>
          <p:nvPr/>
        </p:nvSpPr>
        <p:spPr>
          <a:xfrm>
            <a:off x="3070870" y="4600138"/>
            <a:ext cx="16561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执业范围</a:t>
            </a:r>
          </a:p>
        </p:txBody>
      </p:sp>
      <p:sp>
        <p:nvSpPr>
          <p:cNvPr id="82" name="文本框 49"/>
          <p:cNvSpPr txBox="1"/>
          <p:nvPr/>
        </p:nvSpPr>
        <p:spPr>
          <a:xfrm>
            <a:off x="8039422" y="4600138"/>
            <a:ext cx="16561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有效期限</a:t>
            </a:r>
          </a:p>
        </p:txBody>
      </p:sp>
      <p:sp>
        <p:nvSpPr>
          <p:cNvPr id="86" name="文本框 49"/>
          <p:cNvSpPr txBox="1"/>
          <p:nvPr/>
        </p:nvSpPr>
        <p:spPr>
          <a:xfrm>
            <a:off x="7967345" y="2326640"/>
            <a:ext cx="3051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考试内容</a:t>
            </a:r>
          </a:p>
        </p:txBody>
      </p:sp>
      <p:sp>
        <p:nvSpPr>
          <p:cNvPr id="110" name="文本框 49"/>
          <p:cNvSpPr txBox="1"/>
          <p:nvPr/>
        </p:nvSpPr>
        <p:spPr>
          <a:xfrm>
            <a:off x="3241744" y="2338725"/>
            <a:ext cx="16561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报考条件</a:t>
            </a:r>
          </a:p>
        </p:txBody>
      </p:sp>
    </p:spTree>
  </p:cSld>
  <p:clrMapOvr>
    <a:masterClrMapping/>
  </p:clrMapOvr>
  <p:transition spd="med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34670" y="262255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36298" y="678912"/>
            <a:ext cx="7988084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1.2.2  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工程建设从业人员执业资质管理制度</a:t>
            </a:r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b="1" cap="all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5" name="椭圆 2"/>
          <p:cNvSpPr/>
          <p:nvPr/>
        </p:nvSpPr>
        <p:spPr>
          <a:xfrm>
            <a:off x="7287091" y="1905404"/>
            <a:ext cx="748047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kern="0">
              <a:latin typeface="+mn-ea"/>
            </a:endParaRPr>
          </a:p>
        </p:txBody>
      </p:sp>
      <p:sp>
        <p:nvSpPr>
          <p:cNvPr id="66" name="椭圆 2"/>
          <p:cNvSpPr/>
          <p:nvPr/>
        </p:nvSpPr>
        <p:spPr>
          <a:xfrm flipV="1">
            <a:off x="7287091" y="5899286"/>
            <a:ext cx="748047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kern="0">
              <a:latin typeface="+mn-ea"/>
            </a:endParaRPr>
          </a:p>
        </p:txBody>
      </p:sp>
      <p:sp>
        <p:nvSpPr>
          <p:cNvPr id="67" name="椭圆 2"/>
          <p:cNvSpPr/>
          <p:nvPr/>
        </p:nvSpPr>
        <p:spPr>
          <a:xfrm flipH="1">
            <a:off x="4149746" y="1905404"/>
            <a:ext cx="748047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 sz="1350" kern="0">
              <a:latin typeface="+mn-ea"/>
            </a:endParaRPr>
          </a:p>
        </p:txBody>
      </p:sp>
      <p:sp>
        <p:nvSpPr>
          <p:cNvPr id="68" name="椭圆 2"/>
          <p:cNvSpPr/>
          <p:nvPr/>
        </p:nvSpPr>
        <p:spPr>
          <a:xfrm flipH="1" flipV="1">
            <a:off x="4149746" y="5899286"/>
            <a:ext cx="748047" cy="284116"/>
          </a:xfrm>
          <a:custGeom>
            <a:avLst/>
            <a:gdLst/>
            <a:ahLst/>
            <a:cxnLst/>
            <a:rect l="l" t="t" r="r" b="b"/>
            <a:pathLst>
              <a:path w="821962" h="312188">
                <a:moveTo>
                  <a:pt x="188867" y="0"/>
                </a:moveTo>
                <a:lnTo>
                  <a:pt x="633096" y="0"/>
                </a:lnTo>
                <a:cubicBezTo>
                  <a:pt x="739691" y="66233"/>
                  <a:pt x="813171" y="180146"/>
                  <a:pt x="821962" y="312188"/>
                </a:cubicBezTo>
                <a:lnTo>
                  <a:pt x="0" y="312188"/>
                </a:lnTo>
                <a:cubicBezTo>
                  <a:pt x="8791" y="180146"/>
                  <a:pt x="82272" y="66233"/>
                  <a:pt x="1888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kern="0">
              <a:latin typeface="+mn-ea"/>
            </a:endParaRPr>
          </a:p>
        </p:txBody>
      </p:sp>
      <p:sp>
        <p:nvSpPr>
          <p:cNvPr id="69" name="KSO_GT1.4"/>
          <p:cNvSpPr/>
          <p:nvPr/>
        </p:nvSpPr>
        <p:spPr>
          <a:xfrm rot="2479457" flipV="1">
            <a:off x="5847797" y="5116300"/>
            <a:ext cx="2047772" cy="1289593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rgbClr val="F69F1E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vert" wrap="square" lIns="459000" tIns="324000" rIns="68580" bIns="32400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kern="0" dirty="0">
              <a:latin typeface="+mn-ea"/>
            </a:endParaRPr>
          </a:p>
        </p:txBody>
      </p:sp>
      <p:sp>
        <p:nvSpPr>
          <p:cNvPr id="70" name="KSO_GT1.3"/>
          <p:cNvSpPr/>
          <p:nvPr/>
        </p:nvSpPr>
        <p:spPr>
          <a:xfrm rot="19120543" flipH="1" flipV="1">
            <a:off x="4289309" y="5116300"/>
            <a:ext cx="2047772" cy="1289593"/>
          </a:xfrm>
          <a:custGeom>
            <a:avLst/>
            <a:gdLst/>
            <a:ahLst/>
            <a:cxnLst/>
            <a:rect l="l" t="t" r="r" b="b"/>
            <a:pathLst>
              <a:path w="2250115" h="1417020">
                <a:moveTo>
                  <a:pt x="1444324" y="354255"/>
                </a:moveTo>
                <a:lnTo>
                  <a:pt x="2250115" y="1062765"/>
                </a:lnTo>
                <a:lnTo>
                  <a:pt x="708510" y="1062765"/>
                </a:lnTo>
                <a:lnTo>
                  <a:pt x="708510" y="1417020"/>
                </a:lnTo>
                <a:lnTo>
                  <a:pt x="0" y="708510"/>
                </a:lnTo>
                <a:lnTo>
                  <a:pt x="708510" y="0"/>
                </a:lnTo>
                <a:lnTo>
                  <a:pt x="708510" y="354255"/>
                </a:lnTo>
                <a:close/>
              </a:path>
            </a:pathLst>
          </a:custGeom>
          <a:solidFill>
            <a:srgbClr val="0099A9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vert270" wrap="square" lIns="0" tIns="324000" rIns="459000" bIns="32400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kern="0" dirty="0">
              <a:latin typeface="+mn-ea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7519991" y="2189520"/>
            <a:ext cx="2047345" cy="0"/>
          </a:xfrm>
          <a:prstGeom prst="line">
            <a:avLst/>
          </a:prstGeom>
          <a:ln w="28575">
            <a:solidFill>
              <a:srgbClr val="EA5E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2627841" y="2189520"/>
            <a:ext cx="2047345" cy="0"/>
          </a:xfrm>
          <a:prstGeom prst="line">
            <a:avLst/>
          </a:prstGeom>
          <a:ln w="28575">
            <a:solidFill>
              <a:srgbClr val="EA6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7519991" y="5899286"/>
            <a:ext cx="2047345" cy="0"/>
          </a:xfrm>
          <a:prstGeom prst="line">
            <a:avLst/>
          </a:prstGeom>
          <a:ln w="28575">
            <a:solidFill>
              <a:srgbClr val="F69F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2608437" y="5899286"/>
            <a:ext cx="2047345" cy="0"/>
          </a:xfrm>
          <a:prstGeom prst="line">
            <a:avLst/>
          </a:prstGeom>
          <a:ln w="28575">
            <a:solidFill>
              <a:srgbClr val="009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32"/>
          <p:cNvSpPr txBox="1"/>
          <p:nvPr/>
        </p:nvSpPr>
        <p:spPr>
          <a:xfrm>
            <a:off x="2158407" y="2277352"/>
            <a:ext cx="134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4000" dirty="0"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6" name="文本框 35"/>
          <p:cNvSpPr txBox="1"/>
          <p:nvPr/>
        </p:nvSpPr>
        <p:spPr>
          <a:xfrm>
            <a:off x="7073081" y="2274534"/>
            <a:ext cx="134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  <a:endParaRPr lang="zh-CN" altLang="en-US" sz="4000" dirty="0"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7" name="文本框 38"/>
          <p:cNvSpPr txBox="1"/>
          <p:nvPr/>
        </p:nvSpPr>
        <p:spPr>
          <a:xfrm>
            <a:off x="7103154" y="4479570"/>
            <a:ext cx="134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  <a:endParaRPr lang="zh-CN" altLang="en-US" sz="4000" dirty="0"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8" name="文本框 41"/>
          <p:cNvSpPr txBox="1"/>
          <p:nvPr/>
        </p:nvSpPr>
        <p:spPr>
          <a:xfrm>
            <a:off x="2152425" y="4479570"/>
            <a:ext cx="134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  <a:endParaRPr lang="zh-CN" altLang="en-US" sz="4000" dirty="0"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9" name="文本框 78">
            <a:hlinkClick r:id="rId3" action="ppaction://hlinkfile"/>
          </p:cNvPr>
          <p:cNvSpPr txBox="1"/>
          <p:nvPr/>
        </p:nvSpPr>
        <p:spPr>
          <a:xfrm>
            <a:off x="4834255" y="3130867"/>
            <a:ext cx="26860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注册造价</a:t>
            </a:r>
          </a:p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工程师</a:t>
            </a:r>
          </a:p>
        </p:txBody>
      </p:sp>
      <p:sp>
        <p:nvSpPr>
          <p:cNvPr id="80" name="文本框 49"/>
          <p:cNvSpPr txBox="1"/>
          <p:nvPr/>
        </p:nvSpPr>
        <p:spPr>
          <a:xfrm>
            <a:off x="3070870" y="4600138"/>
            <a:ext cx="16561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执业范围</a:t>
            </a:r>
          </a:p>
        </p:txBody>
      </p:sp>
      <p:sp>
        <p:nvSpPr>
          <p:cNvPr id="82" name="文本框 49"/>
          <p:cNvSpPr txBox="1"/>
          <p:nvPr/>
        </p:nvSpPr>
        <p:spPr>
          <a:xfrm>
            <a:off x="8039422" y="4600138"/>
            <a:ext cx="16561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有效期限</a:t>
            </a:r>
          </a:p>
        </p:txBody>
      </p:sp>
      <p:sp>
        <p:nvSpPr>
          <p:cNvPr id="86" name="文本框 49"/>
          <p:cNvSpPr txBox="1"/>
          <p:nvPr/>
        </p:nvSpPr>
        <p:spPr>
          <a:xfrm>
            <a:off x="7967345" y="2326640"/>
            <a:ext cx="3051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考试内容</a:t>
            </a:r>
          </a:p>
        </p:txBody>
      </p:sp>
      <p:sp>
        <p:nvSpPr>
          <p:cNvPr id="110" name="文本框 49"/>
          <p:cNvSpPr txBox="1"/>
          <p:nvPr/>
        </p:nvSpPr>
        <p:spPr>
          <a:xfrm>
            <a:off x="3241744" y="2338725"/>
            <a:ext cx="16561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报考条件</a:t>
            </a:r>
          </a:p>
        </p:txBody>
      </p:sp>
    </p:spTree>
  </p:cSld>
  <p:clrMapOvr>
    <a:masterClrMapping/>
  </p:clrMapOvr>
  <p:transition spd="med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98425" y="-508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" contrast="12000"/>
                    </a14:imgEffect>
                  </a14:imgLayer>
                </a14:imgProps>
              </a:ext>
            </a:extLst>
          </a:blip>
          <a:srcRect t="15266" b="18501"/>
          <a:stretch>
            <a:fillRect/>
          </a:stretch>
        </p:blipFill>
        <p:spPr>
          <a:xfrm>
            <a:off x="1174416" y="10160"/>
            <a:ext cx="10757535" cy="66446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16200000">
            <a:off x="-384810" y="3003550"/>
            <a:ext cx="1906270" cy="52197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</a:p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框图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31035" y="721360"/>
            <a:ext cx="10179050" cy="9531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257121"/>
            <a:ext cx="8976360" cy="641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745181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0" y="1"/>
            <a:ext cx="9128760" cy="673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331535"/>
      </p:ext>
    </p:extLst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3" name="矩形 12"/>
          <p:cNvSpPr/>
          <p:nvPr/>
        </p:nvSpPr>
        <p:spPr>
          <a:xfrm>
            <a:off x="1453446" y="1555043"/>
            <a:ext cx="1211762" cy="7032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第一次课</a:t>
            </a:r>
            <a:endParaRPr lang="en-US" altLang="zh-CN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760065" y="3113876"/>
            <a:ext cx="1482725" cy="690562"/>
          </a:xfrm>
          <a:prstGeom prst="rect">
            <a:avLst/>
          </a:prstGeom>
          <a:solidFill>
            <a:schemeClr val="bg1"/>
          </a:solidFill>
          <a:ln w="28575" cmpd="dbl">
            <a:solidFill>
              <a:srgbClr val="FF0000"/>
            </a:solidFill>
            <a:prstDash val="solid"/>
            <a:beve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en-US" altLang="zh-CN" b="1" noProof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b="1" noProof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工程建设执业资质法规</a:t>
            </a:r>
          </a:p>
        </p:txBody>
      </p:sp>
      <p:sp>
        <p:nvSpPr>
          <p:cNvPr id="15" name="矩形 14"/>
          <p:cNvSpPr/>
          <p:nvPr/>
        </p:nvSpPr>
        <p:spPr>
          <a:xfrm>
            <a:off x="2828495" y="2962269"/>
            <a:ext cx="1660002" cy="676275"/>
          </a:xfrm>
          <a:prstGeom prst="rect">
            <a:avLst/>
          </a:prstGeom>
          <a:solidFill>
            <a:schemeClr val="bg1"/>
          </a:solidFill>
          <a:ln w="28575" cmpd="dbl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en-US" altLang="zh-CN" b="1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</a:t>
            </a:r>
            <a:r>
              <a:rPr lang="zh-CN" altLang="en-US" b="1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工程建设勘察设计法规</a:t>
            </a:r>
          </a:p>
        </p:txBody>
      </p:sp>
      <p:grpSp>
        <p:nvGrpSpPr>
          <p:cNvPr id="16" name="组合 41"/>
          <p:cNvGrpSpPr>
            <a:grpSpLocks/>
          </p:cNvGrpSpPr>
          <p:nvPr/>
        </p:nvGrpSpPr>
        <p:grpSpPr bwMode="auto">
          <a:xfrm>
            <a:off x="890383" y="2936077"/>
            <a:ext cx="1519139" cy="1341775"/>
            <a:chOff x="9471" y="4301"/>
            <a:chExt cx="2101" cy="2112"/>
          </a:xfrm>
        </p:grpSpPr>
        <p:sp>
          <p:nvSpPr>
            <p:cNvPr id="17" name="矩形 16"/>
            <p:cNvSpPr/>
            <p:nvPr/>
          </p:nvSpPr>
          <p:spPr>
            <a:xfrm>
              <a:off x="9471" y="4301"/>
              <a:ext cx="2101" cy="1015"/>
            </a:xfrm>
            <a:prstGeom prst="rect">
              <a:avLst/>
            </a:prstGeom>
            <a:solidFill>
              <a:schemeClr val="bg1"/>
            </a:solidFill>
            <a:ln w="28575" cmpd="dbl">
              <a:solidFill>
                <a:schemeClr val="accent1">
                  <a:shade val="50000"/>
                </a:schemeClr>
              </a:solidFill>
              <a:prstDash val="solid"/>
              <a:beve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zh-CN" altLang="en-US" b="1" noProof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en-US" altLang="zh-CN" b="1" noProof="1">
                  <a:solidFill>
                    <a:srgbClr val="30303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</a:t>
              </a:r>
              <a:r>
                <a:rPr lang="zh-CN" altLang="en-US" b="1" noProof="1">
                  <a:solidFill>
                    <a:srgbClr val="30303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工程建设施工法规</a:t>
              </a:r>
            </a:p>
            <a:p>
              <a:pPr algn="ctr">
                <a:lnSpc>
                  <a:spcPct val="90000"/>
                </a:lnSpc>
                <a:defRPr/>
              </a:pPr>
              <a:endParaRPr lang="zh-CN" altLang="en-US" b="1" noProof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graphicFrame>
          <p:nvGraphicFramePr>
            <p:cNvPr id="18" name="Object 19" descr="image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29324279"/>
                </p:ext>
              </p:extLst>
            </p:nvPr>
          </p:nvGraphicFramePr>
          <p:xfrm>
            <a:off x="9965" y="5565"/>
            <a:ext cx="1440" cy="8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2" r:id="rId4" imgW="2448720" imgH="1356840" progId="">
                    <p:embed/>
                  </p:oleObj>
                </mc:Choice>
                <mc:Fallback>
                  <p:oleObj r:id="rId4" imgW="2448720" imgH="135684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65" y="5565"/>
                          <a:ext cx="1440" cy="8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矩形 18"/>
          <p:cNvSpPr/>
          <p:nvPr/>
        </p:nvSpPr>
        <p:spPr>
          <a:xfrm>
            <a:off x="7539952" y="3113876"/>
            <a:ext cx="1649768" cy="638175"/>
          </a:xfrm>
          <a:prstGeom prst="rect">
            <a:avLst/>
          </a:prstGeom>
          <a:solidFill>
            <a:schemeClr val="bg1"/>
          </a:solidFill>
          <a:ln w="28575" cmpd="dbl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altLang="zh-CN" b="1" noProof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fontAlgn="auto">
              <a:defRPr/>
            </a:pPr>
            <a:r>
              <a:rPr lang="en-US" altLang="zh-CN" b="1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67</a:t>
            </a:r>
            <a:r>
              <a:rPr lang="zh-CN" altLang="en-US" b="1" noProof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工程建设招标投标法规</a:t>
            </a:r>
            <a:endParaRPr lang="zh-CN" altLang="en-US" noProof="1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auto">
              <a:defRPr/>
            </a:pPr>
            <a:endParaRPr lang="zh-CN" altLang="en-US" noProof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任意多边形 29700"/>
          <p:cNvSpPr>
            <a:spLocks noChangeArrowheads="1"/>
          </p:cNvSpPr>
          <p:nvPr/>
        </p:nvSpPr>
        <p:spPr bwMode="auto">
          <a:xfrm rot="5400000">
            <a:off x="10209723" y="2617783"/>
            <a:ext cx="608012" cy="284162"/>
          </a:xfrm>
          <a:prstGeom prst="notchedRightArrow">
            <a:avLst>
              <a:gd name="adj1" fmla="val 50000"/>
              <a:gd name="adj2" fmla="val 496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任意多边形 29700"/>
          <p:cNvSpPr>
            <a:spLocks noChangeArrowheads="1"/>
          </p:cNvSpPr>
          <p:nvPr/>
        </p:nvSpPr>
        <p:spPr bwMode="auto">
          <a:xfrm>
            <a:off x="4863656" y="1744783"/>
            <a:ext cx="685800" cy="35877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任意多边形 29700"/>
          <p:cNvSpPr>
            <a:spLocks noChangeArrowheads="1"/>
          </p:cNvSpPr>
          <p:nvPr/>
        </p:nvSpPr>
        <p:spPr bwMode="auto">
          <a:xfrm>
            <a:off x="6830060" y="1753848"/>
            <a:ext cx="685800" cy="35877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任意多边形 29700"/>
          <p:cNvSpPr>
            <a:spLocks noChangeArrowheads="1"/>
          </p:cNvSpPr>
          <p:nvPr/>
        </p:nvSpPr>
        <p:spPr bwMode="auto">
          <a:xfrm>
            <a:off x="9014389" y="1810551"/>
            <a:ext cx="685800" cy="35877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任意多边形 29700"/>
          <p:cNvSpPr>
            <a:spLocks noChangeArrowheads="1"/>
          </p:cNvSpPr>
          <p:nvPr/>
        </p:nvSpPr>
        <p:spPr bwMode="auto">
          <a:xfrm rot="10800000">
            <a:off x="6837166" y="3205951"/>
            <a:ext cx="685800" cy="35877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任意多边形 29700"/>
          <p:cNvSpPr>
            <a:spLocks noChangeArrowheads="1"/>
          </p:cNvSpPr>
          <p:nvPr/>
        </p:nvSpPr>
        <p:spPr bwMode="auto">
          <a:xfrm rot="10800000">
            <a:off x="4536358" y="3121017"/>
            <a:ext cx="685800" cy="338139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任意多边形 29700"/>
          <p:cNvSpPr>
            <a:spLocks noChangeArrowheads="1"/>
          </p:cNvSpPr>
          <p:nvPr/>
        </p:nvSpPr>
        <p:spPr bwMode="auto">
          <a:xfrm rot="10800000">
            <a:off x="9189719" y="3279768"/>
            <a:ext cx="570345" cy="35877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261247" y="3063870"/>
            <a:ext cx="1579094" cy="642938"/>
          </a:xfrm>
          <a:prstGeom prst="rect">
            <a:avLst/>
          </a:prstGeom>
          <a:solidFill>
            <a:schemeClr val="bg1"/>
          </a:solidFill>
          <a:ln w="28575" cmpd="dbl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zh-CN" b="1" noProof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b="1" noProof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工程建设规划法规</a:t>
            </a:r>
          </a:p>
        </p:txBody>
      </p:sp>
      <p:graphicFrame>
        <p:nvGraphicFramePr>
          <p:cNvPr id="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352510"/>
              </p:ext>
            </p:extLst>
          </p:nvPr>
        </p:nvGraphicFramePr>
        <p:xfrm>
          <a:off x="9919970" y="943097"/>
          <a:ext cx="10128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r:id="rId6" imgW="2448720" imgH="1356840" progId="">
                  <p:embed/>
                </p:oleObj>
              </mc:Choice>
              <mc:Fallback>
                <p:oleObj r:id="rId6" imgW="2448720" imgH="1356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9970" y="943097"/>
                        <a:ext cx="101282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图片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55" y="3706808"/>
            <a:ext cx="7842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029" y="3749641"/>
            <a:ext cx="11811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Object 17" descr="image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575144"/>
              </p:ext>
            </p:extLst>
          </p:nvPr>
        </p:nvGraphicFramePr>
        <p:xfrm>
          <a:off x="11242790" y="2962269"/>
          <a:ext cx="6096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r:id="rId9" imgW="2489400" imgH="2978640" progId="">
                  <p:embed/>
                </p:oleObj>
              </mc:Choice>
              <mc:Fallback>
                <p:oleObj r:id="rId9" imgW="2489400" imgH="297864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2790" y="2962269"/>
                        <a:ext cx="609600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矩形 35"/>
          <p:cNvSpPr/>
          <p:nvPr/>
        </p:nvSpPr>
        <p:spPr bwMode="auto">
          <a:xfrm>
            <a:off x="9730318" y="1657855"/>
            <a:ext cx="1425362" cy="712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altLang="zh-CN" b="1" noProof="1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auto">
              <a:defRPr/>
            </a:pPr>
            <a:r>
              <a:rPr lang="en-US" altLang="zh-CN" b="1" noProof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b="1" noProof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工程建设程序法规</a:t>
            </a:r>
            <a:endParaRPr lang="zh-CN" altLang="en-US" b="1" noProof="1">
              <a:solidFill>
                <a:schemeClr val="tx1">
                  <a:lumMod val="50000"/>
                </a:schemeClr>
              </a:solidFill>
              <a:sym typeface="Arial" panose="020B0604020202020204" pitchFamily="34" charset="0"/>
            </a:endParaRPr>
          </a:p>
          <a:p>
            <a:pPr algn="ctr" fontAlgn="auto">
              <a:defRPr/>
            </a:pPr>
            <a:endParaRPr lang="zh-CN" altLang="en-US" b="1" noProof="1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8" name="Object 20" descr="image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84065"/>
              </p:ext>
            </p:extLst>
          </p:nvPr>
        </p:nvGraphicFramePr>
        <p:xfrm>
          <a:off x="5791835" y="3804438"/>
          <a:ext cx="7048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r:id="rId11" imgW="6009480" imgH="4155840" progId="">
                  <p:embed/>
                </p:oleObj>
              </mc:Choice>
              <mc:Fallback>
                <p:oleObj r:id="rId11" imgW="6009480" imgH="415584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835" y="3804438"/>
                        <a:ext cx="70485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67902" y="312002"/>
            <a:ext cx="4132898" cy="5847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学习项目进展</a:t>
            </a:r>
          </a:p>
        </p:txBody>
      </p:sp>
      <p:grpSp>
        <p:nvGrpSpPr>
          <p:cNvPr id="39" name="组合 41"/>
          <p:cNvGrpSpPr>
            <a:grpSpLocks/>
          </p:cNvGrpSpPr>
          <p:nvPr/>
        </p:nvGrpSpPr>
        <p:grpSpPr bwMode="auto">
          <a:xfrm>
            <a:off x="2632547" y="4822816"/>
            <a:ext cx="1792696" cy="1301750"/>
            <a:chOff x="9142" y="4588"/>
            <a:chExt cx="2361" cy="2049"/>
          </a:xfrm>
        </p:grpSpPr>
        <p:sp>
          <p:nvSpPr>
            <p:cNvPr id="40" name="矩形 39"/>
            <p:cNvSpPr/>
            <p:nvPr/>
          </p:nvSpPr>
          <p:spPr>
            <a:xfrm>
              <a:off x="9142" y="4588"/>
              <a:ext cx="2361" cy="1015"/>
            </a:xfrm>
            <a:prstGeom prst="rect">
              <a:avLst/>
            </a:prstGeom>
            <a:solidFill>
              <a:schemeClr val="bg1"/>
            </a:solidFill>
            <a:ln w="28575" cmpd="dbl">
              <a:solidFill>
                <a:schemeClr val="accent1">
                  <a:shade val="50000"/>
                </a:schemeClr>
              </a:solidFill>
              <a:prstDash val="solid"/>
              <a:beve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zh-CN" altLang="en-US" b="1" noProof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en-US" altLang="zh-CN" b="1" noProof="1">
                  <a:solidFill>
                    <a:srgbClr val="30303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12</a:t>
              </a:r>
              <a:r>
                <a:rPr lang="zh-CN" altLang="en-US" b="1" noProof="1">
                  <a:solidFill>
                    <a:srgbClr val="30303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工程建设质量管理法规</a:t>
              </a:r>
            </a:p>
            <a:p>
              <a:pPr algn="ctr">
                <a:lnSpc>
                  <a:spcPct val="90000"/>
                </a:lnSpc>
                <a:defRPr/>
              </a:pPr>
              <a:endParaRPr lang="zh-CN" altLang="en-US" b="1" noProof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graphicFrame>
          <p:nvGraphicFramePr>
            <p:cNvPr id="41" name="Object 19" descr="image12"/>
            <p:cNvGraphicFramePr>
              <a:graphicFrameLocks/>
            </p:cNvGraphicFramePr>
            <p:nvPr/>
          </p:nvGraphicFramePr>
          <p:xfrm>
            <a:off x="9495" y="5789"/>
            <a:ext cx="1440" cy="8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6" r:id="rId13" imgW="2448720" imgH="1356840" progId="">
                    <p:embed/>
                  </p:oleObj>
                </mc:Choice>
                <mc:Fallback>
                  <p:oleObj r:id="rId13" imgW="2448720" imgH="135684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95" y="5789"/>
                          <a:ext cx="1440" cy="8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任意多边形 29700"/>
          <p:cNvSpPr>
            <a:spLocks noChangeArrowheads="1"/>
          </p:cNvSpPr>
          <p:nvPr/>
        </p:nvSpPr>
        <p:spPr bwMode="auto">
          <a:xfrm rot="5400000">
            <a:off x="1149440" y="4329872"/>
            <a:ext cx="608012" cy="284162"/>
          </a:xfrm>
          <a:prstGeom prst="notchedRightArrow">
            <a:avLst>
              <a:gd name="adj1" fmla="val 50000"/>
              <a:gd name="adj2" fmla="val 496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3" name="组合 41"/>
          <p:cNvGrpSpPr>
            <a:grpSpLocks/>
          </p:cNvGrpSpPr>
          <p:nvPr/>
        </p:nvGrpSpPr>
        <p:grpSpPr bwMode="auto">
          <a:xfrm>
            <a:off x="512750" y="4775966"/>
            <a:ext cx="1597229" cy="1216619"/>
            <a:chOff x="8635" y="4589"/>
            <a:chExt cx="2209" cy="1915"/>
          </a:xfrm>
        </p:grpSpPr>
        <p:sp>
          <p:nvSpPr>
            <p:cNvPr id="44" name="矩形 43"/>
            <p:cNvSpPr/>
            <p:nvPr/>
          </p:nvSpPr>
          <p:spPr>
            <a:xfrm>
              <a:off x="8635" y="4589"/>
              <a:ext cx="2209" cy="1015"/>
            </a:xfrm>
            <a:prstGeom prst="rect">
              <a:avLst/>
            </a:prstGeom>
            <a:solidFill>
              <a:schemeClr val="bg1"/>
            </a:solidFill>
            <a:ln w="28575" cmpd="dbl">
              <a:solidFill>
                <a:schemeClr val="accent1">
                  <a:shade val="50000"/>
                </a:schemeClr>
              </a:solidFill>
              <a:prstDash val="solid"/>
              <a:beve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zh-CN" altLang="en-US" b="1" noProof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en-US" altLang="zh-CN" b="1" noProof="1">
                  <a:solidFill>
                    <a:srgbClr val="30303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11</a:t>
              </a:r>
              <a:r>
                <a:rPr lang="zh-CN" altLang="en-US" b="1" noProof="1">
                  <a:solidFill>
                    <a:srgbClr val="30303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工程建设监理法规</a:t>
              </a:r>
            </a:p>
            <a:p>
              <a:pPr algn="ctr">
                <a:lnSpc>
                  <a:spcPct val="90000"/>
                </a:lnSpc>
                <a:defRPr/>
              </a:pPr>
              <a:endParaRPr lang="zh-CN" altLang="en-US" b="1" noProof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graphicFrame>
          <p:nvGraphicFramePr>
            <p:cNvPr id="45" name="Object 19" descr="image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18852199"/>
                </p:ext>
              </p:extLst>
            </p:nvPr>
          </p:nvGraphicFramePr>
          <p:xfrm>
            <a:off x="9404" y="5656"/>
            <a:ext cx="1440" cy="8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7" r:id="rId14" imgW="2448720" imgH="1356840" progId="">
                    <p:embed/>
                  </p:oleObj>
                </mc:Choice>
                <mc:Fallback>
                  <p:oleObj r:id="rId14" imgW="2448720" imgH="135684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4" y="5656"/>
                          <a:ext cx="1440" cy="8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任意多边形 29700"/>
          <p:cNvSpPr>
            <a:spLocks noChangeArrowheads="1"/>
          </p:cNvSpPr>
          <p:nvPr/>
        </p:nvSpPr>
        <p:spPr bwMode="auto">
          <a:xfrm>
            <a:off x="4454734" y="4990571"/>
            <a:ext cx="581097" cy="35877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矩形 46"/>
          <p:cNvSpPr/>
          <p:nvPr/>
        </p:nvSpPr>
        <p:spPr bwMode="auto">
          <a:xfrm>
            <a:off x="5095308" y="4849799"/>
            <a:ext cx="1693356" cy="644840"/>
          </a:xfrm>
          <a:prstGeom prst="rect">
            <a:avLst/>
          </a:prstGeom>
          <a:solidFill>
            <a:schemeClr val="bg1"/>
          </a:solidFill>
          <a:ln w="28575" cmpd="dbl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zh-CN" altLang="en-US" b="1" noProof="1">
              <a:solidFill>
                <a:srgbClr val="30303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altLang="zh-CN" b="1" noProof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13</a:t>
            </a:r>
            <a:r>
              <a:rPr lang="zh-CN" altLang="en-US" b="1" noProof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工程建设安全管理法规</a:t>
            </a:r>
          </a:p>
          <a:p>
            <a:pPr algn="ctr">
              <a:lnSpc>
                <a:spcPct val="90000"/>
              </a:lnSpc>
              <a:defRPr/>
            </a:pPr>
            <a:endParaRPr lang="zh-CN" altLang="en-US" b="1" noProof="1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8" name="任意多边形 29700"/>
          <p:cNvSpPr>
            <a:spLocks noChangeArrowheads="1"/>
          </p:cNvSpPr>
          <p:nvPr/>
        </p:nvSpPr>
        <p:spPr bwMode="auto">
          <a:xfrm>
            <a:off x="6830060" y="4998871"/>
            <a:ext cx="519431" cy="313099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矩形 48"/>
          <p:cNvSpPr/>
          <p:nvPr/>
        </p:nvSpPr>
        <p:spPr bwMode="auto">
          <a:xfrm>
            <a:off x="7349491" y="4855838"/>
            <a:ext cx="1664898" cy="644840"/>
          </a:xfrm>
          <a:prstGeom prst="rect">
            <a:avLst/>
          </a:prstGeom>
          <a:solidFill>
            <a:schemeClr val="bg1"/>
          </a:solidFill>
          <a:ln w="28575" cmpd="dbl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zh-CN" altLang="en-US" b="1" noProof="1">
              <a:solidFill>
                <a:srgbClr val="30303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altLang="zh-CN" b="1" noProof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14</a:t>
            </a:r>
            <a:r>
              <a:rPr lang="zh-CN" altLang="en-US" b="1" noProof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工程建设合同管理法规</a:t>
            </a:r>
          </a:p>
          <a:p>
            <a:pPr algn="ctr">
              <a:lnSpc>
                <a:spcPct val="90000"/>
              </a:lnSpc>
              <a:defRPr/>
            </a:pPr>
            <a:endParaRPr lang="zh-CN" altLang="en-US" b="1" noProof="1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0" name="任意多边形 29700"/>
          <p:cNvSpPr>
            <a:spLocks noChangeArrowheads="1"/>
          </p:cNvSpPr>
          <p:nvPr/>
        </p:nvSpPr>
        <p:spPr bwMode="auto">
          <a:xfrm>
            <a:off x="9052489" y="4971882"/>
            <a:ext cx="685800" cy="35877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矩形 50"/>
          <p:cNvSpPr/>
          <p:nvPr/>
        </p:nvSpPr>
        <p:spPr bwMode="auto">
          <a:xfrm>
            <a:off x="9738289" y="4668955"/>
            <a:ext cx="1678259" cy="806635"/>
          </a:xfrm>
          <a:prstGeom prst="rect">
            <a:avLst/>
          </a:prstGeom>
          <a:solidFill>
            <a:schemeClr val="bg1"/>
          </a:solidFill>
          <a:ln w="28575" cmpd="dbl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zh-CN" altLang="en-US" b="1" noProof="1">
              <a:solidFill>
                <a:srgbClr val="30303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altLang="zh-CN" b="1" noProof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16</a:t>
            </a:r>
            <a:r>
              <a:rPr lang="zh-CN" altLang="en-US" b="1" noProof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工程建设法律责任与争议法规</a:t>
            </a:r>
          </a:p>
          <a:p>
            <a:pPr algn="ctr">
              <a:lnSpc>
                <a:spcPct val="90000"/>
              </a:lnSpc>
              <a:defRPr/>
            </a:pPr>
            <a:endParaRPr lang="zh-CN" altLang="en-US" b="1" noProof="1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2" name="任意多边形 29700"/>
          <p:cNvSpPr>
            <a:spLocks noChangeArrowheads="1"/>
          </p:cNvSpPr>
          <p:nvPr/>
        </p:nvSpPr>
        <p:spPr bwMode="auto">
          <a:xfrm>
            <a:off x="2697821" y="1760759"/>
            <a:ext cx="685800" cy="35877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矩形 52"/>
          <p:cNvSpPr/>
          <p:nvPr/>
        </p:nvSpPr>
        <p:spPr bwMode="auto">
          <a:xfrm>
            <a:off x="3389683" y="1583034"/>
            <a:ext cx="1425362" cy="712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en-US" altLang="zh-CN" b="1" noProof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b="1" noProof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建筑法</a:t>
            </a:r>
            <a:endParaRPr lang="en-US" altLang="zh-CN" b="1" noProof="1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4" name="任意多边形 29700"/>
          <p:cNvSpPr>
            <a:spLocks noChangeArrowheads="1"/>
          </p:cNvSpPr>
          <p:nvPr/>
        </p:nvSpPr>
        <p:spPr bwMode="auto">
          <a:xfrm rot="10800000">
            <a:off x="2427019" y="3113876"/>
            <a:ext cx="401476" cy="319088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" name="矩形 54"/>
          <p:cNvSpPr/>
          <p:nvPr/>
        </p:nvSpPr>
        <p:spPr bwMode="auto">
          <a:xfrm>
            <a:off x="5577839" y="1557972"/>
            <a:ext cx="1211991" cy="712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altLang="zh-CN" b="1" noProof="1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auto">
              <a:defRPr/>
            </a:pPr>
            <a:r>
              <a:rPr lang="en-US" altLang="zh-CN" b="1" noProof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b="1" noProof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城市规划法</a:t>
            </a:r>
            <a:endParaRPr lang="zh-CN" altLang="en-US" b="1" noProof="1">
              <a:solidFill>
                <a:schemeClr val="tx1">
                  <a:lumMod val="50000"/>
                </a:schemeClr>
              </a:solidFill>
              <a:sym typeface="Arial" panose="020B0604020202020204" pitchFamily="34" charset="0"/>
            </a:endParaRPr>
          </a:p>
          <a:p>
            <a:pPr algn="ctr" fontAlgn="auto">
              <a:defRPr/>
            </a:pPr>
            <a:endParaRPr lang="zh-CN" altLang="en-US" b="1" noProof="1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6" name="矩形 55"/>
          <p:cNvSpPr/>
          <p:nvPr/>
        </p:nvSpPr>
        <p:spPr bwMode="auto">
          <a:xfrm>
            <a:off x="7545601" y="1561064"/>
            <a:ext cx="1425362" cy="712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  <a:beve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en-US" altLang="zh-CN" b="1" noProof="1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auto">
              <a:defRPr/>
            </a:pPr>
            <a:endParaRPr lang="en-US" altLang="zh-CN" b="1" noProof="1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auto">
              <a:defRPr/>
            </a:pPr>
            <a:r>
              <a:rPr lang="en-US" altLang="zh-CN" b="1" noProof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b="1" noProof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房地产法</a:t>
            </a:r>
            <a:endParaRPr lang="en-US" altLang="zh-CN" b="1" noProof="1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fontAlgn="auto">
              <a:defRPr/>
            </a:pPr>
            <a:endParaRPr lang="zh-CN" altLang="en-US" b="1" noProof="1">
              <a:solidFill>
                <a:schemeClr val="tx1">
                  <a:lumMod val="50000"/>
                </a:schemeClr>
              </a:solidFill>
              <a:sym typeface="Arial" panose="020B0604020202020204" pitchFamily="34" charset="0"/>
            </a:endParaRPr>
          </a:p>
          <a:p>
            <a:pPr algn="ctr" fontAlgn="auto">
              <a:defRPr/>
            </a:pPr>
            <a:endParaRPr lang="zh-CN" altLang="en-US" b="1" noProof="1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760065" y="5928432"/>
            <a:ext cx="1656483" cy="703263"/>
          </a:xfrm>
          <a:prstGeom prst="rect">
            <a:avLst/>
          </a:prstGeom>
          <a:solidFill>
            <a:srgbClr val="FF0000"/>
          </a:solidFill>
          <a:ln w="28575" cmpd="dbl">
            <a:solidFill>
              <a:schemeClr val="accent1"/>
            </a:solidFill>
            <a:prstDash val="solid"/>
            <a:beve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zh-CN" altLang="en-US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第后一次课</a:t>
            </a:r>
            <a:endParaRPr lang="en-US" altLang="zh-CN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8" name="任意多边形 29700"/>
          <p:cNvSpPr>
            <a:spLocks noChangeArrowheads="1"/>
          </p:cNvSpPr>
          <p:nvPr/>
        </p:nvSpPr>
        <p:spPr bwMode="auto">
          <a:xfrm rot="5400000">
            <a:off x="10299852" y="5572474"/>
            <a:ext cx="427754" cy="284162"/>
          </a:xfrm>
          <a:prstGeom prst="notchedRightArrow">
            <a:avLst>
              <a:gd name="adj1" fmla="val 50000"/>
              <a:gd name="adj2" fmla="val 4967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" name="任意多边形 29700"/>
          <p:cNvSpPr>
            <a:spLocks noChangeArrowheads="1"/>
          </p:cNvSpPr>
          <p:nvPr/>
        </p:nvSpPr>
        <p:spPr bwMode="auto">
          <a:xfrm>
            <a:off x="2109980" y="4990571"/>
            <a:ext cx="522568" cy="321399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4138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1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1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1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1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1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1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1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1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1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1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  <p:bldP spid="42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099" name="文本占位符 4098"/>
          <p:cNvSpPr>
            <a:spLocks noGrp="1" noRot="1"/>
          </p:cNvSpPr>
          <p:nvPr/>
        </p:nvSpPr>
        <p:spPr>
          <a:xfrm>
            <a:off x="2283460" y="1032533"/>
            <a:ext cx="8540750" cy="8820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第二章  工程建设执业资质法规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2283539" y="2413952"/>
            <a:ext cx="6915785" cy="3174365"/>
            <a:chOff x="6909" y="2061"/>
            <a:chExt cx="10891" cy="4999"/>
          </a:xfrm>
        </p:grpSpPr>
        <p:sp>
          <p:nvSpPr>
            <p:cNvPr id="33" name="圆角矩形 32"/>
            <p:cNvSpPr/>
            <p:nvPr/>
          </p:nvSpPr>
          <p:spPr>
            <a:xfrm>
              <a:off x="6909" y="2399"/>
              <a:ext cx="1013" cy="1044"/>
            </a:xfrm>
            <a:prstGeom prst="roundRect">
              <a:avLst>
                <a:gd name="adj" fmla="val 7822"/>
              </a:avLst>
            </a:prstGeom>
            <a:solidFill>
              <a:srgbClr val="92D050"/>
            </a:soli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8139" y="2061"/>
              <a:ext cx="9600" cy="15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>
                <a:lnSpc>
                  <a:spcPct val="210000"/>
                </a:lnSpc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工程建设执业资质立法现状</a:t>
              </a:r>
              <a:r>
                <a:rPr lang="en-US" altLang="zh-CN" sz="280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           </a:t>
              </a:r>
              <a:endParaRPr lang="zh-CN" altLang="en-US" sz="2800" b="1" cap="all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6909" y="4058"/>
              <a:ext cx="1013" cy="1044"/>
            </a:xfrm>
            <a:prstGeom prst="roundRect">
              <a:avLst>
                <a:gd name="adj" fmla="val 7822"/>
              </a:avLst>
            </a:prstGeom>
            <a:solidFill>
              <a:srgbClr val="00B050"/>
            </a:soli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8139" y="4081"/>
              <a:ext cx="9600" cy="11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工程建设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企业执业资质</a:t>
              </a: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管理制度</a:t>
              </a:r>
              <a:endParaRPr lang="zh-CN" altLang="en-US" sz="2800" b="1" cap="all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6909" y="5718"/>
              <a:ext cx="1013" cy="1044"/>
            </a:xfrm>
            <a:prstGeom prst="roundRect">
              <a:avLst>
                <a:gd name="adj" fmla="val 7822"/>
              </a:avLst>
            </a:prstGeom>
            <a:solidFill>
              <a:srgbClr val="00B0F0"/>
            </a:soli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8200" y="5490"/>
              <a:ext cx="9600" cy="15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>
                <a:lnSpc>
                  <a:spcPct val="210000"/>
                </a:lnSpc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工程建设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从业人员执业资质</a:t>
              </a: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管理制度</a:t>
              </a:r>
              <a:endParaRPr lang="zh-CN" altLang="en-US" sz="2800" b="1" cap="all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8900" y="7112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 rot="16200000">
            <a:off x="-404103" y="3007745"/>
            <a:ext cx="1906270" cy="52197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</a:p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框图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 contrast="80000"/>
                    </a14:imgEffect>
                  </a14:imgLayer>
                </a14:imgProps>
              </a:ext>
            </a:extLst>
          </a:blip>
          <a:srcRect t="9566" b="18900"/>
          <a:stretch>
            <a:fillRect/>
          </a:stretch>
        </p:blipFill>
        <p:spPr>
          <a:xfrm>
            <a:off x="810017" y="0"/>
            <a:ext cx="11369272" cy="672084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1033877"/>
            <a:ext cx="6386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tx1"/>
                </a:solidFill>
              </a:rPr>
              <a:t>1.1  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工程建设执业资质法规的概念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147" name="文本框 6146"/>
          <p:cNvSpPr txBox="1"/>
          <p:nvPr/>
        </p:nvSpPr>
        <p:spPr>
          <a:xfrm>
            <a:off x="1181735" y="1755140"/>
            <a:ext cx="10391140" cy="490283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zh-CN" sz="2800" b="1" i="1" dirty="0">
                <a:latin typeface="Times New Roman" panose="02020603050405020304" pitchFamily="18" charset="0"/>
              </a:rPr>
              <a:t>        </a:t>
            </a:r>
            <a:r>
              <a: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工程建设执业资质制度：</a:t>
            </a:r>
            <a:r>
              <a:rPr lang="zh-CN" altLang="en-US" sz="2800" dirty="0">
                <a:sym typeface="+mn-ea"/>
              </a:rPr>
              <a:t>是指</a:t>
            </a:r>
            <a:r>
              <a:rPr lang="zh-CN" altLang="en-US" sz="2800" dirty="0">
                <a:ln w="22225">
                  <a:solidFill>
                    <a:schemeClr val="accent2"/>
                  </a:solidFill>
                  <a:prstDash val="solid"/>
                </a:ln>
                <a:sym typeface="+mn-ea"/>
              </a:rPr>
              <a:t>只有事先依法取得相应资质或资格的单位和个人，才允许其在法律所规定的范围内从事一定建筑活动的制度。</a:t>
            </a:r>
            <a:endParaRPr lang="en-US" altLang="zh-CN" sz="2800" dirty="0">
              <a:ln w="22225">
                <a:solidFill>
                  <a:schemeClr val="accent2"/>
                </a:solidFill>
                <a:prstDash val="solid"/>
              </a:ln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n w="22225">
                  <a:solidFill>
                    <a:schemeClr val="accent2"/>
                  </a:solidFill>
                  <a:prstDash val="solid"/>
                </a:ln>
                <a:sym typeface="+mn-ea"/>
              </a:rPr>
              <a:t>       </a:t>
            </a:r>
            <a:r>
              <a:rPr lang="zh-CN" altLang="en-US" sz="2800" dirty="0">
                <a:sym typeface="+mn-ea"/>
              </a:rPr>
              <a:t>国家通过法定条件和法定程序对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建设活动主体资格</a:t>
            </a:r>
            <a:r>
              <a:rPr lang="zh-CN" altLang="en-US" sz="2800" dirty="0">
                <a:sym typeface="+mn-ea"/>
              </a:rPr>
              <a:t>进行认定和批准，赋予其在法律规定的范围内从事一定的建设活动。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800" dirty="0">
                <a:sym typeface="+mn-ea"/>
              </a:rPr>
              <a:t>         工程建设执业资质制度具体包含</a:t>
            </a:r>
            <a:r>
              <a:rPr lang="zh-CN" altLang="en-US" sz="2800" dirty="0">
                <a:ln w="22225">
                  <a:solidFill>
                    <a:schemeClr val="accent2"/>
                  </a:solidFill>
                  <a:prstDash val="solid"/>
                </a:ln>
                <a:sym typeface="+mn-ea"/>
              </a:rPr>
              <a:t>从业单位资质</a:t>
            </a:r>
            <a:r>
              <a:rPr lang="zh-CN" altLang="en-US" sz="2800" dirty="0">
                <a:sym typeface="+mn-ea"/>
              </a:rPr>
              <a:t>制度和</a:t>
            </a:r>
            <a:r>
              <a:rPr lang="zh-CN" altLang="en-US" sz="2800" dirty="0">
                <a:ln w="22225">
                  <a:solidFill>
                    <a:schemeClr val="accent2"/>
                  </a:solidFill>
                  <a:prstDash val="solid"/>
                </a:ln>
                <a:sym typeface="+mn-ea"/>
              </a:rPr>
              <a:t>从业人员执业资格</a:t>
            </a:r>
            <a:r>
              <a:rPr lang="zh-CN" altLang="en-US" sz="2800" dirty="0">
                <a:sym typeface="+mn-ea"/>
              </a:rPr>
              <a:t>制度两个方面的内容。</a:t>
            </a:r>
            <a:endParaRPr lang="zh-CN" altLang="en-US" sz="28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50850" y="543560"/>
            <a:ext cx="1766570" cy="1259840"/>
            <a:chOff x="-278" y="-56"/>
            <a:chExt cx="2538" cy="1203"/>
          </a:xfrm>
        </p:grpSpPr>
        <p:grpSp>
          <p:nvGrpSpPr>
            <p:cNvPr id="12" name="组合 11"/>
            <p:cNvGrpSpPr/>
            <p:nvPr userDrawn="1"/>
          </p:nvGrpSpPr>
          <p:grpSpPr>
            <a:xfrm rot="2731254">
              <a:off x="545" y="-568"/>
              <a:ext cx="892" cy="2538"/>
              <a:chOff x="4454660" y="3810474"/>
              <a:chExt cx="406107" cy="1155987"/>
            </a:xfrm>
          </p:grpSpPr>
          <p:sp>
            <p:nvSpPr>
              <p:cNvPr id="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 rot="23880000" flipV="1">
              <a:off x="155" y="-56"/>
              <a:ext cx="335" cy="953"/>
              <a:chOff x="4454660" y="3810474"/>
              <a:chExt cx="406107" cy="1155987"/>
            </a:xfrm>
          </p:grpSpPr>
          <p:sp>
            <p:nvSpPr>
              <p:cNvPr id="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文本框 78"/>
          <p:cNvSpPr txBox="1"/>
          <p:nvPr/>
        </p:nvSpPr>
        <p:spPr>
          <a:xfrm>
            <a:off x="1921693" y="713879"/>
            <a:ext cx="592010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tx1"/>
                </a:solidFill>
              </a:rPr>
              <a:t>1.1  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工程建设执业资质立法现状</a:t>
            </a:r>
            <a:endParaRPr lang="zh-CN" altLang="en-US" b="1" cap="all" dirty="0">
              <a:solidFill>
                <a:schemeClr val="tx1"/>
              </a:solidFill>
              <a:sym typeface="+mn-ea"/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9223" name="Rectangle 5"/>
          <p:cNvSpPr/>
          <p:nvPr/>
        </p:nvSpPr>
        <p:spPr>
          <a:xfrm>
            <a:off x="2086768" y="1623199"/>
            <a:ext cx="3673475" cy="15827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zh-CN" altLang="en-US" sz="2800" dirty="0">
                <a:solidFill>
                  <a:srgbClr val="DB1B07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从业单位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资质审批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资质动态管理</a:t>
            </a:r>
          </a:p>
        </p:txBody>
      </p:sp>
      <p:sp>
        <p:nvSpPr>
          <p:cNvPr id="9224" name="Rectangle 6"/>
          <p:cNvSpPr/>
          <p:nvPr/>
        </p:nvSpPr>
        <p:spPr>
          <a:xfrm>
            <a:off x="6811326" y="1607752"/>
            <a:ext cx="3673475" cy="15827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zh-CN" altLang="en-US" sz="2800" dirty="0">
                <a:solidFill>
                  <a:srgbClr val="DB1B07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从业人员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考试获得资格证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注册获得执业证</a:t>
            </a:r>
          </a:p>
        </p:txBody>
      </p:sp>
      <p:pic>
        <p:nvPicPr>
          <p:cNvPr id="2" name="Picture 10" descr="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411" y="3133797"/>
            <a:ext cx="3903980" cy="2602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2" descr="11963865479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326" y="3282387"/>
            <a:ext cx="3526155" cy="245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7" name="Text Box 13"/>
          <p:cNvSpPr txBox="1"/>
          <p:nvPr/>
        </p:nvSpPr>
        <p:spPr>
          <a:xfrm>
            <a:off x="2455876" y="5808802"/>
            <a:ext cx="23050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</a:rPr>
              <a:t>建筑业企业资质证书</a:t>
            </a:r>
          </a:p>
        </p:txBody>
      </p:sp>
      <p:sp>
        <p:nvSpPr>
          <p:cNvPr id="9228" name="Text Box 14"/>
          <p:cNvSpPr txBox="1"/>
          <p:nvPr/>
        </p:nvSpPr>
        <p:spPr>
          <a:xfrm>
            <a:off x="7841798" y="5808802"/>
            <a:ext cx="203390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</a:rPr>
              <a:t>一级建造师证书</a:t>
            </a:r>
          </a:p>
        </p:txBody>
      </p:sp>
    </p:spTree>
  </p:cSld>
  <p:clrMapOvr>
    <a:masterClrMapping/>
  </p:clrMapOvr>
  <p:transition spd="med">
    <p:push dir="u"/>
  </p:transition>
</p:sld>
</file>

<file path=ppt/theme/theme1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00B0F0"/>
      </a:accent2>
      <a:accent3>
        <a:srgbClr val="297FD5"/>
      </a:accent3>
      <a:accent4>
        <a:srgbClr val="00B050"/>
      </a:accent4>
      <a:accent5>
        <a:srgbClr val="92D050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bg2">
              <a:lumMod val="75000"/>
            </a:schemeClr>
          </a:solidFill>
        </a:ln>
      </a:spPr>
      <a:bodyPr wrap="square" rtlCol="0">
        <a:spAutoFit/>
      </a:bodyPr>
      <a:lstStyle>
        <a:defPPr algn="ctr">
          <a:defRPr lang="zh-CN" altLang="en-US" sz="2800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704</Words>
  <Application>Microsoft Office PowerPoint</Application>
  <PresentationFormat>自定义</PresentationFormat>
  <Paragraphs>172</Paragraphs>
  <Slides>24</Slides>
  <Notes>23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说课</dc:title>
  <dc:creator>hpp</dc:creator>
  <cp:lastModifiedBy>weihai</cp:lastModifiedBy>
  <cp:revision>828</cp:revision>
  <dcterms:created xsi:type="dcterms:W3CDTF">2015-10-15T01:42:00Z</dcterms:created>
  <dcterms:modified xsi:type="dcterms:W3CDTF">2019-12-08T14:30:16Z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2052-10.1.0.7401</vt:lpwstr>
  </property>
</Properties>
</file>