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0" r:id="rId3"/>
    <p:sldId id="533" r:id="rId4"/>
    <p:sldId id="523" r:id="rId5"/>
    <p:sldId id="552" r:id="rId6"/>
    <p:sldId id="553" r:id="rId7"/>
    <p:sldId id="554" r:id="rId8"/>
    <p:sldId id="539" r:id="rId9"/>
    <p:sldId id="433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9"/>
    <a:srgbClr val="FFFFFF"/>
    <a:srgbClr val="5F8ADF"/>
    <a:srgbClr val="5DA9A5"/>
    <a:srgbClr val="D4BA3A"/>
    <a:srgbClr val="2E67A5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66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193800"/>
            <a:ext cx="10274935" cy="4889500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Verdana" panose="020B0604030504040204" pitchFamily="34" charset="0"/>
              </a:defRPr>
            </a:lvl3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892810" y="2697480"/>
            <a:ext cx="9895205" cy="3246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主讲人：任静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5355273" y="2706370"/>
            <a:ext cx="47929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双代号时标网络图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双代号时标网络图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6" name="Group 10"/>
          <p:cNvGrpSpPr/>
          <p:nvPr/>
        </p:nvGrpSpPr>
        <p:grpSpPr>
          <a:xfrm>
            <a:off x="3143885" y="2713990"/>
            <a:ext cx="4074160" cy="781050"/>
            <a:chOff x="-213" y="16"/>
            <a:chExt cx="4373" cy="492"/>
          </a:xfrm>
        </p:grpSpPr>
        <p:sp>
          <p:nvSpPr>
            <p:cNvPr id="5131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 一般规定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6391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143885" y="1507623"/>
            <a:ext cx="4014197" cy="779012"/>
            <a:chOff x="-1474" y="644"/>
            <a:chExt cx="4421" cy="491"/>
          </a:xfrm>
        </p:grpSpPr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-501" y="697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概念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06" name="AutoShape 27"/>
            <p:cNvSpPr>
              <a:spLocks noChangeAspect="1"/>
            </p:cNvSpPr>
            <p:nvPr/>
          </p:nvSpPr>
          <p:spPr>
            <a:xfrm>
              <a:off x="-1474" y="644"/>
              <a:ext cx="913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3084830" y="4996180"/>
            <a:ext cx="4074160" cy="781050"/>
            <a:chOff x="-213" y="16"/>
            <a:chExt cx="4373" cy="492"/>
          </a:xfrm>
        </p:grpSpPr>
        <p:sp>
          <p:nvSpPr>
            <p:cNvPr id="5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 绘制方法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8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4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3143885" y="3747268"/>
            <a:ext cx="4014197" cy="779012"/>
            <a:chOff x="-1474" y="644"/>
            <a:chExt cx="4421" cy="491"/>
          </a:xfrm>
        </p:grpSpPr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-501" y="697"/>
              <a:ext cx="3448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绘制要求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AutoShape 27"/>
            <p:cNvSpPr>
              <a:spLocks noChangeAspect="1"/>
            </p:cNvSpPr>
            <p:nvPr/>
          </p:nvSpPr>
          <p:spPr>
            <a:xfrm>
              <a:off x="-1474" y="644"/>
              <a:ext cx="913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3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5430" y="1105535"/>
            <a:ext cx="9296400" cy="4889500"/>
          </a:xfrm>
        </p:spPr>
        <p:txBody>
          <a:bodyPr/>
          <a:p>
            <a:pPr lvl="0"/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概念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双代号时标网络图是在时间坐标上绘制的双代号网络计划。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既有网络计划的优点，又具有横道计划直观易懂的的优点。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>
              <a:buNone/>
            </a:pPr>
            <a:endParaRPr lang="zh-CN" altLang="en-US" sz="280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>
              <a:buNone/>
            </a:pPr>
            <a:endParaRPr lang="zh-CN" altLang="en-US" sz="1710" b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4327525" y="839470"/>
            <a:ext cx="3235325" cy="78111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9465" y="1327150"/>
            <a:ext cx="10057765" cy="4889500"/>
          </a:xfrm>
        </p:spPr>
        <p:txBody>
          <a:bodyPr/>
          <a:p>
            <a:r>
              <a:rPr lang="zh-CN" altLang="en-US"/>
              <a:t>特点</a:t>
            </a:r>
            <a:endParaRPr lang="zh-CN" altLang="en-US"/>
          </a:p>
          <a:p>
            <a:pPr lvl="1" algn="just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箭线的水平投影长度代表该工作的持续时间；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algn="just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双代号时标网络图上可以直接显示各施工过程的开始时间、完成时间与计算工期等时间参数；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algn="just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由于受到时间坐标的限制，双代号时标网络图不会产生闭合回路；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algn="just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可以直接在 双代号时标网络图的下方绘出资源动态曲线，便于分析，平衡调度；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algn="just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节点中心必须对准相应的时标位置，虚工作尽可能以垂直方式的虚箭线表示，当工作面停歇或班组工作不连续时，会出现虚箭线占用时间的情况。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绘制要求</a:t>
            </a:r>
            <a:endParaRPr lang="zh-CN" altLang="en-US"/>
          </a:p>
          <a:p>
            <a:pPr lvl="1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双代号时标网络图必须以水平时间坐标为尺度表示工作时间。时标的时间单位应根据需要在编制网络计划之前确定，可为时、天、周、月或季等。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时标网络图应以实箭线表示工作，以虚箭线表示虚工作，以波形线表示工作的自由时差。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节点中心必须对准相应的时标位置。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虚工作必须以垂直方向的虚箭线表示，有自由时差加波形线表示。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宜按各项工作的最早开始时间绘制。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绘制方法</a:t>
            </a:r>
            <a:endParaRPr lang="zh-CN" altLang="en-US"/>
          </a:p>
          <a:p>
            <a:pPr lvl="1"/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双代号时标网络图一般按工作的最早开始时间绘制。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/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两种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绘制方法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/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间接绘制法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2"/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直接绘制法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这就是双代号时标网络图，你记住了吗？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0">
                <a:latin typeface="微软雅黑" panose="020B0503020204020204" charset="-122"/>
                <a:ea typeface="微软雅黑" panose="020B0503020204020204" charset="-122"/>
              </a:rPr>
              <a:t>下次课，我们学习双代号时标网络图的直接绘制法</a:t>
            </a: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双代号时标网络图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669</Words>
  <Application>WPS 演示</Application>
  <PresentationFormat>全屏显示(4:3)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华文中宋</vt:lpstr>
      <vt:lpstr>Calibri</vt:lpstr>
      <vt:lpstr>Arial Unicode MS</vt:lpstr>
      <vt:lpstr>148TGp_industry_light</vt:lpstr>
      <vt:lpstr>PowerPoint 演示文稿</vt:lpstr>
      <vt:lpstr>双代号时标网络图</vt:lpstr>
      <vt:lpstr>双代号时标网络图</vt:lpstr>
      <vt:lpstr>双代号时标网络图</vt:lpstr>
      <vt:lpstr>双代号时标网络图</vt:lpstr>
      <vt:lpstr>双代号时标网络图</vt:lpstr>
      <vt:lpstr>双代号时标网络图</vt:lpstr>
      <vt:lpstr>双代号时标网络图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178</cp:revision>
  <dcterms:created xsi:type="dcterms:W3CDTF">2010-04-09T08:49:00Z</dcterms:created>
  <dcterms:modified xsi:type="dcterms:W3CDTF">2021-08-18T13:17:37Z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