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1462" r:id="rId2"/>
    <p:sldId id="1675" r:id="rId3"/>
    <p:sldId id="1968" r:id="rId4"/>
    <p:sldId id="1756" r:id="rId5"/>
    <p:sldId id="1967" r:id="rId6"/>
    <p:sldId id="1919" r:id="rId7"/>
    <p:sldId id="1939" r:id="rId8"/>
    <p:sldId id="1940" r:id="rId9"/>
    <p:sldId id="1941" r:id="rId10"/>
    <p:sldId id="1942" r:id="rId11"/>
    <p:sldId id="1944" r:id="rId12"/>
    <p:sldId id="1966" r:id="rId13"/>
    <p:sldId id="1945" r:id="rId14"/>
    <p:sldId id="1946" r:id="rId15"/>
    <p:sldId id="1969" r:id="rId16"/>
    <p:sldId id="1970" r:id="rId17"/>
    <p:sldId id="1951" r:id="rId18"/>
    <p:sldId id="1947" r:id="rId19"/>
    <p:sldId id="1949" r:id="rId20"/>
    <p:sldId id="1950" r:id="rId21"/>
    <p:sldId id="1948" r:id="rId22"/>
    <p:sldId id="1953" r:id="rId23"/>
    <p:sldId id="1954" r:id="rId24"/>
    <p:sldId id="1955" r:id="rId25"/>
    <p:sldId id="1957" r:id="rId26"/>
    <p:sldId id="1959" r:id="rId27"/>
    <p:sldId id="195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00B050"/>
    <a:srgbClr val="7030A0"/>
    <a:srgbClr val="5DAD71"/>
    <a:srgbClr val="ACCBF9"/>
    <a:srgbClr val="EBE9EC"/>
    <a:srgbClr val="F7F7F7"/>
    <a:srgbClr val="FAD0BE"/>
    <a:srgbClr val="D8EBFB"/>
    <a:srgbClr val="CB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8" d="100"/>
          <a:sy n="78" d="100"/>
        </p:scale>
        <p:origin x="-114"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D2C7EA-6D73-457C-9645-A7C41701EA74}" type="doc">
      <dgm:prSet loTypeId="urn:microsoft.com/office/officeart/2005/8/layout/list1#1" loCatId="list" qsTypeId="urn:microsoft.com/office/officeart/2005/8/quickstyle/simple1#1" qsCatId="simple" csTypeId="urn:microsoft.com/office/officeart/2005/8/colors/colorful5#1" csCatId="colorful" phldr="1"/>
      <dgm:spPr/>
      <dgm:t>
        <a:bodyPr/>
        <a:lstStyle/>
        <a:p>
          <a:endParaRPr lang="zh-CN" altLang="en-US"/>
        </a:p>
      </dgm:t>
    </dgm:pt>
    <dgm:pt modelId="{263D9B6F-6F07-42C6-A184-639FCE0F7881}">
      <dgm:prSet phldrT="[文本]" custT="1"/>
      <dgm:spPr/>
      <dgm:t>
        <a:bodyPr/>
        <a:lstStyle/>
        <a:p>
          <a:pPr algn="ctr"/>
          <a:r>
            <a:rPr lang="zh-CN" altLang="en-US" sz="3200" b="1" dirty="0"/>
            <a:t>选址意见书</a:t>
          </a:r>
        </a:p>
      </dgm:t>
    </dgm:pt>
    <dgm:pt modelId="{52F25BDF-6D5B-4464-BB89-5AA349259F3C}" type="parTrans" cxnId="{86B4DD24-7BF2-474D-B263-8A4A75388190}">
      <dgm:prSet/>
      <dgm:spPr/>
      <dgm:t>
        <a:bodyPr/>
        <a:lstStyle/>
        <a:p>
          <a:endParaRPr lang="zh-CN" altLang="en-US" b="1"/>
        </a:p>
      </dgm:t>
    </dgm:pt>
    <dgm:pt modelId="{EC8773AA-8312-4126-8D15-BAB9F09A3B21}" type="sibTrans" cxnId="{86B4DD24-7BF2-474D-B263-8A4A75388190}">
      <dgm:prSet/>
      <dgm:spPr/>
      <dgm:t>
        <a:bodyPr/>
        <a:lstStyle/>
        <a:p>
          <a:endParaRPr lang="zh-CN" altLang="en-US" b="1"/>
        </a:p>
      </dgm:t>
    </dgm:pt>
    <dgm:pt modelId="{7AA62C05-34D6-41BF-843F-9AB7D4B3C811}">
      <dgm:prSet custT="1"/>
      <dgm:spPr/>
      <dgm:t>
        <a:bodyPr/>
        <a:lstStyle/>
        <a:p>
          <a:pPr algn="ctr"/>
          <a:r>
            <a:rPr lang="zh-CN" altLang="en-US" sz="3200" b="1" dirty="0"/>
            <a:t>建设用地规划许可证</a:t>
          </a:r>
          <a:endParaRPr lang="en-US" altLang="zh-CN" sz="3200" b="1" dirty="0"/>
        </a:p>
      </dgm:t>
    </dgm:pt>
    <dgm:pt modelId="{7BCC69C6-0496-4FC7-858D-3A3048CA4BFC}" type="parTrans" cxnId="{1458CDC4-5737-4C9C-A119-ED9A2171070A}">
      <dgm:prSet/>
      <dgm:spPr/>
      <dgm:t>
        <a:bodyPr/>
        <a:lstStyle/>
        <a:p>
          <a:endParaRPr lang="zh-CN" altLang="en-US" b="1"/>
        </a:p>
      </dgm:t>
    </dgm:pt>
    <dgm:pt modelId="{C368412A-F4AA-41BE-9188-D08BF1692669}" type="sibTrans" cxnId="{1458CDC4-5737-4C9C-A119-ED9A2171070A}">
      <dgm:prSet/>
      <dgm:spPr/>
      <dgm:t>
        <a:bodyPr/>
        <a:lstStyle/>
        <a:p>
          <a:endParaRPr lang="zh-CN" altLang="en-US" b="1"/>
        </a:p>
      </dgm:t>
    </dgm:pt>
    <dgm:pt modelId="{2E192822-7195-4AE5-BFD7-C7612449C646}">
      <dgm:prSet custT="1"/>
      <dgm:spPr/>
      <dgm:t>
        <a:bodyPr/>
        <a:lstStyle/>
        <a:p>
          <a:pPr algn="ctr"/>
          <a:r>
            <a:rPr lang="zh-CN" altLang="en-US" sz="3200" b="1" dirty="0"/>
            <a:t>建设工程规划许可证</a:t>
          </a:r>
        </a:p>
      </dgm:t>
    </dgm:pt>
    <dgm:pt modelId="{7CC6434D-F26B-4589-AE8F-92968C492839}" type="parTrans" cxnId="{A539C6A8-AD1B-4610-B817-A227311653F2}">
      <dgm:prSet/>
      <dgm:spPr/>
      <dgm:t>
        <a:bodyPr/>
        <a:lstStyle/>
        <a:p>
          <a:endParaRPr lang="zh-CN" altLang="en-US" b="1"/>
        </a:p>
      </dgm:t>
    </dgm:pt>
    <dgm:pt modelId="{0024F4AA-F1EB-4D01-87F1-CD61555B08CC}" type="sibTrans" cxnId="{A539C6A8-AD1B-4610-B817-A227311653F2}">
      <dgm:prSet/>
      <dgm:spPr/>
      <dgm:t>
        <a:bodyPr/>
        <a:lstStyle/>
        <a:p>
          <a:endParaRPr lang="zh-CN" altLang="en-US" b="1"/>
        </a:p>
      </dgm:t>
    </dgm:pt>
    <dgm:pt modelId="{298548A0-0C6C-4169-8E8B-FE0226A0B3D4}" type="pres">
      <dgm:prSet presAssocID="{44D2C7EA-6D73-457C-9645-A7C41701EA74}" presName="linear" presStyleCnt="0">
        <dgm:presLayoutVars>
          <dgm:dir/>
          <dgm:animLvl val="lvl"/>
          <dgm:resizeHandles val="exact"/>
        </dgm:presLayoutVars>
      </dgm:prSet>
      <dgm:spPr/>
      <dgm:t>
        <a:bodyPr/>
        <a:lstStyle/>
        <a:p>
          <a:endParaRPr lang="zh-CN" altLang="en-US"/>
        </a:p>
      </dgm:t>
    </dgm:pt>
    <dgm:pt modelId="{AAF5202E-126C-4FB9-9806-954E7D0511B8}" type="pres">
      <dgm:prSet presAssocID="{263D9B6F-6F07-42C6-A184-639FCE0F7881}" presName="parentLin" presStyleCnt="0"/>
      <dgm:spPr/>
    </dgm:pt>
    <dgm:pt modelId="{602D46B1-7A95-4FB1-88D3-A0C849E1714F}" type="pres">
      <dgm:prSet presAssocID="{263D9B6F-6F07-42C6-A184-639FCE0F7881}" presName="parentLeftMargin" presStyleLbl="node1" presStyleIdx="0" presStyleCnt="3"/>
      <dgm:spPr/>
      <dgm:t>
        <a:bodyPr/>
        <a:lstStyle/>
        <a:p>
          <a:endParaRPr lang="zh-CN" altLang="en-US"/>
        </a:p>
      </dgm:t>
    </dgm:pt>
    <dgm:pt modelId="{62958911-85C0-4EDC-A170-7D360C4C123D}" type="pres">
      <dgm:prSet presAssocID="{263D9B6F-6F07-42C6-A184-639FCE0F7881}" presName="parentText" presStyleLbl="node1" presStyleIdx="0" presStyleCnt="3" custScaleX="118586" custLinFactNeighborX="82521">
        <dgm:presLayoutVars>
          <dgm:chMax val="0"/>
          <dgm:bulletEnabled val="1"/>
        </dgm:presLayoutVars>
      </dgm:prSet>
      <dgm:spPr/>
      <dgm:t>
        <a:bodyPr/>
        <a:lstStyle/>
        <a:p>
          <a:endParaRPr lang="zh-CN" altLang="en-US"/>
        </a:p>
      </dgm:t>
    </dgm:pt>
    <dgm:pt modelId="{D5BED914-894D-4A4E-BC7F-B726A60DA864}" type="pres">
      <dgm:prSet presAssocID="{263D9B6F-6F07-42C6-A184-639FCE0F7881}" presName="negativeSpace" presStyleCnt="0"/>
      <dgm:spPr/>
    </dgm:pt>
    <dgm:pt modelId="{11712F46-E814-41E4-995D-678D9192BEC0}" type="pres">
      <dgm:prSet presAssocID="{263D9B6F-6F07-42C6-A184-639FCE0F7881}" presName="childText" presStyleLbl="conFgAcc1" presStyleIdx="0" presStyleCnt="3">
        <dgm:presLayoutVars>
          <dgm:bulletEnabled val="1"/>
        </dgm:presLayoutVars>
      </dgm:prSet>
      <dgm:spPr/>
    </dgm:pt>
    <dgm:pt modelId="{683DD0BD-8383-4AD1-B568-B4DD60AA3415}" type="pres">
      <dgm:prSet presAssocID="{EC8773AA-8312-4126-8D15-BAB9F09A3B21}" presName="spaceBetweenRectangles" presStyleCnt="0"/>
      <dgm:spPr/>
    </dgm:pt>
    <dgm:pt modelId="{0163505B-FA6B-462E-98A5-8B0F939B96B7}" type="pres">
      <dgm:prSet presAssocID="{7AA62C05-34D6-41BF-843F-9AB7D4B3C811}" presName="parentLin" presStyleCnt="0"/>
      <dgm:spPr/>
    </dgm:pt>
    <dgm:pt modelId="{54BC3675-6E83-4AAD-B9F4-DE3A8DF14CAC}" type="pres">
      <dgm:prSet presAssocID="{7AA62C05-34D6-41BF-843F-9AB7D4B3C811}" presName="parentLeftMargin" presStyleLbl="node1" presStyleIdx="0" presStyleCnt="3"/>
      <dgm:spPr/>
      <dgm:t>
        <a:bodyPr/>
        <a:lstStyle/>
        <a:p>
          <a:endParaRPr lang="zh-CN" altLang="en-US"/>
        </a:p>
      </dgm:t>
    </dgm:pt>
    <dgm:pt modelId="{598D7926-BD28-40DD-88F8-DDB3064F3FF1}" type="pres">
      <dgm:prSet presAssocID="{7AA62C05-34D6-41BF-843F-9AB7D4B3C811}" presName="parentText" presStyleLbl="node1" presStyleIdx="1" presStyleCnt="3" custScaleX="118586" custLinFactNeighborX="82521">
        <dgm:presLayoutVars>
          <dgm:chMax val="0"/>
          <dgm:bulletEnabled val="1"/>
        </dgm:presLayoutVars>
      </dgm:prSet>
      <dgm:spPr/>
      <dgm:t>
        <a:bodyPr/>
        <a:lstStyle/>
        <a:p>
          <a:endParaRPr lang="zh-CN" altLang="en-US"/>
        </a:p>
      </dgm:t>
    </dgm:pt>
    <dgm:pt modelId="{AA123400-DE48-4474-BDD1-2B4FD5480FC4}" type="pres">
      <dgm:prSet presAssocID="{7AA62C05-34D6-41BF-843F-9AB7D4B3C811}" presName="negativeSpace" presStyleCnt="0"/>
      <dgm:spPr/>
    </dgm:pt>
    <dgm:pt modelId="{677B2A5F-46A3-4999-8B9B-64045F34D975}" type="pres">
      <dgm:prSet presAssocID="{7AA62C05-34D6-41BF-843F-9AB7D4B3C811}" presName="childText" presStyleLbl="conFgAcc1" presStyleIdx="1" presStyleCnt="3">
        <dgm:presLayoutVars>
          <dgm:bulletEnabled val="1"/>
        </dgm:presLayoutVars>
      </dgm:prSet>
      <dgm:spPr/>
    </dgm:pt>
    <dgm:pt modelId="{C821A67E-A147-4B8B-ACD4-31A82A3D0B1F}" type="pres">
      <dgm:prSet presAssocID="{C368412A-F4AA-41BE-9188-D08BF1692669}" presName="spaceBetweenRectangles" presStyleCnt="0"/>
      <dgm:spPr/>
    </dgm:pt>
    <dgm:pt modelId="{884865D3-0CC4-4A5B-8A9F-D70F93D991B5}" type="pres">
      <dgm:prSet presAssocID="{2E192822-7195-4AE5-BFD7-C7612449C646}" presName="parentLin" presStyleCnt="0"/>
      <dgm:spPr/>
    </dgm:pt>
    <dgm:pt modelId="{5057B3AC-69D0-417E-8CD8-A31AF3264806}" type="pres">
      <dgm:prSet presAssocID="{2E192822-7195-4AE5-BFD7-C7612449C646}" presName="parentLeftMargin" presStyleLbl="node1" presStyleIdx="1" presStyleCnt="3"/>
      <dgm:spPr/>
      <dgm:t>
        <a:bodyPr/>
        <a:lstStyle/>
        <a:p>
          <a:endParaRPr lang="zh-CN" altLang="en-US"/>
        </a:p>
      </dgm:t>
    </dgm:pt>
    <dgm:pt modelId="{E7FB5A1B-3CB9-4C93-AA28-6EC07104BDAF}" type="pres">
      <dgm:prSet presAssocID="{2E192822-7195-4AE5-BFD7-C7612449C646}" presName="parentText" presStyleLbl="node1" presStyleIdx="2" presStyleCnt="3" custScaleX="118586" custLinFactNeighborX="82521">
        <dgm:presLayoutVars>
          <dgm:chMax val="0"/>
          <dgm:bulletEnabled val="1"/>
        </dgm:presLayoutVars>
      </dgm:prSet>
      <dgm:spPr/>
      <dgm:t>
        <a:bodyPr/>
        <a:lstStyle/>
        <a:p>
          <a:endParaRPr lang="zh-CN" altLang="en-US"/>
        </a:p>
      </dgm:t>
    </dgm:pt>
    <dgm:pt modelId="{7A49B10B-4FE0-4F5F-9892-CC5441B8ECFD}" type="pres">
      <dgm:prSet presAssocID="{2E192822-7195-4AE5-BFD7-C7612449C646}" presName="negativeSpace" presStyleCnt="0"/>
      <dgm:spPr/>
    </dgm:pt>
    <dgm:pt modelId="{18A31398-60B4-456C-998C-07E5A204ABE8}" type="pres">
      <dgm:prSet presAssocID="{2E192822-7195-4AE5-BFD7-C7612449C646}" presName="childText" presStyleLbl="conFgAcc1" presStyleIdx="2" presStyleCnt="3">
        <dgm:presLayoutVars>
          <dgm:bulletEnabled val="1"/>
        </dgm:presLayoutVars>
      </dgm:prSet>
      <dgm:spPr/>
    </dgm:pt>
  </dgm:ptLst>
  <dgm:cxnLst>
    <dgm:cxn modelId="{953D5F6C-0343-4E7F-9CE0-58FF6C030E8B}" type="presOf" srcId="{263D9B6F-6F07-42C6-A184-639FCE0F7881}" destId="{602D46B1-7A95-4FB1-88D3-A0C849E1714F}" srcOrd="0" destOrd="0" presId="urn:microsoft.com/office/officeart/2005/8/layout/list1#1"/>
    <dgm:cxn modelId="{0CEF595F-FFC6-46AB-AFC8-C271AB43DB30}" type="presOf" srcId="{7AA62C05-34D6-41BF-843F-9AB7D4B3C811}" destId="{598D7926-BD28-40DD-88F8-DDB3064F3FF1}" srcOrd="1" destOrd="0" presId="urn:microsoft.com/office/officeart/2005/8/layout/list1#1"/>
    <dgm:cxn modelId="{B8A212B5-AD36-417A-9F92-7F0FBCC032F7}" type="presOf" srcId="{263D9B6F-6F07-42C6-A184-639FCE0F7881}" destId="{62958911-85C0-4EDC-A170-7D360C4C123D}" srcOrd="1" destOrd="0" presId="urn:microsoft.com/office/officeart/2005/8/layout/list1#1"/>
    <dgm:cxn modelId="{21CA4EE1-531C-4A73-A376-59CF817B861D}" type="presOf" srcId="{2E192822-7195-4AE5-BFD7-C7612449C646}" destId="{5057B3AC-69D0-417E-8CD8-A31AF3264806}" srcOrd="0" destOrd="0" presId="urn:microsoft.com/office/officeart/2005/8/layout/list1#1"/>
    <dgm:cxn modelId="{A539C6A8-AD1B-4610-B817-A227311653F2}" srcId="{44D2C7EA-6D73-457C-9645-A7C41701EA74}" destId="{2E192822-7195-4AE5-BFD7-C7612449C646}" srcOrd="2" destOrd="0" parTransId="{7CC6434D-F26B-4589-AE8F-92968C492839}" sibTransId="{0024F4AA-F1EB-4D01-87F1-CD61555B08CC}"/>
    <dgm:cxn modelId="{86B4DD24-7BF2-474D-B263-8A4A75388190}" srcId="{44D2C7EA-6D73-457C-9645-A7C41701EA74}" destId="{263D9B6F-6F07-42C6-A184-639FCE0F7881}" srcOrd="0" destOrd="0" parTransId="{52F25BDF-6D5B-4464-BB89-5AA349259F3C}" sibTransId="{EC8773AA-8312-4126-8D15-BAB9F09A3B21}"/>
    <dgm:cxn modelId="{60651800-920F-4391-8A74-C6FAF647DAA0}" type="presOf" srcId="{2E192822-7195-4AE5-BFD7-C7612449C646}" destId="{E7FB5A1B-3CB9-4C93-AA28-6EC07104BDAF}" srcOrd="1" destOrd="0" presId="urn:microsoft.com/office/officeart/2005/8/layout/list1#1"/>
    <dgm:cxn modelId="{1458CDC4-5737-4C9C-A119-ED9A2171070A}" srcId="{44D2C7EA-6D73-457C-9645-A7C41701EA74}" destId="{7AA62C05-34D6-41BF-843F-9AB7D4B3C811}" srcOrd="1" destOrd="0" parTransId="{7BCC69C6-0496-4FC7-858D-3A3048CA4BFC}" sibTransId="{C368412A-F4AA-41BE-9188-D08BF1692669}"/>
    <dgm:cxn modelId="{4A2EB063-F9B1-4D33-BE21-C0F3C1D1EE95}" type="presOf" srcId="{44D2C7EA-6D73-457C-9645-A7C41701EA74}" destId="{298548A0-0C6C-4169-8E8B-FE0226A0B3D4}" srcOrd="0" destOrd="0" presId="urn:microsoft.com/office/officeart/2005/8/layout/list1#1"/>
    <dgm:cxn modelId="{1E9C4053-80E6-4E11-A564-55738C8B1CEF}" type="presOf" srcId="{7AA62C05-34D6-41BF-843F-9AB7D4B3C811}" destId="{54BC3675-6E83-4AAD-B9F4-DE3A8DF14CAC}" srcOrd="0" destOrd="0" presId="urn:microsoft.com/office/officeart/2005/8/layout/list1#1"/>
    <dgm:cxn modelId="{DA7D24DF-0A4E-4A98-9EC8-75C871847F89}" type="presParOf" srcId="{298548A0-0C6C-4169-8E8B-FE0226A0B3D4}" destId="{AAF5202E-126C-4FB9-9806-954E7D0511B8}" srcOrd="0" destOrd="0" presId="urn:microsoft.com/office/officeart/2005/8/layout/list1#1"/>
    <dgm:cxn modelId="{1DA4EEBB-87CA-403F-8594-E8CFF2E9654F}" type="presParOf" srcId="{AAF5202E-126C-4FB9-9806-954E7D0511B8}" destId="{602D46B1-7A95-4FB1-88D3-A0C849E1714F}" srcOrd="0" destOrd="0" presId="urn:microsoft.com/office/officeart/2005/8/layout/list1#1"/>
    <dgm:cxn modelId="{6142A47A-8BB3-4155-86E1-4DA6B6A2C39A}" type="presParOf" srcId="{AAF5202E-126C-4FB9-9806-954E7D0511B8}" destId="{62958911-85C0-4EDC-A170-7D360C4C123D}" srcOrd="1" destOrd="0" presId="urn:microsoft.com/office/officeart/2005/8/layout/list1#1"/>
    <dgm:cxn modelId="{0A5C085C-65DB-4750-9AFA-CED40F06E144}" type="presParOf" srcId="{298548A0-0C6C-4169-8E8B-FE0226A0B3D4}" destId="{D5BED914-894D-4A4E-BC7F-B726A60DA864}" srcOrd="1" destOrd="0" presId="urn:microsoft.com/office/officeart/2005/8/layout/list1#1"/>
    <dgm:cxn modelId="{8D18DDBF-0E5A-4267-B891-6EE9414FC785}" type="presParOf" srcId="{298548A0-0C6C-4169-8E8B-FE0226A0B3D4}" destId="{11712F46-E814-41E4-995D-678D9192BEC0}" srcOrd="2" destOrd="0" presId="urn:microsoft.com/office/officeart/2005/8/layout/list1#1"/>
    <dgm:cxn modelId="{F94B5B5C-9DB3-4CE7-B356-218EF69B913C}" type="presParOf" srcId="{298548A0-0C6C-4169-8E8B-FE0226A0B3D4}" destId="{683DD0BD-8383-4AD1-B568-B4DD60AA3415}" srcOrd="3" destOrd="0" presId="urn:microsoft.com/office/officeart/2005/8/layout/list1#1"/>
    <dgm:cxn modelId="{CDFE491F-6950-4769-95CB-37D012F38117}" type="presParOf" srcId="{298548A0-0C6C-4169-8E8B-FE0226A0B3D4}" destId="{0163505B-FA6B-462E-98A5-8B0F939B96B7}" srcOrd="4" destOrd="0" presId="urn:microsoft.com/office/officeart/2005/8/layout/list1#1"/>
    <dgm:cxn modelId="{F1BC090F-BEFB-4F67-932F-691AC5C389BC}" type="presParOf" srcId="{0163505B-FA6B-462E-98A5-8B0F939B96B7}" destId="{54BC3675-6E83-4AAD-B9F4-DE3A8DF14CAC}" srcOrd="0" destOrd="0" presId="urn:microsoft.com/office/officeart/2005/8/layout/list1#1"/>
    <dgm:cxn modelId="{3B60070C-48AB-4267-99F2-ECB1F0197B5B}" type="presParOf" srcId="{0163505B-FA6B-462E-98A5-8B0F939B96B7}" destId="{598D7926-BD28-40DD-88F8-DDB3064F3FF1}" srcOrd="1" destOrd="0" presId="urn:microsoft.com/office/officeart/2005/8/layout/list1#1"/>
    <dgm:cxn modelId="{35A31E3F-0F02-4E9E-BE58-74F468967FEC}" type="presParOf" srcId="{298548A0-0C6C-4169-8E8B-FE0226A0B3D4}" destId="{AA123400-DE48-4474-BDD1-2B4FD5480FC4}" srcOrd="5" destOrd="0" presId="urn:microsoft.com/office/officeart/2005/8/layout/list1#1"/>
    <dgm:cxn modelId="{F719D8B0-E4F0-4A65-81F0-6CF28F208B34}" type="presParOf" srcId="{298548A0-0C6C-4169-8E8B-FE0226A0B3D4}" destId="{677B2A5F-46A3-4999-8B9B-64045F34D975}" srcOrd="6" destOrd="0" presId="urn:microsoft.com/office/officeart/2005/8/layout/list1#1"/>
    <dgm:cxn modelId="{E2B2CD64-62BF-4C3C-BAF6-A930CB3AE041}" type="presParOf" srcId="{298548A0-0C6C-4169-8E8B-FE0226A0B3D4}" destId="{C821A67E-A147-4B8B-ACD4-31A82A3D0B1F}" srcOrd="7" destOrd="0" presId="urn:microsoft.com/office/officeart/2005/8/layout/list1#1"/>
    <dgm:cxn modelId="{6D5059AB-C498-473A-8B41-22EF6A805DFD}" type="presParOf" srcId="{298548A0-0C6C-4169-8E8B-FE0226A0B3D4}" destId="{884865D3-0CC4-4A5B-8A9F-D70F93D991B5}" srcOrd="8" destOrd="0" presId="urn:microsoft.com/office/officeart/2005/8/layout/list1#1"/>
    <dgm:cxn modelId="{8203950A-8A1F-4132-8471-1F38BEDE9B67}" type="presParOf" srcId="{884865D3-0CC4-4A5B-8A9F-D70F93D991B5}" destId="{5057B3AC-69D0-417E-8CD8-A31AF3264806}" srcOrd="0" destOrd="0" presId="urn:microsoft.com/office/officeart/2005/8/layout/list1#1"/>
    <dgm:cxn modelId="{872EEA5B-BB77-4C48-89B2-FD483B1D02C7}" type="presParOf" srcId="{884865D3-0CC4-4A5B-8A9F-D70F93D991B5}" destId="{E7FB5A1B-3CB9-4C93-AA28-6EC07104BDAF}" srcOrd="1" destOrd="0" presId="urn:microsoft.com/office/officeart/2005/8/layout/list1#1"/>
    <dgm:cxn modelId="{B15EDFE1-4FAF-4BD7-9623-45ECAF92F8A3}" type="presParOf" srcId="{298548A0-0C6C-4169-8E8B-FE0226A0B3D4}" destId="{7A49B10B-4FE0-4F5F-9892-CC5441B8ECFD}" srcOrd="9" destOrd="0" presId="urn:microsoft.com/office/officeart/2005/8/layout/list1#1"/>
    <dgm:cxn modelId="{23C003AA-0A1A-4B9A-B792-4695DE3138BC}" type="presParOf" srcId="{298548A0-0C6C-4169-8E8B-FE0226A0B3D4}" destId="{18A31398-60B4-456C-998C-07E5A204ABE8}"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2F46-E814-41E4-995D-678D9192BEC0}">
      <dsp:nvSpPr>
        <dsp:cNvPr id="0" name=""/>
        <dsp:cNvSpPr/>
      </dsp:nvSpPr>
      <dsp:spPr>
        <a:xfrm>
          <a:off x="0" y="382055"/>
          <a:ext cx="515747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58911-85C0-4EDC-A170-7D360C4C123D}">
      <dsp:nvSpPr>
        <dsp:cNvPr id="0" name=""/>
        <dsp:cNvSpPr/>
      </dsp:nvSpPr>
      <dsp:spPr>
        <a:xfrm>
          <a:off x="470673" y="13054"/>
          <a:ext cx="4281226"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选址意见书</a:t>
          </a:r>
        </a:p>
      </dsp:txBody>
      <dsp:txXfrm>
        <a:off x="506699" y="49080"/>
        <a:ext cx="4209174" cy="665948"/>
      </dsp:txXfrm>
    </dsp:sp>
    <dsp:sp modelId="{677B2A5F-46A3-4999-8B9B-64045F34D975}">
      <dsp:nvSpPr>
        <dsp:cNvPr id="0" name=""/>
        <dsp:cNvSpPr/>
      </dsp:nvSpPr>
      <dsp:spPr>
        <a:xfrm>
          <a:off x="0" y="1516055"/>
          <a:ext cx="5157470" cy="630000"/>
        </a:xfrm>
        <a:prstGeom prst="rect">
          <a:avLst/>
        </a:prstGeom>
        <a:solidFill>
          <a:schemeClr val="lt1">
            <a:alpha val="90000"/>
            <a:hueOff val="0"/>
            <a:satOff val="0"/>
            <a:lumOff val="0"/>
            <a:alphaOff val="0"/>
          </a:schemeClr>
        </a:solidFill>
        <a:ln w="25400" cap="flat" cmpd="sng" algn="ctr">
          <a:solidFill>
            <a:schemeClr val="accent5">
              <a:hueOff val="5990603"/>
              <a:satOff val="-24945"/>
              <a:lumOff val="1568"/>
              <a:alphaOff val="0"/>
            </a:schemeClr>
          </a:solidFill>
          <a:prstDash val="solid"/>
        </a:ln>
        <a:effectLst/>
      </dsp:spPr>
      <dsp:style>
        <a:lnRef idx="2">
          <a:scrgbClr r="0" g="0" b="0"/>
        </a:lnRef>
        <a:fillRef idx="1">
          <a:scrgbClr r="0" g="0" b="0"/>
        </a:fillRef>
        <a:effectRef idx="0">
          <a:scrgbClr r="0" g="0" b="0"/>
        </a:effectRef>
        <a:fontRef idx="minor"/>
      </dsp:style>
    </dsp:sp>
    <dsp:sp modelId="{598D7926-BD28-40DD-88F8-DDB3064F3FF1}">
      <dsp:nvSpPr>
        <dsp:cNvPr id="0" name=""/>
        <dsp:cNvSpPr/>
      </dsp:nvSpPr>
      <dsp:spPr>
        <a:xfrm>
          <a:off x="470673" y="1147055"/>
          <a:ext cx="4281226" cy="738000"/>
        </a:xfrm>
        <a:prstGeom prst="roundRect">
          <a:avLst/>
        </a:prstGeom>
        <a:solidFill>
          <a:schemeClr val="accent5">
            <a:hueOff val="5990603"/>
            <a:satOff val="-24945"/>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建设用地规划许可证</a:t>
          </a:r>
          <a:endParaRPr lang="en-US" altLang="zh-CN" sz="3200" b="1" kern="1200" dirty="0"/>
        </a:p>
      </dsp:txBody>
      <dsp:txXfrm>
        <a:off x="506699" y="1183081"/>
        <a:ext cx="4209174" cy="665948"/>
      </dsp:txXfrm>
    </dsp:sp>
    <dsp:sp modelId="{18A31398-60B4-456C-998C-07E5A204ABE8}">
      <dsp:nvSpPr>
        <dsp:cNvPr id="0" name=""/>
        <dsp:cNvSpPr/>
      </dsp:nvSpPr>
      <dsp:spPr>
        <a:xfrm>
          <a:off x="0" y="2650054"/>
          <a:ext cx="5157470" cy="630000"/>
        </a:xfrm>
        <a:prstGeom prst="rect">
          <a:avLst/>
        </a:prstGeom>
        <a:solidFill>
          <a:schemeClr val="lt1">
            <a:alpha val="90000"/>
            <a:hueOff val="0"/>
            <a:satOff val="0"/>
            <a:lumOff val="0"/>
            <a:alphaOff val="0"/>
          </a:schemeClr>
        </a:solidFill>
        <a:ln w="25400" cap="flat" cmpd="sng" algn="ctr">
          <a:solidFill>
            <a:schemeClr val="accent5">
              <a:hueOff val="11981206"/>
              <a:satOff val="-49891"/>
              <a:lumOff val="3137"/>
              <a:alphaOff val="0"/>
            </a:schemeClr>
          </a:solidFill>
          <a:prstDash val="solid"/>
        </a:ln>
        <a:effectLst/>
      </dsp:spPr>
      <dsp:style>
        <a:lnRef idx="2">
          <a:scrgbClr r="0" g="0" b="0"/>
        </a:lnRef>
        <a:fillRef idx="1">
          <a:scrgbClr r="0" g="0" b="0"/>
        </a:fillRef>
        <a:effectRef idx="0">
          <a:scrgbClr r="0" g="0" b="0"/>
        </a:effectRef>
        <a:fontRef idx="minor"/>
      </dsp:style>
    </dsp:sp>
    <dsp:sp modelId="{E7FB5A1B-3CB9-4C93-AA28-6EC07104BDAF}">
      <dsp:nvSpPr>
        <dsp:cNvPr id="0" name=""/>
        <dsp:cNvSpPr/>
      </dsp:nvSpPr>
      <dsp:spPr>
        <a:xfrm>
          <a:off x="470673" y="2281055"/>
          <a:ext cx="4281226" cy="738000"/>
        </a:xfrm>
        <a:prstGeom prst="roundRect">
          <a:avLst/>
        </a:prstGeom>
        <a:solidFill>
          <a:schemeClr val="accent5">
            <a:hueOff val="11981206"/>
            <a:satOff val="-4989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建设工程规划许可证</a:t>
          </a:r>
        </a:p>
      </dsp:txBody>
      <dsp:txXfrm>
        <a:off x="506699" y="2317081"/>
        <a:ext cx="4209174"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2019/12/8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380810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23748"/>
            <a:ext cx="835734" cy="73282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01709" y="332757"/>
            <a:ext cx="661240" cy="1200362"/>
            <a:chOff x="7314523" y="1440019"/>
            <a:chExt cx="2081664" cy="4955323"/>
          </a:xfrm>
        </p:grpSpPr>
        <p:grpSp>
          <p:nvGrpSpPr>
            <p:cNvPr id="11" name="组合 10"/>
            <p:cNvGrpSpPr/>
            <p:nvPr/>
          </p:nvGrpSpPr>
          <p:grpSpPr>
            <a:xfrm flipH="1">
              <a:off x="7314523" y="1440019"/>
              <a:ext cx="2081664" cy="2428390"/>
              <a:chOff x="2848130" y="1860030"/>
              <a:chExt cx="3807502" cy="4441689"/>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05" y="1948721"/>
                <a:ext cx="3630124" cy="4352998"/>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49492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userDrawn="1"/>
        </p:nvGraphicFramePr>
        <p:xfrm>
          <a:off x="1337101" y="284081"/>
          <a:ext cx="10760075" cy="419100"/>
        </p:xfrm>
        <a:graphic>
          <a:graphicData uri="http://schemas.openxmlformats.org/drawingml/2006/table">
            <a:tbl>
              <a:tblPr firstRow="1" bandRow="1">
                <a:effectLst>
                  <a:innerShdw blurRad="63500" dist="50800" dir="18900000">
                    <a:schemeClr val="bg2">
                      <a:lumMod val="50000"/>
                      <a:alpha val="50000"/>
                    </a:schemeClr>
                  </a:innerShdw>
                </a:effectLst>
                <a:tableStyleId>{5C22544A-7EE6-4342-B048-85BDC9FD1C3A}</a:tableStyleId>
              </a:tblPr>
              <a:tblGrid>
                <a:gridCol w="1302385">
                  <a:extLst>
                    <a:ext uri="{9D8B030D-6E8A-4147-A177-3AD203B41FA5}">
                      <a16:colId xmlns:a16="http://schemas.microsoft.com/office/drawing/2014/main" xmlns="" val="20000"/>
                    </a:ext>
                  </a:extLst>
                </a:gridCol>
                <a:gridCol w="1496060">
                  <a:extLst>
                    <a:ext uri="{9D8B030D-6E8A-4147-A177-3AD203B41FA5}">
                      <a16:colId xmlns:a16="http://schemas.microsoft.com/office/drawing/2014/main" xmlns="" val="20001"/>
                    </a:ext>
                  </a:extLst>
                </a:gridCol>
                <a:gridCol w="1748155">
                  <a:extLst>
                    <a:ext uri="{9D8B030D-6E8A-4147-A177-3AD203B41FA5}">
                      <a16:colId xmlns:a16="http://schemas.microsoft.com/office/drawing/2014/main" xmlns="" val="20002"/>
                    </a:ext>
                  </a:extLst>
                </a:gridCol>
                <a:gridCol w="1869440">
                  <a:extLst>
                    <a:ext uri="{9D8B030D-6E8A-4147-A177-3AD203B41FA5}">
                      <a16:colId xmlns:a16="http://schemas.microsoft.com/office/drawing/2014/main" xmlns="" val="20003"/>
                    </a:ext>
                  </a:extLst>
                </a:gridCol>
                <a:gridCol w="1208405">
                  <a:extLst>
                    <a:ext uri="{9D8B030D-6E8A-4147-A177-3AD203B41FA5}">
                      <a16:colId xmlns:a16="http://schemas.microsoft.com/office/drawing/2014/main" xmlns="" val="20004"/>
                    </a:ext>
                  </a:extLst>
                </a:gridCol>
                <a:gridCol w="1783715">
                  <a:extLst>
                    <a:ext uri="{9D8B030D-6E8A-4147-A177-3AD203B41FA5}">
                      <a16:colId xmlns:a16="http://schemas.microsoft.com/office/drawing/2014/main" xmlns="" val="20005"/>
                    </a:ext>
                  </a:extLst>
                </a:gridCol>
                <a:gridCol w="1351915">
                  <a:extLst>
                    <a:ext uri="{9D8B030D-6E8A-4147-A177-3AD203B41FA5}">
                      <a16:colId xmlns:a16="http://schemas.microsoft.com/office/drawing/2014/main" xmlns="" val="20006"/>
                    </a:ext>
                  </a:extLst>
                </a:gridCol>
              </a:tblGrid>
              <a:tr h="419100">
                <a:tc>
                  <a:txBody>
                    <a:bodyPr/>
                    <a:lstStyle/>
                    <a:p>
                      <a:pPr algn="ctr">
                        <a:buNone/>
                      </a:pPr>
                      <a:r>
                        <a:rPr lang="zh-CN" altLang="en-US" sz="2000" dirty="0">
                          <a:solidFill>
                            <a:schemeClr val="bg1"/>
                          </a:solidFill>
                        </a:rPr>
                        <a:t>课程简介</a:t>
                      </a:r>
                    </a:p>
                  </a:txBody>
                  <a:tcPr marL="90805" marR="90805" anchor="b">
                    <a:solidFill>
                      <a:schemeClr val="accent4"/>
                    </a:solidFill>
                  </a:tcPr>
                </a:tc>
                <a:tc>
                  <a:txBody>
                    <a:bodyPr/>
                    <a:lstStyle/>
                    <a:p>
                      <a:pPr algn="ctr">
                        <a:buNone/>
                      </a:pPr>
                      <a:r>
                        <a:rPr lang="zh-CN" altLang="en-US" sz="2000" dirty="0">
                          <a:solidFill>
                            <a:schemeClr val="tx1">
                              <a:lumMod val="50000"/>
                              <a:lumOff val="50000"/>
                            </a:schemeClr>
                          </a:solidFill>
                        </a:rPr>
                        <a:t>课改前情况</a:t>
                      </a:r>
                    </a:p>
                  </a:txBody>
                  <a:tcPr marL="90805" marR="90805" anchor="b">
                    <a:noFill/>
                  </a:tcPr>
                </a:tc>
                <a:tc>
                  <a:txBody>
                    <a:bodyPr/>
                    <a:lstStyle/>
                    <a:p>
                      <a:pPr algn="ctr">
                        <a:buNone/>
                      </a:pPr>
                      <a:r>
                        <a:rPr lang="zh-CN" altLang="en-US" sz="2000" dirty="0">
                          <a:solidFill>
                            <a:schemeClr val="tx1">
                              <a:lumMod val="50000"/>
                              <a:lumOff val="50000"/>
                            </a:schemeClr>
                          </a:solidFill>
                        </a:rPr>
                        <a:t>课改简要思路</a:t>
                      </a:r>
                    </a:p>
                  </a:txBody>
                  <a:tcPr marL="90805" marR="90805" anchor="b">
                    <a:noFill/>
                  </a:tcPr>
                </a:tc>
                <a:tc>
                  <a:txBody>
                    <a:bodyPr/>
                    <a:lstStyle/>
                    <a:p>
                      <a:pPr algn="ctr">
                        <a:buNone/>
                      </a:pPr>
                      <a:r>
                        <a:rPr lang="zh-CN" altLang="en-US" sz="2000" dirty="0">
                          <a:solidFill>
                            <a:schemeClr val="tx1">
                              <a:lumMod val="50000"/>
                              <a:lumOff val="50000"/>
                            </a:schemeClr>
                          </a:solidFill>
                        </a:rPr>
                        <a:t>课程实施过程</a:t>
                      </a:r>
                    </a:p>
                  </a:txBody>
                  <a:tcPr marL="90805" marR="90805" anchor="b">
                    <a:noFill/>
                  </a:tcPr>
                </a:tc>
                <a:tc>
                  <a:txBody>
                    <a:bodyPr/>
                    <a:lstStyle/>
                    <a:p>
                      <a:pPr algn="ctr">
                        <a:buNone/>
                      </a:pPr>
                      <a:r>
                        <a:rPr lang="zh-CN" altLang="en-US" sz="2000" dirty="0">
                          <a:solidFill>
                            <a:schemeClr val="tx1">
                              <a:lumMod val="50000"/>
                              <a:lumOff val="50000"/>
                            </a:schemeClr>
                          </a:solidFill>
                        </a:rPr>
                        <a:t>新课效果</a:t>
                      </a:r>
                    </a:p>
                  </a:txBody>
                  <a:tcPr marL="90805" marR="90805" anchor="b">
                    <a:noFill/>
                  </a:tcPr>
                </a:tc>
                <a:tc>
                  <a:txBody>
                    <a:bodyPr/>
                    <a:lstStyle/>
                    <a:p>
                      <a:pPr algn="ctr">
                        <a:buNone/>
                      </a:pPr>
                      <a:r>
                        <a:rPr lang="zh-CN" altLang="en-US" sz="2000" dirty="0">
                          <a:solidFill>
                            <a:schemeClr val="tx1">
                              <a:lumMod val="50000"/>
                              <a:lumOff val="50000"/>
                            </a:schemeClr>
                          </a:solidFill>
                        </a:rPr>
                        <a:t>新旧教法对比</a:t>
                      </a:r>
                    </a:p>
                  </a:txBody>
                  <a:tcPr marL="90805" marR="90805" anchor="b">
                    <a:noFill/>
                  </a:tcPr>
                </a:tc>
                <a:tc>
                  <a:txBody>
                    <a:bodyPr/>
                    <a:lstStyle/>
                    <a:p>
                      <a:pPr algn="ctr">
                        <a:buNone/>
                      </a:pPr>
                      <a:r>
                        <a:rPr lang="zh-CN" altLang="en-US" sz="2000" dirty="0">
                          <a:solidFill>
                            <a:schemeClr val="tx1">
                              <a:lumMod val="50000"/>
                              <a:lumOff val="50000"/>
                            </a:schemeClr>
                          </a:solidFill>
                        </a:rPr>
                        <a:t>个人体会</a:t>
                      </a:r>
                    </a:p>
                  </a:txBody>
                  <a:tcPr marL="90805" marR="90805" anchor="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42505"/>
            <a:ext cx="835734" cy="678830"/>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200" y="906495"/>
              <a:ext cx="3533713" cy="3533703"/>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49384" y="271004"/>
            <a:ext cx="745350" cy="1200726"/>
            <a:chOff x="7314523" y="1440019"/>
            <a:chExt cx="2081664" cy="3978274"/>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865454" cy="3972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3"/>
          </p:nvPr>
        </p:nvSpPr>
        <p:spPr>
          <a:xfrm>
            <a:off x="1122780" y="482600"/>
            <a:ext cx="913448" cy="91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254795"/>
            <a:ext cx="835734"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262" y="386164"/>
            <a:ext cx="661240" cy="1200171"/>
            <a:chOff x="7314523" y="1440019"/>
            <a:chExt cx="2081664" cy="5686620"/>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56805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rgbClr val="C00000"/>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3269264" y="704319"/>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TRANSITION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80882" y="161315"/>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01</a:t>
            </a:r>
          </a:p>
        </p:txBody>
      </p:sp>
      <p:sp>
        <p:nvSpPr>
          <p:cNvPr id="2" name="矩形 24"/>
          <p:cNvSpPr>
            <a:spLocks noChangeArrowheads="1"/>
          </p:cNvSpPr>
          <p:nvPr userDrawn="1"/>
        </p:nvSpPr>
        <p:spPr bwMode="auto">
          <a:xfrm>
            <a:off x="1080882" y="576605"/>
            <a:ext cx="1079839" cy="415290"/>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课程简介</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569" y="692254"/>
            <a:ext cx="3167527"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752" y="565810"/>
            <a:ext cx="1079839" cy="630555"/>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a:p>
            <a:pPr algn="ctr"/>
            <a:r>
              <a:rPr lang="zh-CN" altLang="en-US" sz="1400" dirty="0">
                <a:solidFill>
                  <a:prstClr val="white"/>
                </a:solidFill>
                <a:ea typeface="微软雅黑" panose="020B0503020204020204" pitchFamily="34" charset="-122"/>
                <a:cs typeface="Arial Unicode MS" panose="020B0604020202020204" pitchFamily="34" charset="-122"/>
              </a:rPr>
              <a:t>正文</a:t>
            </a:r>
            <a:endParaRPr lang="en-US" altLang="zh-CN" sz="14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第四章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第五章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7325;&#24198;&#24066;&#27704;&#24029;&#21306;&#22478;&#24066;&#35268;&#21010;.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6015" y="3145155"/>
            <a:ext cx="3926840" cy="4259580"/>
            <a:chOff x="13789" y="4953"/>
            <a:chExt cx="6184" cy="670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89" y="4953"/>
              <a:ext cx="6185" cy="6708"/>
            </a:xfrm>
            <a:prstGeom prst="rect">
              <a:avLst/>
            </a:prstGeom>
          </p:spPr>
        </p:pic>
        <p:pic>
          <p:nvPicPr>
            <p:cNvPr id="8" name="图片 7"/>
            <p:cNvPicPr>
              <a:picLocks noChangeAspect="1"/>
            </p:cNvPicPr>
            <p:nvPr userDrawn="1"/>
          </p:nvPicPr>
          <p:blipFill>
            <a:blip r:embed="rId4"/>
            <a:srcRect l="6428" t="22448"/>
            <a:stretch>
              <a:fillRect/>
            </a:stretch>
          </p:blipFill>
          <p:spPr>
            <a:xfrm rot="21360000">
              <a:off x="14968" y="5733"/>
              <a:ext cx="3788" cy="2804"/>
            </a:xfrm>
            <a:prstGeom prst="rect">
              <a:avLst/>
            </a:prstGeom>
          </p:spPr>
        </p:pic>
      </p:grpSp>
      <p:sp>
        <p:nvSpPr>
          <p:cNvPr id="12" name="TextBox 10"/>
          <p:cNvSpPr txBox="1">
            <a:spLocks noChangeArrowheads="1"/>
          </p:cNvSpPr>
          <p:nvPr/>
        </p:nvSpPr>
        <p:spPr bwMode="auto">
          <a:xfrm>
            <a:off x="1173937" y="1248316"/>
            <a:ext cx="10782567" cy="3323987"/>
          </a:xfrm>
          <a:prstGeom prst="rect">
            <a:avLst/>
          </a:prstGeom>
          <a:noFill/>
          <a:ln w="9525">
            <a:noFill/>
            <a:miter lim="800000"/>
          </a:ln>
        </p:spPr>
        <p:txBody>
          <a:bodyPr wrap="none">
            <a:spAutoFit/>
          </a:bodyPr>
          <a:lstStyle/>
          <a:p>
            <a:pPr algn="l">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  建设</a:t>
            </a:r>
            <a:r>
              <a:rPr lang="zh-CN" altLang="en-US" sz="7200" b="1" spc="200" dirty="0">
                <a:solidFill>
                  <a:prstClr val="white"/>
                </a:solidFill>
                <a:latin typeface="微软雅黑" panose="020B0503020204020204" pitchFamily="34" charset="-122"/>
                <a:ea typeface="微软雅黑" panose="020B0503020204020204" pitchFamily="34" charset="-122"/>
              </a:rPr>
              <a:t>工程</a:t>
            </a:r>
            <a:r>
              <a:rPr lang="zh-CN" altLang="en-US" sz="7200" b="1" spc="200" dirty="0" smtClean="0">
                <a:solidFill>
                  <a:prstClr val="white"/>
                </a:solidFill>
                <a:latin typeface="微软雅黑" panose="020B0503020204020204" pitchFamily="34" charset="-122"/>
                <a:ea typeface="微软雅黑" panose="020B0503020204020204" pitchFamily="34" charset="-122"/>
              </a:rPr>
              <a:t>法规</a:t>
            </a:r>
            <a:endParaRPr lang="zh-CN" altLang="en-US" sz="7200" b="1" spc="200" dirty="0">
              <a:solidFill>
                <a:prstClr val="white"/>
              </a:solidFill>
              <a:latin typeface="微软雅黑" panose="020B0503020204020204" pitchFamily="34" charset="-122"/>
              <a:ea typeface="微软雅黑" panose="020B0503020204020204" pitchFamily="34" charset="-122"/>
            </a:endParaRPr>
          </a:p>
          <a:p>
            <a:pPr algn="l">
              <a:defRPr/>
            </a:pP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24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Construction project regulations</a:t>
            </a:r>
            <a:r>
              <a:rPr lang="zh-CN" altLang="en-US" sz="72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 </a:t>
            </a: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p>
          <a:p>
            <a:pPr algn="l">
              <a:defRPr/>
            </a:pP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endParaRPr lang="zh-CN" altLang="en-US" sz="60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781250" y="1164020"/>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81250" y="2499697"/>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 name="Picture 6"/>
          <p:cNvPicPr>
            <a:picLocks noChangeAspect="1"/>
          </p:cNvPicPr>
          <p:nvPr/>
        </p:nvPicPr>
        <p:blipFill>
          <a:blip r:embed="rId3"/>
          <a:srcRect t="6677"/>
          <a:stretch>
            <a:fillRect/>
          </a:stretch>
        </p:blipFill>
        <p:spPr>
          <a:xfrm>
            <a:off x="1921510" y="170815"/>
            <a:ext cx="9380855" cy="64516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378075" y="2392680"/>
            <a:ext cx="8549005" cy="2668270"/>
          </a:xfrm>
          <a:prstGeom prst="rect">
            <a:avLst/>
          </a:prstGeom>
          <a:noFill/>
          <a:ln>
            <a:solidFill>
              <a:schemeClr val="bg2">
                <a:lumMod val="75000"/>
              </a:schemeClr>
            </a:solidFill>
          </a:ln>
        </p:spPr>
        <p:txBody>
          <a:bodyPr wrap="square" rtlCol="0" anchor="t">
            <a:spAutoFit/>
          </a:bodyPr>
          <a:lstStyle/>
          <a:p>
            <a:pPr marL="0" marR="0" lvl="1" indent="716280" algn="l" defTabSz="914400" rtl="0" eaLnBrk="1" fontAlgn="base" latinLnBrk="1" hangingPunct="1">
              <a:lnSpc>
                <a:spcPct val="130000"/>
              </a:lnSpc>
              <a:spcBef>
                <a:spcPct val="20000"/>
              </a:spcBef>
              <a:spcAft>
                <a:spcPct val="0"/>
              </a:spcAft>
              <a:buClrTx/>
              <a:buSzTx/>
              <a:buFontTx/>
              <a:buNone/>
              <a:defRPr/>
            </a:pPr>
            <a:r>
              <a:rPr kumimoji="1" lang="zh-CN" altLang="en-US" sz="3200" b="1" kern="0" noProof="0" dirty="0">
                <a:ln>
                  <a:noFill/>
                </a:ln>
                <a:effectLst/>
                <a:uLnTx/>
                <a:uFillTx/>
                <a:latin typeface="楷体" panose="02010609060101010101" charset="-122"/>
                <a:ea typeface="楷体" panose="02010609060101010101" charset="-122"/>
                <a:cs typeface="楷体" panose="02010609060101010101" charset="-122"/>
                <a:sym typeface="+mn-ea"/>
              </a:rPr>
              <a:t>省域城镇体系规划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1)</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空间布局和规模控制</a:t>
            </a:r>
            <a:endPar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2)</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重大基础设施的布局</a:t>
            </a:r>
            <a:endPar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3)</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保护生态环境、资源等需要严格控制的区域。</a:t>
            </a:r>
            <a:endParaRPr lang="zh-CN" altLang="en-US" sz="2800" dirty="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2096135" y="5495925"/>
            <a:ext cx="8157210" cy="521970"/>
          </a:xfrm>
          <a:prstGeom prst="rect">
            <a:avLst/>
          </a:prstGeom>
          <a:noFill/>
          <a:ln>
            <a:solidFill>
              <a:schemeClr val="bg2">
                <a:lumMod val="75000"/>
              </a:schemeClr>
            </a:solidFill>
          </a:ln>
        </p:spPr>
        <p:txBody>
          <a:bodyPr wrap="square" rtlCol="0" anchor="t">
            <a:spAutoFit/>
          </a:bodyPr>
          <a:lstStyle/>
          <a:p>
            <a:pPr algn="ctr"/>
            <a:r>
              <a:rPr lang="zh-CN" altLang="en-US" sz="2800" dirty="0">
                <a:latin typeface="微软雅黑" panose="020B0503020204020204" pitchFamily="34" charset="-122"/>
                <a:ea typeface="微软雅黑" panose="020B0503020204020204" pitchFamily="34" charset="-122"/>
              </a:rPr>
              <a:t>《山东省城镇体系规划（2011-2030年）》</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3"/>
          <a:stretch>
            <a:fillRect/>
          </a:stretch>
        </p:blipFill>
        <p:spPr>
          <a:xfrm>
            <a:off x="605790" y="262255"/>
            <a:ext cx="10915649" cy="6333490"/>
          </a:xfrm>
          <a:prstGeom prst="rect">
            <a:avLst/>
          </a:prstGeom>
        </p:spPr>
      </p:pic>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708799"/>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09725" y="1870075"/>
            <a:ext cx="9537700" cy="4225925"/>
          </a:xfrm>
          <a:prstGeom prst="rect">
            <a:avLst/>
          </a:prstGeom>
          <a:noFill/>
          <a:ln>
            <a:solidFill>
              <a:schemeClr val="bg2">
                <a:lumMod val="75000"/>
              </a:schemeClr>
            </a:solidFill>
          </a:ln>
        </p:spPr>
        <p:txBody>
          <a:bodyPr wrap="square" rtlCol="0" anchor="t">
            <a:spAutoFit/>
          </a:bodyPr>
          <a:lstStyle/>
          <a:p>
            <a:pPr algn="l">
              <a:lnSpc>
                <a:spcPct val="120000"/>
              </a:lnSpc>
            </a:pPr>
            <a:r>
              <a:rPr lang="zh-CN" altLang="en-US" sz="2800" dirty="0">
                <a:latin typeface="楷体" panose="02010609060101010101" charset="-122"/>
                <a:ea typeface="楷体" panose="02010609060101010101" charset="-122"/>
                <a:cs typeface="楷体" panose="02010609060101010101" charset="-122"/>
              </a:rPr>
              <a:t>按照《规划》确定的城镇化发展战略和空间布局，坚持陆海统筹、城乡统筹和区域统筹，做优做强济南、青岛2个核心城市，培育强化济青聊、沿海、京沪通道、鲁南4条城镇发展带，加快提升济南—淄博—泰安—莱芜—德州—聊城、青岛—潍坊、烟台—威海、济宁—枣庄—菏泽、东营—滨州、临沂—日照6个城镇密集区一体化发展水平，形成“双核、四带、六区”网络化城镇空间格局，构建布局合理、生态良好、设施完善、城乡一体的城镇体系。</a:t>
            </a: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下箭头 1"/>
          <p:cNvSpPr/>
          <p:nvPr/>
        </p:nvSpPr>
        <p:spPr bwMode="auto">
          <a:xfrm>
            <a:off x="2681923" y="2471420"/>
            <a:ext cx="2592388" cy="3455988"/>
          </a:xfrm>
          <a:prstGeom prst="downArrow">
            <a:avLst/>
          </a:prstGeom>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1" fontAlgn="base" latinLnBrk="1" hangingPunct="1">
              <a:lnSpc>
                <a:spcPct val="100000"/>
              </a:lnSpc>
              <a:spcBef>
                <a:spcPct val="50000"/>
              </a:spcBef>
              <a:spcAft>
                <a:spcPct val="0"/>
              </a:spcAft>
              <a:buClrTx/>
              <a:buSzTx/>
              <a:buFontTx/>
              <a:buChar char="•"/>
              <a:defRPr/>
            </a:pPr>
            <a:endParaRPr kumimoji="1" lang="zh-CN" altLang="en-US" sz="4800" b="0" i="0" u="none" strike="noStrike" kern="1200" cap="none" spc="0" normalizeH="0" baseline="0" noProof="0">
              <a:ln>
                <a:noFill/>
              </a:ln>
              <a:solidFill>
                <a:srgbClr val="F45700"/>
              </a:solidFill>
              <a:effectLst/>
              <a:uLnTx/>
              <a:uFillTx/>
              <a:latin typeface="HY견고딕" pitchFamily="18" charset="-127"/>
              <a:ea typeface="HY견고딕" pitchFamily="18" charset="-127"/>
              <a:cs typeface="+mn-cs"/>
            </a:endParaRPr>
          </a:p>
        </p:txBody>
      </p:sp>
      <p:sp>
        <p:nvSpPr>
          <p:cNvPr id="3" name="内容占位符 2"/>
          <p:cNvSpPr>
            <a:spLocks noGrp="1"/>
          </p:cNvSpPr>
          <p:nvPr/>
        </p:nvSpPr>
        <p:spPr>
          <a:xfrm>
            <a:off x="1042006" y="1830487"/>
            <a:ext cx="8358246" cy="5500726"/>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kumimoji="1" lang="en-US" altLang="zh-CN"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            </a:t>
            </a:r>
            <a:r>
              <a:rPr kumimoji="1" lang="zh-CN" altLang="en-US"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城市规划、镇规划      </a:t>
            </a:r>
            <a:r>
              <a:rPr kumimoji="1" lang="en-US" altLang="zh-CN"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P123</a:t>
            </a:r>
          </a:p>
          <a:p>
            <a:pPr marL="0" marR="0" lvl="0" indent="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lang="en-US" altLang="zh-CN" kern="0" dirty="0">
                <a:solidFill>
                  <a:schemeClr val="tx1"/>
                </a:solidFill>
                <a:latin typeface="Times New Roman" panose="02020603050405020304" pitchFamily="18" charset="0"/>
                <a:ea typeface="隶书" panose="02010509060101010101" pitchFamily="49" charset="-122"/>
              </a:rPr>
              <a:t>       </a:t>
            </a: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总体规划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50000"/>
              </a:lnSpc>
              <a:spcBef>
                <a:spcPct val="0"/>
              </a:spcBef>
              <a:spcAft>
                <a:spcPct val="0"/>
              </a:spcAft>
              <a:buClrTx/>
              <a:buSzTx/>
              <a:buFontTx/>
              <a:buNone/>
              <a:defRPr/>
            </a:pP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控制性详细规划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50000"/>
              </a:lnSpc>
              <a:spcBef>
                <a:spcPct val="0"/>
              </a:spcBef>
              <a:spcAft>
                <a:spcPct val="0"/>
              </a:spcAft>
              <a:buClrTx/>
              <a:buSzTx/>
              <a:buFontTx/>
              <a:buNone/>
              <a:defRPr/>
            </a:pP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修建性详细规划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00000"/>
              </a:lnSpc>
              <a:spcBef>
                <a:spcPct val="20000"/>
              </a:spcBef>
              <a:spcAft>
                <a:spcPct val="0"/>
              </a:spcAft>
              <a:buClrTx/>
              <a:buSzTx/>
              <a:buFontTx/>
              <a:buNone/>
              <a:defRPr/>
            </a:pPr>
            <a:endParaRPr kumimoji="1" lang="zh-CN" altLang="en-US"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sp>
        <p:nvSpPr>
          <p:cNvPr id="4" name="圆角矩形 3">
            <a:hlinkClick r:id="rId3" action="ppaction://hlinkpres?slideindex=1&amp;slidetitle="/>
          </p:cNvPr>
          <p:cNvSpPr/>
          <p:nvPr/>
        </p:nvSpPr>
        <p:spPr bwMode="auto">
          <a:xfrm>
            <a:off x="5054615" y="3753752"/>
            <a:ext cx="4716016" cy="57606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1" hangingPunct="1">
              <a:lnSpc>
                <a:spcPct val="100000"/>
              </a:lnSpc>
              <a:spcBef>
                <a:spcPct val="50000"/>
              </a:spcBef>
              <a:spcAft>
                <a:spcPct val="0"/>
              </a:spcAft>
              <a:buClrTx/>
              <a:buSzTx/>
              <a:buFontTx/>
              <a:buNone/>
              <a:defRPr/>
            </a:pPr>
            <a:r>
              <a:rPr kumimoji="1" lang="zh-CN" altLang="en-US" sz="3200" b="0" i="0" u="none" strike="noStrike" kern="1200" cap="none" spc="0" normalizeH="0" baseline="0" noProof="0" dirty="0">
                <a:ln>
                  <a:noFill/>
                </a:ln>
                <a:solidFill>
                  <a:schemeClr val="lt1"/>
                </a:solidFill>
                <a:effectLst/>
                <a:uLnTx/>
                <a:uFillTx/>
                <a:latin typeface="方正舒体" panose="02010601030101010101" pitchFamily="2" charset="-122"/>
                <a:ea typeface="方正舒体" panose="02010601030101010101" pitchFamily="2" charset="-122"/>
                <a:cs typeface="+mn-cs"/>
              </a:rPr>
              <a:t>聊城市城市规划</a:t>
            </a:r>
            <a:endParaRPr kumimoji="1" lang="zh-CN" altLang="en-US" sz="3200" b="0" i="0" u="none" strike="noStrike" kern="1200" cap="none" spc="0" normalizeH="0" baseline="0" noProof="0" dirty="0">
              <a:ln>
                <a:noFill/>
              </a:ln>
              <a:solidFill>
                <a:srgbClr val="F45700"/>
              </a:solidFill>
              <a:effectLst/>
              <a:uLnTx/>
              <a:uFillTx/>
              <a:latin typeface="方正舒体" panose="02010601030101010101" pitchFamily="2" charset="-122"/>
              <a:ea typeface="方正舒体" panose="02010601030101010101" pitchFamily="2" charset="-122"/>
              <a:cs typeface="+mn-cs"/>
            </a:endParaRPr>
          </a:p>
        </p:txBody>
      </p:sp>
      <p:pic>
        <p:nvPicPr>
          <p:cNvPr id="7173" name="Picture 5" descr="C:\Documents and Settings\Administrator\Local Settings\Temporary Internet Files\Content.IE5\CLOT2VGV\MM900395727[1].gif"/>
          <p:cNvPicPr>
            <a:picLocks noChangeAspect="1"/>
          </p:cNvPicPr>
          <p:nvPr/>
        </p:nvPicPr>
        <p:blipFill>
          <a:blip r:embed="rId4"/>
          <a:stretch>
            <a:fillRect/>
          </a:stretch>
        </p:blipFill>
        <p:spPr>
          <a:xfrm>
            <a:off x="9341485" y="2727008"/>
            <a:ext cx="865188" cy="67945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fade">
                                      <p:cBhvr>
                                        <p:cTn id="19" dur="1000"/>
                                        <p:tgtEl>
                                          <p:spTgt spid="7173"/>
                                        </p:tgtEl>
                                      </p:cBhvr>
                                    </p:animEffect>
                                    <p:anim calcmode="lin" valueType="num">
                                      <p:cBhvr>
                                        <p:cTn id="20" dur="1000" fill="hold"/>
                                        <p:tgtEl>
                                          <p:spTgt spid="7173"/>
                                        </p:tgtEl>
                                        <p:attrNameLst>
                                          <p:attrName>ppt_x</p:attrName>
                                        </p:attrNameLst>
                                      </p:cBhvr>
                                      <p:tavLst>
                                        <p:tav tm="0">
                                          <p:val>
                                            <p:strVal val="#ppt_x"/>
                                          </p:val>
                                        </p:tav>
                                        <p:tav tm="100000">
                                          <p:val>
                                            <p:strVal val="#ppt_x"/>
                                          </p:val>
                                        </p:tav>
                                      </p:tavLst>
                                    </p:anim>
                                    <p:anim calcmode="lin" valueType="num">
                                      <p:cBhvr>
                                        <p:cTn id="21"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 y="198422"/>
            <a:ext cx="9612630" cy="633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048379"/>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221" y="0"/>
            <a:ext cx="70932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950821"/>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678954"/>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3130" y="2223135"/>
            <a:ext cx="2672080" cy="521970"/>
          </a:xfrm>
          <a:prstGeom prst="rect">
            <a:avLst/>
          </a:prstGeom>
          <a:noFill/>
          <a:ln>
            <a:solidFill>
              <a:schemeClr val="bg2">
                <a:lumMod val="75000"/>
              </a:schemeClr>
            </a:solidFill>
          </a:ln>
        </p:spPr>
        <p:txBody>
          <a:bodyPr wrap="none" rtlCol="0" anchor="t">
            <a:spAutoFit/>
          </a:bodyPr>
          <a:lstStyle/>
          <a:p>
            <a:pPr algn="ctr"/>
            <a:r>
              <a:rPr kumimoji="1" lang="zh-CN" altLang="en-US" sz="2800" kern="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sym typeface="+mn-ea"/>
              </a:rPr>
              <a:t>城乡规划的实施</a:t>
            </a:r>
            <a:endParaRPr lang="zh-CN" altLang="en-US" sz="2800" dirty="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3517265" y="3193415"/>
          <a:ext cx="5157470" cy="3293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6464935" y="2223135"/>
            <a:ext cx="2327910" cy="521970"/>
          </a:xfrm>
          <a:prstGeom prst="rect">
            <a:avLst/>
          </a:prstGeom>
          <a:noFill/>
          <a:ln>
            <a:solidFill>
              <a:schemeClr val="bg2">
                <a:lumMod val="75000"/>
              </a:schemeClr>
            </a:solidFill>
          </a:ln>
        </p:spPr>
        <p:txBody>
          <a:bodyPr wrap="none" rtlCol="0" anchor="t">
            <a:spAutoFit/>
          </a:bodyPr>
          <a:lstStyle/>
          <a:p>
            <a:pPr algn="ctr"/>
            <a:r>
              <a:rPr kumimoji="1" lang="zh-CN" altLang="en-US" sz="2800" b="1" kern="0" noProof="0" dirty="0">
                <a:solidFill>
                  <a:schemeClr val="accent3"/>
                </a:solidFill>
                <a:effectLst/>
                <a:uLnTx/>
                <a:uFillTx/>
                <a:latin typeface="+mj-ea"/>
                <a:ea typeface="+mj-ea"/>
                <a:cs typeface="Times New Roman" panose="02020603050405020304" pitchFamily="18" charset="0"/>
                <a:sym typeface="+mn-ea"/>
              </a:rPr>
              <a:t>“一书两证”</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830070" y="2110105"/>
            <a:ext cx="7781290" cy="1124585"/>
          </a:xfrm>
          <a:prstGeom prst="rect">
            <a:avLst/>
          </a:prstGeom>
          <a:noFill/>
          <a:ln>
            <a:solidFill>
              <a:schemeClr val="bg2">
                <a:lumMod val="75000"/>
              </a:schemeClr>
            </a:solidFill>
          </a:ln>
        </p:spPr>
        <p:txBody>
          <a:bodyPr wrap="square" rtlCol="0" anchor="t">
            <a:spAutoFit/>
          </a:bodyPr>
          <a:lstStyle/>
          <a:p>
            <a:pPr marL="0" marR="0" lvl="1" indent="716280" algn="l" defTabSz="914400" rtl="0" eaLnBrk="1" fontAlgn="base" latinLnBrk="1" hangingPunct="1">
              <a:lnSpc>
                <a:spcPct val="120000"/>
              </a:lnSpc>
              <a:spcBef>
                <a:spcPct val="20000"/>
              </a:spcBef>
              <a:spcAft>
                <a:spcPct val="0"/>
              </a:spcAft>
              <a:buClrTx/>
              <a:buSzTx/>
              <a:buFontTx/>
              <a:buNone/>
              <a:defRPr/>
            </a:pPr>
            <a:r>
              <a:rPr kumimoji="1" lang="en-US" altLang="zh-CN" sz="2800" b="1" kern="0" noProof="0" dirty="0">
                <a:ln>
                  <a:noFill/>
                </a:ln>
                <a:effectLst/>
                <a:uLnTx/>
                <a:uFillTx/>
                <a:latin typeface="Times New Roman" panose="02020603050405020304" pitchFamily="18" charset="0"/>
                <a:ea typeface="隶书" panose="02010509060101010101" pitchFamily="49" charset="-122"/>
                <a:cs typeface="Times New Roman" panose="02020603050405020304" pitchFamily="18" charset="0"/>
                <a:sym typeface="+mn-ea"/>
              </a:rPr>
              <a:t>1.  </a:t>
            </a:r>
            <a:r>
              <a:rPr kumimoji="1" lang="zh-CN" altLang="en-US" sz="2800" b="1" kern="0" noProof="0" dirty="0">
                <a:ln>
                  <a:noFill/>
                </a:ln>
                <a:effectLst/>
                <a:uLnTx/>
                <a:uFillTx/>
                <a:latin typeface="Times New Roman" panose="02020603050405020304" pitchFamily="18" charset="0"/>
                <a:ea typeface="隶书" panose="02010509060101010101" pitchFamily="49" charset="-122"/>
                <a:cs typeface="Times New Roman" panose="02020603050405020304" pitchFamily="18" charset="0"/>
                <a:sym typeface="+mn-ea"/>
              </a:rPr>
              <a:t>选址意见书，是城市规划行政主管部门依法核发的有关建设项目的选址和布局的法律凭证。</a:t>
            </a:r>
            <a:endParaRPr lang="zh-CN" altLang="en-US" sz="2800" dirty="0">
              <a:latin typeface="微软雅黑" panose="020B0503020204020204" pitchFamily="34" charset="-122"/>
              <a:ea typeface="微软雅黑" panose="020B0503020204020204" pitchFamily="34" charset="-122"/>
            </a:endParaRPr>
          </a:p>
        </p:txBody>
      </p:sp>
      <p:grpSp>
        <p:nvGrpSpPr>
          <p:cNvPr id="35847" name="组合 5"/>
          <p:cNvGrpSpPr/>
          <p:nvPr/>
        </p:nvGrpSpPr>
        <p:grpSpPr>
          <a:xfrm>
            <a:off x="3214688" y="3810000"/>
            <a:ext cx="4071937" cy="2714625"/>
            <a:chOff x="728663" y="685800"/>
            <a:chExt cx="7686675" cy="5486400"/>
          </a:xfrm>
        </p:grpSpPr>
        <p:pic>
          <p:nvPicPr>
            <p:cNvPr id="35849" name="Picture 2"/>
            <p:cNvPicPr>
              <a:picLocks noChangeAspect="1"/>
            </p:cNvPicPr>
            <p:nvPr/>
          </p:nvPicPr>
          <p:blipFill>
            <a:blip r:embed="rId3"/>
            <a:stretch>
              <a:fillRect/>
            </a:stretch>
          </p:blipFill>
          <p:spPr>
            <a:xfrm>
              <a:off x="728663" y="685800"/>
              <a:ext cx="7686675" cy="5486400"/>
            </a:xfrm>
            <a:prstGeom prst="rect">
              <a:avLst/>
            </a:prstGeom>
            <a:noFill/>
            <a:ln w="9525">
              <a:noFill/>
            </a:ln>
          </p:spPr>
        </p:pic>
        <p:sp>
          <p:nvSpPr>
            <p:cNvPr id="15" name="平行四边形 14"/>
            <p:cNvSpPr/>
            <p:nvPr/>
          </p:nvSpPr>
          <p:spPr>
            <a:xfrm rot="2362578">
              <a:off x="1226124" y="2174507"/>
              <a:ext cx="2262549" cy="2194560"/>
            </a:xfrm>
            <a:prstGeom prst="parallelogram">
              <a:avLst/>
            </a:prstGeom>
            <a:no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 name="椭圆形标注 12"/>
          <p:cNvSpPr/>
          <p:nvPr/>
        </p:nvSpPr>
        <p:spPr>
          <a:xfrm>
            <a:off x="8068945" y="3351848"/>
            <a:ext cx="3571875" cy="2214563"/>
          </a:xfrm>
          <a:prstGeom prst="wedgeEllipseCallout">
            <a:avLst>
              <a:gd name="adj1" fmla="val -61754"/>
              <a:gd name="adj2" fmla="val 4895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5C5CE7"/>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3E3E5C">
                    <a:lumMod val="50000"/>
                  </a:srgbClr>
                </a:solidFill>
                <a:effectLst/>
                <a:uLnTx/>
                <a:uFillTx/>
                <a:latin typeface="楷体_GB2312" pitchFamily="49" charset="-122"/>
                <a:ea typeface="楷体_GB2312" pitchFamily="49" charset="-122"/>
                <a:cs typeface="+mn-cs"/>
              </a:rPr>
              <a:t>所有的建设工程都需要领取选址意见书吗？</a:t>
            </a:r>
            <a:endParaRPr kumimoji="0" lang="zh-CN" altLang="en-US" sz="2800" b="0" i="0" u="none" strike="noStrike" kern="0" cap="none" spc="0" normalizeH="0" baseline="0" noProof="0" dirty="0">
              <a:ln>
                <a:noFill/>
              </a:ln>
              <a:solidFill>
                <a:srgbClr val="3E3E5C">
                  <a:lumMod val="50000"/>
                </a:srgbClr>
              </a:solidFill>
              <a:effectLst/>
              <a:uLnTx/>
              <a:uFillTx/>
              <a:latin typeface="宋体" panose="02010600030101010101" pitchFamily="2" charset="-122"/>
              <a:ea typeface="宋体" panose="02010600030101010101" pitchFamily="2" charset="-122"/>
              <a:cs typeface="+mn-cs"/>
            </a:endParaRPr>
          </a:p>
        </p:txBody>
      </p:sp>
      <p:pic>
        <p:nvPicPr>
          <p:cNvPr id="14" name="Picture 2" descr="E:\2009-2010学年备课\第二学期\建设法规\14144450-1-92T8.gif"/>
          <p:cNvPicPr>
            <a:picLocks noChangeAspect="1"/>
          </p:cNvPicPr>
          <p:nvPr/>
        </p:nvPicPr>
        <p:blipFill>
          <a:blip r:embed="rId4"/>
          <a:stretch>
            <a:fillRect/>
          </a:stretch>
        </p:blipFill>
        <p:spPr>
          <a:xfrm>
            <a:off x="6925945" y="4923473"/>
            <a:ext cx="685800" cy="9525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481695"/>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1731769" y="709492"/>
            <a:ext cx="9570085" cy="5501005"/>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Char char="Ø"/>
              <a:defRPr/>
            </a:pPr>
            <a:endParaRPr kumimoji="1" lang="en-US" altLang="zh-CN" sz="3200" b="1" i="0" u="none" strike="noStrike" kern="0" cap="none" spc="0" normalizeH="0" baseline="0" noProof="0" dirty="0">
              <a:ln>
                <a:noFill/>
              </a:ln>
              <a:solidFill>
                <a:srgbClr val="FF0000"/>
              </a:solidFill>
              <a:effectLst/>
              <a:uLnTx/>
              <a:uFillTx/>
              <a:latin typeface="+mj-ea"/>
              <a:ea typeface="+mj-ea"/>
              <a:cs typeface="Times New Roman" panose="02020603050405020304" pitchFamily="18" charset="0"/>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1" lang="en-US" altLang="zh-CN"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rPr>
              <a:t>《</a:t>
            </a:r>
            <a:r>
              <a:rPr kumimoji="1" lang="zh-CN" altLang="en-US"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rPr>
              <a:t>中华人民共和国城乡规划法</a:t>
            </a:r>
            <a:r>
              <a:rPr kumimoji="1" lang="en-US" altLang="zh-CN"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rPr>
              <a:t>》</a:t>
            </a:r>
            <a:r>
              <a:rPr kumimoji="1" lang="zh-CN" altLang="en-US"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rPr>
              <a:t>第三十六条：</a:t>
            </a:r>
            <a:endParaRPr kumimoji="1" lang="en-US" altLang="zh-CN"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None/>
              <a:defRPr/>
            </a:pPr>
            <a:r>
              <a:rPr kumimoji="1" lang="en-US" altLang="zh-CN"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	    </a:t>
            </a:r>
            <a:r>
              <a:rPr kumimoji="1" lang="zh-CN" altLang="en-US"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按照国家规定需要有关部门批准或者核准的建设项目，以</a:t>
            </a:r>
            <a:r>
              <a:rPr kumimoji="1" lang="zh-CN" altLang="en-US" sz="3200" b="1" i="0" u="none" strike="noStrike" kern="0" cap="none" spc="0" normalizeH="0" baseline="0" noProof="0" dirty="0">
                <a:ln>
                  <a:noFill/>
                </a:ln>
                <a:solidFill>
                  <a:srgbClr val="FF0000"/>
                </a:solidFill>
                <a:effectLst/>
                <a:uLnTx/>
                <a:uFillTx/>
                <a:latin typeface="楷体_GB2312" pitchFamily="49" charset="-122"/>
                <a:ea typeface="+mj-ea"/>
                <a:cs typeface="Times New Roman" panose="02020603050405020304" pitchFamily="18" charset="0"/>
              </a:rPr>
              <a:t>划拨方式提供国有土地使用权的</a:t>
            </a:r>
            <a:r>
              <a:rPr kumimoji="1" lang="zh-CN" altLang="en-US"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，建设单位在报送有关部门批准或者核准前，应当向城乡规划主管部门申请核发选址意见书。</a:t>
            </a:r>
            <a:endPar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None/>
              <a:defRPr/>
            </a:pPr>
            <a:r>
              <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      </a:t>
            </a:r>
            <a:r>
              <a:rPr kumimoji="1" lang="zh-CN" altLang="en-US"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前款规定以外的建设项目不需要申请选址意见书。</a:t>
            </a:r>
            <a:endPar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Char char="Ø"/>
              <a:defRPr/>
            </a:pPr>
            <a:endParaRPr kumimoji="1" lang="zh-CN" altLang="en-US" sz="3200" b="1" i="0" u="none" strike="noStrike" kern="0" cap="none" spc="0" normalizeH="0" baseline="0" noProof="0" dirty="0">
              <a:ln>
                <a:noFill/>
              </a:ln>
              <a:solidFill>
                <a:srgbClr val="0033CC"/>
              </a:solidFill>
              <a:effectLst/>
              <a:uLnTx/>
              <a:uFillTx/>
              <a:latin typeface="+mj-ea"/>
              <a:ea typeface="+mj-ea"/>
              <a:cs typeface="Times New Roman" panose="02020603050405020304" pitchFamily="18" charset="0"/>
            </a:endParaRPr>
          </a:p>
        </p:txBody>
      </p:sp>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99" name="文本占位符 4098"/>
          <p:cNvSpPr>
            <a:spLocks noGrp="1" noRot="1"/>
          </p:cNvSpPr>
          <p:nvPr/>
        </p:nvSpPr>
        <p:spPr>
          <a:xfrm>
            <a:off x="2283539" y="940507"/>
            <a:ext cx="8540750" cy="88201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indent="0">
              <a:buNone/>
            </a:pPr>
            <a:r>
              <a:rPr lang="zh-CN" altLang="en-US" sz="4000" b="1" dirty="0">
                <a:latin typeface="楷体_GB2312" pitchFamily="49" charset="-122"/>
                <a:ea typeface="楷体_GB2312" pitchFamily="49" charset="-122"/>
              </a:rPr>
              <a:t>第</a:t>
            </a:r>
            <a:r>
              <a:rPr lang="en-US" altLang="zh-CN" sz="4000" b="1" dirty="0">
                <a:latin typeface="楷体_GB2312" pitchFamily="49" charset="-122"/>
                <a:ea typeface="楷体_GB2312" pitchFamily="49" charset="-122"/>
              </a:rPr>
              <a:t>10</a:t>
            </a:r>
            <a:r>
              <a:rPr lang="zh-CN" altLang="en-US" sz="4000" b="1" dirty="0">
                <a:latin typeface="楷体_GB2312" pitchFamily="49" charset="-122"/>
                <a:ea typeface="楷体_GB2312" pitchFamily="49" charset="-122"/>
              </a:rPr>
              <a:t>章  工程建设规划法规</a:t>
            </a:r>
          </a:p>
        </p:txBody>
      </p:sp>
      <p:grpSp>
        <p:nvGrpSpPr>
          <p:cNvPr id="29" name="组合 28"/>
          <p:cNvGrpSpPr/>
          <p:nvPr/>
        </p:nvGrpSpPr>
        <p:grpSpPr>
          <a:xfrm>
            <a:off x="2367915" y="2222581"/>
            <a:ext cx="6915785" cy="2844165"/>
            <a:chOff x="6909" y="2283"/>
            <a:chExt cx="10891" cy="4479"/>
          </a:xfrm>
        </p:grpSpPr>
        <p:sp>
          <p:nvSpPr>
            <p:cNvPr id="33" name="圆角矩形 32"/>
            <p:cNvSpPr/>
            <p:nvPr/>
          </p:nvSpPr>
          <p:spPr>
            <a:xfrm>
              <a:off x="6909" y="2399"/>
              <a:ext cx="1013" cy="1044"/>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13" y="2283"/>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工程建设规划立法现状  </a:t>
              </a:r>
              <a:r>
                <a:rPr lang="en-US" altLang="zh-CN" sz="2000" b="1" dirty="0">
                  <a:latin typeface="微软雅黑" panose="020B0503020204020204" pitchFamily="34" charset="-122"/>
                  <a:ea typeface="微软雅黑" panose="020B0503020204020204" pitchFamily="34" charset="-122"/>
                  <a:sym typeface="+mn-ea"/>
                </a:rPr>
                <a:t>P117</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6909" y="4058"/>
              <a:ext cx="1013" cy="1044"/>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139" y="4081"/>
              <a:ext cx="9600" cy="871"/>
            </a:xfrm>
            <a:prstGeom prst="rect">
              <a:avLst/>
            </a:prstGeom>
          </p:spPr>
          <p:txBody>
            <a:bodyPr>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sym typeface="+mn-ea"/>
                </a:rPr>
                <a:t>城市规划法规</a:t>
              </a:r>
            </a:p>
          </p:txBody>
        </p:sp>
        <p:sp>
          <p:nvSpPr>
            <p:cNvPr id="42" name="圆角矩形 41"/>
            <p:cNvSpPr/>
            <p:nvPr/>
          </p:nvSpPr>
          <p:spPr>
            <a:xfrm>
              <a:off x="6909" y="5718"/>
              <a:ext cx="1013" cy="1044"/>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200" y="5490"/>
              <a:ext cx="9600" cy="1160"/>
            </a:xfrm>
            <a:prstGeom prst="rect">
              <a:avLst/>
            </a:prstGeom>
          </p:spPr>
          <p:txBody>
            <a:bodyPr>
              <a:spAutoFit/>
            </a:bodyPr>
            <a:lstStyle/>
            <a:p>
              <a:pPr algn="l">
                <a:lnSpc>
                  <a:spcPct val="210000"/>
                </a:lnSpc>
              </a:pPr>
              <a:r>
                <a:rPr lang="zh-CN" altLang="en-US" sz="2000" b="1" cap="all" dirty="0">
                  <a:latin typeface="微软雅黑" panose="020B0503020204020204" pitchFamily="34" charset="-122"/>
                  <a:ea typeface="微软雅黑" panose="020B0503020204020204" pitchFamily="34" charset="-122"/>
                  <a:sym typeface="+mn-ea"/>
                </a:rPr>
                <a:t>风景名胜区、历史文化名城名镇名村保护条例</a:t>
              </a:r>
            </a:p>
          </p:txBody>
        </p:sp>
      </p:grpSp>
    </p:spTree>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705493"/>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38916" name="Picture 2"/>
          <p:cNvPicPr>
            <a:picLocks noChangeAspect="1"/>
          </p:cNvPicPr>
          <p:nvPr/>
        </p:nvPicPr>
        <p:blipFill>
          <a:blip r:embed="rId3">
            <a:extLst>
              <a:ext uri="{BEBA8EAE-BF5A-486C-A8C5-ECC9F3942E4B}">
                <a14:imgProps xmlns:a14="http://schemas.microsoft.com/office/drawing/2010/main">
                  <a14:imgLayer r:embed="rId4"/>
                </a14:imgProps>
              </a:ext>
            </a:extLst>
          </a:blip>
          <a:srcRect/>
          <a:stretch>
            <a:fillRect/>
          </a:stretch>
        </p:blipFill>
        <p:spPr>
          <a:xfrm>
            <a:off x="1298203" y="1243656"/>
            <a:ext cx="9766037" cy="5317164"/>
          </a:xfrm>
          <a:prstGeom prst="rect">
            <a:avLst/>
          </a:prstGeom>
          <a:noFill/>
          <a:ln w="9525">
            <a:noFill/>
          </a:ln>
        </p:spPr>
      </p:pic>
    </p:spTree>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4918" y="121675"/>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865702" y="443341"/>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0964" name="Picture 2" descr="http://www.chzgh.gov.cn/UploadFiles/2008730163622797.jpg"/>
          <p:cNvPicPr>
            <a:picLocks noChangeAspect="1"/>
          </p:cNvPicPr>
          <p:nvPr/>
        </p:nvPicPr>
        <p:blipFill>
          <a:blip r:embed="rId3"/>
          <a:stretch>
            <a:fillRect/>
          </a:stretch>
        </p:blipFill>
        <p:spPr>
          <a:xfrm>
            <a:off x="915518" y="959630"/>
            <a:ext cx="9382912" cy="5914853"/>
          </a:xfrm>
          <a:prstGeom prst="rect">
            <a:avLst/>
          </a:prstGeom>
          <a:noFill/>
          <a:ln w="9525">
            <a:noFill/>
          </a:ln>
        </p:spPr>
      </p:pic>
      <p:pic>
        <p:nvPicPr>
          <p:cNvPr id="39940" name="Picture 2" descr="http://www.lzgh.cn/UploadFiles/2007/12-28/071228110293130.jpg"/>
          <p:cNvPicPr>
            <a:picLocks noChangeAspect="1"/>
          </p:cNvPicPr>
          <p:nvPr/>
        </p:nvPicPr>
        <p:blipFill>
          <a:blip r:embed="rId4"/>
          <a:stretch>
            <a:fillRect/>
          </a:stretch>
        </p:blipFill>
        <p:spPr>
          <a:xfrm>
            <a:off x="3760471" y="1333394"/>
            <a:ext cx="7603094" cy="5348603"/>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ipe(right)">
                                      <p:cBhvr>
                                        <p:cTn id="12"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731769" y="835222"/>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51450" y="2727325"/>
            <a:ext cx="8940165" cy="2677656"/>
          </a:xfrm>
          <a:prstGeom prst="rect">
            <a:avLst/>
          </a:prstGeom>
          <a:noFill/>
          <a:ln>
            <a:solidFill>
              <a:schemeClr val="bg2">
                <a:lumMod val="75000"/>
              </a:schemeClr>
            </a:solidFill>
          </a:ln>
        </p:spPr>
        <p:txBody>
          <a:bodyPr wrap="square" rtlCol="0" anchor="t">
            <a:spAutoFit/>
          </a:bodyPr>
          <a:lstStyle/>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None/>
              <a:defRPr/>
            </a:pPr>
            <a:r>
              <a:rPr lang="zh-CN" altLang="en-US" sz="2800" b="1" kern="0" noProof="0" dirty="0">
                <a:ln>
                  <a:noFill/>
                </a:ln>
                <a:solidFill>
                  <a:srgbClr val="C00000"/>
                </a:solidFill>
                <a:effectLst/>
                <a:uLnTx/>
                <a:uFillTx/>
                <a:latin typeface="楷体_GB2312" pitchFamily="49" charset="-122"/>
                <a:ea typeface="+mj-ea"/>
                <a:cs typeface="Times New Roman" panose="02020603050405020304" pitchFamily="18" charset="0"/>
                <a:sym typeface="+mn-ea"/>
              </a:rPr>
              <a:t>   建设用地规划许可证</a:t>
            </a:r>
            <a:r>
              <a:rPr lang="zh-CN" altLang="en-US" sz="2800" b="1" kern="0" dirty="0">
                <a:solidFill>
                  <a:srgbClr val="161616"/>
                </a:solidFill>
                <a:latin typeface="楷体_GB2312" pitchFamily="49" charset="-122"/>
                <a:ea typeface="+mj-ea"/>
                <a:cs typeface="Times New Roman" panose="02020603050405020304" pitchFamily="18" charset="0"/>
                <a:sym typeface="+mn-ea"/>
              </a:rPr>
              <a:t>：</a:t>
            </a:r>
            <a:r>
              <a:rPr lang="zh-CN" altLang="en-US" sz="2800" b="1" kern="0" noProof="0" dirty="0">
                <a:ln>
                  <a:noFill/>
                </a:ln>
                <a:solidFill>
                  <a:srgbClr val="161616"/>
                </a:solidFill>
                <a:effectLst/>
                <a:uLnTx/>
                <a:uFillTx/>
                <a:latin typeface="楷体_GB2312" pitchFamily="49" charset="-122"/>
                <a:ea typeface="+mj-ea"/>
                <a:cs typeface="Times New Roman" panose="02020603050405020304" pitchFamily="18" charset="0"/>
                <a:sym typeface="+mn-ea"/>
              </a:rPr>
              <a:t>是城乡规划行政主管部门，依据城市规划的要求和建设项目用地的实际需要，向提出用地申请的建设单位或个人核发的确定建设用地的位置、面积、界限的证件。</a:t>
            </a:r>
            <a:endParaRPr lang="zh-CN" altLang="en-US" sz="2800" dirty="0">
              <a:latin typeface="微软雅黑" panose="020B0503020204020204" pitchFamily="34" charset="-122"/>
              <a:ea typeface="微软雅黑" panose="020B0503020204020204" pitchFamily="34" charset="-122"/>
            </a:endParaRPr>
          </a:p>
        </p:txBody>
      </p:sp>
      <p:sp>
        <p:nvSpPr>
          <p:cNvPr id="10" name="椭圆形标注 9"/>
          <p:cNvSpPr/>
          <p:nvPr/>
        </p:nvSpPr>
        <p:spPr>
          <a:xfrm>
            <a:off x="7587615" y="-125778"/>
            <a:ext cx="3786188" cy="2214563"/>
          </a:xfrm>
          <a:prstGeom prst="wedgeEllipseCallout">
            <a:avLst>
              <a:gd name="adj1" fmla="val -61754"/>
              <a:gd name="adj2" fmla="val 4895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5C5CE7"/>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3E3E5C">
                    <a:lumMod val="50000"/>
                  </a:srgbClr>
                </a:solidFill>
                <a:effectLst/>
                <a:uLnTx/>
                <a:uFillTx/>
                <a:latin typeface="楷体_GB2312" pitchFamily="49" charset="-122"/>
                <a:ea typeface="楷体_GB2312" pitchFamily="49" charset="-122"/>
                <a:cs typeface="+mn-cs"/>
              </a:rPr>
              <a:t>所有的建设工程都需要领取建设用地规划许可证吗？</a:t>
            </a:r>
            <a:endParaRPr kumimoji="0" lang="zh-CN" altLang="en-US" sz="2800" b="0" i="0" u="none" strike="noStrike" kern="0" cap="none" spc="0" normalizeH="0" baseline="0" noProof="0" dirty="0">
              <a:ln>
                <a:noFill/>
              </a:ln>
              <a:solidFill>
                <a:srgbClr val="3E3E5C">
                  <a:lumMod val="50000"/>
                </a:srgbClr>
              </a:solidFill>
              <a:effectLst/>
              <a:uLnTx/>
              <a:uFillTx/>
              <a:latin typeface="宋体" panose="02010600030101010101" pitchFamily="2" charset="-122"/>
              <a:ea typeface="宋体" panose="02010600030101010101" pitchFamily="2" charset="-122"/>
              <a:cs typeface="+mn-cs"/>
            </a:endParaRPr>
          </a:p>
        </p:txBody>
      </p:sp>
      <p:pic>
        <p:nvPicPr>
          <p:cNvPr id="3" name="Picture 2" descr="E:\2009-2010学年备课\第二学期\建设法规\14144450-1-92T8.gif"/>
          <p:cNvPicPr>
            <a:picLocks noChangeAspect="1"/>
          </p:cNvPicPr>
          <p:nvPr/>
        </p:nvPicPr>
        <p:blipFill>
          <a:blip r:embed="rId3"/>
          <a:stretch>
            <a:fillRect/>
          </a:stretch>
        </p:blipFill>
        <p:spPr>
          <a:xfrm>
            <a:off x="6467475" y="1774825"/>
            <a:ext cx="685800" cy="9525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4918" y="121126"/>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307101"/>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55300" name="Picture 2" descr="http://www.lzgh.cn/UploadFiles/2007/12-28/071228110293132.jpg"/>
          <p:cNvPicPr>
            <a:picLocks noChangeAspect="1"/>
          </p:cNvPicPr>
          <p:nvPr/>
        </p:nvPicPr>
        <p:blipFill>
          <a:blip r:embed="rId3"/>
          <a:stretch>
            <a:fillRect/>
          </a:stretch>
        </p:blipFill>
        <p:spPr>
          <a:xfrm>
            <a:off x="321309" y="921486"/>
            <a:ext cx="7982949" cy="5616473"/>
          </a:xfrm>
          <a:prstGeom prst="rect">
            <a:avLst/>
          </a:prstGeom>
          <a:noFill/>
          <a:ln w="9525">
            <a:noFill/>
          </a:ln>
        </p:spPr>
      </p:pic>
      <p:pic>
        <p:nvPicPr>
          <p:cNvPr id="56324" name="Picture 6" descr="c:\users\hp\appdata\roaming\360se6\USERDA~1\Temp\W23155~1.JPG"/>
          <p:cNvPicPr>
            <a:picLocks noChangeAspect="1"/>
          </p:cNvPicPr>
          <p:nvPr/>
        </p:nvPicPr>
        <p:blipFill>
          <a:blip r:embed="rId4"/>
          <a:stretch>
            <a:fillRect/>
          </a:stretch>
        </p:blipFill>
        <p:spPr>
          <a:xfrm>
            <a:off x="2877290" y="845263"/>
            <a:ext cx="8721620" cy="5948603"/>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left)">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wipe(right)">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567782" y="481249"/>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104573" y="623984"/>
            <a:ext cx="9763760" cy="953135"/>
          </a:xfrm>
          <a:prstGeom prst="rect">
            <a:avLst/>
          </a:prstGeom>
          <a:solidFill>
            <a:schemeClr val="bg1"/>
          </a:solidFill>
          <a:ln>
            <a:solidFill>
              <a:schemeClr val="bg2">
                <a:lumMod val="75000"/>
              </a:schemeClr>
            </a:solidFill>
          </a:ln>
        </p:spPr>
        <p:txBody>
          <a:bodyPr wrap="square" rtlCol="0" anchor="t">
            <a:spAutoFit/>
          </a:bodyPr>
          <a:lstStyle/>
          <a:p>
            <a:pPr algn="ctr"/>
            <a:r>
              <a:rPr kumimoji="1" lang="zh-CN" altLang="en-US" sz="2800" b="1" kern="0" noProof="0" dirty="0">
                <a:ln>
                  <a:noFill/>
                </a:ln>
                <a:solidFill>
                  <a:srgbClr val="FF0000"/>
                </a:solidFill>
                <a:effectLst/>
                <a:uLnTx/>
                <a:uFillTx/>
                <a:latin typeface="楷体_GB2312" pitchFamily="49" charset="-122"/>
                <a:ea typeface="隶书" panose="02010509060101010101" pitchFamily="49" charset="-122"/>
                <a:cs typeface="Times New Roman" panose="02020603050405020304" pitchFamily="18" charset="0"/>
                <a:sym typeface="+mn-ea"/>
              </a:rPr>
              <a:t>建设工程规划许可证</a:t>
            </a:r>
            <a:r>
              <a:rPr kumimoji="1" lang="zh-CN" altLang="en-US" sz="2800" b="1" kern="0" noProof="0" dirty="0">
                <a:ln>
                  <a:noFill/>
                </a:ln>
                <a:solidFill>
                  <a:srgbClr val="0D1105"/>
                </a:solidFill>
                <a:effectLst/>
                <a:uLnTx/>
                <a:uFillTx/>
                <a:latin typeface="楷体_GB2312" pitchFamily="49" charset="-122"/>
                <a:ea typeface="隶书" panose="02010509060101010101" pitchFamily="49" charset="-122"/>
                <a:cs typeface="Times New Roman" panose="02020603050405020304" pitchFamily="18" charset="0"/>
                <a:sym typeface="+mn-ea"/>
              </a:rPr>
              <a:t>，是指城市规划行政主管部门向建设单位或个人核发的确认其</a:t>
            </a:r>
            <a:r>
              <a:rPr kumimoji="1" lang="zh-CN" altLang="en-US" sz="2800" b="1" kern="0" noProof="0" dirty="0">
                <a:ln>
                  <a:noFill/>
                </a:ln>
                <a:solidFill>
                  <a:srgbClr val="9D0B35"/>
                </a:solidFill>
                <a:effectLst/>
                <a:uLnTx/>
                <a:uFillTx/>
                <a:latin typeface="楷体_GB2312" pitchFamily="49" charset="-122"/>
                <a:ea typeface="隶书" panose="02010509060101010101" pitchFamily="49" charset="-122"/>
                <a:cs typeface="Times New Roman" panose="02020603050405020304" pitchFamily="18" charset="0"/>
                <a:sym typeface="+mn-ea"/>
              </a:rPr>
              <a:t>建设工程</a:t>
            </a:r>
            <a:r>
              <a:rPr kumimoji="1" lang="zh-CN" altLang="en-US" sz="2800" b="1" kern="0" noProof="0" dirty="0">
                <a:ln>
                  <a:noFill/>
                </a:ln>
                <a:solidFill>
                  <a:srgbClr val="0D1105"/>
                </a:solidFill>
                <a:effectLst/>
                <a:uLnTx/>
                <a:uFillTx/>
                <a:latin typeface="楷体_GB2312" pitchFamily="49" charset="-122"/>
                <a:ea typeface="隶书" panose="02010509060101010101" pitchFamily="49" charset="-122"/>
                <a:cs typeface="Times New Roman" panose="02020603050405020304" pitchFamily="18" charset="0"/>
                <a:sym typeface="+mn-ea"/>
              </a:rPr>
              <a:t>符合城市规划要求的证件。</a:t>
            </a:r>
            <a:endParaRPr lang="zh-CN" altLang="en-US" sz="2800" dirty="0">
              <a:latin typeface="微软雅黑" panose="020B0503020204020204" pitchFamily="34" charset="-122"/>
              <a:ea typeface="微软雅黑" panose="020B0503020204020204" pitchFamily="34" charset="-122"/>
            </a:endParaRPr>
          </a:p>
        </p:txBody>
      </p:sp>
      <p:pic>
        <p:nvPicPr>
          <p:cNvPr id="61444" name="Picture 2" descr="http://www.lzgh.cn/UploadFiles/2007/12-28/071228110293137.jpg"/>
          <p:cNvPicPr>
            <a:picLocks noChangeAspect="1"/>
          </p:cNvPicPr>
          <p:nvPr/>
        </p:nvPicPr>
        <p:blipFill>
          <a:blip r:embed="rId3"/>
          <a:stretch>
            <a:fillRect/>
          </a:stretch>
        </p:blipFill>
        <p:spPr>
          <a:xfrm>
            <a:off x="147081" y="1858149"/>
            <a:ext cx="6276579" cy="4523740"/>
          </a:xfrm>
          <a:prstGeom prst="rect">
            <a:avLst/>
          </a:prstGeom>
          <a:noFill/>
          <a:ln w="9525">
            <a:noFill/>
          </a:ln>
        </p:spPr>
      </p:pic>
      <p:pic>
        <p:nvPicPr>
          <p:cNvPr id="62468" name="Picture 2" descr="http://www.800j.com.cn/xyfcUpLoad/uploadFiles/xf/315/20071119145802061.jpg"/>
          <p:cNvPicPr>
            <a:picLocks noChangeAspect="1"/>
          </p:cNvPicPr>
          <p:nvPr/>
        </p:nvPicPr>
        <p:blipFill>
          <a:blip r:embed="rId4"/>
          <a:stretch>
            <a:fillRect/>
          </a:stretch>
        </p:blipFill>
        <p:spPr>
          <a:xfrm>
            <a:off x="2283538" y="178919"/>
            <a:ext cx="9356647" cy="64811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left)">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wipe(right)">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3490" name="组合 82"/>
          <p:cNvGrpSpPr/>
          <p:nvPr/>
        </p:nvGrpSpPr>
        <p:grpSpPr>
          <a:xfrm>
            <a:off x="1886585" y="948849"/>
            <a:ext cx="8642350" cy="5467350"/>
            <a:chOff x="250825" y="1196975"/>
            <a:chExt cx="8642350" cy="5467350"/>
          </a:xfrm>
        </p:grpSpPr>
        <p:cxnSp>
          <p:nvCxnSpPr>
            <p:cNvPr id="63492" name="AutoShape 20"/>
            <p:cNvCxnSpPr>
              <a:stCxn id="49" idx="2"/>
              <a:endCxn id="51" idx="0"/>
            </p:cNvCxnSpPr>
            <p:nvPr/>
          </p:nvCxnSpPr>
          <p:spPr>
            <a:xfrm rot="5400000">
              <a:off x="4461668" y="5047456"/>
              <a:ext cx="220663" cy="0"/>
            </a:xfrm>
            <a:prstGeom prst="straightConnector1">
              <a:avLst/>
            </a:prstGeom>
            <a:ln w="9525" cap="flat" cmpd="sng">
              <a:solidFill>
                <a:schemeClr val="tx1"/>
              </a:solidFill>
              <a:prstDash val="solid"/>
              <a:headEnd type="none" w="med" len="med"/>
              <a:tailEnd type="triangle" w="med" len="med"/>
            </a:ln>
          </p:spPr>
        </p:cxnSp>
        <p:cxnSp>
          <p:nvCxnSpPr>
            <p:cNvPr id="63493" name="AutoShape 21"/>
            <p:cNvCxnSpPr>
              <a:stCxn id="51" idx="2"/>
              <a:endCxn id="52" idx="0"/>
            </p:cNvCxnSpPr>
            <p:nvPr/>
          </p:nvCxnSpPr>
          <p:spPr>
            <a:xfrm>
              <a:off x="4572000" y="5584825"/>
              <a:ext cx="0" cy="220663"/>
            </a:xfrm>
            <a:prstGeom prst="straightConnector1">
              <a:avLst/>
            </a:prstGeom>
            <a:ln w="9525" cap="flat" cmpd="sng">
              <a:solidFill>
                <a:schemeClr val="tx1"/>
              </a:solidFill>
              <a:prstDash val="solid"/>
              <a:headEnd type="none" w="med" len="med"/>
              <a:tailEnd type="triangle" w="med" len="med"/>
            </a:ln>
          </p:spPr>
        </p:cxnSp>
        <p:cxnSp>
          <p:nvCxnSpPr>
            <p:cNvPr id="63494" name="AutoShape 24"/>
            <p:cNvCxnSpPr>
              <a:stCxn id="48" idx="2"/>
              <a:endCxn id="59" idx="0"/>
            </p:cNvCxnSpPr>
            <p:nvPr/>
          </p:nvCxnSpPr>
          <p:spPr>
            <a:xfrm rot="-5400000" flipH="1">
              <a:off x="4322763" y="2633663"/>
              <a:ext cx="427037" cy="1587"/>
            </a:xfrm>
            <a:prstGeom prst="bentConnector3">
              <a:avLst>
                <a:gd name="adj1" fmla="val 49815"/>
              </a:avLst>
            </a:prstGeom>
            <a:ln w="9525" cap="flat" cmpd="sng">
              <a:solidFill>
                <a:schemeClr val="tx1"/>
              </a:solidFill>
              <a:prstDash val="solid"/>
              <a:miter/>
              <a:headEnd type="none" w="med" len="med"/>
              <a:tailEnd type="triangle" w="med" len="med"/>
            </a:ln>
          </p:spPr>
        </p:cxnSp>
        <p:cxnSp>
          <p:nvCxnSpPr>
            <p:cNvPr id="63495" name="AutoShape 28"/>
            <p:cNvCxnSpPr>
              <a:stCxn id="59" idx="3"/>
            </p:cNvCxnSpPr>
            <p:nvPr/>
          </p:nvCxnSpPr>
          <p:spPr>
            <a:xfrm>
              <a:off x="5292725" y="3062288"/>
              <a:ext cx="2303463" cy="146050"/>
            </a:xfrm>
            <a:prstGeom prst="bentConnector3">
              <a:avLst>
                <a:gd name="adj1" fmla="val 49968"/>
              </a:avLst>
            </a:prstGeom>
            <a:ln w="9525" cap="flat" cmpd="sng">
              <a:solidFill>
                <a:schemeClr val="tx1"/>
              </a:solidFill>
              <a:prstDash val="solid"/>
              <a:miter/>
              <a:headEnd type="none" w="med" len="med"/>
              <a:tailEnd type="triangle" w="med" len="med"/>
            </a:ln>
          </p:spPr>
        </p:cxnSp>
        <p:cxnSp>
          <p:nvCxnSpPr>
            <p:cNvPr id="63496" name="AutoShape 30"/>
            <p:cNvCxnSpPr>
              <a:stCxn id="54" idx="2"/>
              <a:endCxn id="49" idx="3"/>
            </p:cNvCxnSpPr>
            <p:nvPr/>
          </p:nvCxnSpPr>
          <p:spPr>
            <a:xfrm rot="5400000">
              <a:off x="6856413" y="3948113"/>
              <a:ext cx="220662" cy="1331912"/>
            </a:xfrm>
            <a:prstGeom prst="bentConnector2">
              <a:avLst/>
            </a:prstGeom>
            <a:ln w="9525" cap="flat" cmpd="sng">
              <a:solidFill>
                <a:schemeClr val="tx1"/>
              </a:solidFill>
              <a:prstDash val="solid"/>
              <a:miter/>
              <a:headEnd type="none" w="med" len="med"/>
              <a:tailEnd type="triangle" w="med" len="med"/>
            </a:ln>
          </p:spPr>
        </p:cxnSp>
        <p:cxnSp>
          <p:nvCxnSpPr>
            <p:cNvPr id="63497" name="AutoShape 31"/>
            <p:cNvCxnSpPr>
              <a:stCxn id="55" idx="2"/>
              <a:endCxn id="52" idx="1"/>
            </p:cNvCxnSpPr>
            <p:nvPr/>
          </p:nvCxnSpPr>
          <p:spPr>
            <a:xfrm rot="-5400000" flipH="1">
              <a:off x="2268538" y="5445125"/>
              <a:ext cx="358775" cy="790575"/>
            </a:xfrm>
            <a:prstGeom prst="bentConnector2">
              <a:avLst/>
            </a:prstGeom>
            <a:ln w="9525" cap="flat" cmpd="sng">
              <a:solidFill>
                <a:schemeClr val="tx1"/>
              </a:solidFill>
              <a:prstDash val="solid"/>
              <a:miter/>
              <a:headEnd type="none" w="med" len="med"/>
              <a:tailEnd type="triangle" w="med" len="med"/>
            </a:ln>
          </p:spPr>
        </p:cxnSp>
        <p:cxnSp>
          <p:nvCxnSpPr>
            <p:cNvPr id="63498" name="AutoShape 32"/>
            <p:cNvCxnSpPr>
              <a:stCxn id="56" idx="2"/>
              <a:endCxn id="52" idx="3"/>
            </p:cNvCxnSpPr>
            <p:nvPr/>
          </p:nvCxnSpPr>
          <p:spPr>
            <a:xfrm rot="5400000">
              <a:off x="6555582" y="5410994"/>
              <a:ext cx="354012" cy="863600"/>
            </a:xfrm>
            <a:prstGeom prst="bentConnector2">
              <a:avLst/>
            </a:prstGeom>
            <a:ln w="9525" cap="flat" cmpd="sng">
              <a:solidFill>
                <a:schemeClr val="tx1"/>
              </a:solidFill>
              <a:prstDash val="solid"/>
              <a:miter/>
              <a:headEnd type="none" w="med" len="med"/>
              <a:tailEnd type="triangle" w="med" len="med"/>
            </a:ln>
          </p:spPr>
        </p:cxnSp>
        <p:cxnSp>
          <p:nvCxnSpPr>
            <p:cNvPr id="63499" name="AutoShape 33"/>
            <p:cNvCxnSpPr>
              <a:stCxn id="55" idx="1"/>
              <a:endCxn id="53" idx="1"/>
            </p:cNvCxnSpPr>
            <p:nvPr/>
          </p:nvCxnSpPr>
          <p:spPr>
            <a:xfrm rot="10800000" flipH="1" flipV="1">
              <a:off x="828675" y="5443538"/>
              <a:ext cx="3311525" cy="1008062"/>
            </a:xfrm>
            <a:prstGeom prst="bentConnector3">
              <a:avLst>
                <a:gd name="adj1" fmla="val -6903"/>
              </a:avLst>
            </a:prstGeom>
            <a:ln w="9525" cap="flat" cmpd="sng">
              <a:solidFill>
                <a:srgbClr val="FFFFFF"/>
              </a:solidFill>
              <a:prstDash val="solid"/>
              <a:miter/>
              <a:headEnd type="none" w="med" len="med"/>
              <a:tailEnd type="triangle" w="med" len="med"/>
            </a:ln>
          </p:spPr>
        </p:cxnSp>
        <p:cxnSp>
          <p:nvCxnSpPr>
            <p:cNvPr id="63500" name="AutoShape 34"/>
            <p:cNvCxnSpPr>
              <a:stCxn id="56" idx="3"/>
              <a:endCxn id="53" idx="3"/>
            </p:cNvCxnSpPr>
            <p:nvPr/>
          </p:nvCxnSpPr>
          <p:spPr>
            <a:xfrm flipH="1">
              <a:off x="5003800" y="5448300"/>
              <a:ext cx="3384550" cy="1003300"/>
            </a:xfrm>
            <a:prstGeom prst="bentConnector3">
              <a:avLst>
                <a:gd name="adj1" fmla="val -6755"/>
              </a:avLst>
            </a:prstGeom>
            <a:ln w="9525" cap="flat" cmpd="sng">
              <a:solidFill>
                <a:schemeClr val="tx1"/>
              </a:solidFill>
              <a:prstDash val="solid"/>
              <a:miter/>
              <a:headEnd type="none" w="med" len="med"/>
              <a:tailEnd type="triangle" w="med" len="med"/>
            </a:ln>
          </p:spPr>
        </p:cxnSp>
        <p:cxnSp>
          <p:nvCxnSpPr>
            <p:cNvPr id="63501" name="AutoShape 39"/>
            <p:cNvCxnSpPr>
              <a:stCxn id="44" idx="3"/>
              <a:endCxn id="46" idx="1"/>
            </p:cNvCxnSpPr>
            <p:nvPr/>
          </p:nvCxnSpPr>
          <p:spPr>
            <a:xfrm>
              <a:off x="4643438" y="1411288"/>
              <a:ext cx="2233612" cy="431800"/>
            </a:xfrm>
            <a:prstGeom prst="bentConnector3">
              <a:avLst>
                <a:gd name="adj1" fmla="val 14713"/>
              </a:avLst>
            </a:prstGeom>
            <a:ln w="9525" cap="flat" cmpd="sng">
              <a:solidFill>
                <a:schemeClr val="tx1"/>
              </a:solidFill>
              <a:prstDash val="solid"/>
              <a:miter/>
              <a:headEnd type="none" w="med" len="med"/>
              <a:tailEnd type="triangle" w="med" len="med"/>
            </a:ln>
          </p:spPr>
        </p:cxnSp>
        <p:cxnSp>
          <p:nvCxnSpPr>
            <p:cNvPr id="63502" name="AutoShape 40"/>
            <p:cNvCxnSpPr>
              <a:stCxn id="44" idx="1"/>
              <a:endCxn id="45" idx="0"/>
            </p:cNvCxnSpPr>
            <p:nvPr/>
          </p:nvCxnSpPr>
          <p:spPr>
            <a:xfrm rot="-10800000" flipV="1">
              <a:off x="1403350" y="1411288"/>
              <a:ext cx="431800" cy="284162"/>
            </a:xfrm>
            <a:prstGeom prst="bentConnector2">
              <a:avLst/>
            </a:prstGeom>
            <a:ln w="9525" cap="flat" cmpd="sng">
              <a:solidFill>
                <a:schemeClr val="tx1"/>
              </a:solidFill>
              <a:prstDash val="solid"/>
              <a:miter/>
              <a:headEnd type="none" w="med" len="med"/>
              <a:tailEnd type="triangle" w="med" len="med"/>
            </a:ln>
          </p:spPr>
        </p:cxnSp>
        <p:cxnSp>
          <p:nvCxnSpPr>
            <p:cNvPr id="63503" name="AutoShape 41"/>
            <p:cNvCxnSpPr>
              <a:stCxn id="45" idx="2"/>
              <a:endCxn id="47" idx="0"/>
            </p:cNvCxnSpPr>
            <p:nvPr/>
          </p:nvCxnSpPr>
          <p:spPr>
            <a:xfrm>
              <a:off x="1403350" y="2122488"/>
              <a:ext cx="0" cy="231775"/>
            </a:xfrm>
            <a:prstGeom prst="straightConnector1">
              <a:avLst/>
            </a:prstGeom>
            <a:ln w="9525" cap="flat" cmpd="sng">
              <a:solidFill>
                <a:schemeClr val="tx1"/>
              </a:solidFill>
              <a:prstDash val="solid"/>
              <a:headEnd type="none" w="med" len="med"/>
              <a:tailEnd type="triangle" w="med" len="med"/>
            </a:ln>
          </p:spPr>
        </p:cxnSp>
        <p:cxnSp>
          <p:nvCxnSpPr>
            <p:cNvPr id="63504" name="AutoShape 42"/>
            <p:cNvCxnSpPr>
              <a:stCxn id="47" idx="2"/>
              <a:endCxn id="50" idx="0"/>
            </p:cNvCxnSpPr>
            <p:nvPr/>
          </p:nvCxnSpPr>
          <p:spPr>
            <a:xfrm>
              <a:off x="1403350" y="2781300"/>
              <a:ext cx="0" cy="220663"/>
            </a:xfrm>
            <a:prstGeom prst="straightConnector1">
              <a:avLst/>
            </a:prstGeom>
            <a:ln w="9525" cap="flat" cmpd="sng">
              <a:solidFill>
                <a:schemeClr val="tx1"/>
              </a:solidFill>
              <a:prstDash val="solid"/>
              <a:headEnd type="none" w="med" len="med"/>
              <a:tailEnd type="triangle" w="med" len="med"/>
            </a:ln>
          </p:spPr>
        </p:cxnSp>
        <p:cxnSp>
          <p:nvCxnSpPr>
            <p:cNvPr id="63505" name="AutoShape 43"/>
            <p:cNvCxnSpPr>
              <a:stCxn id="50" idx="2"/>
              <a:endCxn id="49" idx="1"/>
            </p:cNvCxnSpPr>
            <p:nvPr/>
          </p:nvCxnSpPr>
          <p:spPr>
            <a:xfrm rot="-5400000" flipH="1">
              <a:off x="1475581" y="3356768"/>
              <a:ext cx="1295400" cy="1439863"/>
            </a:xfrm>
            <a:prstGeom prst="bentConnector2">
              <a:avLst/>
            </a:prstGeom>
            <a:ln w="9525" cap="flat" cmpd="sng">
              <a:solidFill>
                <a:schemeClr val="tx1"/>
              </a:solidFill>
              <a:prstDash val="solid"/>
              <a:miter/>
              <a:headEnd type="none" w="med" len="med"/>
              <a:tailEnd type="triangle" w="med" len="med"/>
            </a:ln>
          </p:spPr>
        </p:cxnSp>
        <p:cxnSp>
          <p:nvCxnSpPr>
            <p:cNvPr id="63506" name="AutoShape 44"/>
            <p:cNvCxnSpPr>
              <a:stCxn id="70" idx="3"/>
              <a:endCxn id="46" idx="0"/>
            </p:cNvCxnSpPr>
            <p:nvPr/>
          </p:nvCxnSpPr>
          <p:spPr>
            <a:xfrm>
              <a:off x="7008813" y="1416050"/>
              <a:ext cx="623887" cy="212725"/>
            </a:xfrm>
            <a:prstGeom prst="bentConnector2">
              <a:avLst/>
            </a:prstGeom>
            <a:ln w="9525" cap="flat" cmpd="sng">
              <a:solidFill>
                <a:schemeClr val="tx1"/>
              </a:solidFill>
              <a:prstDash val="solid"/>
              <a:miter/>
              <a:headEnd type="none" w="med" len="med"/>
              <a:tailEnd type="triangle" w="med" len="med"/>
            </a:ln>
          </p:spPr>
        </p:cxnSp>
        <p:sp>
          <p:nvSpPr>
            <p:cNvPr id="44" name="Text Box 3"/>
            <p:cNvSpPr txBox="1">
              <a:spLocks noChangeArrowheads="1"/>
            </p:cNvSpPr>
            <p:nvPr/>
          </p:nvSpPr>
          <p:spPr bwMode="auto">
            <a:xfrm>
              <a:off x="1835150" y="1196975"/>
              <a:ext cx="2808288"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需审批、核准的项目</a:t>
              </a:r>
            </a:p>
          </p:txBody>
        </p:sp>
        <p:sp>
          <p:nvSpPr>
            <p:cNvPr id="45" name="Text Box 5"/>
            <p:cNvSpPr txBox="1">
              <a:spLocks noChangeArrowheads="1"/>
            </p:cNvSpPr>
            <p:nvPr/>
          </p:nvSpPr>
          <p:spPr bwMode="auto">
            <a:xfrm>
              <a:off x="682625" y="1695450"/>
              <a:ext cx="144145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划拨方式</a:t>
              </a:r>
            </a:p>
          </p:txBody>
        </p:sp>
        <p:sp>
          <p:nvSpPr>
            <p:cNvPr id="46" name="Text Box 6"/>
            <p:cNvSpPr txBox="1">
              <a:spLocks noChangeArrowheads="1"/>
            </p:cNvSpPr>
            <p:nvPr/>
          </p:nvSpPr>
          <p:spPr bwMode="auto">
            <a:xfrm>
              <a:off x="6877050" y="1628775"/>
              <a:ext cx="151130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出让方式</a:t>
              </a:r>
            </a:p>
          </p:txBody>
        </p:sp>
        <p:sp>
          <p:nvSpPr>
            <p:cNvPr id="47" name="Text Box 7"/>
            <p:cNvSpPr txBox="1">
              <a:spLocks noChangeArrowheads="1"/>
            </p:cNvSpPr>
            <p:nvPr/>
          </p:nvSpPr>
          <p:spPr bwMode="auto">
            <a:xfrm>
              <a:off x="250825" y="2354262"/>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申请选址意见书</a:t>
              </a:r>
            </a:p>
          </p:txBody>
        </p:sp>
        <p:sp>
          <p:nvSpPr>
            <p:cNvPr id="48" name="Text Box 8"/>
            <p:cNvSpPr txBox="1">
              <a:spLocks noChangeArrowheads="1"/>
            </p:cNvSpPr>
            <p:nvPr/>
          </p:nvSpPr>
          <p:spPr bwMode="auto">
            <a:xfrm>
              <a:off x="3635375" y="1984375"/>
              <a:ext cx="1800225" cy="436562"/>
            </a:xfrm>
            <a:prstGeom prst="rect">
              <a:avLst/>
            </a:prstGeom>
            <a:noFill/>
            <a:ln w="9525">
              <a:solidFill>
                <a:srgbClr val="F0E500"/>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rgbClr val="C00000"/>
                  </a:solidFill>
                  <a:latin typeface="HY견고딕"/>
                  <a:ea typeface="HY견고딕"/>
                  <a:cs typeface="HY견고딕"/>
                </a:rPr>
                <a:t>控制性详规</a:t>
              </a:r>
            </a:p>
          </p:txBody>
        </p:sp>
        <p:sp>
          <p:nvSpPr>
            <p:cNvPr id="49" name="Text Box 9"/>
            <p:cNvSpPr txBox="1">
              <a:spLocks noChangeArrowheads="1"/>
            </p:cNvSpPr>
            <p:nvPr/>
          </p:nvSpPr>
          <p:spPr bwMode="auto">
            <a:xfrm>
              <a:off x="2843213" y="4510087"/>
              <a:ext cx="3457575"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办理建设用地规划许可证</a:t>
              </a:r>
            </a:p>
          </p:txBody>
        </p:sp>
        <p:sp>
          <p:nvSpPr>
            <p:cNvPr id="50" name="Text Box 10"/>
            <p:cNvSpPr txBox="1">
              <a:spLocks noChangeArrowheads="1"/>
            </p:cNvSpPr>
            <p:nvPr/>
          </p:nvSpPr>
          <p:spPr bwMode="auto">
            <a:xfrm>
              <a:off x="250825" y="3001962"/>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项目审批、核准</a:t>
              </a:r>
            </a:p>
          </p:txBody>
        </p:sp>
        <p:sp>
          <p:nvSpPr>
            <p:cNvPr id="51" name="Text Box 11"/>
            <p:cNvSpPr txBox="1">
              <a:spLocks noChangeArrowheads="1"/>
            </p:cNvSpPr>
            <p:nvPr/>
          </p:nvSpPr>
          <p:spPr bwMode="auto">
            <a:xfrm>
              <a:off x="3419475" y="5157787"/>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办理用地手续</a:t>
              </a:r>
            </a:p>
          </p:txBody>
        </p:sp>
        <p:sp>
          <p:nvSpPr>
            <p:cNvPr id="52" name="Text Box 12"/>
            <p:cNvSpPr txBox="1">
              <a:spLocks noChangeArrowheads="1"/>
            </p:cNvSpPr>
            <p:nvPr/>
          </p:nvSpPr>
          <p:spPr bwMode="auto">
            <a:xfrm>
              <a:off x="2843213" y="5805487"/>
              <a:ext cx="3457575"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申请建设工程规划许可证</a:t>
              </a:r>
            </a:p>
          </p:txBody>
        </p:sp>
        <p:sp>
          <p:nvSpPr>
            <p:cNvPr id="53" name="Text Box 13"/>
            <p:cNvSpPr txBox="1">
              <a:spLocks noChangeArrowheads="1"/>
            </p:cNvSpPr>
            <p:nvPr/>
          </p:nvSpPr>
          <p:spPr bwMode="auto">
            <a:xfrm>
              <a:off x="4140200" y="6237287"/>
              <a:ext cx="86360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公示</a:t>
              </a:r>
            </a:p>
          </p:txBody>
        </p:sp>
        <p:sp>
          <p:nvSpPr>
            <p:cNvPr id="54" name="Text Box 14"/>
            <p:cNvSpPr txBox="1">
              <a:spLocks noChangeArrowheads="1"/>
            </p:cNvSpPr>
            <p:nvPr/>
          </p:nvSpPr>
          <p:spPr bwMode="auto">
            <a:xfrm>
              <a:off x="6372225" y="4076700"/>
              <a:ext cx="252095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签订土地出让合同</a:t>
              </a:r>
            </a:p>
          </p:txBody>
        </p:sp>
        <p:sp>
          <p:nvSpPr>
            <p:cNvPr id="55" name="Text Box 15"/>
            <p:cNvSpPr txBox="1">
              <a:spLocks noChangeArrowheads="1"/>
            </p:cNvSpPr>
            <p:nvPr/>
          </p:nvSpPr>
          <p:spPr bwMode="auto">
            <a:xfrm>
              <a:off x="828675" y="5224462"/>
              <a:ext cx="2447925" cy="436563"/>
            </a:xfrm>
            <a:prstGeom prst="rect">
              <a:avLst/>
            </a:prstGeom>
            <a:noFill/>
            <a:ln w="9525">
              <a:solidFill>
                <a:srgbClr val="FFFFFF"/>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修建性详细规划</a:t>
              </a:r>
            </a:p>
          </p:txBody>
        </p:sp>
        <p:sp>
          <p:nvSpPr>
            <p:cNvPr id="56" name="Text Box 16"/>
            <p:cNvSpPr txBox="1">
              <a:spLocks noChangeArrowheads="1"/>
            </p:cNvSpPr>
            <p:nvPr/>
          </p:nvSpPr>
          <p:spPr bwMode="auto">
            <a:xfrm>
              <a:off x="5940425" y="5229225"/>
              <a:ext cx="2447925" cy="436562"/>
            </a:xfrm>
            <a:prstGeom prst="rect">
              <a:avLst/>
            </a:prstGeom>
            <a:noFill/>
            <a:ln w="9525">
              <a:solidFill>
                <a:srgbClr val="FFFFFF"/>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建设工程设计方案</a:t>
              </a:r>
            </a:p>
          </p:txBody>
        </p:sp>
        <p:sp>
          <p:nvSpPr>
            <p:cNvPr id="59" name="Text Box 23"/>
            <p:cNvSpPr txBox="1">
              <a:spLocks noChangeArrowheads="1"/>
            </p:cNvSpPr>
            <p:nvPr/>
          </p:nvSpPr>
          <p:spPr bwMode="auto">
            <a:xfrm>
              <a:off x="3779838" y="2847975"/>
              <a:ext cx="1512887"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rgbClr val="C00000"/>
                  </a:solidFill>
                  <a:latin typeface="HY견고딕"/>
                  <a:ea typeface="HY견고딕"/>
                  <a:cs typeface="HY견고딕"/>
                </a:rPr>
                <a:t>规划条件</a:t>
              </a:r>
            </a:p>
          </p:txBody>
        </p:sp>
        <p:sp>
          <p:nvSpPr>
            <p:cNvPr id="61" name="Text Box 25"/>
            <p:cNvSpPr txBox="1">
              <a:spLocks noChangeArrowheads="1"/>
            </p:cNvSpPr>
            <p:nvPr/>
          </p:nvSpPr>
          <p:spPr bwMode="auto">
            <a:xfrm>
              <a:off x="6584950" y="2200275"/>
              <a:ext cx="2090738" cy="762000"/>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项目批准、核准、备案</a:t>
              </a:r>
            </a:p>
          </p:txBody>
        </p:sp>
        <p:sp>
          <p:nvSpPr>
            <p:cNvPr id="68" name="Rectangle 36"/>
            <p:cNvSpPr>
              <a:spLocks noChangeArrowheads="1"/>
            </p:cNvSpPr>
            <p:nvPr/>
          </p:nvSpPr>
          <p:spPr bwMode="auto">
            <a:xfrm>
              <a:off x="1403350" y="3568700"/>
              <a:ext cx="2520950" cy="646112"/>
            </a:xfrm>
            <a:prstGeom prst="rect">
              <a:avLst/>
            </a:prstGeom>
            <a:noFill/>
            <a:ln w="9525">
              <a:no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a:ln>
                    <a:noFill/>
                  </a:ln>
                  <a:solidFill>
                    <a:srgbClr val="0033CC"/>
                  </a:solidFill>
                  <a:effectLst/>
                  <a:uLnTx/>
                  <a:uFillTx/>
                  <a:latin typeface="HY견고딕"/>
                  <a:ea typeface="HY견고딕"/>
                  <a:cs typeface="HY견고딕"/>
                </a:rPr>
                <a:t>建设用地的位置、面积、允许建设的范围 </a:t>
              </a:r>
            </a:p>
          </p:txBody>
        </p:sp>
        <p:sp>
          <p:nvSpPr>
            <p:cNvPr id="69" name="Rectangle 37"/>
            <p:cNvSpPr>
              <a:spLocks noChangeArrowheads="1"/>
            </p:cNvSpPr>
            <p:nvPr/>
          </p:nvSpPr>
          <p:spPr bwMode="auto">
            <a:xfrm>
              <a:off x="4211638" y="3279775"/>
              <a:ext cx="2592387" cy="646112"/>
            </a:xfrm>
            <a:prstGeom prst="rect">
              <a:avLst/>
            </a:prstGeom>
            <a:noFill/>
            <a:ln w="9525">
              <a:no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a:ln>
                    <a:noFill/>
                  </a:ln>
                  <a:solidFill>
                    <a:srgbClr val="0033CC"/>
                  </a:solidFill>
                  <a:effectLst/>
                  <a:uLnTx/>
                  <a:uFillTx/>
                  <a:latin typeface="HY견고딕"/>
                  <a:ea typeface="HY견고딕"/>
                  <a:cs typeface="HY견고딕"/>
                </a:rPr>
                <a:t>出让地块的位置、使用性质、开发强度等 </a:t>
              </a:r>
            </a:p>
          </p:txBody>
        </p:sp>
        <p:sp>
          <p:nvSpPr>
            <p:cNvPr id="70" name="Text Box 38"/>
            <p:cNvSpPr txBox="1">
              <a:spLocks noChangeArrowheads="1"/>
            </p:cNvSpPr>
            <p:nvPr/>
          </p:nvSpPr>
          <p:spPr bwMode="auto">
            <a:xfrm>
              <a:off x="5148263" y="1201737"/>
              <a:ext cx="1860550" cy="427038"/>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需备案的项目</a:t>
              </a:r>
            </a:p>
          </p:txBody>
        </p:sp>
        <p:sp>
          <p:nvSpPr>
            <p:cNvPr id="77" name="Text Box 45"/>
            <p:cNvSpPr txBox="1">
              <a:spLocks noChangeArrowheads="1"/>
            </p:cNvSpPr>
            <p:nvPr/>
          </p:nvSpPr>
          <p:spPr bwMode="auto">
            <a:xfrm>
              <a:off x="6715125" y="3387725"/>
              <a:ext cx="1800225" cy="369887"/>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1800" b="1" kern="0" cap="none" spc="0" normalizeH="0" baseline="0" noProof="0" dirty="0">
                  <a:solidFill>
                    <a:schemeClr val="tx1"/>
                  </a:solidFill>
                  <a:latin typeface="HY견고딕"/>
                  <a:ea typeface="HY견고딕"/>
                  <a:cs typeface="HY견고딕"/>
                </a:rPr>
                <a:t>土地招、拍、挂</a:t>
              </a:r>
            </a:p>
          </p:txBody>
        </p:sp>
        <p:cxnSp>
          <p:nvCxnSpPr>
            <p:cNvPr id="63526" name="AutoShape 46"/>
            <p:cNvCxnSpPr>
              <a:stCxn id="46" idx="2"/>
              <a:endCxn id="61" idx="0"/>
            </p:cNvCxnSpPr>
            <p:nvPr/>
          </p:nvCxnSpPr>
          <p:spPr>
            <a:xfrm flipH="1">
              <a:off x="7631113" y="2055813"/>
              <a:ext cx="1587" cy="144462"/>
            </a:xfrm>
            <a:prstGeom prst="straightConnector1">
              <a:avLst/>
            </a:prstGeom>
            <a:ln w="9525" cap="flat" cmpd="sng">
              <a:solidFill>
                <a:schemeClr val="tx1"/>
              </a:solidFill>
              <a:prstDash val="solid"/>
              <a:headEnd type="none" w="med" len="med"/>
              <a:tailEnd type="triangle" w="med" len="med"/>
            </a:ln>
          </p:spPr>
        </p:cxnSp>
        <p:cxnSp>
          <p:nvCxnSpPr>
            <p:cNvPr id="63527" name="AutoShape 47"/>
            <p:cNvCxnSpPr>
              <a:stCxn id="61" idx="2"/>
              <a:endCxn id="77" idx="0"/>
            </p:cNvCxnSpPr>
            <p:nvPr/>
          </p:nvCxnSpPr>
          <p:spPr>
            <a:xfrm rot="5400000">
              <a:off x="7410128" y="3167534"/>
              <a:ext cx="425450" cy="14932"/>
            </a:xfrm>
            <a:prstGeom prst="straightConnector1">
              <a:avLst/>
            </a:prstGeom>
            <a:ln w="9525" cap="flat" cmpd="sng">
              <a:solidFill>
                <a:schemeClr val="tx1"/>
              </a:solidFill>
              <a:prstDash val="solid"/>
              <a:headEnd type="none" w="med" len="med"/>
              <a:tailEnd type="triangle" w="med" len="med"/>
            </a:ln>
          </p:spPr>
        </p:cxnSp>
        <p:cxnSp>
          <p:nvCxnSpPr>
            <p:cNvPr id="63528" name="AutoShape 48"/>
            <p:cNvCxnSpPr>
              <a:stCxn id="77" idx="2"/>
              <a:endCxn id="54" idx="0"/>
            </p:cNvCxnSpPr>
            <p:nvPr/>
          </p:nvCxnSpPr>
          <p:spPr>
            <a:xfrm rot="-5400000" flipH="1">
              <a:off x="7464222" y="3908221"/>
              <a:ext cx="319643" cy="17313"/>
            </a:xfrm>
            <a:prstGeom prst="straightConnector1">
              <a:avLst/>
            </a:prstGeom>
            <a:ln w="9525" cap="flat" cmpd="sng">
              <a:solidFill>
                <a:schemeClr val="tx1"/>
              </a:solidFill>
              <a:prstDash val="solid"/>
              <a:headEnd type="none" w="med" len="med"/>
              <a:tailEnd type="triangle" w="med" len="med"/>
            </a:ln>
          </p:spPr>
        </p:cxnSp>
        <p:cxnSp>
          <p:nvCxnSpPr>
            <p:cNvPr id="63529" name="AutoShape 50"/>
            <p:cNvCxnSpPr>
              <a:stCxn id="59" idx="1"/>
            </p:cNvCxnSpPr>
            <p:nvPr/>
          </p:nvCxnSpPr>
          <p:spPr>
            <a:xfrm rot="-10800000" flipV="1">
              <a:off x="1403350" y="3062288"/>
              <a:ext cx="2376488" cy="506412"/>
            </a:xfrm>
            <a:prstGeom prst="bentConnector3">
              <a:avLst>
                <a:gd name="adj1" fmla="val 10954"/>
              </a:avLst>
            </a:prstGeom>
            <a:ln w="9525" cap="flat" cmpd="sng">
              <a:solidFill>
                <a:schemeClr val="tx1"/>
              </a:solidFill>
              <a:prstDash val="solid"/>
              <a:miter/>
              <a:headEnd type="none" w="med" len="med"/>
              <a:tailEnd type="triangle" w="med" len="med"/>
            </a:ln>
          </p:spPr>
        </p:cxnSp>
      </p:grpSp>
      <p:sp>
        <p:nvSpPr>
          <p:cNvPr id="84" name="Rectangle 2"/>
          <p:cNvSpPr>
            <a:spLocks noGrp="1" noChangeArrowheads="1"/>
          </p:cNvSpPr>
          <p:nvPr/>
        </p:nvSpPr>
        <p:spPr>
          <a:xfrm>
            <a:off x="2497773" y="239275"/>
            <a:ext cx="8229600" cy="571500"/>
          </a:xfrm>
          <a:prstGeom prst="rect">
            <a:avLst/>
          </a:prstGeom>
          <a:noFill/>
          <a:ln w="9525">
            <a:noFill/>
          </a:ln>
        </p:spPr>
        <p:txBody>
          <a:bodyPr vert="horz" wrap="square" lIns="91440" tIns="45720" rIns="91440" bIns="45720" numCol="1" anchor="ctr" anchorCtr="0" compatLnSpc="1"/>
          <a:lstStyle>
            <a:lvl1pPr algn="ctr" rtl="0" eaLnBrk="0" fontAlgn="base" latinLnBrk="1" hangingPunct="0">
              <a:spcBef>
                <a:spcPct val="0"/>
              </a:spcBef>
              <a:spcAft>
                <a:spcPct val="0"/>
              </a:spcAft>
              <a:defRPr kumimoji="1" sz="2800">
                <a:solidFill>
                  <a:srgbClr val="C00000"/>
                </a:solidFill>
                <a:effectLst>
                  <a:outerShdw blurRad="60007" dist="200025" dir="15000000" sy="30000" kx="-1800000" algn="bl" rotWithShape="0">
                    <a:prstClr val="black">
                      <a:alpha val="32000"/>
                    </a:prstClr>
                  </a:outerShdw>
                </a:effectLst>
                <a:latin typeface="+mj-lt"/>
                <a:ea typeface="+mj-ea"/>
                <a:cs typeface="+mj-cs"/>
              </a:defRPr>
            </a:lvl1pPr>
            <a:lvl2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2pPr>
            <a:lvl3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3pPr>
            <a:lvl4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4pPr>
            <a:lvl5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5pPr>
            <a:lvl6pPr marL="457200" algn="l" rtl="0" fontAlgn="base" latinLnBrk="1">
              <a:spcBef>
                <a:spcPct val="0"/>
              </a:spcBef>
              <a:spcAft>
                <a:spcPct val="0"/>
              </a:spcAft>
              <a:defRPr kumimoji="1" sz="2800">
                <a:solidFill>
                  <a:schemeClr val="bg1"/>
                </a:solidFill>
                <a:latin typeface="HY견고딕" pitchFamily="18" charset="-127"/>
                <a:ea typeface="HY견고딕" pitchFamily="18" charset="-127"/>
              </a:defRPr>
            </a:lvl6pPr>
            <a:lvl7pPr marL="914400" algn="l" rtl="0" fontAlgn="base" latinLnBrk="1">
              <a:spcBef>
                <a:spcPct val="0"/>
              </a:spcBef>
              <a:spcAft>
                <a:spcPct val="0"/>
              </a:spcAft>
              <a:defRPr kumimoji="1" sz="2800">
                <a:solidFill>
                  <a:schemeClr val="bg1"/>
                </a:solidFill>
                <a:latin typeface="HY견고딕" pitchFamily="18" charset="-127"/>
                <a:ea typeface="HY견고딕" pitchFamily="18" charset="-127"/>
              </a:defRPr>
            </a:lvl7pPr>
            <a:lvl8pPr marL="1371600" algn="l" rtl="0" fontAlgn="base" latinLnBrk="1">
              <a:spcBef>
                <a:spcPct val="0"/>
              </a:spcBef>
              <a:spcAft>
                <a:spcPct val="0"/>
              </a:spcAft>
              <a:defRPr kumimoji="1" sz="2800">
                <a:solidFill>
                  <a:schemeClr val="bg1"/>
                </a:solidFill>
                <a:latin typeface="HY견고딕" pitchFamily="18" charset="-127"/>
                <a:ea typeface="HY견고딕" pitchFamily="18" charset="-127"/>
              </a:defRPr>
            </a:lvl8pPr>
            <a:lvl9pPr marL="1828800" algn="l" rtl="0" fontAlgn="base" latinLnBrk="1">
              <a:spcBef>
                <a:spcPct val="0"/>
              </a:spcBef>
              <a:spcAft>
                <a:spcPct val="0"/>
              </a:spcAft>
              <a:defRPr kumimoji="1" sz="2800">
                <a:solidFill>
                  <a:schemeClr val="bg1"/>
                </a:solidFill>
                <a:latin typeface="HY견고딕" pitchFamily="18" charset="-127"/>
                <a:ea typeface="HY견고딕" pitchFamily="18" charset="-127"/>
              </a:defRPr>
            </a:lvl9pPr>
          </a:lstStyle>
          <a:p>
            <a:pPr marL="0" marR="0" lvl="0" indent="0" algn="ctr" defTabSz="914400" rtl="0" eaLnBrk="0" fontAlgn="base" latinLnBrk="1" hangingPunct="0">
              <a:lnSpc>
                <a:spcPct val="100000"/>
              </a:lnSpc>
              <a:spcBef>
                <a:spcPct val="0"/>
              </a:spcBef>
              <a:spcAft>
                <a:spcPct val="0"/>
              </a:spcAft>
              <a:buClrTx/>
              <a:buSzTx/>
              <a:buFontTx/>
              <a:buNone/>
              <a:defRPr/>
            </a:pPr>
            <a:r>
              <a:rPr kumimoji="1" lang="en-US" altLang="zh-CN"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a:t>
            </a:r>
            <a:r>
              <a:rPr kumimoji="1" lang="zh-CN" altLang="en-US"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一书两证”的一般程序</a:t>
            </a:r>
          </a:p>
        </p:txBody>
      </p:sp>
    </p:spTree>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2596" y="836712"/>
            <a:ext cx="8358246" cy="5500726"/>
          </a:xfrm>
        </p:spPr>
        <p:txBody>
          <a:bodyPr vert="horz" wrap="square" lIns="91440" tIns="45720" rIns="91440" bIns="45720" numCol="1" anchor="ctr" anchorCtr="0" compatLnSpc="1"/>
          <a:lstStyle/>
          <a:p>
            <a:pPr marL="0" marR="0" lvl="0" indent="0" algn="ctr" defTabSz="914400" rtl="0" eaLnBrk="0" fontAlgn="base" latinLnBrk="1" hangingPunct="0">
              <a:lnSpc>
                <a:spcPct val="100000"/>
              </a:lnSpc>
              <a:spcBef>
                <a:spcPct val="0"/>
              </a:spcBef>
              <a:spcAft>
                <a:spcPct val="0"/>
              </a:spcAft>
              <a:buClrTx/>
              <a:buSzTx/>
              <a:buFontTx/>
              <a:buNone/>
              <a:defRPr/>
            </a:pPr>
            <a:r>
              <a:rPr kumimoji="1" lang="zh-CN" altLang="en-US"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讨论案例</a:t>
            </a:r>
          </a:p>
        </p:txBody>
      </p:sp>
      <p:sp>
        <p:nvSpPr>
          <p:cNvPr id="3" name="内容占位符 2"/>
          <p:cNvSpPr>
            <a:spLocks noGrp="1"/>
          </p:cNvSpPr>
          <p:nvPr>
            <p:ph idx="1"/>
          </p:nvPr>
        </p:nvSpPr>
        <p:spPr>
          <a:xfrm>
            <a:off x="1952596" y="836712"/>
            <a:ext cx="8358246" cy="5500726"/>
          </a:xfrm>
        </p:spPr>
        <p:txBody>
          <a:bodyPr/>
          <a:lstStyle/>
          <a:p>
            <a:pPr marL="342900" marR="0" lvl="0" indent="-342900" algn="l" defTabSz="914400" rtl="0" eaLnBrk="1" fontAlgn="base" latinLnBrk="1" hangingPunct="1">
              <a:lnSpc>
                <a:spcPct val="100000"/>
              </a:lnSpc>
              <a:spcBef>
                <a:spcPts val="0"/>
              </a:spcBef>
              <a:spcAft>
                <a:spcPct val="0"/>
              </a:spcAft>
              <a:buClrTx/>
              <a:buSzTx/>
              <a:buFont typeface="Wingdings" panose="05000000000000000000" pitchFamily="2" charset="2"/>
              <a:buChar char="Ø"/>
              <a:defRPr/>
            </a:pPr>
            <a:endParaRPr kumimoji="1" lang="zh-CN" altLang="en-US" sz="3200" b="1" i="0" u="none" strike="noStrike" kern="0" cap="none" spc="0" normalizeH="0" baseline="0" noProof="0">
              <a:ln>
                <a:noFill/>
              </a:ln>
              <a:solidFill>
                <a:srgbClr val="0033CC"/>
              </a:solidFill>
              <a:effectLst/>
              <a:uLnTx/>
              <a:uFillTx/>
              <a:latin typeface="+mj-ea"/>
              <a:ea typeface="+mj-ea"/>
              <a:cs typeface="Times New Roman" panose="02020603050405020304" pitchFamily="18" charset="0"/>
            </a:endParaRPr>
          </a:p>
        </p:txBody>
      </p:sp>
      <p:pic>
        <p:nvPicPr>
          <p:cNvPr id="80900" name="Picture 3" descr="8"/>
          <p:cNvPicPr>
            <a:picLocks noChangeAspect="1"/>
          </p:cNvPicPr>
          <p:nvPr/>
        </p:nvPicPr>
        <p:blipFill>
          <a:blip r:embed="rId2"/>
          <a:stretch>
            <a:fillRect/>
          </a:stretch>
        </p:blipFill>
        <p:spPr>
          <a:xfrm>
            <a:off x="502920" y="363855"/>
            <a:ext cx="11544300" cy="6286500"/>
          </a:xfrm>
          <a:prstGeom prst="rect">
            <a:avLst/>
          </a:prstGeom>
          <a:noFill/>
          <a:ln w="9525">
            <a:noFill/>
          </a:ln>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81923" name="内容占位符 2"/>
          <p:cNvSpPr>
            <a:spLocks noGrp="1"/>
          </p:cNvSpPr>
          <p:nvPr/>
        </p:nvSpPr>
        <p:spPr>
          <a:xfrm>
            <a:off x="1921693" y="816490"/>
            <a:ext cx="9771197" cy="5595740"/>
          </a:xfrm>
          <a:prstGeom prst="rect">
            <a:avLst/>
          </a:prstGeom>
          <a:solidFill>
            <a:schemeClr val="bg1"/>
          </a:solidFill>
          <a:ln>
            <a:noFill/>
          </a:ln>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lvl="1"/>
            <a:r>
              <a:rPr kumimoji="1" lang="en-US" altLang="zh-CN" dirty="0">
                <a:solidFill>
                  <a:srgbClr val="FF0000"/>
                </a:solidFill>
                <a:latin typeface="华文楷体" panose="02010600040101010101" pitchFamily="2" charset="-122"/>
                <a:ea typeface="华文楷体" panose="02010600040101010101" pitchFamily="2" charset="-122"/>
              </a:rPr>
              <a:t>1.</a:t>
            </a:r>
            <a:r>
              <a:rPr kumimoji="1" lang="zh-CN" altLang="en-US" dirty="0">
                <a:latin typeface="华文楷体" panose="02010600040101010101" pitchFamily="2" charset="-122"/>
                <a:ea typeface="华文楷体" panose="02010600040101010101" pitchFamily="2" charset="-122"/>
              </a:rPr>
              <a:t>该工程被责令立即停工的具体原因包括：</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擅自改变建筑工程许可证内容：自行增加层数；擅自增加卫生间，改变建筑使用性质。</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已构成违法建设</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按建筑工程规划管理的要求：建筑设计方案如需做较大改动，应修改设计方案后，再送审设计方案，直到审定通过后方可建设。</a:t>
            </a:r>
          </a:p>
          <a:p>
            <a:pPr lvl="1"/>
            <a:r>
              <a:rPr kumimoji="1" lang="en-US" altLang="zh-CN" dirty="0">
                <a:solidFill>
                  <a:srgbClr val="FF0000"/>
                </a:solidFill>
                <a:latin typeface="华文楷体" panose="02010600040101010101" pitchFamily="2" charset="-122"/>
                <a:ea typeface="华文楷体" panose="02010600040101010101" pitchFamily="2" charset="-122"/>
              </a:rPr>
              <a:t>2.</a:t>
            </a:r>
            <a:r>
              <a:rPr kumimoji="1" lang="zh-CN" altLang="en-US" dirty="0">
                <a:latin typeface="华文楷体" panose="02010600040101010101" pitchFamily="2" charset="-122"/>
                <a:ea typeface="华文楷体" panose="02010600040101010101" pitchFamily="2" charset="-122"/>
              </a:rPr>
              <a:t>市规划行政主管部门的处理：</a:t>
            </a:r>
            <a:r>
              <a:rPr kumimoji="1" lang="zh-CN" altLang="en-US" sz="2000" dirty="0">
                <a:solidFill>
                  <a:srgbClr val="FF0000"/>
                </a:solidFill>
                <a:latin typeface="华文楷体" panose="02010600040101010101" pitchFamily="2" charset="-122"/>
                <a:ea typeface="华文楷体" panose="02010600040101010101" pitchFamily="2" charset="-122"/>
              </a:rPr>
              <a:t>（第六十四条）</a:t>
            </a:r>
            <a:endParaRPr kumimoji="1" lang="zh-CN" altLang="en-US" dirty="0">
              <a:latin typeface="华文楷体" panose="02010600040101010101" pitchFamily="2" charset="-122"/>
              <a:ea typeface="华文楷体" panose="02010600040101010101" pitchFamily="2" charset="-122"/>
            </a:endParaRP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拆除第四层墙体和增设的卫生间</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对地下室依法罚款后补办审批手续</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对工程主要负责人建议给予行政处分</a:t>
            </a:r>
          </a:p>
        </p:txBody>
      </p:sp>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52596" y="836712"/>
            <a:ext cx="8358246" cy="5500726"/>
          </a:xfrm>
        </p:spPr>
        <p:txBody>
          <a:bodyPr vert="horz" wrap="square" lIns="91440" tIns="45720" rIns="91440" bIns="45720" numCol="1" anchor="ctr" anchorCtr="0" compatLnSpc="1"/>
          <a:lstStyle/>
          <a:p>
            <a:pPr marL="0" marR="0" lvl="0" indent="0" algn="ctr" defTabSz="914400" rtl="0" eaLnBrk="0" fontAlgn="base" latinLnBrk="1" hangingPunct="0">
              <a:lnSpc>
                <a:spcPct val="100000"/>
              </a:lnSpc>
              <a:spcBef>
                <a:spcPct val="0"/>
              </a:spcBef>
              <a:spcAft>
                <a:spcPct val="0"/>
              </a:spcAft>
              <a:buClrTx/>
              <a:buSzTx/>
              <a:buFontTx/>
              <a:buNone/>
              <a:defRPr/>
            </a:pPr>
            <a:r>
              <a:rPr kumimoji="1" lang="zh-CN" altLang="en-US"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讨论案例</a:t>
            </a:r>
          </a:p>
        </p:txBody>
      </p:sp>
      <p:sp>
        <p:nvSpPr>
          <p:cNvPr id="3" name="内容占位符 2"/>
          <p:cNvSpPr>
            <a:spLocks noGrp="1"/>
          </p:cNvSpPr>
          <p:nvPr>
            <p:ph idx="4294967295"/>
          </p:nvPr>
        </p:nvSpPr>
        <p:spPr>
          <a:xfrm>
            <a:off x="1952596" y="836712"/>
            <a:ext cx="8358246" cy="5500726"/>
          </a:xfrm>
        </p:spPr>
        <p:txBody>
          <a:bodyPr/>
          <a:lstStyle/>
          <a:p>
            <a:pPr marL="342900" marR="0" lvl="0" indent="-342900" algn="l" defTabSz="914400" rtl="0" eaLnBrk="1" fontAlgn="base" latinLnBrk="1" hangingPunct="1">
              <a:lnSpc>
                <a:spcPct val="100000"/>
              </a:lnSpc>
              <a:spcBef>
                <a:spcPts val="0"/>
              </a:spcBef>
              <a:spcAft>
                <a:spcPct val="0"/>
              </a:spcAft>
              <a:buClrTx/>
              <a:buSzTx/>
              <a:buFont typeface="Wingdings" panose="05000000000000000000" pitchFamily="2" charset="2"/>
              <a:buChar char="Ø"/>
              <a:defRPr/>
            </a:pPr>
            <a:endParaRPr kumimoji="1" lang="zh-CN" altLang="en-US" sz="3200" b="1" i="0" u="none" strike="noStrike" kern="0" cap="none" spc="0" normalizeH="0" baseline="0" noProof="0">
              <a:ln>
                <a:noFill/>
              </a:ln>
              <a:solidFill>
                <a:srgbClr val="0033CC"/>
              </a:solidFill>
              <a:effectLst/>
              <a:uLnTx/>
              <a:uFillTx/>
              <a:latin typeface="+mj-ea"/>
              <a:ea typeface="+mj-ea"/>
              <a:cs typeface="Times New Roman" panose="02020603050405020304" pitchFamily="18" charset="0"/>
            </a:endParaRPr>
          </a:p>
        </p:txBody>
      </p:sp>
      <p:pic>
        <p:nvPicPr>
          <p:cNvPr id="80900" name="Picture 3" descr="8"/>
          <p:cNvPicPr>
            <a:picLocks noChangeAspect="1"/>
          </p:cNvPicPr>
          <p:nvPr/>
        </p:nvPicPr>
        <p:blipFill>
          <a:blip r:embed="rId2"/>
          <a:stretch>
            <a:fillRect/>
          </a:stretch>
        </p:blipFill>
        <p:spPr>
          <a:xfrm>
            <a:off x="502920" y="363855"/>
            <a:ext cx="11544300" cy="6286500"/>
          </a:xfrm>
          <a:prstGeom prst="rect">
            <a:avLst/>
          </a:prstGeom>
          <a:noFill/>
          <a:ln w="9525">
            <a:noFill/>
          </a:ln>
        </p:spPr>
      </p:pic>
    </p:spTree>
    <p:extLst>
      <p:ext uri="{BB962C8B-B14F-4D97-AF65-F5344CB8AC3E}">
        <p14:creationId xmlns:p14="http://schemas.microsoft.com/office/powerpoint/2010/main" val="135111332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48640" y="27940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2069013" y="392527"/>
            <a:ext cx="5530681"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10.1  </a:t>
            </a:r>
            <a:r>
              <a:rPr lang="en-US" altLang="zh-CN" dirty="0" err="1">
                <a:solidFill>
                  <a:schemeClr val="accent1"/>
                </a:solidFill>
                <a:effectLst>
                  <a:outerShdw blurRad="38100" dist="25400" dir="5400000" algn="ctr" rotWithShape="0">
                    <a:srgbClr val="6E747A">
                      <a:alpha val="43000"/>
                    </a:srgbClr>
                  </a:outerShdw>
                </a:effectLst>
                <a:sym typeface="+mn-ea"/>
              </a:rPr>
              <a:t>工程建设规划</a:t>
            </a:r>
            <a:r>
              <a:rPr lang="zh-CN" altLang="en-US" dirty="0">
                <a:solidFill>
                  <a:schemeClr val="accent1"/>
                </a:solidFill>
                <a:effectLst>
                  <a:outerShdw blurRad="38100" dist="25400" dir="5400000" algn="ctr" rotWithShape="0">
                    <a:srgbClr val="6E747A">
                      <a:alpha val="43000"/>
                    </a:srgbClr>
                  </a:outerShdw>
                </a:effectLst>
                <a:sym typeface="+mn-ea"/>
              </a:rPr>
              <a:t>法规概述</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5" name="文本框 17"/>
          <p:cNvSpPr txBox="1"/>
          <p:nvPr/>
        </p:nvSpPr>
        <p:spPr>
          <a:xfrm>
            <a:off x="987937" y="1641475"/>
            <a:ext cx="10464924" cy="4413516"/>
          </a:xfrm>
          <a:prstGeom prst="rect">
            <a:avLst/>
          </a:prstGeom>
          <a:noFill/>
          <a:ln>
            <a:noFill/>
          </a:ln>
        </p:spPr>
        <p:txBody>
          <a:bodyPr wrap="square" rtlCol="0" anchor="t">
            <a:spAutoFit/>
          </a:bodyPr>
          <a:lstStyle/>
          <a:p>
            <a:pPr marL="342900" marR="0" lvl="0" indent="-342900" algn="l" defTabSz="914400" rtl="0" eaLnBrk="1" fontAlgn="base" latinLnBrk="0" hangingPunct="1">
              <a:lnSpc>
                <a:spcPct val="130000"/>
              </a:lnSpc>
              <a:spcBef>
                <a:spcPts val="0"/>
              </a:spcBef>
              <a:spcAft>
                <a:spcPct val="0"/>
              </a:spcAft>
              <a:buClrTx/>
              <a:buSzTx/>
              <a:buFont typeface="Wingdings" panose="05000000000000000000" pitchFamily="2" charset="2"/>
              <a:buNone/>
              <a:defRPr/>
            </a:pPr>
            <a:r>
              <a:rPr lang="zh-CN" altLang="en-US" sz="3600" b="1" kern="0" dirty="0">
                <a:solidFill>
                  <a:srgbClr val="FF0000"/>
                </a:solidFill>
                <a:latin typeface="楷体_GB2312" pitchFamily="49" charset="-122"/>
                <a:ea typeface="楷体_GB2312" pitchFamily="49" charset="-122"/>
                <a:sym typeface="+mn-ea"/>
              </a:rPr>
              <a:t>城乡规划法规</a:t>
            </a:r>
            <a:r>
              <a:rPr lang="zh-CN" altLang="en-US" sz="3600" b="1" kern="0" noProof="0" dirty="0">
                <a:ln>
                  <a:noFill/>
                </a:ln>
                <a:solidFill>
                  <a:srgbClr val="3E3E5C"/>
                </a:solidFill>
                <a:effectLst/>
                <a:uLnTx/>
                <a:uFillTx/>
                <a:latin typeface="楷体_GB2312" pitchFamily="49" charset="-122"/>
                <a:ea typeface="楷体_GB2312" pitchFamily="49" charset="-122"/>
                <a:sym typeface="+mn-ea"/>
              </a:rPr>
              <a:t>：是指调整</a:t>
            </a:r>
            <a:r>
              <a:rPr lang="zh-CN" altLang="en-US" sz="3600" b="1" kern="0" noProof="0" dirty="0">
                <a:ln>
                  <a:noFill/>
                </a:ln>
                <a:solidFill>
                  <a:srgbClr val="FF0000"/>
                </a:solidFill>
                <a:effectLst/>
                <a:uLnTx/>
                <a:uFillTx/>
                <a:latin typeface="楷体_GB2312" pitchFamily="49" charset="-122"/>
                <a:ea typeface="楷体_GB2312" pitchFamily="49" charset="-122"/>
                <a:sym typeface="+mn-ea"/>
              </a:rPr>
              <a:t>城乡规划</a:t>
            </a:r>
            <a:r>
              <a:rPr lang="zh-CN" altLang="en-US" sz="3600" b="1" kern="0" noProof="0" dirty="0">
                <a:ln>
                  <a:noFill/>
                </a:ln>
                <a:solidFill>
                  <a:srgbClr val="3E3E5C"/>
                </a:solidFill>
                <a:effectLst/>
                <a:uLnTx/>
                <a:uFillTx/>
                <a:latin typeface="楷体_GB2312" pitchFamily="49" charset="-122"/>
                <a:ea typeface="楷体_GB2312" pitchFamily="49" charset="-122"/>
                <a:sym typeface="+mn-ea"/>
              </a:rPr>
              <a:t>制定、实施和管理过程中，各种社会关系的法律规范的总称。</a:t>
            </a:r>
            <a:endParaRPr lang="en-US" altLang="zh-CN" sz="3600" b="1" kern="0" noProof="0" dirty="0">
              <a:ln>
                <a:noFill/>
              </a:ln>
              <a:solidFill>
                <a:srgbClr val="3E3E5C"/>
              </a:solidFill>
              <a:effectLst/>
              <a:uLnTx/>
              <a:uFillTx/>
              <a:latin typeface="楷体_GB2312" pitchFamily="49" charset="-122"/>
              <a:ea typeface="楷体_GB2312" pitchFamily="49" charset="-122"/>
              <a:sym typeface="+mn-ea"/>
            </a:endParaRPr>
          </a:p>
          <a:p>
            <a:pPr marL="342900" marR="0" lvl="0" indent="-342900" algn="l" defTabSz="914400" rtl="0" eaLnBrk="1" fontAlgn="base" latinLnBrk="0" hangingPunct="1">
              <a:lnSpc>
                <a:spcPct val="130000"/>
              </a:lnSpc>
              <a:spcBef>
                <a:spcPts val="0"/>
              </a:spcBef>
              <a:spcAft>
                <a:spcPct val="0"/>
              </a:spcAft>
              <a:buClrTx/>
              <a:buSzTx/>
              <a:buFont typeface="Wingdings" panose="05000000000000000000" pitchFamily="2" charset="2"/>
              <a:buNone/>
              <a:defRPr/>
            </a:pPr>
            <a:r>
              <a:rPr lang="zh-CN" altLang="en-US" sz="3600" b="1" kern="0" dirty="0">
                <a:solidFill>
                  <a:srgbClr val="3E3E5C"/>
                </a:solidFill>
                <a:latin typeface="楷体_GB2312" pitchFamily="49" charset="-122"/>
                <a:ea typeface="楷体_GB2312" pitchFamily="49" charset="-122"/>
                <a:sym typeface="+mn-ea"/>
              </a:rPr>
              <a:t>城乡规划法的适用范围：一是</a:t>
            </a:r>
            <a:r>
              <a:rPr lang="zh-CN" altLang="en-US" sz="3600" b="1" kern="0" dirty="0">
                <a:solidFill>
                  <a:srgbClr val="FF0000"/>
                </a:solidFill>
                <a:latin typeface="楷体_GB2312" pitchFamily="49" charset="-122"/>
                <a:ea typeface="楷体_GB2312" pitchFamily="49" charset="-122"/>
                <a:sym typeface="+mn-ea"/>
              </a:rPr>
              <a:t>地域范围</a:t>
            </a:r>
            <a:r>
              <a:rPr lang="zh-CN" altLang="en-US" sz="3600" b="1" kern="0" dirty="0">
                <a:solidFill>
                  <a:srgbClr val="3E3E5C"/>
                </a:solidFill>
                <a:latin typeface="楷体_GB2312" pitchFamily="49" charset="-122"/>
                <a:ea typeface="楷体_GB2312" pitchFamily="49" charset="-122"/>
                <a:sym typeface="+mn-ea"/>
              </a:rPr>
              <a:t>，包括规划区内的陆地、水面和空间；二是</a:t>
            </a:r>
            <a:r>
              <a:rPr lang="zh-CN" altLang="en-US" sz="3600" b="1" kern="0" dirty="0">
                <a:solidFill>
                  <a:srgbClr val="FF0000"/>
                </a:solidFill>
                <a:latin typeface="楷体_GB2312" pitchFamily="49" charset="-122"/>
                <a:ea typeface="楷体_GB2312" pitchFamily="49" charset="-122"/>
                <a:sym typeface="+mn-ea"/>
              </a:rPr>
              <a:t>人的范围</a:t>
            </a:r>
            <a:r>
              <a:rPr lang="zh-CN" altLang="en-US" sz="3600" b="1" kern="0" dirty="0">
                <a:solidFill>
                  <a:srgbClr val="3E3E5C"/>
                </a:solidFill>
                <a:latin typeface="楷体_GB2312" pitchFamily="49" charset="-122"/>
                <a:ea typeface="楷体_GB2312" pitchFamily="49" charset="-122"/>
                <a:sym typeface="+mn-ea"/>
              </a:rPr>
              <a:t>，包括城乡规划编制、审批、管理活动有关的单位和个人。</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48640" y="27940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2069013" y="392527"/>
            <a:ext cx="5408853"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10.2 </a:t>
            </a:r>
            <a:r>
              <a:rPr lang="en-US" altLang="zh-CN" dirty="0">
                <a:solidFill>
                  <a:schemeClr val="accent1"/>
                </a:solidFill>
                <a:effectLst>
                  <a:outerShdw blurRad="38100" dist="25400" dir="5400000" algn="ctr" rotWithShape="0">
                    <a:srgbClr val="6E747A">
                      <a:alpha val="43000"/>
                    </a:srgbClr>
                  </a:outerShdw>
                </a:effectLst>
                <a:sym typeface="+mn-ea"/>
              </a:rPr>
              <a:t>工程建设规划立法现状</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4" name="文本框 17"/>
          <p:cNvSpPr txBox="1"/>
          <p:nvPr/>
        </p:nvSpPr>
        <p:spPr>
          <a:xfrm>
            <a:off x="987937" y="1641475"/>
            <a:ext cx="10464924" cy="2973122"/>
          </a:xfrm>
          <a:prstGeom prst="rect">
            <a:avLst/>
          </a:prstGeom>
          <a:noFill/>
          <a:ln>
            <a:noFill/>
          </a:ln>
        </p:spPr>
        <p:txBody>
          <a:bodyPr wrap="square" rtlCol="0" anchor="t">
            <a:spAutoFit/>
          </a:bodyPr>
          <a:lstStyle/>
          <a:p>
            <a:pPr marL="342900" marR="0" lvl="0" indent="-342900" algn="l" defTabSz="914400" rtl="0" eaLnBrk="1" fontAlgn="base" latinLnBrk="0" hangingPunct="1">
              <a:lnSpc>
                <a:spcPct val="130000"/>
              </a:lnSpc>
              <a:spcBef>
                <a:spcPts val="0"/>
              </a:spcBef>
              <a:spcAft>
                <a:spcPct val="0"/>
              </a:spcAft>
              <a:buClrTx/>
              <a:buSzTx/>
              <a:buFont typeface="Wingdings" panose="05000000000000000000" pitchFamily="2" charset="2"/>
              <a:buNone/>
              <a:defRPr/>
            </a:pPr>
            <a:r>
              <a:rPr lang="zh-CN" altLang="en-US" sz="3600" b="1" kern="0" noProof="0" dirty="0">
                <a:solidFill>
                  <a:srgbClr val="FF0000"/>
                </a:solidFill>
                <a:latin typeface="楷体_GB2312" pitchFamily="49" charset="-122"/>
                <a:ea typeface="楷体_GB2312" pitchFamily="49" charset="-122"/>
                <a:sym typeface="+mn-ea"/>
              </a:rPr>
              <a:t>  </a:t>
            </a:r>
            <a:r>
              <a:rPr lang="zh-CN" altLang="en-US" sz="3600" b="1" kern="0" noProof="0" dirty="0">
                <a:latin typeface="楷体_GB2312" pitchFamily="49" charset="-122"/>
                <a:ea typeface="楷体_GB2312" pitchFamily="49" charset="-122"/>
                <a:sym typeface="+mn-ea"/>
              </a:rPr>
              <a:t>我国已形成由</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solidFill>
                  <a:srgbClr val="FF0000"/>
                </a:solidFill>
                <a:latin typeface="楷体_GB2312" pitchFamily="49" charset="-122"/>
                <a:ea typeface="楷体_GB2312" pitchFamily="49" charset="-122"/>
                <a:sym typeface="+mn-ea"/>
              </a:rPr>
              <a:t>中华人民共和国城乡规划法</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latin typeface="楷体_GB2312" pitchFamily="49" charset="-122"/>
                <a:ea typeface="楷体_GB2312" pitchFamily="49" charset="-122"/>
                <a:sym typeface="+mn-ea"/>
              </a:rPr>
              <a:t>为母法、</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solidFill>
                  <a:srgbClr val="FF0000"/>
                </a:solidFill>
                <a:latin typeface="楷体_GB2312" pitchFamily="49" charset="-122"/>
                <a:ea typeface="楷体_GB2312" pitchFamily="49" charset="-122"/>
                <a:sym typeface="+mn-ea"/>
              </a:rPr>
              <a:t>风景名胜区条例</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solidFill>
                  <a:srgbClr val="FF0000"/>
                </a:solidFill>
                <a:latin typeface="楷体_GB2312" pitchFamily="49" charset="-122"/>
                <a:ea typeface="楷体_GB2312" pitchFamily="49" charset="-122"/>
                <a:sym typeface="+mn-ea"/>
              </a:rPr>
              <a:t>、</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solidFill>
                  <a:srgbClr val="FF0000"/>
                </a:solidFill>
                <a:latin typeface="楷体_GB2312" pitchFamily="49" charset="-122"/>
                <a:ea typeface="楷体_GB2312" pitchFamily="49" charset="-122"/>
                <a:sym typeface="+mn-ea"/>
              </a:rPr>
              <a:t>历史文化名城名村保护条例</a:t>
            </a:r>
            <a:r>
              <a:rPr lang="en-US" altLang="zh-CN" sz="3600" b="1" kern="0" noProof="0" dirty="0">
                <a:solidFill>
                  <a:srgbClr val="FF0000"/>
                </a:solidFill>
                <a:latin typeface="楷体_GB2312" pitchFamily="49" charset="-122"/>
                <a:ea typeface="楷体_GB2312" pitchFamily="49" charset="-122"/>
                <a:sym typeface="+mn-ea"/>
              </a:rPr>
              <a:t>》</a:t>
            </a:r>
            <a:r>
              <a:rPr lang="zh-CN" altLang="en-US" sz="3600" b="1" kern="0" noProof="0" dirty="0">
                <a:latin typeface="楷体_GB2312" pitchFamily="49" charset="-122"/>
                <a:ea typeface="楷体_GB2312" pitchFamily="49" charset="-122"/>
                <a:sym typeface="+mn-ea"/>
              </a:rPr>
              <a:t>等行政法规和部门规章为主体的法规体系。</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163185"/>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盲目规划"/>
          <p:cNvPicPr>
            <a:picLocks noChangeAspect="1"/>
          </p:cNvPicPr>
          <p:nvPr/>
        </p:nvPicPr>
        <p:blipFill>
          <a:blip r:embed="rId3"/>
          <a:stretch>
            <a:fillRect/>
          </a:stretch>
        </p:blipFill>
        <p:spPr>
          <a:xfrm>
            <a:off x="53829" y="3467100"/>
            <a:ext cx="3205163" cy="3276600"/>
          </a:xfrm>
          <a:prstGeom prst="rect">
            <a:avLst/>
          </a:prstGeom>
          <a:noFill/>
          <a:ln w="9525">
            <a:noFill/>
          </a:ln>
        </p:spPr>
      </p:pic>
      <p:grpSp>
        <p:nvGrpSpPr>
          <p:cNvPr id="24" name="组合 23"/>
          <p:cNvGrpSpPr/>
          <p:nvPr/>
        </p:nvGrpSpPr>
        <p:grpSpPr>
          <a:xfrm>
            <a:off x="405295" y="271094"/>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678954"/>
            <a:ext cx="3767378"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2283537" y="1669648"/>
            <a:ext cx="9203611" cy="3785652"/>
          </a:xfrm>
          <a:prstGeom prst="rect">
            <a:avLst/>
          </a:prstGeom>
          <a:noFill/>
          <a:ln>
            <a:noFill/>
          </a:ln>
        </p:spPr>
        <p:txBody>
          <a:bodyPr wrap="square" rtlCol="0" anchor="t">
            <a:spAutoFit/>
          </a:bodyPr>
          <a:lstStyle/>
          <a:p>
            <a:pPr marL="342900" marR="0" lvl="0" indent="-342900" algn="l" defTabSz="914400" rtl="0" eaLnBrk="1" fontAlgn="base" latinLnBrk="0" hangingPunct="1">
              <a:lnSpc>
                <a:spcPct val="130000"/>
              </a:lnSpc>
              <a:spcBef>
                <a:spcPts val="0"/>
              </a:spcBef>
              <a:spcAft>
                <a:spcPct val="0"/>
              </a:spcAft>
              <a:buClrTx/>
              <a:buSzTx/>
              <a:buFont typeface="Wingdings" panose="05000000000000000000" pitchFamily="2" charset="2"/>
              <a:buNone/>
              <a:defRPr/>
            </a:pPr>
            <a:r>
              <a:rPr lang="zh-CN" altLang="en-US" sz="3200" b="1" kern="0" noProof="0" dirty="0">
                <a:ln>
                  <a:noFill/>
                </a:ln>
                <a:solidFill>
                  <a:srgbClr val="FF0000"/>
                </a:solidFill>
                <a:effectLst/>
                <a:uLnTx/>
                <a:uFillTx/>
                <a:latin typeface="楷体_GB2312" pitchFamily="49" charset="-122"/>
                <a:ea typeface="楷体_GB2312" pitchFamily="49" charset="-122"/>
                <a:sym typeface="+mn-ea"/>
              </a:rPr>
              <a:t>城乡规划</a:t>
            </a:r>
            <a:r>
              <a:rPr lang="zh-CN" altLang="en-US" sz="3200" b="1" kern="0" noProof="0" dirty="0">
                <a:ln>
                  <a:noFill/>
                </a:ln>
                <a:solidFill>
                  <a:srgbClr val="3E3E5C"/>
                </a:solidFill>
                <a:effectLst/>
                <a:uLnTx/>
                <a:uFillTx/>
                <a:latin typeface="楷体_GB2312" pitchFamily="49" charset="-122"/>
                <a:ea typeface="楷体_GB2312" pitchFamily="49" charset="-122"/>
                <a:sym typeface="+mn-ea"/>
              </a:rPr>
              <a:t>：为了促进城乡经济社会全面协调发展，改善人居环境，确定城市、镇、村庄的</a:t>
            </a:r>
            <a:r>
              <a:rPr lang="zh-CN" altLang="en-US" sz="3200" b="1" u="dashLong" kern="0" noProof="0" dirty="0">
                <a:ln>
                  <a:noFill/>
                </a:ln>
                <a:solidFill>
                  <a:srgbClr val="3E3E5C"/>
                </a:solidFill>
                <a:effectLst/>
                <a:uLnTx/>
                <a:uFill>
                  <a:solidFill>
                    <a:srgbClr val="FF0000"/>
                  </a:solidFill>
                </a:uFill>
                <a:latin typeface="楷体_GB2312" pitchFamily="49" charset="-122"/>
                <a:ea typeface="楷体_GB2312" pitchFamily="49" charset="-122"/>
                <a:sym typeface="+mn-ea"/>
              </a:rPr>
              <a:t>发展规模、发展方向、步骤和建设标准</a:t>
            </a:r>
            <a:r>
              <a:rPr lang="zh-CN" altLang="en-US" sz="3200" b="1" kern="0" noProof="0" dirty="0">
                <a:ln>
                  <a:noFill/>
                </a:ln>
                <a:solidFill>
                  <a:srgbClr val="3E3E5C"/>
                </a:solidFill>
                <a:effectLst/>
                <a:uLnTx/>
                <a:uFillTx/>
                <a:latin typeface="楷体_GB2312" pitchFamily="49" charset="-122"/>
                <a:ea typeface="楷体_GB2312" pitchFamily="49" charset="-122"/>
                <a:sym typeface="+mn-ea"/>
              </a:rPr>
              <a:t>，合理利用城乡土地，协调城乡空间布局和各项建设的综合部署和具体安排</a:t>
            </a:r>
            <a:r>
              <a:rPr lang="zh-CN" altLang="en-US" sz="3200" b="1" kern="0" noProof="0" dirty="0">
                <a:ln>
                  <a:noFill/>
                </a:ln>
                <a:solidFill>
                  <a:srgbClr val="1F1F2E"/>
                </a:solidFill>
                <a:effectLst/>
                <a:uLnTx/>
                <a:uFillTx/>
                <a:latin typeface="楷体_GB2312" pitchFamily="49" charset="-122"/>
                <a:ea typeface="楷体_GB2312" pitchFamily="49" charset="-122"/>
                <a:sym typeface="+mn-ea"/>
              </a:rPr>
              <a:t>。</a:t>
            </a:r>
            <a:endParaRPr kumimoji="0" lang="en-US" altLang="zh-CN" sz="3200" b="1" i="0" u="none" strike="noStrike" kern="0" cap="none" spc="0" normalizeH="0" baseline="0" noProof="0" dirty="0">
              <a:ln>
                <a:noFill/>
              </a:ln>
              <a:solidFill>
                <a:srgbClr val="1F1F2E"/>
              </a:solidFill>
              <a:effectLst/>
              <a:uLnTx/>
              <a:uFillTx/>
              <a:latin typeface="楷体_GB2312" pitchFamily="49" charset="-122"/>
              <a:ea typeface="楷体_GB2312" pitchFamily="49" charset="-122"/>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defRPr/>
            </a:pP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07905" y="377305"/>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2264593" y="882544"/>
            <a:ext cx="3889206"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10.3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2436495" y="910070"/>
            <a:ext cx="8247063" cy="5500688"/>
          </a:xfrm>
          <a:prstGeom prst="rect">
            <a:avLst/>
          </a:prstGeom>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1" hangingPunct="1">
              <a:lnSpc>
                <a:spcPct val="100000"/>
              </a:lnSpc>
              <a:spcBef>
                <a:spcPts val="0"/>
              </a:spcBef>
              <a:spcAft>
                <a:spcPct val="0"/>
              </a:spcAft>
              <a:buClrTx/>
              <a:buSzTx/>
              <a:buFont typeface="Wingdings" panose="05000000000000000000" pitchFamily="2" charset="2"/>
              <a:buNone/>
              <a:defRPr/>
            </a:pPr>
            <a:r>
              <a:rPr kumimoji="1" lang="zh-CN" altLang="en-US" sz="3200" b="1" i="0" u="none" strike="noStrike" kern="0" cap="none" spc="0" normalizeH="0" baseline="0" noProof="0" dirty="0">
                <a:ln>
                  <a:noFill/>
                </a:ln>
                <a:solidFill>
                  <a:srgbClr val="0033CC"/>
                </a:solidFill>
                <a:effectLst/>
                <a:uLnTx/>
                <a:uFillTx/>
                <a:latin typeface="+mj-ea"/>
                <a:ea typeface="+mj-ea"/>
                <a:cs typeface="Times New Roman" panose="02020603050405020304" pitchFamily="18" charset="0"/>
              </a:rPr>
              <a:t>、</a:t>
            </a:r>
            <a:endParaRPr kumimoji="1" lang="zh-CN" altLang="en-US" sz="2000" b="1" i="0" u="none" strike="noStrike" kern="1200" cap="none" spc="0" normalizeH="0" baseline="0" noProof="0" dirty="0">
              <a:ln>
                <a:noFill/>
              </a:ln>
              <a:solidFill>
                <a:srgbClr val="F45700"/>
              </a:solidFill>
              <a:effectLst/>
              <a:uLnTx/>
              <a:uFillTx/>
              <a:latin typeface="HY견고딕"/>
              <a:ea typeface="黑体" panose="02010609060101010101" pitchFamily="49" charset="-122"/>
              <a:cs typeface="HY견고딕"/>
            </a:endParaRPr>
          </a:p>
        </p:txBody>
      </p:sp>
      <p:sp>
        <p:nvSpPr>
          <p:cNvPr id="29" name="Rectangle 2"/>
          <p:cNvSpPr>
            <a:spLocks noChangeArrowheads="1"/>
          </p:cNvSpPr>
          <p:nvPr/>
        </p:nvSpPr>
        <p:spPr bwMode="auto">
          <a:xfrm>
            <a:off x="7227570" y="962457"/>
            <a:ext cx="3529013" cy="1728788"/>
          </a:xfrm>
          <a:prstGeom prst="rect">
            <a:avLst/>
          </a:prstGeom>
          <a:noFill/>
          <a:ln w="31750" cmpd="sng">
            <a:solidFill>
              <a:srgbClr val="80008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sp>
        <p:nvSpPr>
          <p:cNvPr id="30" name="Rectangle 3"/>
          <p:cNvSpPr>
            <a:spLocks noChangeArrowheads="1"/>
          </p:cNvSpPr>
          <p:nvPr/>
        </p:nvSpPr>
        <p:spPr bwMode="auto">
          <a:xfrm>
            <a:off x="3123883" y="3840595"/>
            <a:ext cx="3024188" cy="1370013"/>
          </a:xfrm>
          <a:prstGeom prst="rect">
            <a:avLst/>
          </a:prstGeom>
          <a:noFill/>
          <a:ln w="9525" cmpd="sng">
            <a:solidFill>
              <a:srgbClr val="00000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sp>
        <p:nvSpPr>
          <p:cNvPr id="31" name="Text Box 4"/>
          <p:cNvSpPr txBox="1">
            <a:spLocks noChangeArrowheads="1"/>
          </p:cNvSpPr>
          <p:nvPr/>
        </p:nvSpPr>
        <p:spPr bwMode="auto">
          <a:xfrm>
            <a:off x="8307070" y="1230745"/>
            <a:ext cx="2225675" cy="406400"/>
          </a:xfrm>
          <a:prstGeom prst="rect">
            <a:avLst/>
          </a:prstGeom>
          <a:noFill/>
          <a:ln w="9525" cmpd="sng">
            <a:solidFill>
              <a:srgbClr val="000000"/>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dirty="0">
                <a:solidFill>
                  <a:sysClr val="windowText" lastClr="000000"/>
                </a:solidFill>
                <a:latin typeface="HY견고딕"/>
                <a:ea typeface="HY견고딕"/>
                <a:cs typeface="HY견고딕"/>
              </a:rPr>
              <a:t>全国城镇体系规划</a:t>
            </a:r>
          </a:p>
        </p:txBody>
      </p:sp>
      <p:sp>
        <p:nvSpPr>
          <p:cNvPr id="32" name="Text Box 5"/>
          <p:cNvSpPr txBox="1">
            <a:spLocks noChangeArrowheads="1"/>
          </p:cNvSpPr>
          <p:nvPr/>
        </p:nvSpPr>
        <p:spPr bwMode="auto">
          <a:xfrm>
            <a:off x="8307070" y="1995920"/>
            <a:ext cx="2225675" cy="406400"/>
          </a:xfrm>
          <a:prstGeom prst="rect">
            <a:avLst/>
          </a:prstGeom>
          <a:noFill/>
          <a:ln w="9525" cmpd="sng">
            <a:solidFill>
              <a:srgbClr val="000000"/>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ysClr val="windowText" lastClr="000000"/>
                </a:solidFill>
                <a:latin typeface="HY견고딕"/>
                <a:ea typeface="HY견고딕"/>
                <a:cs typeface="HY견고딕"/>
              </a:rPr>
              <a:t>省域城镇体系规划</a:t>
            </a:r>
          </a:p>
        </p:txBody>
      </p:sp>
      <p:sp>
        <p:nvSpPr>
          <p:cNvPr id="33" name="Text Box 6"/>
          <p:cNvSpPr txBox="1"/>
          <p:nvPr/>
        </p:nvSpPr>
        <p:spPr>
          <a:xfrm>
            <a:off x="7227570" y="3364345"/>
            <a:ext cx="3529013"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城市规划</a:t>
            </a:r>
          </a:p>
        </p:txBody>
      </p:sp>
      <p:sp>
        <p:nvSpPr>
          <p:cNvPr id="34" name="Text Box 7"/>
          <p:cNvSpPr txBox="1"/>
          <p:nvPr/>
        </p:nvSpPr>
        <p:spPr>
          <a:xfrm>
            <a:off x="7227570" y="4804207"/>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镇规划</a:t>
            </a:r>
          </a:p>
        </p:txBody>
      </p:sp>
      <p:sp>
        <p:nvSpPr>
          <p:cNvPr id="35" name="Text Box 8"/>
          <p:cNvSpPr txBox="1">
            <a:spLocks noChangeArrowheads="1"/>
          </p:cNvSpPr>
          <p:nvPr/>
        </p:nvSpPr>
        <p:spPr bwMode="auto">
          <a:xfrm>
            <a:off x="3123883" y="3194482"/>
            <a:ext cx="3024188" cy="406400"/>
          </a:xfrm>
          <a:prstGeom prst="rect">
            <a:avLst/>
          </a:prstGeom>
          <a:noFill/>
          <a:ln w="9525" cmpd="sng">
            <a:solidFill>
              <a:srgbClr val="000000"/>
            </a:solidFill>
            <a:miter lim="800000"/>
          </a:ln>
        </p:spPr>
        <p:txBody>
          <a:bodyPr>
            <a:spAutoFit/>
          </a:bodyPr>
          <a:lstStyle/>
          <a:p>
            <a:pPr marR="0" algn="ctr" defTabSz="914400" fontAlgn="auto">
              <a:spcBef>
                <a:spcPts val="0"/>
              </a:spcBef>
              <a:spcAft>
                <a:spcPts val="0"/>
              </a:spcAft>
              <a:buClrTx/>
              <a:buSzTx/>
              <a:buFontTx/>
              <a:buNone/>
              <a:defRPr/>
            </a:pPr>
            <a:r>
              <a:rPr kumimoji="0" lang="zh-CN" altLang="en-US" sz="2000" b="1" kern="0" cap="none" spc="0" normalizeH="0" baseline="0" noProof="0" dirty="0">
                <a:solidFill>
                  <a:srgbClr val="008E40"/>
                </a:solidFill>
                <a:latin typeface="HY견고딕"/>
                <a:ea typeface="HY견고딕"/>
                <a:cs typeface="HY견고딕"/>
              </a:rPr>
              <a:t>城市总体规划</a:t>
            </a:r>
          </a:p>
        </p:txBody>
      </p:sp>
      <p:sp>
        <p:nvSpPr>
          <p:cNvPr id="36" name="Text Box 9"/>
          <p:cNvSpPr txBox="1"/>
          <p:nvPr/>
        </p:nvSpPr>
        <p:spPr>
          <a:xfrm>
            <a:off x="9099233" y="4804207"/>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乡规划</a:t>
            </a:r>
          </a:p>
        </p:txBody>
      </p:sp>
      <p:sp>
        <p:nvSpPr>
          <p:cNvPr id="37" name="Text Box 10"/>
          <p:cNvSpPr txBox="1"/>
          <p:nvPr/>
        </p:nvSpPr>
        <p:spPr>
          <a:xfrm>
            <a:off x="9099233" y="5883707"/>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村规划</a:t>
            </a:r>
          </a:p>
        </p:txBody>
      </p:sp>
      <p:cxnSp>
        <p:nvCxnSpPr>
          <p:cNvPr id="38" name="AutoShape 11"/>
          <p:cNvCxnSpPr/>
          <p:nvPr/>
        </p:nvCxnSpPr>
        <p:spPr>
          <a:xfrm>
            <a:off x="8956358" y="2689657"/>
            <a:ext cx="0" cy="641350"/>
          </a:xfrm>
          <a:prstGeom prst="straightConnector1">
            <a:avLst/>
          </a:prstGeom>
          <a:ln w="31750" cap="flat" cmpd="sng">
            <a:solidFill>
              <a:srgbClr val="800080"/>
            </a:solidFill>
            <a:prstDash val="solid"/>
            <a:headEnd type="none" w="med" len="med"/>
            <a:tailEnd type="triangle" w="med" len="med"/>
          </a:ln>
        </p:spPr>
      </p:cxnSp>
      <p:cxnSp>
        <p:nvCxnSpPr>
          <p:cNvPr id="39" name="AutoShape 12"/>
          <p:cNvCxnSpPr>
            <a:stCxn id="36" idx="2"/>
            <a:endCxn id="37" idx="0"/>
          </p:cNvCxnSpPr>
          <p:nvPr/>
        </p:nvCxnSpPr>
        <p:spPr>
          <a:xfrm>
            <a:off x="9927908" y="5216322"/>
            <a:ext cx="0" cy="679450"/>
          </a:xfrm>
          <a:prstGeom prst="straightConnector1">
            <a:avLst/>
          </a:prstGeom>
          <a:ln w="31750" cap="flat" cmpd="sng">
            <a:solidFill>
              <a:srgbClr val="800080"/>
            </a:solidFill>
            <a:prstDash val="solid"/>
            <a:headEnd type="none" w="med" len="med"/>
            <a:tailEnd type="triangle" w="med" len="med"/>
          </a:ln>
        </p:spPr>
      </p:cxnSp>
      <p:cxnSp>
        <p:nvCxnSpPr>
          <p:cNvPr id="40" name="AutoShape 13"/>
          <p:cNvCxnSpPr/>
          <p:nvPr/>
        </p:nvCxnSpPr>
        <p:spPr>
          <a:xfrm>
            <a:off x="4974908" y="3619615"/>
            <a:ext cx="0" cy="240030"/>
          </a:xfrm>
          <a:prstGeom prst="straightConnector1">
            <a:avLst/>
          </a:prstGeom>
          <a:ln w="9525" cap="flat" cmpd="sng">
            <a:solidFill>
              <a:srgbClr val="000000"/>
            </a:solidFill>
            <a:prstDash val="solid"/>
            <a:headEnd type="none" w="med" len="med"/>
            <a:tailEnd type="triangle" w="med" len="med"/>
          </a:ln>
        </p:spPr>
      </p:cxnSp>
      <p:cxnSp>
        <p:nvCxnSpPr>
          <p:cNvPr id="41" name="AutoShape 14"/>
          <p:cNvCxnSpPr>
            <a:stCxn id="33" idx="2"/>
            <a:endCxn id="34" idx="0"/>
          </p:cNvCxnSpPr>
          <p:nvPr/>
        </p:nvCxnSpPr>
        <p:spPr>
          <a:xfrm rot="5400000">
            <a:off x="8004493" y="3828530"/>
            <a:ext cx="1039495" cy="935990"/>
          </a:xfrm>
          <a:prstGeom prst="bentConnector3">
            <a:avLst>
              <a:gd name="adj1" fmla="val 50000"/>
            </a:avLst>
          </a:prstGeom>
          <a:ln w="31750" cap="flat" cmpd="sng">
            <a:solidFill>
              <a:srgbClr val="800080"/>
            </a:solidFill>
            <a:prstDash val="solid"/>
            <a:miter/>
            <a:headEnd type="none" w="med" len="med"/>
            <a:tailEnd type="triangle" w="med" len="med"/>
          </a:ln>
        </p:spPr>
      </p:cxnSp>
      <p:cxnSp>
        <p:nvCxnSpPr>
          <p:cNvPr id="42" name="AutoShape 15"/>
          <p:cNvCxnSpPr>
            <a:stCxn id="33" idx="2"/>
            <a:endCxn id="36" idx="0"/>
          </p:cNvCxnSpPr>
          <p:nvPr/>
        </p:nvCxnSpPr>
        <p:spPr>
          <a:xfrm rot="5400000" flipV="1">
            <a:off x="8940483" y="3828530"/>
            <a:ext cx="1039495" cy="935990"/>
          </a:xfrm>
          <a:prstGeom prst="bentConnector3">
            <a:avLst>
              <a:gd name="adj1" fmla="val 50000"/>
            </a:avLst>
          </a:prstGeom>
          <a:ln w="31750" cap="flat" cmpd="sng">
            <a:solidFill>
              <a:srgbClr val="800080"/>
            </a:solidFill>
            <a:prstDash val="solid"/>
            <a:miter/>
            <a:headEnd type="none" w="med" len="med"/>
            <a:tailEnd type="triangle" w="med" len="med"/>
          </a:ln>
        </p:spPr>
      </p:cxnSp>
      <p:cxnSp>
        <p:nvCxnSpPr>
          <p:cNvPr id="24594" name="AutoShape 16"/>
          <p:cNvCxnSpPr>
            <a:stCxn id="34" idx="2"/>
            <a:endCxn id="37" idx="1"/>
          </p:cNvCxnSpPr>
          <p:nvPr/>
        </p:nvCxnSpPr>
        <p:spPr>
          <a:xfrm rot="5400000" flipV="1">
            <a:off x="8138160" y="5134407"/>
            <a:ext cx="879475" cy="1043305"/>
          </a:xfrm>
          <a:prstGeom prst="bentConnector2">
            <a:avLst/>
          </a:prstGeom>
          <a:ln w="31750" cap="flat" cmpd="sng">
            <a:solidFill>
              <a:srgbClr val="800080"/>
            </a:solidFill>
            <a:prstDash val="solid"/>
            <a:miter/>
            <a:headEnd type="none" w="med" len="med"/>
            <a:tailEnd type="triangle" w="med" len="med"/>
          </a:ln>
        </p:spPr>
      </p:cxnSp>
      <p:sp>
        <p:nvSpPr>
          <p:cNvPr id="44" name="Text Box 17"/>
          <p:cNvSpPr txBox="1">
            <a:spLocks noChangeArrowheads="1"/>
          </p:cNvSpPr>
          <p:nvPr/>
        </p:nvSpPr>
        <p:spPr bwMode="auto">
          <a:xfrm>
            <a:off x="3336608" y="3978707"/>
            <a:ext cx="492125" cy="1104900"/>
          </a:xfrm>
          <a:prstGeom prst="rect">
            <a:avLst/>
          </a:prstGeom>
          <a:noFill/>
          <a:ln w="9525">
            <a:noFill/>
            <a:miter lim="800000"/>
          </a:ln>
        </p:spPr>
        <p:txBody>
          <a:bodyPr vert="eaVert" wrap="none">
            <a:spAutoFit/>
          </a:bodyPr>
          <a:lstStyle/>
          <a:p>
            <a:pPr marR="0" algn="ctr" defTabSz="914400" fontAlgn="auto">
              <a:spcBef>
                <a:spcPts val="0"/>
              </a:spcBef>
              <a:spcAft>
                <a:spcPts val="0"/>
              </a:spcAft>
              <a:buClrTx/>
              <a:buSzTx/>
              <a:buFontTx/>
              <a:buNone/>
              <a:defRPr/>
            </a:pPr>
            <a:r>
              <a:rPr kumimoji="0" lang="zh-CN" altLang="en-US" sz="2000" b="1" kern="0" cap="none" spc="0" normalizeH="0" baseline="0" noProof="0" dirty="0">
                <a:solidFill>
                  <a:srgbClr val="008E40"/>
                </a:solidFill>
                <a:latin typeface="HY견고딕"/>
                <a:ea typeface="HY견고딕"/>
                <a:cs typeface="HY견고딕"/>
              </a:rPr>
              <a:t>详细规划</a:t>
            </a:r>
          </a:p>
        </p:txBody>
      </p:sp>
      <p:sp>
        <p:nvSpPr>
          <p:cNvPr id="24596" name="Text Box 18"/>
          <p:cNvSpPr txBox="1"/>
          <p:nvPr/>
        </p:nvSpPr>
        <p:spPr>
          <a:xfrm>
            <a:off x="7372033" y="1033895"/>
            <a:ext cx="488950" cy="1597025"/>
          </a:xfrm>
          <a:prstGeom prst="rect">
            <a:avLst/>
          </a:prstGeom>
          <a:noFill/>
          <a:ln w="9525">
            <a:noFill/>
          </a:ln>
        </p:spPr>
        <p:txBody>
          <a:bodyPr vert="eaVert" wrap="none">
            <a:spAutoFit/>
          </a:bodyPr>
          <a:lstStyle/>
          <a:p>
            <a:r>
              <a:rPr lang="zh-CN" altLang="en-US" sz="2000" b="1" dirty="0">
                <a:latin typeface="HY견고딕"/>
                <a:ea typeface="黑体" panose="02010609060101010101" pitchFamily="49" charset="-122"/>
              </a:rPr>
              <a:t>城镇体系规划</a:t>
            </a:r>
          </a:p>
        </p:txBody>
      </p:sp>
      <p:cxnSp>
        <p:nvCxnSpPr>
          <p:cNvPr id="46" name="AutoShape 19"/>
          <p:cNvCxnSpPr>
            <a:stCxn id="31" idx="2"/>
            <a:endCxn id="32" idx="0"/>
          </p:cNvCxnSpPr>
          <p:nvPr/>
        </p:nvCxnSpPr>
        <p:spPr>
          <a:xfrm>
            <a:off x="9419908" y="1649210"/>
            <a:ext cx="0" cy="358775"/>
          </a:xfrm>
          <a:prstGeom prst="straightConnector1">
            <a:avLst/>
          </a:prstGeom>
          <a:ln w="9525" cap="flat" cmpd="sng">
            <a:solidFill>
              <a:srgbClr val="000000"/>
            </a:solidFill>
            <a:prstDash val="solid"/>
            <a:headEnd type="none" w="med" len="med"/>
            <a:tailEnd type="triangle" w="med" len="med"/>
          </a:ln>
        </p:spPr>
      </p:cxnSp>
      <p:sp>
        <p:nvSpPr>
          <p:cNvPr id="47" name="Rectangle 20"/>
          <p:cNvSpPr>
            <a:spLocks noChangeArrowheads="1"/>
          </p:cNvSpPr>
          <p:nvPr/>
        </p:nvSpPr>
        <p:spPr bwMode="auto">
          <a:xfrm>
            <a:off x="2907983" y="3050020"/>
            <a:ext cx="3384550" cy="2376488"/>
          </a:xfrm>
          <a:prstGeom prst="rect">
            <a:avLst/>
          </a:prstGeom>
          <a:noFill/>
          <a:ln w="9525" cmpd="sng">
            <a:solidFill>
              <a:srgbClr val="00000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cxnSp>
        <p:nvCxnSpPr>
          <p:cNvPr id="48" name="AutoShape 21"/>
          <p:cNvCxnSpPr>
            <a:stCxn id="33" idx="1"/>
            <a:endCxn id="47" idx="3"/>
          </p:cNvCxnSpPr>
          <p:nvPr/>
        </p:nvCxnSpPr>
        <p:spPr>
          <a:xfrm rot="10800000" flipV="1">
            <a:off x="6292850" y="3576752"/>
            <a:ext cx="934720" cy="674370"/>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9" name="AutoShape 22"/>
          <p:cNvCxnSpPr>
            <a:stCxn id="34" idx="1"/>
            <a:endCxn id="47" idx="3"/>
          </p:cNvCxnSpPr>
          <p:nvPr/>
        </p:nvCxnSpPr>
        <p:spPr>
          <a:xfrm rot="10800000">
            <a:off x="6292850" y="4251122"/>
            <a:ext cx="934720" cy="765175"/>
          </a:xfrm>
          <a:prstGeom prst="bentConnector3">
            <a:avLst>
              <a:gd name="adj1" fmla="val 50000"/>
            </a:avLst>
          </a:prstGeom>
          <a:ln w="9525" cap="flat" cmpd="sng">
            <a:solidFill>
              <a:srgbClr val="000000"/>
            </a:solidFill>
            <a:prstDash val="solid"/>
            <a:miter/>
            <a:headEnd type="none" w="med" len="med"/>
            <a:tailEnd type="none" w="med" len="med"/>
          </a:ln>
        </p:spPr>
      </p:cxnSp>
      <p:sp>
        <p:nvSpPr>
          <p:cNvPr id="51" name="Text Box 24"/>
          <p:cNvSpPr txBox="1">
            <a:spLocks noChangeArrowheads="1"/>
          </p:cNvSpPr>
          <p:nvPr/>
        </p:nvSpPr>
        <p:spPr bwMode="auto">
          <a:xfrm>
            <a:off x="3989070" y="4012045"/>
            <a:ext cx="1971675" cy="406400"/>
          </a:xfrm>
          <a:prstGeom prst="rect">
            <a:avLst/>
          </a:prstGeom>
          <a:noFill/>
          <a:ln w="9525" cmpd="sng">
            <a:solidFill>
              <a:srgbClr val="0000FF"/>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rgbClr val="FF6600"/>
                </a:solidFill>
                <a:latin typeface="HY견고딕"/>
                <a:ea typeface="仿宋_GB2312" pitchFamily="49" charset="-122"/>
                <a:cs typeface="HY견고딕"/>
              </a:rPr>
              <a:t>控制性详细规划</a:t>
            </a:r>
          </a:p>
        </p:txBody>
      </p:sp>
      <p:sp>
        <p:nvSpPr>
          <p:cNvPr id="52" name="Text Box 25"/>
          <p:cNvSpPr txBox="1">
            <a:spLocks noChangeArrowheads="1"/>
          </p:cNvSpPr>
          <p:nvPr/>
        </p:nvSpPr>
        <p:spPr bwMode="auto">
          <a:xfrm>
            <a:off x="3989070" y="4659745"/>
            <a:ext cx="1971675" cy="406400"/>
          </a:xfrm>
          <a:prstGeom prst="rect">
            <a:avLst/>
          </a:prstGeom>
          <a:noFill/>
          <a:ln w="9525" cmpd="sng">
            <a:solidFill>
              <a:srgbClr val="0000FF"/>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rgbClr val="FF6600"/>
                </a:solidFill>
                <a:latin typeface="HY견고딕"/>
                <a:ea typeface="仿宋_GB2312" pitchFamily="49" charset="-122"/>
                <a:cs typeface="HY견고딕"/>
              </a:rPr>
              <a:t>修建性详细规划</a:t>
            </a:r>
          </a:p>
        </p:txBody>
      </p:sp>
      <p:cxnSp>
        <p:nvCxnSpPr>
          <p:cNvPr id="53" name="AutoShape 26"/>
          <p:cNvCxnSpPr>
            <a:stCxn id="51" idx="2"/>
            <a:endCxn id="52" idx="0"/>
          </p:cNvCxnSpPr>
          <p:nvPr/>
        </p:nvCxnSpPr>
        <p:spPr>
          <a:xfrm>
            <a:off x="4974908" y="4430510"/>
            <a:ext cx="0" cy="241300"/>
          </a:xfrm>
          <a:prstGeom prst="straightConnector1">
            <a:avLst/>
          </a:prstGeom>
          <a:ln w="9525" cap="flat" cmpd="sng">
            <a:solidFill>
              <a:srgbClr val="0000FF"/>
            </a:solidFill>
            <a:prstDash val="solid"/>
            <a:headEnd type="none" w="med" len="med"/>
            <a:tailEnd type="triangle" w="med" len="med"/>
          </a:ln>
        </p:spPr>
      </p:cxnSp>
      <p:sp>
        <p:nvSpPr>
          <p:cNvPr id="2" name="文本框 1"/>
          <p:cNvSpPr txBox="1"/>
          <p:nvPr/>
        </p:nvSpPr>
        <p:spPr>
          <a:xfrm>
            <a:off x="738147" y="3619615"/>
            <a:ext cx="1955800" cy="953135"/>
          </a:xfrm>
          <a:prstGeom prst="rect">
            <a:avLst/>
          </a:prstGeom>
          <a:noFill/>
          <a:ln>
            <a:solidFill>
              <a:schemeClr val="bg2">
                <a:lumMod val="75000"/>
              </a:schemeClr>
            </a:solidFill>
          </a:ln>
        </p:spPr>
        <p:txBody>
          <a:bodyPr wrap="none" rtlCol="0" anchor="t">
            <a:spAutoFit/>
          </a:bodyPr>
          <a:lstStyle/>
          <a:p>
            <a:pPr marL="342900" marR="0" lvl="0" indent="-342900" algn="l" defTabSz="914400" rtl="0" eaLnBrk="1" fontAlgn="base" latinLnBrk="1" hangingPunct="1">
              <a:lnSpc>
                <a:spcPct val="100000"/>
              </a:lnSpc>
              <a:spcBef>
                <a:spcPts val="0"/>
              </a:spcBef>
              <a:spcAft>
                <a:spcPct val="0"/>
              </a:spcAft>
              <a:buClrTx/>
              <a:buSzTx/>
              <a:buFont typeface="Wingdings" panose="05000000000000000000" pitchFamily="2" charset="2"/>
              <a:buChar char="Ø"/>
              <a:defRPr/>
            </a:pPr>
            <a:r>
              <a:rPr kumimoji="1" lang="zh-CN" altLang="en-US" sz="2800" b="1" kern="0" noProof="0" dirty="0">
                <a:ln>
                  <a:noFill/>
                </a:ln>
                <a:solidFill>
                  <a:srgbClr val="0033CC"/>
                </a:solidFill>
                <a:effectLst/>
                <a:uLnTx/>
                <a:uFillTx/>
                <a:latin typeface="+mj-ea"/>
                <a:ea typeface="+mj-ea"/>
                <a:cs typeface="Times New Roman" panose="02020603050405020304" pitchFamily="18" charset="0"/>
                <a:sym typeface="+mn-ea"/>
              </a:rPr>
              <a:t>城乡规划</a:t>
            </a:r>
          </a:p>
          <a:p>
            <a:pPr marR="0" lvl="0" indent="0" algn="l" defTabSz="914400" rtl="0" eaLnBrk="1" fontAlgn="base" latinLnBrk="1" hangingPunct="1">
              <a:lnSpc>
                <a:spcPct val="100000"/>
              </a:lnSpc>
              <a:spcBef>
                <a:spcPts val="0"/>
              </a:spcBef>
              <a:spcAft>
                <a:spcPct val="0"/>
              </a:spcAft>
              <a:buClrTx/>
              <a:buSzTx/>
              <a:buFont typeface="Wingdings" panose="05000000000000000000" pitchFamily="2" charset="2"/>
              <a:buNone/>
              <a:defRPr/>
            </a:pPr>
            <a:r>
              <a:rPr kumimoji="1" lang="zh-CN" altLang="en-US" sz="2800" b="1" kern="0" noProof="0" dirty="0">
                <a:ln>
                  <a:noFill/>
                </a:ln>
                <a:solidFill>
                  <a:srgbClr val="0033CC"/>
                </a:solidFill>
                <a:effectLst/>
                <a:uLnTx/>
                <a:uFillTx/>
                <a:latin typeface="+mj-ea"/>
                <a:ea typeface="+mj-ea"/>
                <a:cs typeface="Times New Roman" panose="02020603050405020304" pitchFamily="18" charset="0"/>
                <a:sym typeface="+mn-ea"/>
              </a:rPr>
              <a:t>   的分类</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linds(horizontal)">
                                      <p:cBhvr>
                                        <p:cTn id="26" dur="500"/>
                                        <p:tgtEl>
                                          <p:spTgt spid="4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24594"/>
                                        </p:tgtEl>
                                        <p:attrNameLst>
                                          <p:attrName>style.visibility</p:attrName>
                                        </p:attrNameLst>
                                      </p:cBhvr>
                                      <p:to>
                                        <p:strVal val="visible"/>
                                      </p:to>
                                    </p:set>
                                    <p:animEffect transition="in" filter="blinds(horizontal)">
                                      <p:cBhvr>
                                        <p:cTn id="45" dur="500"/>
                                        <p:tgtEl>
                                          <p:spTgt spid="2459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linds(horizontal)">
                                      <p:cBhvr>
                                        <p:cTn id="53" dur="500"/>
                                        <p:tgtEl>
                                          <p:spTgt spid="48"/>
                                        </p:tgtEl>
                                      </p:cBhvr>
                                    </p:animEffect>
                                  </p:childTnLst>
                                </p:cTn>
                              </p:par>
                              <p:par>
                                <p:cTn id="54" presetID="3" presetClass="entr" presetSubtype="1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blinds(horizontal)">
                                      <p:cBhvr>
                                        <p:cTn id="56" dur="500"/>
                                        <p:tgtEl>
                                          <p:spTgt spid="4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linds(horizontal)">
                                      <p:cBhvr>
                                        <p:cTn id="59" dur="500"/>
                                        <p:tgtEl>
                                          <p:spTgt spid="4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par>
                                <p:cTn id="63" presetID="3" presetClass="entr" presetSubtype="1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linds(horizontal)">
                                      <p:cBhvr>
                                        <p:cTn id="65" dur="500"/>
                                        <p:tgtEl>
                                          <p:spTgt spid="4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horizontal)">
                                      <p:cBhvr>
                                        <p:cTn id="68" dur="500"/>
                                        <p:tgtEl>
                                          <p:spTgt spid="3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linds(horizontal)">
                                      <p:cBhvr>
                                        <p:cTn id="71" dur="5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linds(horizontal)">
                                      <p:cBhvr>
                                        <p:cTn id="76" dur="500"/>
                                        <p:tgtEl>
                                          <p:spTgt spid="51"/>
                                        </p:tgtEl>
                                      </p:cBhvr>
                                    </p:animEffect>
                                  </p:childTnLst>
                                </p:cTn>
                              </p:par>
                              <p:par>
                                <p:cTn id="77" presetID="3" presetClass="entr" presetSubtype="1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linds(horizontal)">
                                      <p:cBhvr>
                                        <p:cTn id="79" dur="500"/>
                                        <p:tgtEl>
                                          <p:spTgt spid="5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44" grpId="0"/>
      <p:bldP spid="47" grpId="0" bldLvl="0" animBg="1"/>
      <p:bldP spid="51" grpId="0" bldLvl="0" animBg="1"/>
      <p:bldP spid="5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45550" cy="1077218"/>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sym typeface="+mn-ea"/>
              </a:rPr>
              <a:t>10.3</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1916430" y="1913890"/>
            <a:ext cx="8358505" cy="4484370"/>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1" hangingPunct="1">
              <a:lnSpc>
                <a:spcPct val="120000"/>
              </a:lnSpc>
              <a:spcBef>
                <a:spcPct val="0"/>
              </a:spcBef>
              <a:spcAft>
                <a:spcPct val="0"/>
              </a:spcAft>
              <a:buClrTx/>
              <a:buSzTx/>
              <a:buFont typeface="Wingdings" panose="05000000000000000000" pitchFamily="2" charset="2"/>
              <a:buChar char="Ø"/>
              <a:defRPr/>
            </a:pPr>
            <a:r>
              <a:rPr kumimoji="1" lang="zh-CN" altLang="zh-CN" sz="2800" b="1" i="0" u="none" strike="noStrike" kern="0" cap="none" spc="0" normalizeH="0" baseline="0" noProof="0" dirty="0">
                <a:ln>
                  <a:noFill/>
                </a:ln>
                <a:solidFill>
                  <a:srgbClr val="0033CC"/>
                </a:solidFill>
                <a:effectLst/>
                <a:uLnTx/>
                <a:uFillTx/>
                <a:latin typeface="楷体" panose="02010609060101010101" charset="-122"/>
                <a:ea typeface="楷体" panose="02010609060101010101" charset="-122"/>
                <a:cs typeface="楷体" panose="02010609060101010101" charset="-122"/>
              </a:rPr>
              <a:t>城乡规划的内容</a:t>
            </a:r>
            <a:endParaRPr kumimoji="1" lang="en-US" altLang="zh-CN" sz="2800" b="1" i="0" u="none" strike="noStrike" kern="0" cap="none" spc="0" normalizeH="0" baseline="0" noProof="0" dirty="0">
              <a:ln>
                <a:noFill/>
              </a:ln>
              <a:solidFill>
                <a:srgbClr val="0033CC"/>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1</a:t>
            </a:r>
            <a:r>
              <a:rPr kumimoji="1" lang="zh-CN" altLang="en-US"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zh-CN" altLang="en-US"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全国城镇体系规划：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rPr>
              <a:t>五个核心地区 、 三个门户城市 、沿海城镇带 、六轴 、重要类型城市 ；区域中心城市 ；门户城市 ；老工业基地城市 ；矿业（资源）型城市 ； 历史文化名城 。</a:t>
            </a:r>
            <a:endParaRPr kumimoji="1" lang="en-US" altLang="zh-CN"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26628" name="Picture 4"/>
          <p:cNvPicPr>
            <a:picLocks noChangeAspect="1"/>
          </p:cNvPicPr>
          <p:nvPr/>
        </p:nvPicPr>
        <p:blipFill>
          <a:blip r:embed="rId3"/>
          <a:stretch>
            <a:fillRect/>
          </a:stretch>
        </p:blipFill>
        <p:spPr>
          <a:xfrm>
            <a:off x="354330" y="59690"/>
            <a:ext cx="11178540" cy="6738620"/>
          </a:xfrm>
          <a:prstGeom prst="rect">
            <a:avLst/>
          </a:prstGeom>
          <a:noFill/>
          <a:ln w="9525">
            <a:noFill/>
          </a:ln>
        </p:spPr>
      </p:pic>
    </p:spTree>
  </p:cSld>
  <p:clrMapOvr>
    <a:masterClrMapping/>
  </p:clrMapOvr>
  <p:transition spd="med">
    <p:push dir="u"/>
  </p:transition>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2">
              <a:lumMod val="75000"/>
            </a:schemeClr>
          </a:solidFill>
        </a:ln>
      </a:spPr>
      <a:bodyPr wrap="square" rtlCol="0">
        <a:spAutoFit/>
      </a:bodyPr>
      <a:lstStyle>
        <a:defPPr algn="ctr">
          <a:defRPr lang="zh-CN" altLang="en-US" sz="28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844</Words>
  <Application>Microsoft Office PowerPoint</Application>
  <PresentationFormat>自定义</PresentationFormat>
  <Paragraphs>127</Paragraphs>
  <Slides>27</Slides>
  <Notes>23</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1_Office 主题</vt:lpstr>
      <vt:lpstr>PowerPoint 演示文稿</vt:lpstr>
      <vt:lpstr>PowerPoint 演示文稿</vt:lpstr>
      <vt:lpstr>讨论案例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讨论案例</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weihai</cp:lastModifiedBy>
  <cp:revision>884</cp:revision>
  <dcterms:created xsi:type="dcterms:W3CDTF">2015-10-15T01:42:00Z</dcterms:created>
  <dcterms:modified xsi:type="dcterms:W3CDTF">2019-12-08T14:33:26Z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