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99" r:id="rId2"/>
    <p:sldId id="300" r:id="rId3"/>
    <p:sldId id="301" r:id="rId4"/>
    <p:sldId id="302" r:id="rId5"/>
    <p:sldId id="303" r:id="rId6"/>
    <p:sldId id="304" r:id="rId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66" autoAdjust="0"/>
    <p:restoredTop sz="94660"/>
  </p:normalViewPr>
  <p:slideViewPr>
    <p:cSldViewPr snapToGrid="0">
      <p:cViewPr varScale="1">
        <p:scale>
          <a:sx n="74" d="100"/>
          <a:sy n="74" d="100"/>
        </p:scale>
        <p:origin x="72" y="4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35E1D7-2867-4B92-B51C-E7FDBE12C0F2}" type="datetimeFigureOut">
              <a:rPr lang="zh-CN" altLang="en-US" smtClean="0"/>
              <a:t>2023/10/24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71F1F2-D919-4A02-B504-95DB9336100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120216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39F3F-AC71-47F0-AE63-965D732D5F41}" type="datetimeFigureOut">
              <a:rPr lang="zh-CN" altLang="en-US" smtClean="0"/>
              <a:t>2023/10/24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45265-2422-49C6-8915-C01C57457DF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07395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39F3F-AC71-47F0-AE63-965D732D5F41}" type="datetimeFigureOut">
              <a:rPr lang="zh-CN" altLang="en-US" smtClean="0"/>
              <a:t>2023/10/24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45265-2422-49C6-8915-C01C57457DF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69253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39F3F-AC71-47F0-AE63-965D732D5F41}" type="datetimeFigureOut">
              <a:rPr lang="zh-CN" altLang="en-US" smtClean="0"/>
              <a:t>2023/10/24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45265-2422-49C6-8915-C01C57457DF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35871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39F3F-AC71-47F0-AE63-965D732D5F41}" type="datetimeFigureOut">
              <a:rPr lang="zh-CN" altLang="en-US" smtClean="0"/>
              <a:t>2023/10/24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45265-2422-49C6-8915-C01C57457DF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82037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39F3F-AC71-47F0-AE63-965D732D5F41}" type="datetimeFigureOut">
              <a:rPr lang="zh-CN" altLang="en-US" smtClean="0"/>
              <a:t>2023/10/24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45265-2422-49C6-8915-C01C57457DF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42076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39F3F-AC71-47F0-AE63-965D732D5F41}" type="datetimeFigureOut">
              <a:rPr lang="zh-CN" altLang="en-US" smtClean="0"/>
              <a:t>2023/10/24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45265-2422-49C6-8915-C01C57457DF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64795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39F3F-AC71-47F0-AE63-965D732D5F41}" type="datetimeFigureOut">
              <a:rPr lang="zh-CN" altLang="en-US" smtClean="0"/>
              <a:t>2023/10/24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45265-2422-49C6-8915-C01C57457DF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26747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39F3F-AC71-47F0-AE63-965D732D5F41}" type="datetimeFigureOut">
              <a:rPr lang="zh-CN" altLang="en-US" smtClean="0"/>
              <a:t>2023/10/24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45265-2422-49C6-8915-C01C57457DF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40174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39F3F-AC71-47F0-AE63-965D732D5F41}" type="datetimeFigureOut">
              <a:rPr lang="zh-CN" altLang="en-US" smtClean="0"/>
              <a:t>2023/10/24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45265-2422-49C6-8915-C01C57457DF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05692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39F3F-AC71-47F0-AE63-965D732D5F41}" type="datetimeFigureOut">
              <a:rPr lang="zh-CN" altLang="en-US" smtClean="0"/>
              <a:t>2023/10/24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45265-2422-49C6-8915-C01C57457DF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21535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39F3F-AC71-47F0-AE63-965D732D5F41}" type="datetimeFigureOut">
              <a:rPr lang="zh-CN" altLang="en-US" smtClean="0"/>
              <a:t>2023/10/24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45265-2422-49C6-8915-C01C57457DF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36835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439F3F-AC71-47F0-AE63-965D732D5F41}" type="datetimeFigureOut">
              <a:rPr lang="zh-CN" altLang="en-US" smtClean="0"/>
              <a:t>2023/10/24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945265-2422-49C6-8915-C01C57457DF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36875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1524000" y="2593977"/>
            <a:ext cx="9144000" cy="165576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1524000" y="4186238"/>
            <a:ext cx="9144000" cy="22225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32771" name="Rectangle 20"/>
          <p:cNvSpPr>
            <a:spLocks noChangeArrowheads="1"/>
          </p:cNvSpPr>
          <p:nvPr/>
        </p:nvSpPr>
        <p:spPr bwMode="auto">
          <a:xfrm>
            <a:off x="1524000" y="3068638"/>
            <a:ext cx="9144000" cy="5778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>
                <a:solidFill>
                  <a:prstClr val="white"/>
                </a:solidFill>
                <a:latin typeface="Arial" pitchFamily="34" charset="0"/>
                <a:ea typeface="华文新魏" pitchFamily="2" charset="-122"/>
                <a:cs typeface="华文新魏" pitchFamily="2" charset="-122"/>
              </a:rPr>
              <a:t>四、</a:t>
            </a:r>
            <a:r>
              <a:rPr lang="zh-CN" altLang="en-US" sz="3600">
                <a:solidFill>
                  <a:prstClr val="white"/>
                </a:solidFill>
                <a:latin typeface="Arial" pitchFamily="34" charset="0"/>
                <a:ea typeface="华文新魏" pitchFamily="2" charset="-122"/>
                <a:cs typeface="华文新魏" pitchFamily="2" charset="-122"/>
                <a:sym typeface="+mn-ea"/>
              </a:rPr>
              <a:t>现场安全文明施工</a:t>
            </a:r>
            <a:endParaRPr lang="zh-CN" altLang="en-US" sz="3600" b="1">
              <a:solidFill>
                <a:srgbClr val="FF0000"/>
              </a:solidFill>
              <a:latin typeface="Arial" pitchFamily="34" charset="0"/>
              <a:ea typeface="黑体" pitchFamily="2" charset="-122"/>
            </a:endParaRPr>
          </a:p>
        </p:txBody>
      </p:sp>
      <p:cxnSp>
        <p:nvCxnSpPr>
          <p:cNvPr id="10" name="直接连接符 9"/>
          <p:cNvCxnSpPr/>
          <p:nvPr/>
        </p:nvCxnSpPr>
        <p:spPr>
          <a:xfrm flipH="1" flipV="1">
            <a:off x="1524002" y="1058547"/>
            <a:ext cx="1979710" cy="12461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文本框 2"/>
          <p:cNvSpPr txBox="1"/>
          <p:nvPr/>
        </p:nvSpPr>
        <p:spPr>
          <a:xfrm>
            <a:off x="1614171" y="701675"/>
            <a:ext cx="184731" cy="369332"/>
          </a:xfrm>
          <a:prstGeom prst="rect">
            <a:avLst/>
          </a:prstGeom>
          <a:noFill/>
        </p:spPr>
        <p:txBody>
          <a:bodyPr wrap="none" rtlCol="0" anchor="t">
            <a:spAutoFit/>
            <a:scene3d>
              <a:camera prst="orthographicFront"/>
              <a:lightRig rig="threePt" dir="t"/>
            </a:scene3d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 b="1"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宋体" pitchFamily="2" charset="-122"/>
              <a:cs typeface="Arial" pitchFamily="34" charset="0"/>
              <a:sym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3043864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Freeform 312"/>
          <p:cNvSpPr/>
          <p:nvPr/>
        </p:nvSpPr>
        <p:spPr bwMode="gray">
          <a:xfrm>
            <a:off x="1514476" y="571502"/>
            <a:ext cx="9172575" cy="625475"/>
          </a:xfrm>
          <a:custGeom>
            <a:avLst/>
            <a:gdLst>
              <a:gd name="T0" fmla="*/ 0 w 5778"/>
              <a:gd name="T1" fmla="*/ 2147483647 h 565"/>
              <a:gd name="T2" fmla="*/ 0 w 5778"/>
              <a:gd name="T3" fmla="*/ 0 h 565"/>
              <a:gd name="T4" fmla="*/ 2147483647 w 5778"/>
              <a:gd name="T5" fmla="*/ 0 h 565"/>
              <a:gd name="T6" fmla="*/ 2147483647 w 5778"/>
              <a:gd name="T7" fmla="*/ 2147483647 h 565"/>
              <a:gd name="T8" fmla="*/ 0 w 5778"/>
              <a:gd name="T9" fmla="*/ 2147483647 h 56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778"/>
              <a:gd name="T16" fmla="*/ 0 h 565"/>
              <a:gd name="T17" fmla="*/ 5778 w 5778"/>
              <a:gd name="T18" fmla="*/ 565 h 56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778" h="565">
                <a:moveTo>
                  <a:pt x="0" y="565"/>
                </a:moveTo>
                <a:lnTo>
                  <a:pt x="0" y="0"/>
                </a:lnTo>
                <a:lnTo>
                  <a:pt x="5766" y="0"/>
                </a:lnTo>
                <a:lnTo>
                  <a:pt x="5778" y="565"/>
                </a:lnTo>
                <a:lnTo>
                  <a:pt x="0" y="565"/>
                </a:lnTo>
                <a:close/>
              </a:path>
            </a:pathLst>
          </a:custGeom>
          <a:gradFill rotWithShape="1">
            <a:gsLst>
              <a:gs pos="0">
                <a:srgbClr val="026AC8"/>
              </a:gs>
              <a:gs pos="100000">
                <a:schemeClr val="tx2"/>
              </a:gs>
            </a:gsLst>
            <a:lin ang="5400000" scaled="1"/>
          </a:gradFill>
          <a:ln w="9525">
            <a:noFill/>
            <a:rou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latin typeface="宋体" pitchFamily="2" charset="-122"/>
            </a:endParaRPr>
          </a:p>
        </p:txBody>
      </p:sp>
      <p:sp>
        <p:nvSpPr>
          <p:cNvPr id="47106" name="Rectangle 44"/>
          <p:cNvSpPr>
            <a:spLocks noChangeArrowheads="1"/>
          </p:cNvSpPr>
          <p:nvPr/>
        </p:nvSpPr>
        <p:spPr bwMode="auto">
          <a:xfrm>
            <a:off x="1524000" y="1268415"/>
            <a:ext cx="9144000" cy="73025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47112" name="Rectangle 45"/>
          <p:cNvSpPr>
            <a:spLocks noChangeArrowheads="1"/>
          </p:cNvSpPr>
          <p:nvPr/>
        </p:nvSpPr>
        <p:spPr bwMode="auto">
          <a:xfrm>
            <a:off x="1282066" y="655320"/>
            <a:ext cx="3960813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>
                <a:solidFill>
                  <a:prstClr val="white"/>
                </a:solidFill>
                <a:latin typeface="Arial" pitchFamily="34" charset="0"/>
                <a:ea typeface="华文新魏" pitchFamily="2" charset="-122"/>
                <a:cs typeface="华文新魏" pitchFamily="2" charset="-122"/>
                <a:sym typeface="+mn-ea"/>
              </a:rPr>
              <a:t>现场安全文明施工</a:t>
            </a:r>
            <a:endParaRPr lang="zh-CN" altLang="en-US" sz="2400" b="1">
              <a:solidFill>
                <a:srgbClr val="FF0000"/>
              </a:solidFill>
              <a:latin typeface="Arial" pitchFamily="34" charset="0"/>
              <a:ea typeface="黑体" pitchFamily="2" charset="-122"/>
            </a:endParaRPr>
          </a:p>
        </p:txBody>
      </p:sp>
      <p:sp>
        <p:nvSpPr>
          <p:cNvPr id="47114" name="Rectangle 18"/>
          <p:cNvSpPr>
            <a:spLocks noChangeArrowheads="1"/>
          </p:cNvSpPr>
          <p:nvPr/>
        </p:nvSpPr>
        <p:spPr bwMode="auto">
          <a:xfrm>
            <a:off x="2214882" y="2193925"/>
            <a:ext cx="3733165" cy="25603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>
                <a:solidFill>
                  <a:prstClr val="black"/>
                </a:solidFill>
                <a:latin typeface="宋体" pitchFamily="2" charset="-122"/>
              </a:rPr>
              <a:t>库房标准：</a:t>
            </a:r>
            <a:endParaRPr lang="en-US" altLang="zh-CN">
              <a:solidFill>
                <a:prstClr val="black"/>
              </a:solidFill>
              <a:latin typeface="宋体" pitchFamily="2" charset="-122"/>
            </a:endParaRP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>
                <a:solidFill>
                  <a:prstClr val="black"/>
                </a:solidFill>
                <a:latin typeface="宋体" pitchFamily="2" charset="-122"/>
              </a:rPr>
              <a:t>1</a:t>
            </a:r>
            <a:r>
              <a:rPr lang="zh-CN" altLang="en-US">
                <a:solidFill>
                  <a:prstClr val="black"/>
                </a:solidFill>
                <a:latin typeface="宋体" pitchFamily="2" charset="-122"/>
              </a:rPr>
              <a:t>、库房必须码放整齐、工具必须放在工具架上并且不准乱放</a:t>
            </a:r>
            <a:endParaRPr lang="en-US" altLang="zh-CN">
              <a:solidFill>
                <a:prstClr val="black"/>
              </a:solidFill>
              <a:latin typeface="宋体" pitchFamily="2" charset="-122"/>
            </a:endParaRP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>
                <a:solidFill>
                  <a:prstClr val="black"/>
                </a:solidFill>
                <a:latin typeface="宋体" pitchFamily="2" charset="-122"/>
              </a:rPr>
              <a:t>2</a:t>
            </a:r>
            <a:r>
              <a:rPr lang="zh-CN" altLang="en-US">
                <a:solidFill>
                  <a:prstClr val="black"/>
                </a:solidFill>
                <a:latin typeface="宋体" pitchFamily="2" charset="-122"/>
              </a:rPr>
              <a:t>、工具架按照规定打好格子，便于区分开工具，每个摆放工具的地方必须粘贴标牌。</a:t>
            </a:r>
            <a:r>
              <a:rPr lang="en-US" altLang="zh-CN" sz="1600">
                <a:solidFill>
                  <a:prstClr val="black"/>
                </a:solidFill>
                <a:latin typeface="宋体" pitchFamily="2" charset="-122"/>
              </a:rPr>
              <a:t>   </a:t>
            </a:r>
          </a:p>
        </p:txBody>
      </p:sp>
      <p:pic>
        <p:nvPicPr>
          <p:cNvPr id="47117" name="Picture 1" descr="C:\Users\user\Desktop\IMG_0264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6599555" y="2193927"/>
            <a:ext cx="1851660" cy="2469515"/>
          </a:xfrm>
          <a:prstGeom prst="rect">
            <a:avLst/>
          </a:prstGeom>
          <a:noFill/>
          <a:ln w="9525">
            <a:noFill/>
            <a:miter lim="800000"/>
          </a:ln>
        </p:spPr>
      </p:pic>
      <p:sp>
        <p:nvSpPr>
          <p:cNvPr id="47118" name="TextBox 14"/>
          <p:cNvSpPr txBox="1">
            <a:spLocks noChangeArrowheads="1"/>
          </p:cNvSpPr>
          <p:nvPr/>
        </p:nvSpPr>
        <p:spPr bwMode="auto">
          <a:xfrm>
            <a:off x="6739892" y="4754245"/>
            <a:ext cx="1571625" cy="3698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  <a:scene3d>
              <a:camera prst="orthographicFront"/>
              <a:lightRig rig="threePt" dir="t"/>
            </a:scene3d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>
                <a:solidFill>
                  <a:prstClr val="black"/>
                </a:solidFill>
                <a:latin typeface="宋体" pitchFamily="2" charset="-122"/>
              </a:rPr>
              <a:t>库房标准制度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7866381" y="5831205"/>
            <a:ext cx="184731" cy="369332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 b="1">
              <a:solidFill>
                <a:srgbClr val="012E57"/>
              </a:solidFill>
              <a:latin typeface="宋体" pitchFamily="2" charset="-122"/>
              <a:sym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8635373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Freeform 312"/>
          <p:cNvSpPr/>
          <p:nvPr/>
        </p:nvSpPr>
        <p:spPr bwMode="gray">
          <a:xfrm>
            <a:off x="1514476" y="571502"/>
            <a:ext cx="9172575" cy="625475"/>
          </a:xfrm>
          <a:custGeom>
            <a:avLst/>
            <a:gdLst>
              <a:gd name="T0" fmla="*/ 0 w 5778"/>
              <a:gd name="T1" fmla="*/ 2147483647 h 565"/>
              <a:gd name="T2" fmla="*/ 0 w 5778"/>
              <a:gd name="T3" fmla="*/ 0 h 565"/>
              <a:gd name="T4" fmla="*/ 2147483647 w 5778"/>
              <a:gd name="T5" fmla="*/ 0 h 565"/>
              <a:gd name="T6" fmla="*/ 2147483647 w 5778"/>
              <a:gd name="T7" fmla="*/ 2147483647 h 565"/>
              <a:gd name="T8" fmla="*/ 0 w 5778"/>
              <a:gd name="T9" fmla="*/ 2147483647 h 56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778"/>
              <a:gd name="T16" fmla="*/ 0 h 565"/>
              <a:gd name="T17" fmla="*/ 5778 w 5778"/>
              <a:gd name="T18" fmla="*/ 565 h 56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778" h="565">
                <a:moveTo>
                  <a:pt x="0" y="565"/>
                </a:moveTo>
                <a:lnTo>
                  <a:pt x="0" y="0"/>
                </a:lnTo>
                <a:lnTo>
                  <a:pt x="5766" y="0"/>
                </a:lnTo>
                <a:lnTo>
                  <a:pt x="5778" y="565"/>
                </a:lnTo>
                <a:lnTo>
                  <a:pt x="0" y="565"/>
                </a:lnTo>
                <a:close/>
              </a:path>
            </a:pathLst>
          </a:custGeom>
          <a:gradFill rotWithShape="1">
            <a:gsLst>
              <a:gs pos="0">
                <a:srgbClr val="026AC8"/>
              </a:gs>
              <a:gs pos="100000">
                <a:schemeClr val="tx2"/>
              </a:gs>
            </a:gsLst>
            <a:lin ang="5400000" scaled="1"/>
          </a:gradFill>
          <a:ln w="9525">
            <a:noFill/>
            <a:rou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latin typeface="宋体" pitchFamily="2" charset="-122"/>
            </a:endParaRPr>
          </a:p>
        </p:txBody>
      </p:sp>
      <p:sp>
        <p:nvSpPr>
          <p:cNvPr id="48130" name="Rectangle 44"/>
          <p:cNvSpPr>
            <a:spLocks noChangeArrowheads="1"/>
          </p:cNvSpPr>
          <p:nvPr/>
        </p:nvSpPr>
        <p:spPr bwMode="auto">
          <a:xfrm>
            <a:off x="1524000" y="1268415"/>
            <a:ext cx="9144000" cy="73025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48136" name="Rectangle 45"/>
          <p:cNvSpPr>
            <a:spLocks noChangeArrowheads="1"/>
          </p:cNvSpPr>
          <p:nvPr/>
        </p:nvSpPr>
        <p:spPr bwMode="auto">
          <a:xfrm>
            <a:off x="1197611" y="635000"/>
            <a:ext cx="3960813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>
                <a:solidFill>
                  <a:prstClr val="white"/>
                </a:solidFill>
                <a:latin typeface="Arial" pitchFamily="34" charset="0"/>
                <a:ea typeface="华文新魏" pitchFamily="2" charset="-122"/>
                <a:cs typeface="华文新魏" pitchFamily="2" charset="-122"/>
                <a:sym typeface="+mn-ea"/>
              </a:rPr>
              <a:t>现场安全文明施工</a:t>
            </a:r>
            <a:endParaRPr lang="zh-CN" altLang="en-US" sz="2400" b="1">
              <a:solidFill>
                <a:prstClr val="white"/>
              </a:solidFill>
              <a:latin typeface="Arial" pitchFamily="34" charset="0"/>
              <a:ea typeface="黑体" pitchFamily="2" charset="-122"/>
            </a:endParaRPr>
          </a:p>
        </p:txBody>
      </p:sp>
      <p:sp>
        <p:nvSpPr>
          <p:cNvPr id="48138" name="Rectangle 18"/>
          <p:cNvSpPr>
            <a:spLocks noChangeArrowheads="1"/>
          </p:cNvSpPr>
          <p:nvPr/>
        </p:nvSpPr>
        <p:spPr bwMode="auto">
          <a:xfrm>
            <a:off x="2350772" y="1584008"/>
            <a:ext cx="3607435" cy="379476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>
                <a:solidFill>
                  <a:prstClr val="black"/>
                </a:solidFill>
                <a:latin typeface="宋体" pitchFamily="2" charset="-122"/>
              </a:rPr>
              <a:t>材料摆放：</a:t>
            </a:r>
            <a:endParaRPr lang="en-US" altLang="zh-CN">
              <a:solidFill>
                <a:prstClr val="black"/>
              </a:solidFill>
              <a:latin typeface="宋体" pitchFamily="2" charset="-122"/>
            </a:endParaRP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>
                <a:solidFill>
                  <a:prstClr val="black"/>
                </a:solidFill>
                <a:latin typeface="宋体" pitchFamily="2" charset="-122"/>
              </a:rPr>
              <a:t>1</a:t>
            </a:r>
            <a:r>
              <a:rPr lang="zh-CN" altLang="en-US">
                <a:solidFill>
                  <a:prstClr val="black"/>
                </a:solidFill>
                <a:latin typeface="宋体" pitchFamily="2" charset="-122"/>
              </a:rPr>
              <a:t>、</a:t>
            </a:r>
            <a:r>
              <a:rPr lang="zh-CN" altLang="zh-CN">
                <a:solidFill>
                  <a:prstClr val="black"/>
                </a:solidFill>
                <a:latin typeface="宋体" pitchFamily="2" charset="-122"/>
              </a:rPr>
              <a:t>根据施工进度，</a:t>
            </a:r>
            <a:r>
              <a:rPr lang="zh-CN" altLang="en-US">
                <a:solidFill>
                  <a:prstClr val="black"/>
                </a:solidFill>
                <a:latin typeface="宋体" pitchFamily="2" charset="-122"/>
              </a:rPr>
              <a:t>确定</a:t>
            </a:r>
            <a:r>
              <a:rPr lang="zh-CN" altLang="zh-CN">
                <a:solidFill>
                  <a:prstClr val="black"/>
                </a:solidFill>
                <a:latin typeface="宋体" pitchFamily="2" charset="-122"/>
              </a:rPr>
              <a:t>的材</a:t>
            </a:r>
            <a:r>
              <a:rPr lang="zh-CN" altLang="en-US">
                <a:solidFill>
                  <a:prstClr val="black"/>
                </a:solidFill>
                <a:latin typeface="宋体" pitchFamily="2" charset="-122"/>
              </a:rPr>
              <a:t>料</a:t>
            </a:r>
            <a:r>
              <a:rPr lang="zh-CN" altLang="zh-CN">
                <a:solidFill>
                  <a:prstClr val="black"/>
                </a:solidFill>
                <a:latin typeface="宋体" pitchFamily="2" charset="-122"/>
              </a:rPr>
              <a:t>进场时间</a:t>
            </a:r>
            <a:r>
              <a:rPr lang="zh-CN" altLang="en-US">
                <a:solidFill>
                  <a:prstClr val="black"/>
                </a:solidFill>
                <a:latin typeface="宋体" pitchFamily="2" charset="-122"/>
              </a:rPr>
              <a:t>，</a:t>
            </a:r>
            <a:r>
              <a:rPr lang="zh-CN" altLang="zh-CN">
                <a:solidFill>
                  <a:prstClr val="black"/>
                </a:solidFill>
                <a:latin typeface="宋体" pitchFamily="2" charset="-122"/>
              </a:rPr>
              <a:t>确定现有垂直运输条件，制定材料设备运输、临时堆放、二次搬运方案</a:t>
            </a:r>
            <a:endParaRPr lang="en-US" altLang="zh-CN">
              <a:solidFill>
                <a:prstClr val="black"/>
              </a:solidFill>
              <a:latin typeface="宋体" pitchFamily="2" charset="-122"/>
            </a:endParaRP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>
                <a:solidFill>
                  <a:prstClr val="black"/>
                </a:solidFill>
                <a:latin typeface="宋体" pitchFamily="2" charset="-122"/>
              </a:rPr>
              <a:t>2</a:t>
            </a:r>
            <a:r>
              <a:rPr lang="zh-CN" altLang="en-US">
                <a:solidFill>
                  <a:prstClr val="black"/>
                </a:solidFill>
                <a:latin typeface="宋体" pitchFamily="2" charset="-122"/>
              </a:rPr>
              <a:t>、</a:t>
            </a:r>
            <a:r>
              <a:rPr lang="zh-CN" altLang="zh-CN">
                <a:solidFill>
                  <a:prstClr val="black"/>
                </a:solidFill>
                <a:latin typeface="宋体" pitchFamily="2" charset="-122"/>
              </a:rPr>
              <a:t>在施工前，合理协调垂直运输工具使用时间，避免矛盾发生。</a:t>
            </a:r>
            <a:endParaRPr lang="en-US" altLang="zh-CN">
              <a:solidFill>
                <a:prstClr val="black"/>
              </a:solidFill>
              <a:latin typeface="宋体" pitchFamily="2" charset="-122"/>
            </a:endParaRP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>
                <a:solidFill>
                  <a:prstClr val="black"/>
                </a:solidFill>
                <a:latin typeface="宋体" pitchFamily="2" charset="-122"/>
              </a:rPr>
              <a:t>3</a:t>
            </a:r>
            <a:r>
              <a:rPr lang="zh-CN" altLang="en-US">
                <a:solidFill>
                  <a:prstClr val="black"/>
                </a:solidFill>
                <a:latin typeface="宋体" pitchFamily="2" charset="-122"/>
              </a:rPr>
              <a:t>、</a:t>
            </a:r>
            <a:r>
              <a:rPr lang="zh-CN" altLang="zh-CN">
                <a:solidFill>
                  <a:prstClr val="black"/>
                </a:solidFill>
                <a:latin typeface="宋体" pitchFamily="2" charset="-122"/>
              </a:rPr>
              <a:t>堆放注意分散荷载，尽量保证材料分散、靠近墙柱。</a:t>
            </a:r>
            <a:endParaRPr lang="en-US" altLang="zh-CN">
              <a:solidFill>
                <a:prstClr val="black"/>
              </a:solidFill>
              <a:latin typeface="宋体" pitchFamily="2" charset="-122"/>
            </a:endParaRPr>
          </a:p>
        </p:txBody>
      </p:sp>
      <p:pic>
        <p:nvPicPr>
          <p:cNvPr id="48139" name="图片 6" descr="E:\工作\宣传用\照片\精装修文明施工\3.20\IMG_0454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6118225" y="1587502"/>
            <a:ext cx="2571750" cy="1770063"/>
          </a:xfrm>
          <a:prstGeom prst="rect">
            <a:avLst/>
          </a:prstGeom>
          <a:noFill/>
          <a:ln w="9525">
            <a:noFill/>
            <a:miter lim="800000"/>
          </a:ln>
        </p:spPr>
      </p:pic>
      <p:pic>
        <p:nvPicPr>
          <p:cNvPr id="48140" name="图片 5" descr="E:\工作\宣传用\照片\精装修文明施工\3.20\IMG_0510.JPG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6118225" y="3500438"/>
            <a:ext cx="2571750" cy="1879600"/>
          </a:xfrm>
          <a:prstGeom prst="rect">
            <a:avLst/>
          </a:prstGeom>
          <a:noFill/>
          <a:ln w="9525">
            <a:noFill/>
            <a:miter lim="800000"/>
          </a:ln>
        </p:spPr>
      </p:pic>
      <p:sp>
        <p:nvSpPr>
          <p:cNvPr id="48141" name="TextBox 18"/>
          <p:cNvSpPr txBox="1">
            <a:spLocks noChangeArrowheads="1"/>
          </p:cNvSpPr>
          <p:nvPr/>
        </p:nvSpPr>
        <p:spPr bwMode="auto">
          <a:xfrm>
            <a:off x="6619875" y="5530850"/>
            <a:ext cx="1570038" cy="3683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>
                <a:solidFill>
                  <a:prstClr val="black"/>
                </a:solidFill>
                <a:latin typeface="宋体" pitchFamily="2" charset="-122"/>
              </a:rPr>
              <a:t>临时材料码放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7938136" y="5902960"/>
            <a:ext cx="184731" cy="369332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 b="1">
              <a:solidFill>
                <a:srgbClr val="012E57"/>
              </a:solidFill>
              <a:latin typeface="宋体" pitchFamily="2" charset="-122"/>
              <a:sym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3266104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 descr="QQ截图2017040621193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2605" y="2050415"/>
            <a:ext cx="1432560" cy="883920"/>
          </a:xfrm>
          <a:prstGeom prst="rect">
            <a:avLst/>
          </a:prstGeom>
        </p:spPr>
      </p:pic>
      <p:pic>
        <p:nvPicPr>
          <p:cNvPr id="13" name="图片 12" descr="QQ截图2017040621205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61005" y="3643630"/>
            <a:ext cx="1676400" cy="849630"/>
          </a:xfrm>
          <a:prstGeom prst="rect">
            <a:avLst/>
          </a:prstGeom>
        </p:spPr>
      </p:pic>
      <p:pic>
        <p:nvPicPr>
          <p:cNvPr id="55297" name="Picture 2"/>
          <p:cNvPicPr>
            <a:picLocks noChangeAspect="1" noChangeArrowheads="1"/>
          </p:cNvPicPr>
          <p:nvPr/>
        </p:nvPicPr>
        <p:blipFill>
          <a:blip r:embed="rId4"/>
          <a:srcRect b="50210"/>
          <a:stretch>
            <a:fillRect/>
          </a:stretch>
        </p:blipFill>
        <p:spPr bwMode="auto">
          <a:xfrm>
            <a:off x="5334002" y="2362200"/>
            <a:ext cx="5047615" cy="1920240"/>
          </a:xfrm>
          <a:prstGeom prst="rect">
            <a:avLst/>
          </a:prstGeom>
          <a:noFill/>
          <a:ln w="9525">
            <a:noFill/>
            <a:miter lim="800000"/>
          </a:ln>
        </p:spPr>
      </p:pic>
      <p:sp>
        <p:nvSpPr>
          <p:cNvPr id="55299" name="Freeform 312"/>
          <p:cNvSpPr/>
          <p:nvPr/>
        </p:nvSpPr>
        <p:spPr bwMode="gray">
          <a:xfrm>
            <a:off x="1495426" y="571502"/>
            <a:ext cx="9172575" cy="625475"/>
          </a:xfrm>
          <a:custGeom>
            <a:avLst/>
            <a:gdLst>
              <a:gd name="T0" fmla="*/ 0 w 5778"/>
              <a:gd name="T1" fmla="*/ 2147483647 h 565"/>
              <a:gd name="T2" fmla="*/ 0 w 5778"/>
              <a:gd name="T3" fmla="*/ 0 h 565"/>
              <a:gd name="T4" fmla="*/ 2147483647 w 5778"/>
              <a:gd name="T5" fmla="*/ 0 h 565"/>
              <a:gd name="T6" fmla="*/ 2147483647 w 5778"/>
              <a:gd name="T7" fmla="*/ 2147483647 h 565"/>
              <a:gd name="T8" fmla="*/ 0 w 5778"/>
              <a:gd name="T9" fmla="*/ 2147483647 h 56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778"/>
              <a:gd name="T16" fmla="*/ 0 h 565"/>
              <a:gd name="T17" fmla="*/ 5778 w 5778"/>
              <a:gd name="T18" fmla="*/ 565 h 56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778" h="565">
                <a:moveTo>
                  <a:pt x="0" y="565"/>
                </a:moveTo>
                <a:lnTo>
                  <a:pt x="0" y="0"/>
                </a:lnTo>
                <a:lnTo>
                  <a:pt x="5766" y="0"/>
                </a:lnTo>
                <a:lnTo>
                  <a:pt x="5778" y="565"/>
                </a:lnTo>
                <a:lnTo>
                  <a:pt x="0" y="565"/>
                </a:lnTo>
                <a:close/>
              </a:path>
            </a:pathLst>
          </a:custGeom>
          <a:gradFill rotWithShape="1">
            <a:gsLst>
              <a:gs pos="0">
                <a:srgbClr val="026AC8"/>
              </a:gs>
              <a:gs pos="100000">
                <a:schemeClr val="tx2"/>
              </a:gs>
            </a:gsLst>
            <a:lin ang="5400000" scaled="1"/>
          </a:gradFill>
          <a:ln w="9525">
            <a:noFill/>
            <a:rou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latin typeface="宋体" pitchFamily="2" charset="-122"/>
            </a:endParaRPr>
          </a:p>
        </p:txBody>
      </p:sp>
      <p:sp>
        <p:nvSpPr>
          <p:cNvPr id="11" name="圆角矩形标注 10"/>
          <p:cNvSpPr/>
          <p:nvPr/>
        </p:nvSpPr>
        <p:spPr>
          <a:xfrm>
            <a:off x="2094865" y="1908812"/>
            <a:ext cx="857250" cy="1025525"/>
          </a:xfrm>
          <a:prstGeom prst="wedgeRoundRectCallout">
            <a:avLst>
              <a:gd name="adj1" fmla="val 69709"/>
              <a:gd name="adj2" fmla="val 2848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b="1">
                <a:solidFill>
                  <a:prstClr val="white"/>
                </a:solidFill>
              </a:rPr>
              <a:t>安全管理人员</a:t>
            </a:r>
          </a:p>
        </p:txBody>
      </p:sp>
      <p:sp>
        <p:nvSpPr>
          <p:cNvPr id="17" name="圆角矩形标注 16"/>
          <p:cNvSpPr/>
          <p:nvPr/>
        </p:nvSpPr>
        <p:spPr>
          <a:xfrm>
            <a:off x="2094865" y="3815080"/>
            <a:ext cx="857250" cy="556260"/>
          </a:xfrm>
          <a:prstGeom prst="wedgeRoundRectCallout">
            <a:avLst>
              <a:gd name="adj1" fmla="val 69709"/>
              <a:gd name="adj2" fmla="val 2848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b="1">
                <a:solidFill>
                  <a:prstClr val="white"/>
                </a:solidFill>
              </a:rPr>
              <a:t>施工人员</a:t>
            </a:r>
          </a:p>
        </p:txBody>
      </p:sp>
      <p:sp>
        <p:nvSpPr>
          <p:cNvPr id="18" name="圆角矩形标注 17"/>
          <p:cNvSpPr/>
          <p:nvPr/>
        </p:nvSpPr>
        <p:spPr>
          <a:xfrm>
            <a:off x="4400868" y="2171702"/>
            <a:ext cx="857250" cy="500063"/>
          </a:xfrm>
          <a:prstGeom prst="wedgeRoundRectCallout">
            <a:avLst>
              <a:gd name="adj1" fmla="val -102693"/>
              <a:gd name="adj2" fmla="val 1147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b="1">
                <a:solidFill>
                  <a:prstClr val="white"/>
                </a:solidFill>
              </a:rPr>
              <a:t>公司标识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7866381" y="5831205"/>
            <a:ext cx="184731" cy="369332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 b="1">
              <a:solidFill>
                <a:srgbClr val="012E57"/>
              </a:solidFill>
              <a:latin typeface="宋体" pitchFamily="2" charset="-122"/>
              <a:sym typeface="+mn-ea"/>
            </a:endParaRPr>
          </a:p>
        </p:txBody>
      </p:sp>
      <p:pic>
        <p:nvPicPr>
          <p:cNvPr id="2" name="图片 1" descr="中国新兴建筑工程总公司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606167" y="2362200"/>
            <a:ext cx="386715" cy="365760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2317889" y="701675"/>
            <a:ext cx="2031325" cy="369332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>
                <a:solidFill>
                  <a:prstClr val="white"/>
                </a:solidFill>
                <a:latin typeface="Arial" pitchFamily="34" charset="0"/>
                <a:ea typeface="华文新魏" pitchFamily="2" charset="-122"/>
                <a:cs typeface="华文新魏" pitchFamily="2" charset="-122"/>
                <a:sym typeface="+mn-ea"/>
              </a:rPr>
              <a:t>现场安全文明施工</a:t>
            </a:r>
            <a:endParaRPr lang="zh-CN" altLang="en-US" b="1">
              <a:solidFill>
                <a:prstClr val="white"/>
              </a:solidFill>
              <a:latin typeface="Arial" pitchFamily="34" charset="0"/>
              <a:ea typeface="黑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4752374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Freeform 312"/>
          <p:cNvSpPr/>
          <p:nvPr/>
        </p:nvSpPr>
        <p:spPr bwMode="gray">
          <a:xfrm>
            <a:off x="1495426" y="571502"/>
            <a:ext cx="9172575" cy="625475"/>
          </a:xfrm>
          <a:custGeom>
            <a:avLst/>
            <a:gdLst>
              <a:gd name="T0" fmla="*/ 0 w 5778"/>
              <a:gd name="T1" fmla="*/ 2147483647 h 565"/>
              <a:gd name="T2" fmla="*/ 0 w 5778"/>
              <a:gd name="T3" fmla="*/ 0 h 565"/>
              <a:gd name="T4" fmla="*/ 2147483647 w 5778"/>
              <a:gd name="T5" fmla="*/ 0 h 565"/>
              <a:gd name="T6" fmla="*/ 2147483647 w 5778"/>
              <a:gd name="T7" fmla="*/ 2147483647 h 565"/>
              <a:gd name="T8" fmla="*/ 0 w 5778"/>
              <a:gd name="T9" fmla="*/ 2147483647 h 56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778"/>
              <a:gd name="T16" fmla="*/ 0 h 565"/>
              <a:gd name="T17" fmla="*/ 5778 w 5778"/>
              <a:gd name="T18" fmla="*/ 565 h 56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778" h="565">
                <a:moveTo>
                  <a:pt x="0" y="565"/>
                </a:moveTo>
                <a:lnTo>
                  <a:pt x="0" y="0"/>
                </a:lnTo>
                <a:lnTo>
                  <a:pt x="5766" y="0"/>
                </a:lnTo>
                <a:lnTo>
                  <a:pt x="5778" y="565"/>
                </a:lnTo>
                <a:lnTo>
                  <a:pt x="0" y="565"/>
                </a:lnTo>
                <a:close/>
              </a:path>
            </a:pathLst>
          </a:custGeom>
          <a:gradFill rotWithShape="1">
            <a:gsLst>
              <a:gs pos="0">
                <a:srgbClr val="026AC8"/>
              </a:gs>
              <a:gs pos="100000">
                <a:schemeClr val="tx2"/>
              </a:gs>
            </a:gsLst>
            <a:lin ang="5400000" scaled="1"/>
          </a:gradFill>
          <a:ln w="9525">
            <a:noFill/>
            <a:rou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latin typeface="宋体" pitchFamily="2" charset="-122"/>
            </a:endParaRPr>
          </a:p>
        </p:txBody>
      </p:sp>
      <p:pic>
        <p:nvPicPr>
          <p:cNvPr id="56328" name="Picture 3" descr="C:\Users\user\Desktop\建工装饰\IMG_0301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6238875" y="1500188"/>
            <a:ext cx="2732088" cy="3643312"/>
          </a:xfrm>
          <a:prstGeom prst="rect">
            <a:avLst/>
          </a:prstGeom>
          <a:noFill/>
          <a:ln w="9525">
            <a:noFill/>
            <a:miter lim="800000"/>
          </a:ln>
        </p:spPr>
      </p:pic>
      <p:pic>
        <p:nvPicPr>
          <p:cNvPr id="56329" name="Picture 4" descr="C:\Users\user\Desktop\建工装饰\IMG_0298.JPG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2738440" y="1500188"/>
            <a:ext cx="2714625" cy="3619500"/>
          </a:xfrm>
          <a:prstGeom prst="rect">
            <a:avLst/>
          </a:prstGeom>
          <a:noFill/>
          <a:ln w="9525">
            <a:noFill/>
            <a:miter lim="800000"/>
          </a:ln>
        </p:spPr>
      </p:pic>
      <p:sp>
        <p:nvSpPr>
          <p:cNvPr id="12" name="圆角矩形 11"/>
          <p:cNvSpPr/>
          <p:nvPr/>
        </p:nvSpPr>
        <p:spPr>
          <a:xfrm>
            <a:off x="2809877" y="5358132"/>
            <a:ext cx="6143625" cy="5111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2000" b="1">
                <a:solidFill>
                  <a:srgbClr val="FF0000"/>
                </a:solidFill>
              </a:rPr>
              <a:t>每天室内打扫卫生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7866381" y="5831205"/>
            <a:ext cx="184731" cy="369332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 b="1">
              <a:solidFill>
                <a:srgbClr val="012E57"/>
              </a:solidFill>
              <a:latin typeface="宋体" pitchFamily="2" charset="-122"/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317889" y="701675"/>
            <a:ext cx="2031325" cy="369332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>
                <a:solidFill>
                  <a:prstClr val="white"/>
                </a:solidFill>
                <a:latin typeface="Arial" pitchFamily="34" charset="0"/>
                <a:ea typeface="华文新魏" pitchFamily="2" charset="-122"/>
                <a:cs typeface="华文新魏" pitchFamily="2" charset="-122"/>
                <a:sym typeface="+mn-ea"/>
              </a:rPr>
              <a:t>现场安全文明施工</a:t>
            </a:r>
            <a:endParaRPr lang="zh-CN" altLang="en-US" b="1">
              <a:solidFill>
                <a:prstClr val="white"/>
              </a:solidFill>
              <a:latin typeface="Arial" pitchFamily="34" charset="0"/>
              <a:ea typeface="黑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9992384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Freeform 312"/>
          <p:cNvSpPr/>
          <p:nvPr/>
        </p:nvSpPr>
        <p:spPr bwMode="gray">
          <a:xfrm>
            <a:off x="1495426" y="571502"/>
            <a:ext cx="9172575" cy="625475"/>
          </a:xfrm>
          <a:custGeom>
            <a:avLst/>
            <a:gdLst>
              <a:gd name="T0" fmla="*/ 0 w 5778"/>
              <a:gd name="T1" fmla="*/ 2147483647 h 565"/>
              <a:gd name="T2" fmla="*/ 0 w 5778"/>
              <a:gd name="T3" fmla="*/ 0 h 565"/>
              <a:gd name="T4" fmla="*/ 2147483647 w 5778"/>
              <a:gd name="T5" fmla="*/ 0 h 565"/>
              <a:gd name="T6" fmla="*/ 2147483647 w 5778"/>
              <a:gd name="T7" fmla="*/ 2147483647 h 565"/>
              <a:gd name="T8" fmla="*/ 0 w 5778"/>
              <a:gd name="T9" fmla="*/ 2147483647 h 56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778"/>
              <a:gd name="T16" fmla="*/ 0 h 565"/>
              <a:gd name="T17" fmla="*/ 5778 w 5778"/>
              <a:gd name="T18" fmla="*/ 565 h 56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778" h="565">
                <a:moveTo>
                  <a:pt x="0" y="565"/>
                </a:moveTo>
                <a:lnTo>
                  <a:pt x="0" y="0"/>
                </a:lnTo>
                <a:lnTo>
                  <a:pt x="5766" y="0"/>
                </a:lnTo>
                <a:lnTo>
                  <a:pt x="5778" y="565"/>
                </a:lnTo>
                <a:lnTo>
                  <a:pt x="0" y="565"/>
                </a:lnTo>
                <a:close/>
              </a:path>
            </a:pathLst>
          </a:custGeom>
          <a:gradFill rotWithShape="1">
            <a:gsLst>
              <a:gs pos="0">
                <a:srgbClr val="026AC8"/>
              </a:gs>
              <a:gs pos="100000">
                <a:schemeClr val="tx2"/>
              </a:gs>
            </a:gsLst>
            <a:lin ang="5400000" scaled="1"/>
          </a:gradFill>
          <a:ln w="9525">
            <a:noFill/>
            <a:rou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latin typeface="宋体" pitchFamily="2" charset="-122"/>
            </a:endParaRPr>
          </a:p>
        </p:txBody>
      </p:sp>
      <p:pic>
        <p:nvPicPr>
          <p:cNvPr id="57353" name="Picture 4" descr="C:\Users\user\Desktop\建工装饰\IMG_0255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4370705" y="1621790"/>
            <a:ext cx="2679700" cy="3370580"/>
          </a:xfrm>
          <a:prstGeom prst="rect">
            <a:avLst/>
          </a:prstGeom>
          <a:noFill/>
          <a:ln w="9525">
            <a:noFill/>
            <a:miter lim="800000"/>
          </a:ln>
        </p:spPr>
      </p:pic>
      <p:sp>
        <p:nvSpPr>
          <p:cNvPr id="12" name="圆角矩形 11"/>
          <p:cNvSpPr/>
          <p:nvPr/>
        </p:nvSpPr>
        <p:spPr>
          <a:xfrm>
            <a:off x="2918460" y="5215255"/>
            <a:ext cx="5786120" cy="4978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2000" b="1">
                <a:solidFill>
                  <a:srgbClr val="FF0000"/>
                </a:solidFill>
              </a:rPr>
              <a:t>现场灭火器摆设，使用方法、消防桶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7866381" y="5831205"/>
            <a:ext cx="184731" cy="369332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 b="1">
              <a:solidFill>
                <a:srgbClr val="012E57"/>
              </a:solidFill>
              <a:latin typeface="宋体" pitchFamily="2" charset="-122"/>
              <a:sym typeface="+mn-ea"/>
            </a:endParaRPr>
          </a:p>
        </p:txBody>
      </p:sp>
      <p:pic>
        <p:nvPicPr>
          <p:cNvPr id="2" name="图片 1" descr="中国新兴建筑工程总公司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076190" y="2294892"/>
            <a:ext cx="223520" cy="211455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2317889" y="701675"/>
            <a:ext cx="2031325" cy="369332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>
                <a:solidFill>
                  <a:prstClr val="white"/>
                </a:solidFill>
                <a:latin typeface="Arial" pitchFamily="34" charset="0"/>
                <a:ea typeface="华文新魏" pitchFamily="2" charset="-122"/>
                <a:cs typeface="华文新魏" pitchFamily="2" charset="-122"/>
                <a:sym typeface="+mn-ea"/>
              </a:rPr>
              <a:t>现场安全文明施工</a:t>
            </a:r>
            <a:endParaRPr lang="zh-CN" altLang="en-US" b="1">
              <a:solidFill>
                <a:prstClr val="white"/>
              </a:solidFill>
              <a:latin typeface="Arial" pitchFamily="34" charset="0"/>
              <a:ea typeface="黑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979216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162</Words>
  <Application>Microsoft Office PowerPoint</Application>
  <PresentationFormat>宽屏</PresentationFormat>
  <Paragraphs>20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3" baseType="lpstr">
      <vt:lpstr>黑体</vt:lpstr>
      <vt:lpstr>华文新魏</vt:lpstr>
      <vt:lpstr>宋体</vt:lpstr>
      <vt:lpstr>Arial</vt:lpstr>
      <vt:lpstr>Calibri</vt:lpstr>
      <vt:lpstr>Calibri Light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Organization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主控项目</dc:title>
  <dc:creator>PC</dc:creator>
  <cp:lastModifiedBy>PC</cp:lastModifiedBy>
  <cp:revision>24</cp:revision>
  <dcterms:created xsi:type="dcterms:W3CDTF">2023-10-24T10:06:28Z</dcterms:created>
  <dcterms:modified xsi:type="dcterms:W3CDTF">2023-10-24T10:19:42Z</dcterms:modified>
</cp:coreProperties>
</file>