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9" r:id="rId2"/>
    <p:sldId id="300" r:id="rId3"/>
    <p:sldId id="301" r:id="rId4"/>
    <p:sldId id="302" r:id="rId5"/>
    <p:sldId id="303" r:id="rId6"/>
    <p:sldId id="30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24000" y="2593977"/>
            <a:ext cx="9144000" cy="16557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24000" y="4186238"/>
            <a:ext cx="9144000" cy="222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2771" name="Rectangle 20"/>
          <p:cNvSpPr>
            <a:spLocks noChangeArrowheads="1"/>
          </p:cNvSpPr>
          <p:nvPr/>
        </p:nvSpPr>
        <p:spPr bwMode="auto">
          <a:xfrm>
            <a:off x="1524000" y="3068638"/>
            <a:ext cx="9144000" cy="5778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</a:rPr>
              <a:t>四、</a:t>
            </a:r>
            <a:r>
              <a:rPr lang="zh-CN" altLang="en-US" sz="3600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  <a:sym typeface="+mn-ea"/>
              </a:rPr>
              <a:t>现场安全文明施工</a:t>
            </a:r>
            <a:endParaRPr lang="zh-CN" altLang="en-US" sz="3600" b="1">
              <a:solidFill>
                <a:srgbClr val="FF0000"/>
              </a:solidFill>
              <a:latin typeface="Arial" pitchFamily="34" charset="0"/>
              <a:ea typeface="黑体" pitchFamily="2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 flipV="1">
            <a:off x="1524002" y="1058547"/>
            <a:ext cx="1979710" cy="1246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614171" y="701675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b="1"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宋体" pitchFamily="2" charset="-122"/>
              <a:cs typeface="Arial" pitchFamily="34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4386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reeform 312"/>
          <p:cNvSpPr/>
          <p:nvPr/>
        </p:nvSpPr>
        <p:spPr bwMode="gray">
          <a:xfrm>
            <a:off x="1514476" y="571502"/>
            <a:ext cx="9172575" cy="625475"/>
          </a:xfrm>
          <a:custGeom>
            <a:avLst/>
            <a:gdLst>
              <a:gd name="T0" fmla="*/ 0 w 5778"/>
              <a:gd name="T1" fmla="*/ 2147483647 h 565"/>
              <a:gd name="T2" fmla="*/ 0 w 5778"/>
              <a:gd name="T3" fmla="*/ 0 h 565"/>
              <a:gd name="T4" fmla="*/ 2147483647 w 5778"/>
              <a:gd name="T5" fmla="*/ 0 h 565"/>
              <a:gd name="T6" fmla="*/ 2147483647 w 5778"/>
              <a:gd name="T7" fmla="*/ 2147483647 h 565"/>
              <a:gd name="T8" fmla="*/ 0 w 5778"/>
              <a:gd name="T9" fmla="*/ 2147483647 h 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8"/>
              <a:gd name="T16" fmla="*/ 0 h 565"/>
              <a:gd name="T17" fmla="*/ 5778 w 5778"/>
              <a:gd name="T18" fmla="*/ 565 h 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8" h="565">
                <a:moveTo>
                  <a:pt x="0" y="565"/>
                </a:moveTo>
                <a:lnTo>
                  <a:pt x="0" y="0"/>
                </a:lnTo>
                <a:lnTo>
                  <a:pt x="5766" y="0"/>
                </a:lnTo>
                <a:lnTo>
                  <a:pt x="5778" y="565"/>
                </a:lnTo>
                <a:lnTo>
                  <a:pt x="0" y="565"/>
                </a:lnTo>
                <a:close/>
              </a:path>
            </a:pathLst>
          </a:custGeom>
          <a:gradFill rotWithShape="1">
            <a:gsLst>
              <a:gs pos="0">
                <a:srgbClr val="026AC8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7106" name="Rectangle 44"/>
          <p:cNvSpPr>
            <a:spLocks noChangeArrowheads="1"/>
          </p:cNvSpPr>
          <p:nvPr/>
        </p:nvSpPr>
        <p:spPr bwMode="auto">
          <a:xfrm>
            <a:off x="1524000" y="1268415"/>
            <a:ext cx="9144000" cy="730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7112" name="Rectangle 45"/>
          <p:cNvSpPr>
            <a:spLocks noChangeArrowheads="1"/>
          </p:cNvSpPr>
          <p:nvPr/>
        </p:nvSpPr>
        <p:spPr bwMode="auto">
          <a:xfrm>
            <a:off x="1282066" y="655320"/>
            <a:ext cx="39608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  <a:sym typeface="+mn-ea"/>
              </a:rPr>
              <a:t>现场安全文明施工</a:t>
            </a:r>
            <a:endParaRPr lang="zh-CN" altLang="en-US" sz="2400" b="1">
              <a:solidFill>
                <a:srgbClr val="FF0000"/>
              </a:solidFill>
              <a:latin typeface="Arial" pitchFamily="34" charset="0"/>
              <a:ea typeface="黑体" pitchFamily="2" charset="-122"/>
            </a:endParaRPr>
          </a:p>
        </p:txBody>
      </p:sp>
      <p:sp>
        <p:nvSpPr>
          <p:cNvPr id="47114" name="Rectangle 18"/>
          <p:cNvSpPr>
            <a:spLocks noChangeArrowheads="1"/>
          </p:cNvSpPr>
          <p:nvPr/>
        </p:nvSpPr>
        <p:spPr bwMode="auto">
          <a:xfrm>
            <a:off x="2214882" y="2193925"/>
            <a:ext cx="3733165" cy="2560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库房标准：</a:t>
            </a:r>
            <a:endParaRPr lang="en-US" altLang="zh-CN">
              <a:solidFill>
                <a:prstClr val="black"/>
              </a:solidFill>
              <a:latin typeface="宋体" pitchFamily="2" charset="-12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prstClr val="black"/>
                </a:solidFill>
                <a:latin typeface="宋体" pitchFamily="2" charset="-122"/>
              </a:rPr>
              <a:t>1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、库房必须码放整齐、工具必须放在工具架上并且不准乱放</a:t>
            </a:r>
            <a:endParaRPr lang="en-US" altLang="zh-CN">
              <a:solidFill>
                <a:prstClr val="black"/>
              </a:solidFill>
              <a:latin typeface="宋体" pitchFamily="2" charset="-12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prstClr val="black"/>
                </a:solidFill>
                <a:latin typeface="宋体" pitchFamily="2" charset="-122"/>
              </a:rPr>
              <a:t>2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、工具架按照规定打好格子，便于区分开工具，每个摆放工具的地方必须粘贴标牌。</a:t>
            </a:r>
            <a:r>
              <a:rPr lang="en-US" altLang="zh-CN" sz="1600">
                <a:solidFill>
                  <a:prstClr val="black"/>
                </a:solidFill>
                <a:latin typeface="宋体" pitchFamily="2" charset="-122"/>
              </a:rPr>
              <a:t>   </a:t>
            </a:r>
          </a:p>
        </p:txBody>
      </p:sp>
      <p:pic>
        <p:nvPicPr>
          <p:cNvPr id="47117" name="Picture 1" descr="C:\Users\user\Desktop\IMG_026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99555" y="2193927"/>
            <a:ext cx="1851660" cy="246951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7118" name="TextBox 14"/>
          <p:cNvSpPr txBox="1">
            <a:spLocks noChangeArrowheads="1"/>
          </p:cNvSpPr>
          <p:nvPr/>
        </p:nvSpPr>
        <p:spPr bwMode="auto">
          <a:xfrm>
            <a:off x="6739892" y="4754245"/>
            <a:ext cx="1571625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库房标准制度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6381" y="5831205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12E57"/>
              </a:solidFill>
              <a:latin typeface="宋体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3537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reeform 312"/>
          <p:cNvSpPr/>
          <p:nvPr/>
        </p:nvSpPr>
        <p:spPr bwMode="gray">
          <a:xfrm>
            <a:off x="1514476" y="571502"/>
            <a:ext cx="9172575" cy="625475"/>
          </a:xfrm>
          <a:custGeom>
            <a:avLst/>
            <a:gdLst>
              <a:gd name="T0" fmla="*/ 0 w 5778"/>
              <a:gd name="T1" fmla="*/ 2147483647 h 565"/>
              <a:gd name="T2" fmla="*/ 0 w 5778"/>
              <a:gd name="T3" fmla="*/ 0 h 565"/>
              <a:gd name="T4" fmla="*/ 2147483647 w 5778"/>
              <a:gd name="T5" fmla="*/ 0 h 565"/>
              <a:gd name="T6" fmla="*/ 2147483647 w 5778"/>
              <a:gd name="T7" fmla="*/ 2147483647 h 565"/>
              <a:gd name="T8" fmla="*/ 0 w 5778"/>
              <a:gd name="T9" fmla="*/ 2147483647 h 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8"/>
              <a:gd name="T16" fmla="*/ 0 h 565"/>
              <a:gd name="T17" fmla="*/ 5778 w 5778"/>
              <a:gd name="T18" fmla="*/ 565 h 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8" h="565">
                <a:moveTo>
                  <a:pt x="0" y="565"/>
                </a:moveTo>
                <a:lnTo>
                  <a:pt x="0" y="0"/>
                </a:lnTo>
                <a:lnTo>
                  <a:pt x="5766" y="0"/>
                </a:lnTo>
                <a:lnTo>
                  <a:pt x="5778" y="565"/>
                </a:lnTo>
                <a:lnTo>
                  <a:pt x="0" y="565"/>
                </a:lnTo>
                <a:close/>
              </a:path>
            </a:pathLst>
          </a:custGeom>
          <a:gradFill rotWithShape="1">
            <a:gsLst>
              <a:gs pos="0">
                <a:srgbClr val="026AC8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8130" name="Rectangle 44"/>
          <p:cNvSpPr>
            <a:spLocks noChangeArrowheads="1"/>
          </p:cNvSpPr>
          <p:nvPr/>
        </p:nvSpPr>
        <p:spPr bwMode="auto">
          <a:xfrm>
            <a:off x="1524000" y="1268415"/>
            <a:ext cx="9144000" cy="7302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8136" name="Rectangle 45"/>
          <p:cNvSpPr>
            <a:spLocks noChangeArrowheads="1"/>
          </p:cNvSpPr>
          <p:nvPr/>
        </p:nvSpPr>
        <p:spPr bwMode="auto">
          <a:xfrm>
            <a:off x="1197611" y="635000"/>
            <a:ext cx="39608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  <a:sym typeface="+mn-ea"/>
              </a:rPr>
              <a:t>现场安全文明施工</a:t>
            </a:r>
            <a:endParaRPr lang="zh-CN" altLang="en-US" sz="2400" b="1">
              <a:solidFill>
                <a:prstClr val="white"/>
              </a:solidFill>
              <a:latin typeface="Arial" pitchFamily="34" charset="0"/>
              <a:ea typeface="黑体" pitchFamily="2" charset="-122"/>
            </a:endParaRPr>
          </a:p>
        </p:txBody>
      </p:sp>
      <p:sp>
        <p:nvSpPr>
          <p:cNvPr id="48138" name="Rectangle 18"/>
          <p:cNvSpPr>
            <a:spLocks noChangeArrowheads="1"/>
          </p:cNvSpPr>
          <p:nvPr/>
        </p:nvSpPr>
        <p:spPr bwMode="auto">
          <a:xfrm>
            <a:off x="2350772" y="1584008"/>
            <a:ext cx="3607435" cy="37947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材料摆放：</a:t>
            </a:r>
            <a:endParaRPr lang="en-US" altLang="zh-CN">
              <a:solidFill>
                <a:prstClr val="black"/>
              </a:solidFill>
              <a:latin typeface="宋体" pitchFamily="2" charset="-12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prstClr val="black"/>
                </a:solidFill>
                <a:latin typeface="宋体" pitchFamily="2" charset="-122"/>
              </a:rPr>
              <a:t>1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、</a:t>
            </a:r>
            <a:r>
              <a:rPr lang="zh-CN" altLang="zh-CN">
                <a:solidFill>
                  <a:prstClr val="black"/>
                </a:solidFill>
                <a:latin typeface="宋体" pitchFamily="2" charset="-122"/>
              </a:rPr>
              <a:t>根据施工进度，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确定</a:t>
            </a:r>
            <a:r>
              <a:rPr lang="zh-CN" altLang="zh-CN">
                <a:solidFill>
                  <a:prstClr val="black"/>
                </a:solidFill>
                <a:latin typeface="宋体" pitchFamily="2" charset="-122"/>
              </a:rPr>
              <a:t>的材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料</a:t>
            </a:r>
            <a:r>
              <a:rPr lang="zh-CN" altLang="zh-CN">
                <a:solidFill>
                  <a:prstClr val="black"/>
                </a:solidFill>
                <a:latin typeface="宋体" pitchFamily="2" charset="-122"/>
              </a:rPr>
              <a:t>进场时间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，</a:t>
            </a:r>
            <a:r>
              <a:rPr lang="zh-CN" altLang="zh-CN">
                <a:solidFill>
                  <a:prstClr val="black"/>
                </a:solidFill>
                <a:latin typeface="宋体" pitchFamily="2" charset="-122"/>
              </a:rPr>
              <a:t>确定现有垂直运输条件，制定材料设备运输、临时堆放、二次搬运方案</a:t>
            </a:r>
            <a:endParaRPr lang="en-US" altLang="zh-CN">
              <a:solidFill>
                <a:prstClr val="black"/>
              </a:solidFill>
              <a:latin typeface="宋体" pitchFamily="2" charset="-12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prstClr val="black"/>
                </a:solidFill>
                <a:latin typeface="宋体" pitchFamily="2" charset="-122"/>
              </a:rPr>
              <a:t>2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、</a:t>
            </a:r>
            <a:r>
              <a:rPr lang="zh-CN" altLang="zh-CN">
                <a:solidFill>
                  <a:prstClr val="black"/>
                </a:solidFill>
                <a:latin typeface="宋体" pitchFamily="2" charset="-122"/>
              </a:rPr>
              <a:t>在施工前，合理协调垂直运输工具使用时间，避免矛盾发生。</a:t>
            </a:r>
            <a:endParaRPr lang="en-US" altLang="zh-CN">
              <a:solidFill>
                <a:prstClr val="black"/>
              </a:solidFill>
              <a:latin typeface="宋体" pitchFamily="2" charset="-122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prstClr val="black"/>
                </a:solidFill>
                <a:latin typeface="宋体" pitchFamily="2" charset="-122"/>
              </a:rPr>
              <a:t>3</a:t>
            </a: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、</a:t>
            </a:r>
            <a:r>
              <a:rPr lang="zh-CN" altLang="zh-CN">
                <a:solidFill>
                  <a:prstClr val="black"/>
                </a:solidFill>
                <a:latin typeface="宋体" pitchFamily="2" charset="-122"/>
              </a:rPr>
              <a:t>堆放注意分散荷载，尽量保证材料分散、靠近墙柱。</a:t>
            </a:r>
            <a:endParaRPr lang="en-US" altLang="zh-CN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8139" name="图片 6" descr="E:\工作\宣传用\照片\精装修文明施工\3.20\IMG_045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118225" y="1587502"/>
            <a:ext cx="2571750" cy="1770063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48140" name="图片 5" descr="E:\工作\宣传用\照片\精装修文明施工\3.20\IMG_0510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118225" y="3500438"/>
            <a:ext cx="2571750" cy="18796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8141" name="TextBox 18"/>
          <p:cNvSpPr txBox="1">
            <a:spLocks noChangeArrowheads="1"/>
          </p:cNvSpPr>
          <p:nvPr/>
        </p:nvSpPr>
        <p:spPr bwMode="auto">
          <a:xfrm>
            <a:off x="6619875" y="5530850"/>
            <a:ext cx="1570038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black"/>
                </a:solidFill>
                <a:latin typeface="宋体" pitchFamily="2" charset="-122"/>
              </a:rPr>
              <a:t>临时材料码放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38136" y="5902960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12E57"/>
              </a:solidFill>
              <a:latin typeface="宋体" pitchFamily="2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2661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QQ截图201704062119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605" y="2050415"/>
            <a:ext cx="1432560" cy="883920"/>
          </a:xfrm>
          <a:prstGeom prst="rect">
            <a:avLst/>
          </a:prstGeom>
        </p:spPr>
      </p:pic>
      <p:pic>
        <p:nvPicPr>
          <p:cNvPr id="13" name="图片 12" descr="QQ截图201704062120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005" y="3643630"/>
            <a:ext cx="1676400" cy="849630"/>
          </a:xfrm>
          <a:prstGeom prst="rect">
            <a:avLst/>
          </a:prstGeom>
        </p:spPr>
      </p:pic>
      <p:pic>
        <p:nvPicPr>
          <p:cNvPr id="55297" name="Picture 2"/>
          <p:cNvPicPr>
            <a:picLocks noChangeAspect="1" noChangeArrowheads="1"/>
          </p:cNvPicPr>
          <p:nvPr/>
        </p:nvPicPr>
        <p:blipFill>
          <a:blip r:embed="rId4"/>
          <a:srcRect b="50210"/>
          <a:stretch>
            <a:fillRect/>
          </a:stretch>
        </p:blipFill>
        <p:spPr bwMode="auto">
          <a:xfrm>
            <a:off x="5334002" y="2362200"/>
            <a:ext cx="5047615" cy="192024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5299" name="Freeform 312"/>
          <p:cNvSpPr/>
          <p:nvPr/>
        </p:nvSpPr>
        <p:spPr bwMode="gray">
          <a:xfrm>
            <a:off x="1495426" y="571502"/>
            <a:ext cx="9172575" cy="625475"/>
          </a:xfrm>
          <a:custGeom>
            <a:avLst/>
            <a:gdLst>
              <a:gd name="T0" fmla="*/ 0 w 5778"/>
              <a:gd name="T1" fmla="*/ 2147483647 h 565"/>
              <a:gd name="T2" fmla="*/ 0 w 5778"/>
              <a:gd name="T3" fmla="*/ 0 h 565"/>
              <a:gd name="T4" fmla="*/ 2147483647 w 5778"/>
              <a:gd name="T5" fmla="*/ 0 h 565"/>
              <a:gd name="T6" fmla="*/ 2147483647 w 5778"/>
              <a:gd name="T7" fmla="*/ 2147483647 h 565"/>
              <a:gd name="T8" fmla="*/ 0 w 5778"/>
              <a:gd name="T9" fmla="*/ 2147483647 h 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8"/>
              <a:gd name="T16" fmla="*/ 0 h 565"/>
              <a:gd name="T17" fmla="*/ 5778 w 5778"/>
              <a:gd name="T18" fmla="*/ 565 h 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8" h="565">
                <a:moveTo>
                  <a:pt x="0" y="565"/>
                </a:moveTo>
                <a:lnTo>
                  <a:pt x="0" y="0"/>
                </a:lnTo>
                <a:lnTo>
                  <a:pt x="5766" y="0"/>
                </a:lnTo>
                <a:lnTo>
                  <a:pt x="5778" y="565"/>
                </a:lnTo>
                <a:lnTo>
                  <a:pt x="0" y="565"/>
                </a:lnTo>
                <a:close/>
              </a:path>
            </a:pathLst>
          </a:custGeom>
          <a:gradFill rotWithShape="1">
            <a:gsLst>
              <a:gs pos="0">
                <a:srgbClr val="026AC8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1" name="圆角矩形标注 10"/>
          <p:cNvSpPr/>
          <p:nvPr/>
        </p:nvSpPr>
        <p:spPr>
          <a:xfrm>
            <a:off x="2094865" y="1908812"/>
            <a:ext cx="857250" cy="1025525"/>
          </a:xfrm>
          <a:prstGeom prst="wedgeRoundRectCallout">
            <a:avLst>
              <a:gd name="adj1" fmla="val 69709"/>
              <a:gd name="adj2" fmla="val 284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>
                <a:solidFill>
                  <a:prstClr val="white"/>
                </a:solidFill>
              </a:rPr>
              <a:t>安全管理人员</a:t>
            </a:r>
          </a:p>
        </p:txBody>
      </p:sp>
      <p:sp>
        <p:nvSpPr>
          <p:cNvPr id="17" name="圆角矩形标注 16"/>
          <p:cNvSpPr/>
          <p:nvPr/>
        </p:nvSpPr>
        <p:spPr>
          <a:xfrm>
            <a:off x="2094865" y="3815080"/>
            <a:ext cx="857250" cy="556260"/>
          </a:xfrm>
          <a:prstGeom prst="wedgeRoundRectCallout">
            <a:avLst>
              <a:gd name="adj1" fmla="val 69709"/>
              <a:gd name="adj2" fmla="val 284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>
                <a:solidFill>
                  <a:prstClr val="white"/>
                </a:solidFill>
              </a:rPr>
              <a:t>施工人员</a:t>
            </a:r>
          </a:p>
        </p:txBody>
      </p:sp>
      <p:sp>
        <p:nvSpPr>
          <p:cNvPr id="18" name="圆角矩形标注 17"/>
          <p:cNvSpPr/>
          <p:nvPr/>
        </p:nvSpPr>
        <p:spPr>
          <a:xfrm>
            <a:off x="4400868" y="2171702"/>
            <a:ext cx="857250" cy="500063"/>
          </a:xfrm>
          <a:prstGeom prst="wedgeRoundRectCallout">
            <a:avLst>
              <a:gd name="adj1" fmla="val -102693"/>
              <a:gd name="adj2" fmla="val 114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>
                <a:solidFill>
                  <a:prstClr val="white"/>
                </a:solidFill>
              </a:rPr>
              <a:t>公司标识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6381" y="5831205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12E57"/>
              </a:solidFill>
              <a:latin typeface="宋体" pitchFamily="2" charset="-122"/>
              <a:sym typeface="+mn-ea"/>
            </a:endParaRPr>
          </a:p>
        </p:txBody>
      </p:sp>
      <p:pic>
        <p:nvPicPr>
          <p:cNvPr id="2" name="图片 1" descr="中国新兴建筑工程总公司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6167" y="2362200"/>
            <a:ext cx="386715" cy="3657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317889" y="701675"/>
            <a:ext cx="2031325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  <a:sym typeface="+mn-ea"/>
              </a:rPr>
              <a:t>现场安全文明施工</a:t>
            </a:r>
            <a:endParaRPr lang="zh-CN" altLang="en-US" b="1">
              <a:solidFill>
                <a:prstClr val="white"/>
              </a:solidFill>
              <a:latin typeface="Arial" pitchFamily="34" charset="0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5237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reeform 312"/>
          <p:cNvSpPr/>
          <p:nvPr/>
        </p:nvSpPr>
        <p:spPr bwMode="gray">
          <a:xfrm>
            <a:off x="1495426" y="571502"/>
            <a:ext cx="9172575" cy="625475"/>
          </a:xfrm>
          <a:custGeom>
            <a:avLst/>
            <a:gdLst>
              <a:gd name="T0" fmla="*/ 0 w 5778"/>
              <a:gd name="T1" fmla="*/ 2147483647 h 565"/>
              <a:gd name="T2" fmla="*/ 0 w 5778"/>
              <a:gd name="T3" fmla="*/ 0 h 565"/>
              <a:gd name="T4" fmla="*/ 2147483647 w 5778"/>
              <a:gd name="T5" fmla="*/ 0 h 565"/>
              <a:gd name="T6" fmla="*/ 2147483647 w 5778"/>
              <a:gd name="T7" fmla="*/ 2147483647 h 565"/>
              <a:gd name="T8" fmla="*/ 0 w 5778"/>
              <a:gd name="T9" fmla="*/ 2147483647 h 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8"/>
              <a:gd name="T16" fmla="*/ 0 h 565"/>
              <a:gd name="T17" fmla="*/ 5778 w 5778"/>
              <a:gd name="T18" fmla="*/ 565 h 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8" h="565">
                <a:moveTo>
                  <a:pt x="0" y="565"/>
                </a:moveTo>
                <a:lnTo>
                  <a:pt x="0" y="0"/>
                </a:lnTo>
                <a:lnTo>
                  <a:pt x="5766" y="0"/>
                </a:lnTo>
                <a:lnTo>
                  <a:pt x="5778" y="565"/>
                </a:lnTo>
                <a:lnTo>
                  <a:pt x="0" y="565"/>
                </a:lnTo>
                <a:close/>
              </a:path>
            </a:pathLst>
          </a:custGeom>
          <a:gradFill rotWithShape="1">
            <a:gsLst>
              <a:gs pos="0">
                <a:srgbClr val="026AC8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6328" name="Picture 3" descr="C:\Users\user\Desktop\建工装饰\IMG_030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238875" y="1500188"/>
            <a:ext cx="2732088" cy="3643312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56329" name="Picture 4" descr="C:\Users\user\Desktop\建工装饰\IMG_0298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38440" y="1500188"/>
            <a:ext cx="2714625" cy="36195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2" name="圆角矩形 11"/>
          <p:cNvSpPr/>
          <p:nvPr/>
        </p:nvSpPr>
        <p:spPr>
          <a:xfrm>
            <a:off x="2809877" y="5358132"/>
            <a:ext cx="6143625" cy="511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>
                <a:solidFill>
                  <a:srgbClr val="FF0000"/>
                </a:solidFill>
              </a:rPr>
              <a:t>每天室内打扫卫生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6381" y="5831205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12E57"/>
              </a:solidFill>
              <a:latin typeface="宋体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17889" y="701675"/>
            <a:ext cx="2031325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  <a:sym typeface="+mn-ea"/>
              </a:rPr>
              <a:t>现场安全文明施工</a:t>
            </a:r>
            <a:endParaRPr lang="zh-CN" altLang="en-US" b="1">
              <a:solidFill>
                <a:prstClr val="white"/>
              </a:solidFill>
              <a:latin typeface="Arial" pitchFamily="34" charset="0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9238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reeform 312"/>
          <p:cNvSpPr/>
          <p:nvPr/>
        </p:nvSpPr>
        <p:spPr bwMode="gray">
          <a:xfrm>
            <a:off x="1495426" y="571502"/>
            <a:ext cx="9172575" cy="625475"/>
          </a:xfrm>
          <a:custGeom>
            <a:avLst/>
            <a:gdLst>
              <a:gd name="T0" fmla="*/ 0 w 5778"/>
              <a:gd name="T1" fmla="*/ 2147483647 h 565"/>
              <a:gd name="T2" fmla="*/ 0 w 5778"/>
              <a:gd name="T3" fmla="*/ 0 h 565"/>
              <a:gd name="T4" fmla="*/ 2147483647 w 5778"/>
              <a:gd name="T5" fmla="*/ 0 h 565"/>
              <a:gd name="T6" fmla="*/ 2147483647 w 5778"/>
              <a:gd name="T7" fmla="*/ 2147483647 h 565"/>
              <a:gd name="T8" fmla="*/ 0 w 5778"/>
              <a:gd name="T9" fmla="*/ 2147483647 h 5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78"/>
              <a:gd name="T16" fmla="*/ 0 h 565"/>
              <a:gd name="T17" fmla="*/ 5778 w 5778"/>
              <a:gd name="T18" fmla="*/ 565 h 5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78" h="565">
                <a:moveTo>
                  <a:pt x="0" y="565"/>
                </a:moveTo>
                <a:lnTo>
                  <a:pt x="0" y="0"/>
                </a:lnTo>
                <a:lnTo>
                  <a:pt x="5766" y="0"/>
                </a:lnTo>
                <a:lnTo>
                  <a:pt x="5778" y="565"/>
                </a:lnTo>
                <a:lnTo>
                  <a:pt x="0" y="565"/>
                </a:lnTo>
                <a:close/>
              </a:path>
            </a:pathLst>
          </a:custGeom>
          <a:gradFill rotWithShape="1">
            <a:gsLst>
              <a:gs pos="0">
                <a:srgbClr val="026AC8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rou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57353" name="Picture 4" descr="C:\Users\user\Desktop\建工装饰\IMG_0255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70705" y="1621790"/>
            <a:ext cx="2679700" cy="337058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2" name="圆角矩形 11"/>
          <p:cNvSpPr/>
          <p:nvPr/>
        </p:nvSpPr>
        <p:spPr>
          <a:xfrm>
            <a:off x="2918460" y="5215255"/>
            <a:ext cx="5786120" cy="497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>
                <a:solidFill>
                  <a:srgbClr val="FF0000"/>
                </a:solidFill>
              </a:rPr>
              <a:t>现场灭火器摆设，使用方法、消防桶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6381" y="5831205"/>
            <a:ext cx="18473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12E57"/>
              </a:solidFill>
              <a:latin typeface="宋体" pitchFamily="2" charset="-122"/>
              <a:sym typeface="+mn-ea"/>
            </a:endParaRPr>
          </a:p>
        </p:txBody>
      </p:sp>
      <p:pic>
        <p:nvPicPr>
          <p:cNvPr id="2" name="图片 1" descr="中国新兴建筑工程总公司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6190" y="2294892"/>
            <a:ext cx="223520" cy="2114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317889" y="701675"/>
            <a:ext cx="2031325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prstClr val="white"/>
                </a:solidFill>
                <a:latin typeface="Arial" pitchFamily="34" charset="0"/>
                <a:ea typeface="华文新魏" pitchFamily="2" charset="-122"/>
                <a:cs typeface="华文新魏" pitchFamily="2" charset="-122"/>
                <a:sym typeface="+mn-ea"/>
              </a:rPr>
              <a:t>现场安全文明施工</a:t>
            </a:r>
            <a:endParaRPr lang="zh-CN" altLang="en-US" b="1">
              <a:solidFill>
                <a:prstClr val="white"/>
              </a:solidFill>
              <a:latin typeface="Arial" pitchFamily="34" charset="0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921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162</Words>
  <Application>Microsoft Office PowerPoint</Application>
  <PresentationFormat>宽屏</PresentationFormat>
  <Paragraphs>20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黑体</vt:lpstr>
      <vt:lpstr>华文新魏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24</cp:revision>
  <dcterms:created xsi:type="dcterms:W3CDTF">2023-10-24T10:06:28Z</dcterms:created>
  <dcterms:modified xsi:type="dcterms:W3CDTF">2023-10-24T10:19:42Z</dcterms:modified>
</cp:coreProperties>
</file>