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15" r:id="rId2"/>
    <p:sldId id="473" r:id="rId3"/>
    <p:sldId id="526" r:id="rId4"/>
    <p:sldId id="527" r:id="rId5"/>
    <p:sldId id="528" r:id="rId6"/>
    <p:sldId id="529" r:id="rId7"/>
    <p:sldId id="525" r:id="rId8"/>
    <p:sldId id="448" r:id="rId9"/>
  </p:sldIdLst>
  <p:sldSz cx="12190413" cy="6858000"/>
  <p:notesSz cx="6858000" cy="9144000"/>
  <p:custDataLst>
    <p:tags r:id="rId1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>
          <p15:clr>
            <a:srgbClr val="A4A3A4"/>
          </p15:clr>
        </p15:guide>
        <p15:guide id="2" pos="3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7F6"/>
    <a:srgbClr val="993300"/>
    <a:srgbClr val="FF9933"/>
    <a:srgbClr val="FAFFFF"/>
    <a:srgbClr val="504E64"/>
    <a:srgbClr val="FAFAFA"/>
    <a:srgbClr val="0DE8C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7" autoAdjust="0"/>
    <p:restoredTop sz="94660" autoAdjust="0"/>
  </p:normalViewPr>
  <p:slideViewPr>
    <p:cSldViewPr>
      <p:cViewPr varScale="1">
        <p:scale>
          <a:sx n="113" d="100"/>
          <a:sy n="113" d="100"/>
        </p:scale>
        <p:origin x="150" y="90"/>
      </p:cViewPr>
      <p:guideLst>
        <p:guide orient="horz" pos="1117"/>
        <p:guide pos="3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B077353-EE02-4F54-944F-C75BD23FC783}" type="datetimeFigureOut">
              <a:rPr lang="zh-CN" altLang="en-US"/>
              <a:pPr>
                <a:defRPr/>
              </a:pPr>
              <a:t>2023/10/19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705C79E-35B9-4AD3-A52C-209C3191F8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1797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4BC5409-FE04-49A8-968F-740FF713DDA9}" type="datetimeFigureOut">
              <a:rPr lang="zh-CN" altLang="en-US"/>
              <a:pPr>
                <a:defRPr/>
              </a:pPr>
              <a:t>2023/10/19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277BA13-FDA9-4E09-B1D3-DE77EDA82D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547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C2C9E1-DF63-48EC-8355-66C3E7F35121}" type="slidenum">
              <a:rPr lang="zh-CN" altLang="en-US" smtClean="0"/>
              <a:pPr>
                <a:defRPr/>
              </a:pPr>
              <a:t>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768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112475-DCF3-4342-88CD-6DD8B809F714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803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288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2CECE-2761-4D88-A32C-F8CC3C96A89A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818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4461C-3DE8-459F-AD18-06C083DC8EC5}" type="datetime1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A9398-2D15-42D6-AD12-CBBD389314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9353A-A46D-4BA6-9874-B6F000ACEB64}" type="datetime1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25217-E876-479A-A117-1CDC7C5513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CF6CB-F2FB-4320-845F-003C21EC3D9A}" type="datetime1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0F8D9-6BBE-4787-A285-2A2EC3EAFF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DAC64-B205-4604-9ABC-A49B1C4A07D9}" type="datetime1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D7FCD-7151-4F18-8C03-98D9A47916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87154-3B74-4E3F-A3AA-BCCA4DC44059}" type="datetime1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8DB86-770D-4D87-A6C1-9C9F82E62D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F8AA5-FA6B-4DB4-9B01-CADF224C6B6C}" type="datetime1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9CB7C-6515-4ED9-92A5-7354E87688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8E3FF-B34E-41CD-821D-3AF87CC45FB9}" type="datetime1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519BC-8F19-4119-BACC-D13955E32C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C0BF-74F5-43D7-A1C7-2D75D02E3A7F}" type="datetime1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4A4BF-E487-4951-B7B5-6DD076B2C3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8E3EBF-A956-4B92-858A-9B5552AF8F8D}" type="datetime1">
              <a:rPr lang="zh-CN" altLang="en-US" smtClean="0"/>
              <a:t>2023/10/19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B1B61-B78F-44D8-B31E-E39BB3F48469}" type="datetime1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9564E-EE05-4A9B-B4B2-4A8BB64E41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540E3-B5ED-484F-BEC0-2508E5C08389}" type="datetime1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BE4BF-9833-4A11-B91B-7719E70568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12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D23D748-172D-4700-9149-0DAD3CEA968A}" type="datetime1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773E4CB-D398-4D6C-9DE9-52D92DB6DF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60" r:id="rId7"/>
    <p:sldLayoutId id="2147483656" r:id="rId8"/>
    <p:sldLayoutId id="2147483657" r:id="rId9"/>
    <p:sldLayoutId id="2147483658" r:id="rId10"/>
    <p:sldLayoutId id="2147483659" r:id="rId11"/>
  </p:sldLayoutIdLst>
  <p:transition advClick="0" advTm="3000">
    <p:pull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9152" y="2062163"/>
            <a:ext cx="4433146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6383338" y="1557338"/>
            <a:ext cx="4852987" cy="4824412"/>
            <a:chOff x="6383237" y="1556793"/>
            <a:chExt cx="4853065" cy="4824535"/>
          </a:xfrm>
        </p:grpSpPr>
        <p:sp>
          <p:nvSpPr>
            <p:cNvPr id="19" name="矩形 18"/>
            <p:cNvSpPr/>
            <p:nvPr/>
          </p:nvSpPr>
          <p:spPr>
            <a:xfrm>
              <a:off x="6383237" y="3023680"/>
              <a:ext cx="4853065" cy="460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383237" y="4077807"/>
              <a:ext cx="4853065" cy="444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5400000">
              <a:off x="5423555" y="3910322"/>
              <a:ext cx="4753096" cy="460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5400000">
              <a:off x="6828518" y="4162741"/>
              <a:ext cx="4248258" cy="460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 rot="5400000">
              <a:off x="7908829" y="4161947"/>
              <a:ext cx="4392724" cy="460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1" name="矩形 30"/>
          <p:cNvSpPr/>
          <p:nvPr/>
        </p:nvSpPr>
        <p:spPr>
          <a:xfrm>
            <a:off x="11352213" y="2205038"/>
            <a:ext cx="838200" cy="10255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0" y="2060575"/>
            <a:ext cx="6527800" cy="30241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10129838" y="4122738"/>
            <a:ext cx="1073150" cy="962025"/>
          </a:xfrm>
          <a:prstGeom prst="rect">
            <a:avLst/>
          </a:prstGeom>
          <a:solidFill>
            <a:schemeClr val="accent2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748463" y="4122738"/>
            <a:ext cx="1028700" cy="962025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7824788" y="2055813"/>
            <a:ext cx="1104900" cy="962025"/>
          </a:xfrm>
          <a:prstGeom prst="rect">
            <a:avLst/>
          </a:prstGeom>
          <a:solidFill>
            <a:schemeClr val="accent1">
              <a:lumMod val="5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81" name="标题 4"/>
          <p:cNvSpPr txBox="1">
            <a:spLocks noChangeArrowheads="1"/>
          </p:cNvSpPr>
          <p:nvPr/>
        </p:nvSpPr>
        <p:spPr bwMode="auto">
          <a:xfrm>
            <a:off x="-96838" y="3881438"/>
            <a:ext cx="5513388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1"/>
            <a:endParaRPr lang="en-US" altLang="zh-CN" sz="16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352213" y="2043113"/>
            <a:ext cx="838200" cy="1025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75725" y="477838"/>
            <a:ext cx="15843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414686" y="1556792"/>
            <a:ext cx="51922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任务</a:t>
            </a:r>
            <a:r>
              <a:rPr lang="en-US" altLang="zh-CN" sz="28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03  </a:t>
            </a:r>
            <a:r>
              <a:rPr lang="zh-CN" altLang="en-US" sz="28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轻质隔墙工程施工</a:t>
            </a:r>
            <a:endParaRPr lang="en-US" altLang="zh-CN" sz="28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190500" y="1412875"/>
            <a:ext cx="2016125" cy="3170238"/>
            <a:chOff x="-169490" y="1609060"/>
            <a:chExt cx="2016224" cy="3170099"/>
          </a:xfrm>
        </p:grpSpPr>
        <p:sp>
          <p:nvSpPr>
            <p:cNvPr id="3" name="TextBox 2"/>
            <p:cNvSpPr txBox="1"/>
            <p:nvPr/>
          </p:nvSpPr>
          <p:spPr>
            <a:xfrm>
              <a:off x="-169490" y="1609060"/>
              <a:ext cx="1655844" cy="31700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 sz="20000" dirty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ea typeface="方正舒体" pitchFamily="2" charset="-122"/>
                <a:cs typeface="Arial Unicode MS" pitchFamily="34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87924" y="3607635"/>
              <a:ext cx="458810" cy="5231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 sz="2800" dirty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262558" y="2308800"/>
            <a:ext cx="6476207" cy="2000548"/>
            <a:chOff x="1233985" y="2231529"/>
            <a:chExt cx="5256584" cy="2000706"/>
          </a:xfrm>
        </p:grpSpPr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1233985" y="2231529"/>
              <a:ext cx="5256584" cy="2000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altLang="zh-CN" sz="3600" dirty="0">
                <a:solidFill>
                  <a:schemeClr val="bg1"/>
                </a:solidFill>
                <a:latin typeface="AvantGarde Md BT"/>
                <a:ea typeface="微软雅黑" pitchFamily="34" charset="-122"/>
              </a:endParaRPr>
            </a:p>
            <a:p>
              <a:pPr algn="ctr">
                <a:defRPr/>
              </a:pPr>
              <a:r>
                <a:rPr lang="en-US" altLang="zh-CN" sz="4400" dirty="0" smtClean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rPr>
                <a:t>0303 </a:t>
              </a:r>
              <a:r>
                <a:rPr lang="zh-CN" altLang="en-US" sz="4400" dirty="0" smtClean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rPr>
                <a:t>石膏板</a:t>
              </a:r>
              <a:r>
                <a:rPr lang="zh-CN" altLang="en-US" sz="4400" dirty="0" smtClean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rPr>
                <a:t>面层处理</a:t>
              </a:r>
              <a:r>
                <a:rPr lang="en-US" altLang="zh-CN" sz="3600" dirty="0" smtClean="0">
                  <a:solidFill>
                    <a:srgbClr val="FFC000"/>
                  </a:solidFill>
                  <a:latin typeface="AvantGarde Md BT"/>
                  <a:ea typeface="微软雅黑" pitchFamily="34" charset="-122"/>
                </a:rPr>
                <a:t>                                      </a:t>
              </a:r>
              <a:endParaRPr lang="en-US" altLang="zh-CN" sz="3600" dirty="0">
                <a:solidFill>
                  <a:schemeClr val="bg1">
                    <a:lumMod val="50000"/>
                  </a:schemeClr>
                </a:solidFill>
                <a:latin typeface="AvantGarde Md BT"/>
                <a:ea typeface="微软雅黑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880710" y="3356457"/>
              <a:ext cx="3430831" cy="3699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Installation of light steel keel 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062163" y="1989138"/>
            <a:ext cx="4648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80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建筑装饰工程施工</a:t>
            </a:r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</a:p>
        </p:txBody>
      </p:sp>
    </p:spTree>
  </p:cSld>
  <p:clrMapOvr>
    <a:masterClrMapping/>
  </p:clrMapOvr>
  <p:transition advClick="0" advTm="882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3" grpId="0" animBg="1"/>
      <p:bldP spid="35" grpId="0" animBg="1"/>
      <p:bldP spid="81" grpId="0"/>
      <p:bldP spid="24" grpId="0" animBg="1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1290638" y="673100"/>
            <a:ext cx="2355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tx2"/>
                </a:solidFill>
                <a:latin typeface="华文隶书"/>
                <a:ea typeface="华文隶书"/>
                <a:cs typeface="华文隶书"/>
              </a:rPr>
              <a:t>教学目标</a:t>
            </a:r>
          </a:p>
        </p:txBody>
      </p:sp>
      <p:sp>
        <p:nvSpPr>
          <p:cNvPr id="55" name="KSO_Shape"/>
          <p:cNvSpPr>
            <a:spLocks/>
          </p:cNvSpPr>
          <p:nvPr/>
        </p:nvSpPr>
        <p:spPr bwMode="auto">
          <a:xfrm>
            <a:off x="400050" y="582613"/>
            <a:ext cx="671513" cy="623887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7">
              <a:solidFill>
                <a:srgbClr val="1C666E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1563" y="1125538"/>
            <a:ext cx="3798887" cy="444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27350" y="765175"/>
            <a:ext cx="20955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Unit teaching goal </a:t>
            </a:r>
            <a:endParaRPr lang="zh-CN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29939" y="1335776"/>
            <a:ext cx="3877248" cy="4528640"/>
            <a:chOff x="735806" y="1328010"/>
            <a:chExt cx="3877248" cy="4528640"/>
          </a:xfrm>
        </p:grpSpPr>
        <p:sp>
          <p:nvSpPr>
            <p:cNvPr id="20" name="矩形 19"/>
            <p:cNvSpPr/>
            <p:nvPr/>
          </p:nvSpPr>
          <p:spPr>
            <a:xfrm>
              <a:off x="812293" y="1587501"/>
              <a:ext cx="3338698" cy="4175125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35806" y="1531590"/>
              <a:ext cx="3516323" cy="432506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1" name="矩形 29"/>
            <p:cNvSpPr>
              <a:spLocks noChangeArrowheads="1"/>
            </p:cNvSpPr>
            <p:nvPr/>
          </p:nvSpPr>
          <p:spPr bwMode="auto">
            <a:xfrm>
              <a:off x="941673" y="1622549"/>
              <a:ext cx="3239889" cy="347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latin typeface="隶书"/>
                  <a:ea typeface="隶书"/>
                  <a:cs typeface="隶书"/>
                </a:rPr>
                <a:t>1.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能够正确阅读吊顶工程施工</a:t>
              </a:r>
              <a:r>
                <a:rPr lang="zh-CN" altLang="en-US" sz="2000" dirty="0" smtClean="0">
                  <a:latin typeface="隶书"/>
                  <a:ea typeface="隶书"/>
                  <a:cs typeface="隶书"/>
                </a:rPr>
                <a:t>图纸；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r>
                <a:rPr lang="en-US" altLang="zh-CN" sz="2000" dirty="0" smtClean="0">
                  <a:latin typeface="隶书"/>
                  <a:ea typeface="隶书"/>
                  <a:cs typeface="隶书"/>
                </a:rPr>
                <a:t>2.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能够熟练使用本单元所用装修工具：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r>
                <a:rPr lang="zh-CN" altLang="zh-CN" sz="2000" dirty="0" smtClean="0">
                  <a:latin typeface="隶书"/>
                  <a:ea typeface="隶书"/>
                  <a:cs typeface="隶书"/>
                </a:rPr>
                <a:t>无</a:t>
              </a:r>
              <a:r>
                <a:rPr lang="zh-CN" altLang="zh-CN" sz="2000" dirty="0">
                  <a:latin typeface="隶书"/>
                  <a:ea typeface="隶书"/>
                  <a:cs typeface="隶书"/>
                </a:rPr>
                <a:t>齿锯、冲击电锤、射钉枪</a:t>
              </a:r>
              <a:r>
                <a:rPr lang="zh-CN" altLang="zh-CN" sz="2000" dirty="0" smtClean="0">
                  <a:latin typeface="隶书"/>
                  <a:ea typeface="隶书"/>
                  <a:cs typeface="隶书"/>
                </a:rPr>
                <a:t>、水准仪</a:t>
              </a:r>
              <a:r>
                <a:rPr lang="zh-CN" altLang="en-US" sz="2000" dirty="0" smtClean="0">
                  <a:latin typeface="隶书"/>
                  <a:ea typeface="隶书"/>
                  <a:cs typeface="隶书"/>
                </a:rPr>
                <a:t>等</a:t>
              </a:r>
              <a:endParaRPr lang="en-US" altLang="zh-CN" sz="2000" dirty="0" smtClean="0">
                <a:latin typeface="隶书"/>
                <a:ea typeface="隶书"/>
                <a:cs typeface="隶书"/>
              </a:endParaRPr>
            </a:p>
            <a:p>
              <a:r>
                <a:rPr lang="en-US" altLang="zh-CN" sz="2000" dirty="0" smtClean="0">
                  <a:latin typeface="隶书"/>
                  <a:ea typeface="隶书"/>
                  <a:cs typeface="隶书"/>
                </a:rPr>
                <a:t>4</a:t>
              </a:r>
              <a:r>
                <a:rPr lang="en-US" altLang="zh-CN" sz="2000" dirty="0">
                  <a:latin typeface="隶书"/>
                  <a:ea typeface="隶书"/>
                  <a:cs typeface="隶书"/>
                </a:rPr>
                <a:t>.</a:t>
              </a:r>
              <a:r>
                <a:rPr lang="zh-CN" altLang="zh-CN" sz="2000" dirty="0">
                  <a:latin typeface="隶书"/>
                  <a:ea typeface="隶书"/>
                  <a:cs typeface="隶书"/>
                </a:rPr>
                <a:t>能够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依据</a:t>
              </a:r>
              <a:r>
                <a:rPr lang="en-US" altLang="zh-CN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《GB50327-2001</a:t>
              </a:r>
              <a:r>
                <a:rPr lang="zh-CN" altLang="en-US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住宅装饰装修工程施工规范</a:t>
              </a:r>
              <a:r>
                <a:rPr lang="en-US" altLang="zh-CN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》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，完成弹线</a:t>
              </a:r>
              <a:r>
                <a:rPr lang="zh-CN" altLang="en-US" sz="2000" dirty="0" smtClean="0">
                  <a:latin typeface="隶书"/>
                  <a:ea typeface="隶书"/>
                  <a:cs typeface="隶书"/>
                </a:rPr>
                <a:t>、沿地龙骨、沿墙龙骨、竖龙骨与横撑龙骨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的安装</a:t>
              </a:r>
              <a:r>
                <a:rPr lang="zh-CN" altLang="en-US" sz="2000" dirty="0" smtClean="0">
                  <a:latin typeface="隶书"/>
                  <a:ea typeface="隶书"/>
                  <a:cs typeface="隶书"/>
                </a:rPr>
                <a:t>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</p:txBody>
        </p:sp>
        <p:sp>
          <p:nvSpPr>
            <p:cNvPr id="3" name="上凸带形 2"/>
            <p:cNvSpPr/>
            <p:nvPr/>
          </p:nvSpPr>
          <p:spPr>
            <a:xfrm>
              <a:off x="2278782" y="1328010"/>
              <a:ext cx="2334272" cy="372798"/>
            </a:xfrm>
            <a:prstGeom prst="ribbon2">
              <a:avLst>
                <a:gd name="adj1" fmla="val 16667"/>
                <a:gd name="adj2" fmla="val 69132"/>
              </a:avLst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能 力 目 标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5708002" y="6266790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2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145869" y="1164732"/>
            <a:ext cx="3798887" cy="444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071759" y="1208965"/>
            <a:ext cx="3798887" cy="444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126382" y="1343308"/>
            <a:ext cx="3877248" cy="4528640"/>
            <a:chOff x="735806" y="1328010"/>
            <a:chExt cx="3877248" cy="4528640"/>
          </a:xfrm>
        </p:grpSpPr>
        <p:sp>
          <p:nvSpPr>
            <p:cNvPr id="30" name="矩形 29"/>
            <p:cNvSpPr/>
            <p:nvPr/>
          </p:nvSpPr>
          <p:spPr>
            <a:xfrm>
              <a:off x="812293" y="1587501"/>
              <a:ext cx="3338698" cy="4175125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35806" y="1531590"/>
              <a:ext cx="3516323" cy="432506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29"/>
            <p:cNvSpPr>
              <a:spLocks noChangeArrowheads="1"/>
            </p:cNvSpPr>
            <p:nvPr/>
          </p:nvSpPr>
          <p:spPr bwMode="auto">
            <a:xfrm>
              <a:off x="911102" y="1615017"/>
              <a:ext cx="3239889" cy="3886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1.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严格按规程使用装修工机具；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  —</a:t>
              </a:r>
              <a:r>
                <a:rPr lang="zh-CN" altLang="en-US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培养安全意识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2.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严格轻钢龙骨安装施工工艺，确保龙骨安装质量；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  —</a:t>
              </a:r>
              <a:r>
                <a:rPr lang="zh-CN" altLang="en-US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培养责任意识、质量意识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3.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施工现场材料堆放整齐、工具摆放有序；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  —</a:t>
              </a:r>
              <a:r>
                <a:rPr lang="zh-CN" altLang="en-US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注重维护</a:t>
              </a:r>
              <a:r>
                <a:rPr lang="zh-CN" altLang="en-US" sz="2000" dirty="0" smtClean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公司企业</a:t>
              </a:r>
              <a:r>
                <a:rPr lang="zh-CN" altLang="en-US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形象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</p:txBody>
        </p:sp>
        <p:sp>
          <p:nvSpPr>
            <p:cNvPr id="33" name="上凸带形 32"/>
            <p:cNvSpPr/>
            <p:nvPr/>
          </p:nvSpPr>
          <p:spPr>
            <a:xfrm>
              <a:off x="2278782" y="1328010"/>
              <a:ext cx="2334272" cy="372798"/>
            </a:xfrm>
            <a:prstGeom prst="ribbon2">
              <a:avLst>
                <a:gd name="adj1" fmla="val 16667"/>
                <a:gd name="adj2" fmla="val 69132"/>
              </a:avLst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素质目 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325458" y="1334199"/>
            <a:ext cx="3877248" cy="4528640"/>
            <a:chOff x="735806" y="1328010"/>
            <a:chExt cx="3877248" cy="4528640"/>
          </a:xfrm>
        </p:grpSpPr>
        <p:sp>
          <p:nvSpPr>
            <p:cNvPr id="35" name="矩形 34"/>
            <p:cNvSpPr/>
            <p:nvPr/>
          </p:nvSpPr>
          <p:spPr>
            <a:xfrm>
              <a:off x="812293" y="1587501"/>
              <a:ext cx="3338698" cy="4175125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35806" y="1531590"/>
              <a:ext cx="3516323" cy="432506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29"/>
            <p:cNvSpPr>
              <a:spLocks noChangeArrowheads="1"/>
            </p:cNvSpPr>
            <p:nvPr/>
          </p:nvSpPr>
          <p:spPr bwMode="auto">
            <a:xfrm>
              <a:off x="939487" y="1698633"/>
              <a:ext cx="3239889" cy="232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900"/>
                </a:lnSpc>
              </a:pPr>
              <a:r>
                <a:rPr lang="en-US" altLang="zh-CN" sz="2000" dirty="0" smtClean="0">
                  <a:latin typeface="隶书"/>
                  <a:ea typeface="隶书"/>
                  <a:cs typeface="隶书"/>
                </a:rPr>
                <a:t>1.</a:t>
              </a:r>
              <a:r>
                <a:rPr lang="zh-CN" altLang="en-US" sz="2000" dirty="0" smtClean="0">
                  <a:latin typeface="隶书"/>
                  <a:ea typeface="隶书"/>
                  <a:cs typeface="隶书"/>
                </a:rPr>
                <a:t>了解隔墙用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轻钢龙骨及其配件</a:t>
              </a:r>
              <a:r>
                <a:rPr lang="zh-CN" altLang="zh-CN" sz="2000" dirty="0">
                  <a:latin typeface="隶书"/>
                  <a:ea typeface="隶书"/>
                  <a:cs typeface="隶书"/>
                </a:rPr>
                <a:t>的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规格及</a:t>
              </a:r>
              <a:r>
                <a:rPr lang="zh-CN" altLang="zh-CN" sz="2000" dirty="0">
                  <a:latin typeface="隶书"/>
                  <a:ea typeface="隶书"/>
                  <a:cs typeface="隶书"/>
                </a:rPr>
                <a:t>使用特征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2900"/>
                </a:lnSpc>
              </a:pPr>
              <a:r>
                <a:rPr lang="en-US" altLang="zh-CN" sz="2000" dirty="0" smtClean="0">
                  <a:latin typeface="隶书"/>
                  <a:ea typeface="隶书"/>
                  <a:cs typeface="隶书"/>
                </a:rPr>
                <a:t>2.</a:t>
              </a:r>
              <a:r>
                <a:rPr lang="zh-CN" altLang="zh-CN" sz="2000" dirty="0">
                  <a:latin typeface="隶书"/>
                  <a:ea typeface="隶书"/>
                  <a:cs typeface="隶书"/>
                </a:rPr>
                <a:t>掌握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轻钢龙骨安装</a:t>
              </a:r>
              <a:r>
                <a:rPr lang="zh-CN" altLang="zh-CN" sz="2000" dirty="0">
                  <a:latin typeface="隶书"/>
                  <a:ea typeface="隶书"/>
                  <a:cs typeface="隶书"/>
                </a:rPr>
                <a:t>施工工艺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2900"/>
                </a:lnSpc>
              </a:pPr>
              <a:r>
                <a:rPr lang="en-US" altLang="zh-CN" sz="2000" dirty="0" smtClean="0">
                  <a:latin typeface="隶书"/>
                  <a:ea typeface="隶书"/>
                  <a:cs typeface="隶书"/>
                </a:rPr>
                <a:t>3.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掌握轻钢龙骨施工质量控制要点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</p:txBody>
        </p:sp>
        <p:sp>
          <p:nvSpPr>
            <p:cNvPr id="38" name="上凸带形 37"/>
            <p:cNvSpPr/>
            <p:nvPr/>
          </p:nvSpPr>
          <p:spPr>
            <a:xfrm>
              <a:off x="2278782" y="1328010"/>
              <a:ext cx="2334272" cy="372798"/>
            </a:xfrm>
            <a:prstGeom prst="ribbon2">
              <a:avLst>
                <a:gd name="adj1" fmla="val 16667"/>
                <a:gd name="adj2" fmla="val 69132"/>
              </a:avLst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知识目 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</a:t>
              </a:r>
            </a:p>
          </p:txBody>
        </p:sp>
      </p:grp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占位符 2"/>
          <p:cNvSpPr>
            <a:spLocks noGrp="1" noChangeArrowheads="1"/>
          </p:cNvSpPr>
          <p:nvPr>
            <p:ph type="body" idx="1"/>
          </p:nvPr>
        </p:nvSpPr>
        <p:spPr>
          <a:xfrm>
            <a:off x="1414686" y="517525"/>
            <a:ext cx="3857625" cy="515937"/>
          </a:xfrm>
        </p:spPr>
        <p:txBody>
          <a:bodyPr/>
          <a:lstStyle/>
          <a:p>
            <a:r>
              <a:rPr lang="zh-CN" altLang="en-US" smtClean="0"/>
              <a:t>填充隔声材料</a:t>
            </a:r>
          </a:p>
        </p:txBody>
      </p:sp>
      <p:sp>
        <p:nvSpPr>
          <p:cNvPr id="22530" name="内容占位符 3"/>
          <p:cNvSpPr>
            <a:spLocks noGrp="1" noChangeArrowheads="1"/>
          </p:cNvSpPr>
          <p:nvPr>
            <p:ph sz="half" idx="2"/>
          </p:nvPr>
        </p:nvSpPr>
        <p:spPr>
          <a:xfrm>
            <a:off x="262557" y="1120775"/>
            <a:ext cx="5208191" cy="2384425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solidFill>
                  <a:srgbClr val="4A4A4A"/>
                </a:solidFill>
                <a:sym typeface="Arial" panose="020B0604020202020204" pitchFamily="34" charset="0"/>
              </a:rPr>
              <a:t>安装完成一侧板材后，</a:t>
            </a:r>
          </a:p>
          <a:p>
            <a:pPr marL="0" indent="0">
              <a:buNone/>
            </a:pPr>
            <a:r>
              <a:rPr lang="zh-CN" altLang="en-US" dirty="0" smtClean="0">
                <a:solidFill>
                  <a:srgbClr val="4A4A4A"/>
                </a:solidFill>
                <a:sym typeface="Arial" panose="020B0604020202020204" pitchFamily="34" charset="0"/>
              </a:rPr>
              <a:t>才可填充保温、隔热、隔声等材料，</a:t>
            </a:r>
          </a:p>
          <a:p>
            <a:pPr marL="0" indent="0">
              <a:buNone/>
            </a:pPr>
            <a:r>
              <a:rPr lang="zh-CN" altLang="en-US" dirty="0" smtClean="0">
                <a:solidFill>
                  <a:srgbClr val="4A4A4A"/>
                </a:solidFill>
                <a:sym typeface="黑体" panose="02010609060101010101" pitchFamily="49" charset="-122"/>
              </a:rPr>
              <a:t>应铺满铺平。</a:t>
            </a:r>
          </a:p>
        </p:txBody>
      </p:sp>
      <p:sp>
        <p:nvSpPr>
          <p:cNvPr id="22531" name="文本占位符 4"/>
          <p:cNvSpPr>
            <a:spLocks noGrp="1" noChangeArrowheads="1"/>
          </p:cNvSpPr>
          <p:nvPr>
            <p:ph type="body" sz="quarter" idx="3"/>
          </p:nvPr>
        </p:nvSpPr>
        <p:spPr>
          <a:xfrm>
            <a:off x="5966048" y="517524"/>
            <a:ext cx="3325813" cy="438150"/>
          </a:xfrm>
        </p:spPr>
        <p:txBody>
          <a:bodyPr/>
          <a:lstStyle/>
          <a:p>
            <a:r>
              <a:rPr lang="zh-CN" altLang="en-US" smtClean="0"/>
              <a:t>安装另一面饰面板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75561" y="1120775"/>
            <a:ext cx="5188197" cy="3470275"/>
          </a:xfrm>
          <a:ln>
            <a:miter/>
          </a:ln>
        </p:spPr>
        <p:txBody>
          <a:bodyPr/>
          <a:lstStyle/>
          <a:p>
            <a:pPr marL="0" indent="0" fontAlgn="auto">
              <a:buNone/>
            </a:pPr>
            <a:r>
              <a:rPr lang="zh-CN" altLang="en-US" noProof="1">
                <a:sym typeface="Arial" charset="0"/>
              </a:rPr>
              <a:t>注意与第一侧面板缝错开，拼缝不得放在同一根龙骨上。</a:t>
            </a:r>
          </a:p>
          <a:p>
            <a:pPr fontAlgn="auto"/>
            <a:endParaRPr lang="zh-CN" altLang="en-US" noProof="1">
              <a:sym typeface="Arial" charset="0"/>
            </a:endParaRPr>
          </a:p>
        </p:txBody>
      </p:sp>
      <p:pic>
        <p:nvPicPr>
          <p:cNvPr id="22533" name="Picture 3" descr="11908109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36" y="2644775"/>
            <a:ext cx="2390775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0" descr="安装保温棉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722" y="2655886"/>
            <a:ext cx="23812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图片 7" descr="QQ截图201604171300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278" y="2655886"/>
            <a:ext cx="40005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5231871"/>
      </p:ext>
    </p:extLst>
  </p:cSld>
  <p:clrMapOvr>
    <a:masterClrMapping/>
  </p:clrMapOvr>
  <p:transition advClick="0" advTm="3000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/>
          <p:cNvSpPr>
            <a:spLocks noGrp="1" noChangeArrowheads="1"/>
          </p:cNvSpPr>
          <p:nvPr>
            <p:ph type="title"/>
          </p:nvPr>
        </p:nvSpPr>
        <p:spPr>
          <a:xfrm>
            <a:off x="330429" y="607220"/>
            <a:ext cx="649287" cy="5289550"/>
          </a:xfrm>
        </p:spPr>
        <p:txBody>
          <a:bodyPr/>
          <a:lstStyle/>
          <a:p>
            <a:r>
              <a:rPr lang="zh-CN" altLang="en-US" sz="4000" dirty="0" smtClean="0"/>
              <a:t>接缝及护角处理</a:t>
            </a:r>
          </a:p>
        </p:txBody>
      </p:sp>
      <p:sp>
        <p:nvSpPr>
          <p:cNvPr id="23554" name="文本占位符 2"/>
          <p:cNvSpPr>
            <a:spLocks noGrp="1" noChangeArrowheads="1"/>
          </p:cNvSpPr>
          <p:nvPr>
            <p:ph type="body" idx="1"/>
          </p:nvPr>
        </p:nvSpPr>
        <p:spPr>
          <a:xfrm>
            <a:off x="1270671" y="415132"/>
            <a:ext cx="5713412" cy="4968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dirty="0" smtClean="0"/>
              <a:t>纸面石膏板（平</a:t>
            </a:r>
            <a:r>
              <a:rPr lang="zh-CN" altLang="en-US" dirty="0" smtClean="0">
                <a:sym typeface="Arial" panose="020B0604020202020204" pitchFamily="34" charset="0"/>
              </a:rPr>
              <a:t>缝、凹缝、压条）</a:t>
            </a:r>
            <a:endParaRPr lang="zh-CN" altLang="en-US" dirty="0" smtClean="0"/>
          </a:p>
        </p:txBody>
      </p:sp>
      <p:sp>
        <p:nvSpPr>
          <p:cNvPr id="8" name="内容占位符 7"/>
          <p:cNvSpPr>
            <a:spLocks noGrp="1"/>
          </p:cNvSpPr>
          <p:nvPr>
            <p:ph sz="quarter" idx="4"/>
          </p:nvPr>
        </p:nvSpPr>
        <p:spPr>
          <a:xfrm>
            <a:off x="1270671" y="882650"/>
            <a:ext cx="8424936" cy="3894138"/>
          </a:xfrm>
          <a:ln>
            <a:miter/>
          </a:ln>
        </p:spPr>
        <p:txBody>
          <a:bodyPr/>
          <a:lstStyle/>
          <a:p>
            <a:pPr marL="0" fontAlgn="auto">
              <a:buNone/>
            </a:pPr>
            <a:r>
              <a:rPr lang="zh-CN" altLang="en-US" sz="2000" noProof="1">
                <a:sym typeface="+mn-ea"/>
              </a:rPr>
              <a:t>1）适当</a:t>
            </a:r>
            <a:r>
              <a:rPr lang="zh-CN" altLang="en-US" sz="2000" noProof="1">
                <a:solidFill>
                  <a:srgbClr val="FF0000"/>
                </a:solidFill>
                <a:sym typeface="+mn-ea"/>
              </a:rPr>
              <a:t>留缝（3~6mm）</a:t>
            </a:r>
            <a:r>
              <a:rPr lang="zh-CN" altLang="en-US" sz="2000" noProof="1">
                <a:sym typeface="+mn-ea"/>
              </a:rPr>
              <a:t>，坡口与破口相接。</a:t>
            </a:r>
            <a:r>
              <a:rPr lang="zh-CN" altLang="en-US" sz="2000" noProof="1">
                <a:solidFill>
                  <a:srgbClr val="FF0000"/>
                </a:solidFill>
                <a:sym typeface="+mn-ea"/>
              </a:rPr>
              <a:t>清除干净</a:t>
            </a:r>
            <a:r>
              <a:rPr lang="zh-CN" altLang="en-US" sz="2000" noProof="1">
                <a:sym typeface="+mn-ea"/>
              </a:rPr>
              <a:t>接缝内的浮土，刷一道</a:t>
            </a:r>
            <a:r>
              <a:rPr lang="zh-CN" altLang="en-US" sz="2000" noProof="1">
                <a:solidFill>
                  <a:srgbClr val="FF0000"/>
                </a:solidFill>
                <a:sym typeface="+mn-ea"/>
              </a:rPr>
              <a:t>50%浓度的108胶水溶液</a:t>
            </a:r>
            <a:r>
              <a:rPr lang="zh-CN" altLang="en-US" sz="2000" noProof="1">
                <a:sym typeface="+mn-ea"/>
              </a:rPr>
              <a:t>。钉眼进行</a:t>
            </a:r>
            <a:r>
              <a:rPr lang="zh-CN" altLang="en-US" sz="2000" noProof="1">
                <a:solidFill>
                  <a:srgbClr val="FF0000"/>
                </a:solidFill>
                <a:sym typeface="+mn-ea"/>
              </a:rPr>
              <a:t>防锈处理</a:t>
            </a:r>
            <a:r>
              <a:rPr lang="zh-CN" altLang="en-US" sz="2000" noProof="1">
                <a:sym typeface="+mn-ea"/>
              </a:rPr>
              <a:t>。</a:t>
            </a:r>
          </a:p>
          <a:p>
            <a:pPr marL="0" fontAlgn="auto">
              <a:buNone/>
            </a:pPr>
            <a:r>
              <a:rPr lang="zh-CN" altLang="en-US" sz="2000" noProof="1">
                <a:sym typeface="+mn-ea"/>
              </a:rPr>
              <a:t>2）用小刮刀把接缝腻子嵌入板缝，嵌满密实，与坡口刮平。腻子干透后，检查是否有</a:t>
            </a:r>
            <a:r>
              <a:rPr lang="zh-CN" altLang="en-US" sz="2000" noProof="1">
                <a:solidFill>
                  <a:srgbClr val="FF0000"/>
                </a:solidFill>
                <a:sym typeface="+mn-ea"/>
              </a:rPr>
              <a:t>裂缝</a:t>
            </a:r>
            <a:r>
              <a:rPr lang="zh-CN" altLang="en-US" sz="2000" noProof="1">
                <a:sym typeface="+mn-ea"/>
              </a:rPr>
              <a:t>产生。</a:t>
            </a:r>
            <a:endParaRPr lang="zh-CN" altLang="en-US" sz="2000" noProof="1"/>
          </a:p>
          <a:p>
            <a:pPr marL="0" fontAlgn="auto">
              <a:buNone/>
            </a:pPr>
            <a:r>
              <a:rPr lang="zh-CN" altLang="en-US" sz="2000" noProof="1">
                <a:sym typeface="+mn-ea"/>
              </a:rPr>
              <a:t>3）在接缝坡口处刮约</a:t>
            </a:r>
            <a:r>
              <a:rPr lang="zh-CN" altLang="en-US" sz="2000" noProof="1">
                <a:solidFill>
                  <a:srgbClr val="FF0000"/>
                </a:solidFill>
                <a:sym typeface="+mn-ea"/>
              </a:rPr>
              <a:t>1mm厚</a:t>
            </a:r>
            <a:r>
              <a:rPr lang="zh-CN" altLang="en-US" sz="2000" noProof="1">
                <a:sym typeface="+mn-ea"/>
              </a:rPr>
              <a:t>的腻子，粘贴</a:t>
            </a:r>
            <a:r>
              <a:rPr lang="zh-CN" altLang="en-US" sz="2000" noProof="1">
                <a:solidFill>
                  <a:srgbClr val="FF0000"/>
                </a:solidFill>
                <a:sym typeface="+mn-ea"/>
              </a:rPr>
              <a:t>抗裂缝纸带</a:t>
            </a:r>
            <a:r>
              <a:rPr lang="zh-CN" altLang="en-US" sz="2000" noProof="1">
                <a:sym typeface="+mn-ea"/>
              </a:rPr>
              <a:t>，压实刮平。</a:t>
            </a:r>
            <a:endParaRPr lang="zh-CN" altLang="en-US" sz="2000" noProof="1"/>
          </a:p>
          <a:p>
            <a:pPr marL="0" fontAlgn="auto">
              <a:buNone/>
            </a:pPr>
            <a:r>
              <a:rPr lang="zh-CN" altLang="en-US" sz="2000" noProof="1">
                <a:sym typeface="+mn-ea"/>
              </a:rPr>
              <a:t>4）腻子</a:t>
            </a:r>
            <a:r>
              <a:rPr lang="zh-CN" altLang="en-US" sz="2000" noProof="1">
                <a:solidFill>
                  <a:srgbClr val="FF0000"/>
                </a:solidFill>
                <a:sym typeface="+mn-ea"/>
              </a:rPr>
              <a:t>开始凝固又尚处于潮湿状态</a:t>
            </a:r>
            <a:r>
              <a:rPr lang="zh-CN" altLang="en-US" sz="2000" noProof="1">
                <a:sym typeface="+mn-ea"/>
              </a:rPr>
              <a:t>时，再刮一道腻子，将抗裂缝纸带埋入腻子中，并将板缝填满刮实。</a:t>
            </a:r>
            <a:endParaRPr lang="zh-CN" altLang="en-US" sz="2000" noProof="1"/>
          </a:p>
          <a:p>
            <a:pPr marL="0" fontAlgn="auto">
              <a:buNone/>
            </a:pPr>
            <a:endParaRPr lang="zh-CN" altLang="en-US" sz="1800" noProof="1"/>
          </a:p>
          <a:p>
            <a:pPr marL="0" fontAlgn="auto">
              <a:buNone/>
            </a:pPr>
            <a:endParaRPr lang="zh-CN" altLang="en-US" sz="2000" noProof="1"/>
          </a:p>
          <a:p>
            <a:pPr fontAlgn="auto"/>
            <a:endParaRPr lang="zh-CN" altLang="en-US" sz="2000" noProof="1"/>
          </a:p>
        </p:txBody>
      </p:sp>
      <p:sp>
        <p:nvSpPr>
          <p:cNvPr id="9" name="文本框 8"/>
          <p:cNvSpPr>
            <a:spLocks noChangeArrowheads="1"/>
          </p:cNvSpPr>
          <p:nvPr/>
        </p:nvSpPr>
        <p:spPr bwMode="auto">
          <a:xfrm>
            <a:off x="9407574" y="2196017"/>
            <a:ext cx="2664296" cy="1514773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2F2F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ea typeface="宋体" panose="02010600030101010101" pitchFamily="2" charset="-122"/>
                <a:sym typeface="Arial" panose="020B0604020202020204" pitchFamily="34" charset="0"/>
              </a:rPr>
              <a:t>石膏板的</a:t>
            </a:r>
            <a:r>
              <a:rPr lang="zh-CN" altLang="en-US" sz="1600" dirty="0">
                <a:solidFill>
                  <a:srgbClr val="FF0000"/>
                </a:solidFill>
                <a:ea typeface="宋体" panose="02010600030101010101" pitchFamily="2" charset="-122"/>
                <a:sym typeface="Arial" panose="020B0604020202020204" pitchFamily="34" charset="0"/>
              </a:rPr>
              <a:t>质量不好</a:t>
            </a:r>
          </a:p>
          <a:p>
            <a:r>
              <a:rPr lang="zh-CN" altLang="en-US" sz="1600" dirty="0">
                <a:ea typeface="宋体" panose="02010600030101010101" pitchFamily="2" charset="-122"/>
                <a:sym typeface="Arial" panose="020B0604020202020204" pitchFamily="34" charset="0"/>
              </a:rPr>
              <a:t>石膏板之间</a:t>
            </a:r>
            <a:r>
              <a:rPr lang="zh-CN" altLang="en-US" sz="1600" dirty="0">
                <a:solidFill>
                  <a:srgbClr val="FF0000"/>
                </a:solidFill>
                <a:ea typeface="宋体" panose="02010600030101010101" pitchFamily="2" charset="-122"/>
                <a:sym typeface="Arial" panose="020B0604020202020204" pitchFamily="34" charset="0"/>
              </a:rPr>
              <a:t>没错缝</a:t>
            </a:r>
          </a:p>
          <a:p>
            <a:r>
              <a:rPr lang="zh-CN" altLang="en-US" sz="1600" dirty="0">
                <a:ea typeface="宋体" panose="02010600030101010101" pitchFamily="2" charset="-122"/>
                <a:sym typeface="Arial" panose="020B0604020202020204" pitchFamily="34" charset="0"/>
              </a:rPr>
              <a:t>腻子的</a:t>
            </a:r>
            <a:r>
              <a:rPr lang="zh-CN" altLang="en-US" sz="1600" dirty="0">
                <a:solidFill>
                  <a:srgbClr val="FF0000"/>
                </a:solidFill>
                <a:ea typeface="宋体" panose="02010600030101010101" pitchFamily="2" charset="-122"/>
                <a:sym typeface="Arial" panose="020B0604020202020204" pitchFamily="34" charset="0"/>
              </a:rPr>
              <a:t>配比不当</a:t>
            </a:r>
            <a:endParaRPr lang="zh-CN" altLang="en-US" sz="1600" dirty="0">
              <a:ea typeface="宋体" panose="02010600030101010101" pitchFamily="2" charset="-122"/>
              <a:sym typeface="Arial" panose="020B0604020202020204" pitchFamily="34" charset="0"/>
            </a:endParaRPr>
          </a:p>
          <a:p>
            <a:r>
              <a:rPr lang="zh-CN" altLang="en-US" sz="1600" dirty="0" smtClean="0">
                <a:ea typeface="宋体" panose="02010600030101010101" pitchFamily="2" charset="-122"/>
                <a:sym typeface="Arial" panose="020B0604020202020204" pitchFamily="34" charset="0"/>
              </a:rPr>
              <a:t>刮</a:t>
            </a:r>
            <a:r>
              <a:rPr lang="zh-CN" altLang="en-US" sz="1600" dirty="0">
                <a:ea typeface="宋体" panose="02010600030101010101" pitchFamily="2" charset="-122"/>
                <a:sym typeface="Arial" panose="020B0604020202020204" pitchFamily="34" charset="0"/>
              </a:rPr>
              <a:t>抹</a:t>
            </a:r>
            <a:r>
              <a:rPr lang="zh-CN" altLang="en-US" sz="1600" dirty="0">
                <a:solidFill>
                  <a:srgbClr val="FF0000"/>
                </a:solidFill>
                <a:ea typeface="宋体" panose="02010600030101010101" pitchFamily="2" charset="-122"/>
                <a:sym typeface="Arial" panose="020B0604020202020204" pitchFamily="34" charset="0"/>
              </a:rPr>
              <a:t>不均匀</a:t>
            </a:r>
          </a:p>
        </p:txBody>
      </p:sp>
      <p:pic>
        <p:nvPicPr>
          <p:cNvPr id="23557" name="图片 166916" descr="a09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01" y="3489748"/>
            <a:ext cx="7230548" cy="200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652454"/>
              </p:ext>
            </p:extLst>
          </p:nvPr>
        </p:nvGraphicFramePr>
        <p:xfrm>
          <a:off x="8307249" y="3930591"/>
          <a:ext cx="2626446" cy="1966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4" imgW="3840163" imgH="2876587" progId="Photoshop.Image.9">
                  <p:embed/>
                </p:oleObj>
              </mc:Choice>
              <mc:Fallback>
                <p:oleObj r:id="rId4" imgW="3840163" imgH="2876587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7249" y="3930591"/>
                        <a:ext cx="2626446" cy="19661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AutoShape 5"/>
          <p:cNvSpPr>
            <a:spLocks noChangeArrowheads="1"/>
          </p:cNvSpPr>
          <p:nvPr/>
        </p:nvSpPr>
        <p:spPr bwMode="auto">
          <a:xfrm>
            <a:off x="8687595" y="4005263"/>
            <a:ext cx="1944115" cy="931862"/>
          </a:xfrm>
          <a:prstGeom prst="wedgeRectCallout">
            <a:avLst>
              <a:gd name="adj1" fmla="val 29587"/>
              <a:gd name="adj2" fmla="val 8689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1758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1758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1758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1758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1758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10175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10175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10175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10175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</a:rPr>
              <a:t>纸面石膏板接缝处绷带粘贴后进行腻子批嵌。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1466589"/>
      </p:ext>
    </p:extLst>
  </p:cSld>
  <p:clrMapOvr>
    <a:masterClrMapping/>
  </p:clrMapOvr>
  <p:transition advClick="0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  <p:bldP spid="225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558132" y="669927"/>
            <a:ext cx="8670479" cy="2141537"/>
          </a:xfrm>
          <a:ln>
            <a:miter/>
          </a:ln>
        </p:spPr>
        <p:txBody>
          <a:bodyPr>
            <a:normAutofit fontScale="97500"/>
          </a:bodyPr>
          <a:lstStyle/>
          <a:p>
            <a:pPr marL="0" indent="0" fontAlgn="auto">
              <a:buNone/>
            </a:pPr>
            <a:r>
              <a:rPr lang="zh-CN" altLang="en-US" noProof="1">
                <a:sym typeface="+mn-ea"/>
              </a:rPr>
              <a:t>阳角粘贴两层</a:t>
            </a:r>
            <a:r>
              <a:rPr lang="zh-CN" altLang="en-US" noProof="1">
                <a:solidFill>
                  <a:srgbClr val="FF0000"/>
                </a:solidFill>
                <a:sym typeface="+mn-ea"/>
              </a:rPr>
              <a:t>玻璃纤维带（布</a:t>
            </a:r>
            <a:r>
              <a:rPr lang="zh-CN" altLang="en-US" noProof="1">
                <a:sym typeface="+mn-ea"/>
              </a:rPr>
              <a:t>），角两边均拐过</a:t>
            </a:r>
            <a:r>
              <a:rPr lang="zh-CN" altLang="en-US" noProof="1">
                <a:solidFill>
                  <a:srgbClr val="FF0000"/>
                </a:solidFill>
                <a:sym typeface="+mn-ea"/>
              </a:rPr>
              <a:t>100mm</a:t>
            </a:r>
            <a:r>
              <a:rPr lang="zh-CN" altLang="en-US" noProof="1">
                <a:sym typeface="+mn-ea"/>
              </a:rPr>
              <a:t>，粘贴方法同平缝处理，表面亦用石膏腻子刮平。</a:t>
            </a:r>
          </a:p>
          <a:p>
            <a:pPr marL="0" indent="0" fontAlgn="auto">
              <a:buNone/>
            </a:pPr>
            <a:r>
              <a:rPr lang="zh-CN" altLang="en-US" noProof="1">
                <a:sym typeface="+mn-ea"/>
              </a:rPr>
              <a:t>当设计要求做</a:t>
            </a:r>
            <a:r>
              <a:rPr lang="zh-CN" altLang="en-US" noProof="1">
                <a:solidFill>
                  <a:srgbClr val="FF0000"/>
                </a:solidFill>
                <a:sym typeface="+mn-ea"/>
              </a:rPr>
              <a:t>金属护角条</a:t>
            </a:r>
            <a:r>
              <a:rPr lang="zh-CN" altLang="en-US" noProof="1">
                <a:sym typeface="+mn-ea"/>
              </a:rPr>
              <a:t>时，按设计要求的部位、高度，先刮一层腻子，随即用镀锌钉固定金属护角条，并用腻子刮平。</a:t>
            </a:r>
          </a:p>
          <a:p>
            <a:pPr marL="0" indent="0" fontAlgn="auto">
              <a:buNone/>
            </a:pPr>
            <a:endParaRPr lang="zh-CN" altLang="en-US" sz="2000" noProof="1"/>
          </a:p>
        </p:txBody>
      </p:sp>
      <p:sp>
        <p:nvSpPr>
          <p:cNvPr id="24578" name="标题 1"/>
          <p:cNvSpPr>
            <a:spLocks noGrp="1" noChangeArrowheads="1"/>
          </p:cNvSpPr>
          <p:nvPr>
            <p:ph type="title"/>
          </p:nvPr>
        </p:nvSpPr>
        <p:spPr>
          <a:xfrm>
            <a:off x="478582" y="542926"/>
            <a:ext cx="649287" cy="5289550"/>
          </a:xfrm>
        </p:spPr>
        <p:txBody>
          <a:bodyPr anchor="b"/>
          <a:lstStyle/>
          <a:p>
            <a:r>
              <a:rPr lang="zh-CN" altLang="en-US" dirty="0" smtClean="0"/>
              <a:t>阳角的处理方法</a:t>
            </a:r>
          </a:p>
        </p:txBody>
      </p:sp>
      <p:pic>
        <p:nvPicPr>
          <p:cNvPr id="24579" name="图片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016" y="2956986"/>
            <a:ext cx="3333750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9"/>
          <a:stretch>
            <a:fillRect/>
          </a:stretch>
        </p:blipFill>
        <p:spPr bwMode="auto">
          <a:xfrm>
            <a:off x="4316899" y="2956456"/>
            <a:ext cx="295116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图片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132" y="2956456"/>
            <a:ext cx="2690813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1515625"/>
      </p:ext>
    </p:extLst>
  </p:cSld>
  <p:clrMapOvr>
    <a:masterClrMapping/>
  </p:clrMapOvr>
  <p:transition advClick="0" advTm="3000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1"/>
          <p:cNvSpPr>
            <a:spLocks noGrp="1" noChangeArrowheads="1"/>
          </p:cNvSpPr>
          <p:nvPr>
            <p:ph type="title"/>
          </p:nvPr>
        </p:nvSpPr>
        <p:spPr>
          <a:xfrm>
            <a:off x="406574" y="662227"/>
            <a:ext cx="649288" cy="5289550"/>
          </a:xfrm>
        </p:spPr>
        <p:txBody>
          <a:bodyPr/>
          <a:lstStyle/>
          <a:p>
            <a:r>
              <a:rPr lang="zh-CN" altLang="en-US" dirty="0" smtClean="0"/>
              <a:t>拓展</a:t>
            </a:r>
          </a:p>
        </p:txBody>
      </p:sp>
      <p:sp>
        <p:nvSpPr>
          <p:cNvPr id="25602" name="文本占位符 2"/>
          <p:cNvSpPr>
            <a:spLocks noGrp="1" noChangeArrowheads="1"/>
          </p:cNvSpPr>
          <p:nvPr>
            <p:ph type="body" idx="1"/>
          </p:nvPr>
        </p:nvSpPr>
        <p:spPr>
          <a:xfrm>
            <a:off x="1630710" y="1055690"/>
            <a:ext cx="3714750" cy="55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dirty="0" smtClean="0"/>
              <a:t>储存石膏板</a:t>
            </a:r>
          </a:p>
        </p:txBody>
      </p:sp>
      <p:sp>
        <p:nvSpPr>
          <p:cNvPr id="25603" name="内容占位符 3"/>
          <p:cNvSpPr>
            <a:spLocks noGrp="1" noChangeArrowheads="1"/>
          </p:cNvSpPr>
          <p:nvPr>
            <p:ph sz="half" idx="2"/>
          </p:nvPr>
        </p:nvSpPr>
        <p:spPr>
          <a:xfrm>
            <a:off x="1630710" y="1695451"/>
            <a:ext cx="4535935" cy="3808413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000" dirty="0">
                <a:solidFill>
                  <a:srgbClr val="4A4A4A"/>
                </a:solidFill>
              </a:rPr>
              <a:t>搬运时应</a:t>
            </a:r>
            <a:r>
              <a:rPr lang="zh-CN" altLang="en-US" sz="2000" dirty="0">
                <a:solidFill>
                  <a:srgbClr val="FF0000"/>
                </a:solidFill>
              </a:rPr>
              <a:t>竖直搬运</a:t>
            </a:r>
            <a:r>
              <a:rPr lang="zh-CN" altLang="en-US" sz="2000" dirty="0">
                <a:solidFill>
                  <a:srgbClr val="4A4A4A"/>
                </a:solidFill>
              </a:rPr>
              <a:t>，不宜平抬。</a:t>
            </a:r>
          </a:p>
          <a:p>
            <a:pPr marL="0" indent="0">
              <a:buNone/>
            </a:pPr>
            <a:r>
              <a:rPr lang="zh-CN" altLang="en-US" sz="2000" dirty="0">
                <a:solidFill>
                  <a:srgbClr val="4A4A4A"/>
                </a:solidFill>
              </a:rPr>
              <a:t>存放地面要</a:t>
            </a:r>
            <a:r>
              <a:rPr lang="zh-CN" altLang="en-US" sz="2000" dirty="0">
                <a:solidFill>
                  <a:srgbClr val="FF0000"/>
                </a:solidFill>
              </a:rPr>
              <a:t>平整</a:t>
            </a:r>
            <a:r>
              <a:rPr lang="zh-CN" altLang="en-US" sz="2000" dirty="0">
                <a:solidFill>
                  <a:srgbClr val="4A4A4A"/>
                </a:solidFill>
              </a:rPr>
              <a:t>，不要出现坑洼，摆放时要</a:t>
            </a:r>
            <a:r>
              <a:rPr lang="zh-CN" altLang="en-US" sz="2000" dirty="0">
                <a:solidFill>
                  <a:srgbClr val="FF0000"/>
                </a:solidFill>
              </a:rPr>
              <a:t>放平</a:t>
            </a:r>
            <a:r>
              <a:rPr lang="zh-CN" altLang="en-US" sz="2000" dirty="0">
                <a:solidFill>
                  <a:srgbClr val="4A4A4A"/>
                </a:solidFill>
              </a:rPr>
              <a:t>。</a:t>
            </a:r>
          </a:p>
          <a:p>
            <a:pPr marL="0" indent="0">
              <a:buNone/>
            </a:pPr>
            <a:r>
              <a:rPr lang="zh-CN" altLang="en-US" sz="2000" dirty="0">
                <a:solidFill>
                  <a:srgbClr val="4A4A4A"/>
                </a:solidFill>
              </a:rPr>
              <a:t>石膏板底层要</a:t>
            </a:r>
            <a:r>
              <a:rPr lang="zh-CN" altLang="en-US" sz="2000" dirty="0">
                <a:solidFill>
                  <a:srgbClr val="FF0000"/>
                </a:solidFill>
              </a:rPr>
              <a:t>垫条高100mm</a:t>
            </a:r>
            <a:r>
              <a:rPr lang="zh-CN" altLang="en-US" sz="2000" dirty="0">
                <a:solidFill>
                  <a:srgbClr val="4A4A4A"/>
                </a:solidFill>
              </a:rPr>
              <a:t>左右，每垛至少用四根垫条平行布。保证石膏板铺的平整。</a:t>
            </a:r>
          </a:p>
          <a:p>
            <a:pPr marL="0" indent="0">
              <a:buNone/>
            </a:pPr>
            <a:r>
              <a:rPr lang="zh-CN" altLang="en-US" sz="2000" dirty="0">
                <a:solidFill>
                  <a:srgbClr val="4A4A4A"/>
                </a:solidFill>
              </a:rPr>
              <a:t>存放时间不能过长，否则容易受潮。</a:t>
            </a:r>
          </a:p>
          <a:p>
            <a:pPr marL="0" indent="0">
              <a:buNone/>
            </a:pPr>
            <a:r>
              <a:rPr lang="zh-CN" altLang="en-US" sz="2000" dirty="0">
                <a:solidFill>
                  <a:srgbClr val="4A4A4A"/>
                </a:solidFill>
              </a:rPr>
              <a:t>存储于</a:t>
            </a:r>
            <a:r>
              <a:rPr lang="zh-CN" altLang="en-US" sz="2000" dirty="0">
                <a:solidFill>
                  <a:srgbClr val="FF0000"/>
                </a:solidFill>
              </a:rPr>
              <a:t>干燥、通风、不受阳光直接照射</a:t>
            </a:r>
            <a:r>
              <a:rPr lang="zh-CN" altLang="en-US" sz="2000" dirty="0">
                <a:solidFill>
                  <a:srgbClr val="4A4A4A"/>
                </a:solidFill>
              </a:rPr>
              <a:t>的地方。</a:t>
            </a:r>
          </a:p>
        </p:txBody>
      </p:sp>
      <p:sp>
        <p:nvSpPr>
          <p:cNvPr id="25604" name="文本占位符 4"/>
          <p:cNvSpPr>
            <a:spLocks noGrp="1" noChangeArrowheads="1"/>
          </p:cNvSpPr>
          <p:nvPr>
            <p:ph type="body" sz="quarter" idx="3"/>
          </p:nvPr>
        </p:nvSpPr>
        <p:spPr>
          <a:xfrm>
            <a:off x="7031831" y="947739"/>
            <a:ext cx="3733800" cy="479425"/>
          </a:xfrm>
        </p:spPr>
        <p:txBody>
          <a:bodyPr/>
          <a:lstStyle/>
          <a:p>
            <a:r>
              <a:rPr lang="zh-CN" altLang="en-US" smtClean="0">
                <a:latin typeface="楷体_GB2312" panose="02010609030101010101" pitchFamily="49" charset="-122"/>
                <a:ea typeface="楷体_GB2312" panose="02010609030101010101" pitchFamily="49" charset="-122"/>
                <a:sym typeface="黑体" panose="02010609060101010101" pitchFamily="49" charset="-122"/>
              </a:rPr>
              <a:t>季节性施工</a:t>
            </a:r>
          </a:p>
        </p:txBody>
      </p:sp>
      <p:sp>
        <p:nvSpPr>
          <p:cNvPr id="25605" name="内容占位符 5"/>
          <p:cNvSpPr>
            <a:spLocks noGrp="1" noChangeArrowheads="1"/>
          </p:cNvSpPr>
          <p:nvPr>
            <p:ph sz="quarter" idx="4"/>
          </p:nvPr>
        </p:nvSpPr>
        <p:spPr>
          <a:xfrm>
            <a:off x="7014370" y="1741488"/>
            <a:ext cx="4409428" cy="3808412"/>
          </a:xfrm>
        </p:spPr>
        <p:txBody>
          <a:bodyPr/>
          <a:lstStyle/>
          <a:p>
            <a:pPr marL="0">
              <a:buNone/>
            </a:pPr>
            <a:r>
              <a:rPr lang="zh-CN" altLang="en-US" sz="2000" dirty="0">
                <a:solidFill>
                  <a:srgbClr val="4A4A4A"/>
                </a:solidFill>
                <a:sym typeface="Arial" panose="020B0604020202020204" pitchFamily="34" charset="0"/>
              </a:rPr>
              <a:t>1）</a:t>
            </a:r>
            <a:r>
              <a:rPr lang="zh-CN" altLang="en-US" sz="2000" dirty="0">
                <a:solidFill>
                  <a:srgbClr val="FF0000"/>
                </a:solidFill>
                <a:sym typeface="Arial" panose="020B0604020202020204" pitchFamily="34" charset="0"/>
              </a:rPr>
              <a:t>雨期</a:t>
            </a:r>
            <a:r>
              <a:rPr lang="zh-CN" altLang="en-US" sz="2000" dirty="0">
                <a:solidFill>
                  <a:srgbClr val="4A4A4A"/>
                </a:solidFill>
                <a:sym typeface="Arial" panose="020B0604020202020204" pitchFamily="34" charset="0"/>
              </a:rPr>
              <a:t>施工时，轻钢骨架、石膏板应入库存放，注意</a:t>
            </a:r>
            <a:r>
              <a:rPr lang="zh-CN" altLang="en-US" sz="2000" dirty="0">
                <a:solidFill>
                  <a:srgbClr val="FF0000"/>
                </a:solidFill>
                <a:sym typeface="Arial" panose="020B0604020202020204" pitchFamily="34" charset="0"/>
              </a:rPr>
              <a:t>保持通风干燥</a:t>
            </a:r>
            <a:r>
              <a:rPr lang="zh-CN" altLang="en-US" sz="2000" dirty="0">
                <a:solidFill>
                  <a:srgbClr val="4A4A4A"/>
                </a:solidFill>
                <a:sym typeface="Arial" panose="020B0604020202020204" pitchFamily="34" charset="0"/>
              </a:rPr>
              <a:t>，防止受潮生锈和变形。</a:t>
            </a:r>
            <a:endParaRPr lang="zh-CN" altLang="en-US" sz="2000" dirty="0">
              <a:solidFill>
                <a:srgbClr val="4A4A4A"/>
              </a:solidFill>
            </a:endParaRPr>
          </a:p>
          <a:p>
            <a:pPr marL="0">
              <a:buNone/>
            </a:pPr>
            <a:r>
              <a:rPr lang="zh-CN" altLang="en-US" sz="2000" dirty="0">
                <a:solidFill>
                  <a:srgbClr val="4A4A4A"/>
                </a:solidFill>
                <a:sym typeface="Arial" panose="020B0604020202020204" pitchFamily="34" charset="0"/>
              </a:rPr>
              <a:t>2）</a:t>
            </a:r>
            <a:r>
              <a:rPr lang="zh-CN" altLang="en-US" sz="2000" dirty="0">
                <a:solidFill>
                  <a:srgbClr val="FF0000"/>
                </a:solidFill>
                <a:sym typeface="Arial" panose="020B0604020202020204" pitchFamily="34" charset="0"/>
              </a:rPr>
              <a:t>冬期</a:t>
            </a:r>
            <a:r>
              <a:rPr lang="zh-CN" altLang="en-US" sz="2000" dirty="0">
                <a:solidFill>
                  <a:srgbClr val="4A4A4A"/>
                </a:solidFill>
                <a:sym typeface="Arial" panose="020B0604020202020204" pitchFamily="34" charset="0"/>
              </a:rPr>
              <a:t>施工时，做嵌缝和刮找平腻子时，环境温度应</a:t>
            </a:r>
            <a:r>
              <a:rPr lang="zh-CN" altLang="en-US" sz="2000" dirty="0">
                <a:solidFill>
                  <a:srgbClr val="FF0000"/>
                </a:solidFill>
                <a:sym typeface="Arial" panose="020B0604020202020204" pitchFamily="34" charset="0"/>
              </a:rPr>
              <a:t>不低于5℃</a:t>
            </a:r>
            <a:r>
              <a:rPr lang="zh-CN" altLang="en-US" sz="2000" dirty="0">
                <a:solidFill>
                  <a:srgbClr val="4A4A4A"/>
                </a:solidFill>
                <a:sym typeface="Arial" panose="020B0604020202020204" pitchFamily="34" charset="0"/>
              </a:rPr>
              <a:t>。</a:t>
            </a:r>
            <a:r>
              <a:rPr lang="zh-CN" altLang="en-US" sz="2000" dirty="0">
                <a:solidFill>
                  <a:srgbClr val="4A4A4A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 </a:t>
            </a:r>
            <a:endParaRPr lang="zh-CN" altLang="en-US" sz="2000" dirty="0">
              <a:solidFill>
                <a:srgbClr val="4A4A4A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1091136"/>
      </p:ext>
    </p:extLst>
  </p:cSld>
  <p:clrMapOvr>
    <a:masterClrMapping/>
  </p:clrMapOvr>
  <p:transition advClick="0" advTm="3000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02178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-1724025" y="630456"/>
            <a:ext cx="13914438" cy="5616575"/>
            <a:chOff x="-1724078" y="765700"/>
            <a:chExt cx="13914491" cy="5615628"/>
          </a:xfrm>
        </p:grpSpPr>
        <p:grpSp>
          <p:nvGrpSpPr>
            <p:cNvPr id="85001" name="组合 1"/>
            <p:cNvGrpSpPr>
              <a:grpSpLocks/>
            </p:cNvGrpSpPr>
            <p:nvPr/>
          </p:nvGrpSpPr>
          <p:grpSpPr bwMode="auto">
            <a:xfrm>
              <a:off x="-1724078" y="765700"/>
              <a:ext cx="13914491" cy="4319063"/>
              <a:chOff x="-1724078" y="765700"/>
              <a:chExt cx="13914491" cy="4319063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-46" y="2060882"/>
                <a:ext cx="6527825" cy="302367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  <p:pic>
            <p:nvPicPr>
              <p:cNvPr id="85009" name="图片 5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837136" y="2060575"/>
                <a:ext cx="4232728" cy="3024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5010" name="标题 4"/>
              <p:cNvSpPr txBox="1">
                <a:spLocks noChangeArrowheads="1"/>
              </p:cNvSpPr>
              <p:nvPr/>
            </p:nvSpPr>
            <p:spPr bwMode="auto">
              <a:xfrm>
                <a:off x="-1724078" y="4816476"/>
                <a:ext cx="5513388" cy="268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lvl="1"/>
                <a:endParaRPr lang="en-US" altLang="zh-CN" sz="16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2" name="TextBox 59"/>
              <p:cNvSpPr>
                <a:spLocks noChangeArrowheads="1"/>
              </p:cNvSpPr>
              <p:nvPr/>
            </p:nvSpPr>
            <p:spPr bwMode="auto">
              <a:xfrm flipH="1">
                <a:off x="4006819" y="1197427"/>
                <a:ext cx="3119450" cy="399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endParaRPr lang="en-US" altLang="zh-CN" sz="2000" dirty="0">
                  <a:solidFill>
                    <a:schemeClr val="bg1">
                      <a:lumMod val="50000"/>
                    </a:schemeClr>
                  </a:solidFill>
                  <a:latin typeface="华文隶书" pitchFamily="2" charset="-122"/>
                  <a:ea typeface="华文隶书" pitchFamily="2" charset="-122"/>
                  <a:sym typeface="方正兰亭黑_GBK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1352210" y="2043423"/>
                <a:ext cx="838203" cy="30411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pic>
            <p:nvPicPr>
              <p:cNvPr id="85013" name="图片 10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263558" y="765700"/>
                <a:ext cx="1224136" cy="1222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5002" name="组合 8"/>
            <p:cNvGrpSpPr>
              <a:grpSpLocks/>
            </p:cNvGrpSpPr>
            <p:nvPr/>
          </p:nvGrpSpPr>
          <p:grpSpPr bwMode="auto">
            <a:xfrm>
              <a:off x="6735764" y="1556916"/>
              <a:ext cx="4500562" cy="4824412"/>
              <a:chOff x="6735668" y="1556793"/>
              <a:chExt cx="4500634" cy="4824535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6735646" y="3022659"/>
                <a:ext cx="4500651" cy="460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6735646" y="4078196"/>
                <a:ext cx="4500651" cy="4444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 rot="5400000">
                <a:off x="5423144" y="3909941"/>
                <a:ext cx="4753882" cy="4603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5400000">
                <a:off x="6828069" y="4162317"/>
                <a:ext cx="4249129" cy="4603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 rot="5400000">
                <a:off x="7908396" y="4161523"/>
                <a:ext cx="4393571" cy="4603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1487488" y="2792413"/>
            <a:ext cx="5348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FFC000"/>
                </a:solidFill>
                <a:latin typeface="AvantGarde Md BT"/>
                <a:ea typeface="微软雅黑" pitchFamily="34" charset="-122"/>
              </a:rPr>
              <a:t>   </a:t>
            </a:r>
            <a:endParaRPr lang="en-US" altLang="zh-CN" sz="3600" b="1" dirty="0">
              <a:solidFill>
                <a:srgbClr val="FFC000"/>
              </a:solidFill>
              <a:latin typeface="AvantGarde Md BT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98662" y="3408176"/>
            <a:ext cx="4826000" cy="15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9200" dirty="0">
                <a:solidFill>
                  <a:schemeClr val="bg1">
                    <a:lumMod val="75000"/>
                  </a:schemeClr>
                </a:solidFill>
                <a:latin typeface="Stencil" pitchFamily="82" charset="0"/>
              </a:rPr>
              <a:t>Thanks</a:t>
            </a:r>
            <a:endParaRPr lang="zh-CN" altLang="en-US" sz="9200" dirty="0">
              <a:solidFill>
                <a:schemeClr val="bg1">
                  <a:lumMod val="75000"/>
                </a:schemeClr>
              </a:solidFill>
              <a:latin typeface="Stencil" pitchFamily="82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06625" y="2001838"/>
            <a:ext cx="4459288" cy="384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900" dirty="0">
                <a:solidFill>
                  <a:schemeClr val="bg1">
                    <a:lumMod val="65000"/>
                  </a:schemeClr>
                </a:solidFill>
                <a:latin typeface="Britannic Bold" pitchFamily="34" charset="0"/>
              </a:rPr>
              <a:t>Decoration construction course design </a:t>
            </a:r>
            <a:endParaRPr lang="zh-CN" altLang="en-US" sz="1900" dirty="0">
              <a:solidFill>
                <a:schemeClr val="bg1">
                  <a:lumMod val="6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128250" y="4124325"/>
            <a:ext cx="941388" cy="960438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8986838" y="2065338"/>
            <a:ext cx="1095375" cy="962025"/>
          </a:xfrm>
          <a:prstGeom prst="rect">
            <a:avLst/>
          </a:prstGeom>
          <a:solidFill>
            <a:schemeClr val="accent6">
              <a:lumMod val="5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</p:cSld>
  <p:clrMapOvr>
    <a:masterClrMapping/>
  </p:clrMapOvr>
  <p:transition advClick="0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10" grpId="0"/>
      <p:bldP spid="23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信息化教学设计PPT模版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solidFill>
            <a:srgbClr val="FF9933"/>
          </a:solidFill>
        </a:ln>
      </a:spPr>
      <a:bodyPr rtlCol="0" anchor="ctr"/>
      <a:lstStyle>
        <a:defPPr algn="ctr">
          <a:defRPr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10718</TotalTime>
  <Words>634</Words>
  <Application>Microsoft Office PowerPoint</Application>
  <PresentationFormat>自定义</PresentationFormat>
  <Paragraphs>62</Paragraphs>
  <Slides>8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5" baseType="lpstr">
      <vt:lpstr>Arial Unicode MS</vt:lpstr>
      <vt:lpstr>AvantGarde Md BT</vt:lpstr>
      <vt:lpstr>方正兰亭黑_GBK</vt:lpstr>
      <vt:lpstr>方正舒体</vt:lpstr>
      <vt:lpstr>黑体</vt:lpstr>
      <vt:lpstr>华文隶书</vt:lpstr>
      <vt:lpstr>楷体_GB2312</vt:lpstr>
      <vt:lpstr>隶书</vt:lpstr>
      <vt:lpstr>宋体</vt:lpstr>
      <vt:lpstr>微软雅黑</vt:lpstr>
      <vt:lpstr>Arial</vt:lpstr>
      <vt:lpstr>Arial Black</vt:lpstr>
      <vt:lpstr>Britannic Bold</vt:lpstr>
      <vt:lpstr>Calibri</vt:lpstr>
      <vt:lpstr>Stencil</vt:lpstr>
      <vt:lpstr>Office 主题​​</vt:lpstr>
      <vt:lpstr>Photoshop.Image.9</vt:lpstr>
      <vt:lpstr>PowerPoint 演示文稿</vt:lpstr>
      <vt:lpstr>PowerPoint 演示文稿</vt:lpstr>
      <vt:lpstr>PowerPoint 演示文稿</vt:lpstr>
      <vt:lpstr>接缝及护角处理</vt:lpstr>
      <vt:lpstr>阳角的处理方法</vt:lpstr>
      <vt:lpstr>拓展</vt:lpstr>
      <vt:lpstr>PowerPoint 演示文稿</vt:lpstr>
      <vt:lpstr>PowerPoint 演示文稿</vt:lpstr>
    </vt:vector>
  </TitlesOfParts>
  <Company>www.33ppt.com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信息化教学设计PPT模版</dc:title>
  <dc:creator>weihai</dc:creator>
  <cp:lastModifiedBy>PC</cp:lastModifiedBy>
  <cp:revision>1522</cp:revision>
  <dcterms:created xsi:type="dcterms:W3CDTF">2016-06-02T10:48:00Z</dcterms:created>
  <dcterms:modified xsi:type="dcterms:W3CDTF">2023-10-19T07:18:37Z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2052-10.1.0.6875</vt:lpwstr>
  </property>
</Properties>
</file>