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256" r:id="rId2"/>
    <p:sldId id="266" r:id="rId3"/>
    <p:sldId id="267" r:id="rId4"/>
    <p:sldId id="259" r:id="rId5"/>
    <p:sldId id="258" r:id="rId6"/>
    <p:sldId id="257" r:id="rId7"/>
    <p:sldId id="304" r:id="rId8"/>
    <p:sldId id="321" r:id="rId9"/>
    <p:sldId id="271" r:id="rId10"/>
    <p:sldId id="332" r:id="rId11"/>
    <p:sldId id="333" r:id="rId12"/>
    <p:sldId id="265" r:id="rId13"/>
    <p:sldId id="329" r:id="rId14"/>
    <p:sldId id="316" r:id="rId15"/>
    <p:sldId id="331" r:id="rId16"/>
    <p:sldId id="320" r:id="rId17"/>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558ED5"/>
    <a:srgbClr val="1D9A78"/>
    <a:srgbClr val="8BC145"/>
    <a:srgbClr val="53585E"/>
    <a:srgbClr val="EEEFF3"/>
    <a:srgbClr val="F6D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3" autoAdjust="0"/>
    <p:restoredTop sz="93894" autoAdjust="0"/>
  </p:normalViewPr>
  <p:slideViewPr>
    <p:cSldViewPr showGuides="1">
      <p:cViewPr>
        <p:scale>
          <a:sx n="80" d="100"/>
          <a:sy n="80" d="100"/>
        </p:scale>
        <p:origin x="1421" y="254"/>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2394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104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6752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8195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6" y="4860930"/>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5"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0"/>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5969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83368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6687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1659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272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15887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854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79761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6089820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8732"/>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0" y="2132806"/>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65761" y="1562050"/>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22131" y="2089165"/>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270998" y="2054603"/>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项目二 </a:t>
            </a:r>
            <a:r>
              <a:rPr lang="zh-CN" altLang="en-US" sz="2800" dirty="0">
                <a:solidFill>
                  <a:schemeClr val="accent2"/>
                </a:solidFill>
                <a:latin typeface="Impact" pitchFamily="34" charset="0"/>
                <a:ea typeface="微软雅黑" pitchFamily="34" charset="-122"/>
                <a:cs typeface="宋体" pitchFamily="2" charset="-122"/>
              </a:rPr>
              <a:t>书籍装帧设计</a:t>
            </a:r>
            <a:endParaRPr lang="en-US" altLang="zh-CN" sz="2800"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0" name="Rectangle 20"/>
          <p:cNvSpPr>
            <a:spLocks noChangeArrowheads="1"/>
          </p:cNvSpPr>
          <p:nvPr/>
        </p:nvSpPr>
        <p:spPr bwMode="auto">
          <a:xfrm>
            <a:off x="4270998" y="2758833"/>
            <a:ext cx="3539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900" dirty="0">
                <a:solidFill>
                  <a:schemeClr val="accent1"/>
                </a:solidFill>
                <a:latin typeface="微软雅黑" pitchFamily="34" charset="-122"/>
                <a:ea typeface="微软雅黑" pitchFamily="34" charset="-122"/>
                <a:cs typeface="Arial" pitchFamily="34" charset="0"/>
              </a:rPr>
              <a:t>●</a:t>
            </a:r>
            <a:r>
              <a:rPr lang="zh-CN" altLang="en-US" sz="800" dirty="0">
                <a:solidFill>
                  <a:srgbClr val="53585E"/>
                </a:solidFill>
                <a:latin typeface="微软雅黑" pitchFamily="34" charset="-122"/>
                <a:ea typeface="微软雅黑" pitchFamily="34" charset="-122"/>
                <a:cs typeface="Arial" pitchFamily="34" charset="0"/>
              </a:rPr>
              <a:t>任务一  设计社科类书籍    </a:t>
            </a:r>
            <a:r>
              <a:rPr lang="zh-CN" altLang="en-US" sz="900" dirty="0">
                <a:solidFill>
                  <a:schemeClr val="accent1"/>
                </a:solidFill>
                <a:latin typeface="微软雅黑" pitchFamily="34" charset="-122"/>
                <a:ea typeface="微软雅黑" pitchFamily="34" charset="-122"/>
                <a:cs typeface="Arial" pitchFamily="34" charset="0"/>
              </a:rPr>
              <a:t>●</a:t>
            </a:r>
            <a:r>
              <a:rPr lang="zh-CN" altLang="en-US" sz="800" b="1" dirty="0">
                <a:solidFill>
                  <a:srgbClr val="8BC145"/>
                </a:solidFill>
                <a:latin typeface="微软雅黑" pitchFamily="34" charset="-122"/>
                <a:ea typeface="微软雅黑" pitchFamily="34" charset="-122"/>
                <a:cs typeface="Arial" pitchFamily="34" charset="0"/>
              </a:rPr>
              <a:t>任务二  设计艺术类书籍</a:t>
            </a:r>
          </a:p>
        </p:txBody>
      </p:sp>
      <p:sp>
        <p:nvSpPr>
          <p:cNvPr id="11" name="菱形 10"/>
          <p:cNvSpPr/>
          <p:nvPr/>
        </p:nvSpPr>
        <p:spPr>
          <a:xfrm>
            <a:off x="1035648" y="3164739"/>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18255" y="4226346"/>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090094" y="4226346"/>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a:off x="4271410" y="1627371"/>
            <a:ext cx="29110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a:solidFill>
                  <a:schemeClr val="accent1"/>
                </a:solidFill>
                <a:latin typeface="Impact" pitchFamily="34" charset="0"/>
                <a:ea typeface="微软雅黑" pitchFamily="34" charset="-122"/>
                <a:cs typeface="宋体" pitchFamily="2" charset="-122"/>
              </a:rPr>
              <a:t>学习单元三  平面设计制作</a:t>
            </a:r>
            <a:endParaRPr lang="en-US" altLang="zh-CN" sz="2000" b="1" dirty="0">
              <a:solidFill>
                <a:schemeClr val="accent1"/>
              </a:solidFill>
              <a:latin typeface="Impact" pitchFamily="34" charset="0"/>
              <a:ea typeface="微软雅黑" pitchFamily="34" charset="-122"/>
              <a:cs typeface="宋体" pitchFamily="2" charset="-122"/>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 presetClass="entr" presetSubtype="4" fill="hold" grpId="0" nodeType="withEffect" p14:presetBounceEnd="60000">
                                      <p:stCondLst>
                                        <p:cond delay="3500"/>
                                      </p:stCondLst>
                                      <p:childTnLst>
                                        <p:set>
                                          <p:cBhvr>
                                            <p:cTn id="51" dur="1" fill="hold">
                                              <p:stCondLst>
                                                <p:cond delay="0"/>
                                              </p:stCondLst>
                                            </p:cTn>
                                            <p:tgtEl>
                                              <p:spTgt spid="10"/>
                                            </p:tgtEl>
                                            <p:attrNameLst>
                                              <p:attrName>style.visibility</p:attrName>
                                            </p:attrNameLst>
                                          </p:cBhvr>
                                          <p:to>
                                            <p:strVal val="visible"/>
                                          </p:to>
                                        </p:set>
                                        <p:anim calcmode="lin" valueType="num" p14:bounceEnd="60000">
                                          <p:cBhvr additive="base">
                                            <p:cTn id="52"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56" presetClass="entr" presetSubtype="0" fill="hold" grpId="0" nodeType="withEffect">
                                      <p:stCondLst>
                                        <p:cond delay="1400"/>
                                      </p:stCondLst>
                                      <p:iterate type="lt">
                                        <p:tmPct val="6667"/>
                                      </p:iterate>
                                      <p:childTnLst>
                                        <p:set>
                                          <p:cBhvr>
                                            <p:cTn id="55" dur="1" fill="hold">
                                              <p:stCondLst>
                                                <p:cond delay="0"/>
                                              </p:stCondLst>
                                            </p:cTn>
                                            <p:tgtEl>
                                              <p:spTgt spid="17"/>
                                            </p:tgtEl>
                                            <p:attrNameLst>
                                              <p:attrName>style.visibility</p:attrName>
                                            </p:attrNameLst>
                                          </p:cBhvr>
                                          <p:to>
                                            <p:strVal val="visible"/>
                                          </p:to>
                                        </p:set>
                                        <p:anim by="(-#ppt_w*2)" calcmode="lin" valueType="num">
                                          <p:cBhvr rctx="PPT">
                                            <p:cTn id="56" dur="375" autoRev="1" fill="hold">
                                              <p:stCondLst>
                                                <p:cond delay="0"/>
                                              </p:stCondLst>
                                            </p:cTn>
                                            <p:tgtEl>
                                              <p:spTgt spid="17"/>
                                            </p:tgtEl>
                                            <p:attrNameLst>
                                              <p:attrName>ppt_w</p:attrName>
                                            </p:attrNameLst>
                                          </p:cBhvr>
                                        </p:anim>
                                        <p:anim by="(#ppt_w*0.50)" calcmode="lin" valueType="num">
                                          <p:cBhvr>
                                            <p:cTn id="57" dur="375" decel="50000" autoRev="1" fill="hold">
                                              <p:stCondLst>
                                                <p:cond delay="0"/>
                                              </p:stCondLst>
                                            </p:cTn>
                                            <p:tgtEl>
                                              <p:spTgt spid="17"/>
                                            </p:tgtEl>
                                            <p:attrNameLst>
                                              <p:attrName>ppt_x</p:attrName>
                                            </p:attrNameLst>
                                          </p:cBhvr>
                                        </p:anim>
                                        <p:anim from="(-#ppt_h/2)" to="(#ppt_y)" calcmode="lin" valueType="num">
                                          <p:cBhvr>
                                            <p:cTn id="58" dur="750" fill="hold">
                                              <p:stCondLst>
                                                <p:cond delay="0"/>
                                              </p:stCondLst>
                                            </p:cTn>
                                            <p:tgtEl>
                                              <p:spTgt spid="17"/>
                                            </p:tgtEl>
                                            <p:attrNameLst>
                                              <p:attrName>ppt_y</p:attrName>
                                            </p:attrNameLst>
                                          </p:cBhvr>
                                        </p:anim>
                                        <p:animRot by="21600000">
                                          <p:cBhvr>
                                            <p:cTn id="59"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0" grpId="0"/>
          <p:bldP spid="11" grpId="0" animBg="1"/>
          <p:bldP spid="12" grpId="0" animBg="1"/>
          <p:bldP spid="15" grpId="0" animBg="1"/>
          <p:bldP spid="15" grpId="1"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 presetClass="entr" presetSubtype="4" fill="hold" grpId="0" nodeType="withEffect">
                                      <p:stCondLst>
                                        <p:cond delay="350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56" presetClass="entr" presetSubtype="0" fill="hold" grpId="0" nodeType="withEffect">
                                      <p:stCondLst>
                                        <p:cond delay="1400"/>
                                      </p:stCondLst>
                                      <p:iterate type="lt">
                                        <p:tmPct val="6667"/>
                                      </p:iterate>
                                      <p:childTnLst>
                                        <p:set>
                                          <p:cBhvr>
                                            <p:cTn id="55" dur="1" fill="hold">
                                              <p:stCondLst>
                                                <p:cond delay="0"/>
                                              </p:stCondLst>
                                            </p:cTn>
                                            <p:tgtEl>
                                              <p:spTgt spid="17"/>
                                            </p:tgtEl>
                                            <p:attrNameLst>
                                              <p:attrName>style.visibility</p:attrName>
                                            </p:attrNameLst>
                                          </p:cBhvr>
                                          <p:to>
                                            <p:strVal val="visible"/>
                                          </p:to>
                                        </p:set>
                                        <p:anim by="(-#ppt_w*2)" calcmode="lin" valueType="num">
                                          <p:cBhvr rctx="PPT">
                                            <p:cTn id="56" dur="375" autoRev="1" fill="hold">
                                              <p:stCondLst>
                                                <p:cond delay="0"/>
                                              </p:stCondLst>
                                            </p:cTn>
                                            <p:tgtEl>
                                              <p:spTgt spid="17"/>
                                            </p:tgtEl>
                                            <p:attrNameLst>
                                              <p:attrName>ppt_w</p:attrName>
                                            </p:attrNameLst>
                                          </p:cBhvr>
                                        </p:anim>
                                        <p:anim by="(#ppt_w*0.50)" calcmode="lin" valueType="num">
                                          <p:cBhvr>
                                            <p:cTn id="57" dur="375" decel="50000" autoRev="1" fill="hold">
                                              <p:stCondLst>
                                                <p:cond delay="0"/>
                                              </p:stCondLst>
                                            </p:cTn>
                                            <p:tgtEl>
                                              <p:spTgt spid="17"/>
                                            </p:tgtEl>
                                            <p:attrNameLst>
                                              <p:attrName>ppt_x</p:attrName>
                                            </p:attrNameLst>
                                          </p:cBhvr>
                                        </p:anim>
                                        <p:anim from="(-#ppt_h/2)" to="(#ppt_y)" calcmode="lin" valueType="num">
                                          <p:cBhvr>
                                            <p:cTn id="58" dur="750" fill="hold">
                                              <p:stCondLst>
                                                <p:cond delay="0"/>
                                              </p:stCondLst>
                                            </p:cTn>
                                            <p:tgtEl>
                                              <p:spTgt spid="17"/>
                                            </p:tgtEl>
                                            <p:attrNameLst>
                                              <p:attrName>ppt_y</p:attrName>
                                            </p:attrNameLst>
                                          </p:cBhvr>
                                        </p:anim>
                                        <p:animRot by="21600000">
                                          <p:cBhvr>
                                            <p:cTn id="59"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0" grpId="0"/>
          <p:bldP spid="11" grpId="0" animBg="1"/>
          <p:bldP spid="12" grpId="0" animBg="1"/>
          <p:bldP spid="15" grpId="0" animBg="1"/>
          <p:bldP spid="15" grpId="1" animBg="1"/>
          <p:bldP spid="1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1316443"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930458" y="1683457"/>
            <a:ext cx="3383954" cy="197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艺术类书籍包括音乐、美术、喜剧、舞蹈、评论等种类。艺术类书籍强调形式多姿多彩，独具匠心，以达到至高的艺术境界。艺术类书籍既有对客观世界的认识和反映，也有对主体性的情感及理想的价值观的表现。艺术类书籍富于想象力和具有较强的煽动性。画册类书籍不同于一般意义上的书籍，这类书籍以图画为主要内容和形式，适当穿插文字，注意要大面积留白，不要做成超市宣传页。</a:t>
            </a: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822886" y="3290131"/>
            <a:ext cx="1108850"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艺术类图书</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设计的特点</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172475224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1316443"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930412" y="616182"/>
            <a:ext cx="3311954" cy="108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主题鲜明突出，有助于吸引读者对版面的注意，增强对内容的理解。要使版面获得良好的诱导力，鲜明地突出主题，可以通过对版面的空间层次、主从关系、视觉秩序以及彼此间的逻辑性的把握与运用来达到，如图</a:t>
            </a:r>
            <a:r>
              <a:rPr lang="en-US" altLang="zh-CN" sz="1200" dirty="0">
                <a:latin typeface="微软雅黑" panose="020B0503020204020204" pitchFamily="34" charset="-122"/>
                <a:ea typeface="微软雅黑" panose="020B0503020204020204" pitchFamily="34" charset="-122"/>
              </a:rPr>
              <a:t>3-2-25 </a:t>
            </a:r>
            <a:r>
              <a:rPr lang="zh-CN" altLang="en-US" sz="1200" dirty="0">
                <a:latin typeface="微软雅黑" panose="020B0503020204020204" pitchFamily="34" charset="-122"/>
                <a:ea typeface="微软雅黑" panose="020B0503020204020204" pitchFamily="34" charset="-122"/>
              </a:rPr>
              <a:t>所示。</a:t>
            </a: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66169"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822886" y="3290132"/>
            <a:ext cx="1108850" cy="49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书籍封面设计的方法</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4" name="组合 3"/>
          <p:cNvGrpSpPr/>
          <p:nvPr/>
        </p:nvGrpSpPr>
        <p:grpSpPr>
          <a:xfrm>
            <a:off x="5360761" y="2025778"/>
            <a:ext cx="2665651" cy="2993178"/>
            <a:chOff x="3823402" y="2025778"/>
            <a:chExt cx="2665651" cy="2993178"/>
          </a:xfrm>
        </p:grpSpPr>
        <p:sp>
          <p:nvSpPr>
            <p:cNvPr id="17" name="矩形 16"/>
            <p:cNvSpPr/>
            <p:nvPr/>
          </p:nvSpPr>
          <p:spPr>
            <a:xfrm>
              <a:off x="4554940" y="4772735"/>
              <a:ext cx="120257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3-2-2 </a:t>
              </a:r>
              <a:r>
                <a:rPr lang="zh-CN" altLang="en-US" sz="1000" dirty="0">
                  <a:latin typeface="微软雅黑" panose="020B0503020204020204" pitchFamily="34" charset="-122"/>
                  <a:ea typeface="微软雅黑" panose="020B0503020204020204" pitchFamily="34" charset="-122"/>
                </a:rPr>
                <a:t>高鑫作品</a:t>
              </a:r>
            </a:p>
          </p:txBody>
        </p:sp>
        <p:pic>
          <p:nvPicPr>
            <p:cNvPr id="2" name="图片 1"/>
            <p:cNvPicPr>
              <a:picLocks noChangeAspect="1"/>
            </p:cNvPicPr>
            <p:nvPr/>
          </p:nvPicPr>
          <p:blipFill>
            <a:blip r:embed="rId3"/>
            <a:stretch>
              <a:fillRect/>
            </a:stretch>
          </p:blipFill>
          <p:spPr>
            <a:xfrm>
              <a:off x="4280969" y="2025778"/>
              <a:ext cx="1698750" cy="1335389"/>
            </a:xfrm>
            <a:prstGeom prst="rect">
              <a:avLst/>
            </a:prstGeom>
          </p:spPr>
        </p:pic>
        <p:pic>
          <p:nvPicPr>
            <p:cNvPr id="3" name="图片 2"/>
            <p:cNvPicPr>
              <a:picLocks noChangeAspect="1"/>
            </p:cNvPicPr>
            <p:nvPr/>
          </p:nvPicPr>
          <p:blipFill>
            <a:blip r:embed="rId4"/>
            <a:stretch>
              <a:fillRect/>
            </a:stretch>
          </p:blipFill>
          <p:spPr>
            <a:xfrm>
              <a:off x="3823402" y="3461686"/>
              <a:ext cx="2665651" cy="1270914"/>
            </a:xfrm>
            <a:prstGeom prst="rect">
              <a:avLst/>
            </a:prstGeom>
          </p:spPr>
        </p:pic>
      </p:grpSp>
    </p:spTree>
    <p:extLst>
      <p:ext uri="{BB962C8B-B14F-4D97-AF65-F5344CB8AC3E}">
        <p14:creationId xmlns:p14="http://schemas.microsoft.com/office/powerpoint/2010/main" val="424612846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par>
                              <p:cTn id="76" fill="hold">
                                <p:stCondLst>
                                  <p:cond delay="3600"/>
                                </p:stCondLst>
                                <p:childTnLst>
                                  <p:par>
                                    <p:cTn id="77" presetID="2" presetClass="entr" presetSubtype="2" fill="hold" nodeType="afterEffect" p14:presetBounceEnd="60000">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14:bounceEnd="60000">
                                          <p:cBhvr additive="base">
                                            <p:cTn id="79"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par>
                              <p:cTn id="76" fill="hold">
                                <p:stCondLst>
                                  <p:cond delay="3600"/>
                                </p:stCondLst>
                                <p:childTnLst>
                                  <p:par>
                                    <p:cTn id="77" presetID="2" presetClass="entr" presetSubtype="2" fill="hold" nodeType="after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1+#ppt_w/2"/>
                                              </p:val>
                                            </p:tav>
                                            <p:tav tm="100000">
                                              <p:val>
                                                <p:strVal val="#ppt_x"/>
                                              </p:val>
                                            </p:tav>
                                          </p:tavLst>
                                        </p:anim>
                                        <p:anim calcmode="lin" valueType="num">
                                          <p:cBhvr additive="base">
                                            <p:cTn id="8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4830073" y="1850956"/>
            <a:ext cx="3168000"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形式与内容统一。只讲完美地表现形式而脱离内容，只求内容而没有内容的表现，都会失去画册类书籍的意义。强化整体布局，即将版面中图与图、图与文字在编排结构及色彩上作出整体设计，如图</a:t>
            </a:r>
            <a:r>
              <a:rPr lang="en-US" altLang="zh-CN" sz="1200" dirty="0">
                <a:latin typeface="微软雅黑" panose="020B0503020204020204" pitchFamily="34" charset="-122"/>
                <a:ea typeface="微软雅黑" panose="020B0503020204020204" pitchFamily="34" charset="-122"/>
              </a:rPr>
              <a:t>3-2-26</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3" name="组合 2"/>
          <p:cNvGrpSpPr/>
          <p:nvPr/>
        </p:nvGrpSpPr>
        <p:grpSpPr>
          <a:xfrm>
            <a:off x="1501519" y="1058956"/>
            <a:ext cx="2693003" cy="3744000"/>
            <a:chOff x="458055" y="1130956"/>
            <a:chExt cx="2693003" cy="3744000"/>
          </a:xfrm>
        </p:grpSpPr>
        <p:pic>
          <p:nvPicPr>
            <p:cNvPr id="2" name="图片 1"/>
            <p:cNvPicPr>
              <a:picLocks noChangeAspect="1"/>
            </p:cNvPicPr>
            <p:nvPr/>
          </p:nvPicPr>
          <p:blipFill>
            <a:blip r:embed="rId2"/>
            <a:stretch>
              <a:fillRect/>
            </a:stretch>
          </p:blipFill>
          <p:spPr>
            <a:xfrm>
              <a:off x="458055" y="1130956"/>
              <a:ext cx="2693003" cy="3412446"/>
            </a:xfrm>
            <a:prstGeom prst="rect">
              <a:avLst/>
            </a:prstGeom>
          </p:spPr>
        </p:pic>
        <p:sp>
          <p:nvSpPr>
            <p:cNvPr id="17" name="矩形 16"/>
            <p:cNvSpPr/>
            <p:nvPr/>
          </p:nvSpPr>
          <p:spPr>
            <a:xfrm>
              <a:off x="1203269" y="4628735"/>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3-2-26 </a:t>
              </a:r>
              <a:r>
                <a:rPr lang="zh-CN" altLang="en-US" sz="1000" dirty="0">
                  <a:latin typeface="微软雅黑" panose="020B0503020204020204" pitchFamily="34" charset="-122"/>
                  <a:ea typeface="微软雅黑" panose="020B0503020204020204" pitchFamily="34" charset="-122"/>
                </a:rPr>
                <a:t>李梦作品</a:t>
              </a:r>
            </a:p>
          </p:txBody>
        </p:sp>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1316443"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5086190" y="1771406"/>
            <a:ext cx="3030256" cy="156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书籍名称：</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平面设计作品集</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封面设计。</a:t>
            </a:r>
            <a:endParaRPr lang="en-US" altLang="zh-CN" sz="1200" dirty="0">
              <a:latin typeface="微软雅黑" panose="020B0503020204020204" pitchFamily="34" charset="-122"/>
              <a:ea typeface="微软雅黑" panose="020B0503020204020204" pitchFamily="34" charset="-122"/>
            </a:endParaRP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书籍规格：</a:t>
            </a:r>
            <a:r>
              <a:rPr lang="en-US" altLang="zh-CN" sz="1200" dirty="0">
                <a:latin typeface="微软雅黑" panose="020B0503020204020204" pitchFamily="34" charset="-122"/>
                <a:ea typeface="微软雅黑" panose="020B0503020204020204" pitchFamily="34" charset="-122"/>
              </a:rPr>
              <a:t>260×185mm</a:t>
            </a:r>
            <a:r>
              <a:rPr lang="zh-CN" altLang="en-US" sz="1200" dirty="0">
                <a:latin typeface="微软雅黑" panose="020B0503020204020204" pitchFamily="34" charset="-122"/>
                <a:ea typeface="微软雅黑" panose="020B0503020204020204" pitchFamily="34" charset="-122"/>
              </a:rPr>
              <a:t>。</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分 辨 率：</a:t>
            </a:r>
            <a:r>
              <a:rPr lang="en-US" altLang="zh-CN" sz="1200" dirty="0">
                <a:latin typeface="微软雅黑" panose="020B0503020204020204" pitchFamily="34" charset="-122"/>
                <a:ea typeface="微软雅黑" panose="020B0503020204020204" pitchFamily="34" charset="-122"/>
              </a:rPr>
              <a:t>300DPI</a:t>
            </a:r>
            <a:r>
              <a:rPr lang="zh-CN" altLang="en-US" sz="1200" dirty="0">
                <a:latin typeface="微软雅黑" panose="020B0503020204020204" pitchFamily="34" charset="-122"/>
                <a:ea typeface="微软雅黑" panose="020B0503020204020204" pitchFamily="34" charset="-122"/>
              </a:rPr>
              <a:t>。</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颜色模式：</a:t>
            </a:r>
            <a:r>
              <a:rPr lang="en-US" altLang="zh-CN" sz="1200" dirty="0">
                <a:latin typeface="微软雅黑" panose="020B0503020204020204" pitchFamily="34" charset="-122"/>
                <a:ea typeface="微软雅黑" panose="020B0503020204020204" pitchFamily="34" charset="-122"/>
              </a:rPr>
              <a:t>CMYK</a:t>
            </a:r>
            <a:r>
              <a:rPr lang="zh-CN" altLang="en-US" sz="1200" dirty="0">
                <a:latin typeface="微软雅黑" panose="020B0503020204020204" pitchFamily="34" charset="-122"/>
                <a:ea typeface="微软雅黑" panose="020B0503020204020204" pitchFamily="34" charset="-122"/>
              </a:rPr>
              <a:t>。</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设计要求：简洁明了，尽量使用图形，利用点、线、面几何图形的形式表现。</a:t>
            </a: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513912" y="2579625"/>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73314"/>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784290" y="3372534"/>
            <a:ext cx="1202123" cy="42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200" b="1" dirty="0">
                <a:solidFill>
                  <a:schemeClr val="bg1"/>
                </a:solidFill>
                <a:latin typeface="微软雅黑" panose="020B0503020204020204" pitchFamily="34" charset="-122"/>
                <a:ea typeface="微软雅黑" panose="020B0503020204020204" pitchFamily="34" charset="-122"/>
              </a:rPr>
              <a:t>《</a:t>
            </a:r>
            <a:r>
              <a:rPr lang="zh-CN" altLang="en-US" sz="1200" b="1" dirty="0">
                <a:solidFill>
                  <a:schemeClr val="bg1"/>
                </a:solidFill>
                <a:latin typeface="微软雅黑" panose="020B0503020204020204" pitchFamily="34" charset="-122"/>
                <a:ea typeface="微软雅黑" panose="020B0503020204020204" pitchFamily="34" charset="-122"/>
              </a:rPr>
              <a:t>平面设计作品集</a:t>
            </a:r>
            <a:r>
              <a:rPr lang="en-US" altLang="zh-CN" sz="1200" b="1" dirty="0">
                <a:solidFill>
                  <a:schemeClr val="bg1"/>
                </a:solidFill>
                <a:latin typeface="微软雅黑" panose="020B0503020204020204" pitchFamily="34" charset="-122"/>
                <a:ea typeface="微软雅黑" panose="020B0503020204020204" pitchFamily="34" charset="-122"/>
              </a:rPr>
              <a:t>》</a:t>
            </a:r>
            <a:r>
              <a:rPr lang="zh-CN" altLang="en-US" sz="1200" b="1" dirty="0">
                <a:solidFill>
                  <a:schemeClr val="bg1"/>
                </a:solidFill>
                <a:latin typeface="微软雅黑" panose="020B0503020204020204" pitchFamily="34" charset="-122"/>
                <a:ea typeface="微软雅黑" panose="020B0503020204020204" pitchFamily="34" charset="-122"/>
              </a:rPr>
              <a:t>封面设计</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88688193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1010921" y="725062"/>
            <a:ext cx="2879958"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）作品赏析</a:t>
            </a:r>
          </a:p>
        </p:txBody>
      </p:sp>
      <p:sp>
        <p:nvSpPr>
          <p:cNvPr id="27" name="Rectangle 24"/>
          <p:cNvSpPr>
            <a:spLocks noChangeArrowheads="1"/>
          </p:cNvSpPr>
          <p:nvPr/>
        </p:nvSpPr>
        <p:spPr bwMode="auto">
          <a:xfrm>
            <a:off x="1114412" y="1033917"/>
            <a:ext cx="2879958"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欣赏如图所示的设计作品。</a:t>
            </a:r>
          </a:p>
        </p:txBody>
      </p:sp>
      <p:pic>
        <p:nvPicPr>
          <p:cNvPr id="2" name="图片 1">
            <a:extLst>
              <a:ext uri="{FF2B5EF4-FFF2-40B4-BE49-F238E27FC236}">
                <a16:creationId xmlns:a16="http://schemas.microsoft.com/office/drawing/2014/main" id="{58802243-F469-6463-9AA3-FB6841351C6D}"/>
              </a:ext>
            </a:extLst>
          </p:cNvPr>
          <p:cNvPicPr>
            <a:picLocks noChangeAspect="1"/>
          </p:cNvPicPr>
          <p:nvPr/>
        </p:nvPicPr>
        <p:blipFill>
          <a:blip r:embed="rId2"/>
          <a:stretch>
            <a:fillRect/>
          </a:stretch>
        </p:blipFill>
        <p:spPr>
          <a:xfrm>
            <a:off x="2206879" y="1634956"/>
            <a:ext cx="4727065" cy="3147925"/>
          </a:xfrm>
          <a:prstGeom prst="rect">
            <a:avLst/>
          </a:prstGeom>
        </p:spPr>
      </p:pic>
    </p:spTree>
    <p:extLst>
      <p:ext uri="{BB962C8B-B14F-4D97-AF65-F5344CB8AC3E}">
        <p14:creationId xmlns:p14="http://schemas.microsoft.com/office/powerpoint/2010/main" val="26790594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0000">
                                          <p:cBhvr additive="base">
                                            <p:cTn id="11"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2" name="图片 1"/>
          <p:cNvPicPr>
            <a:picLocks noChangeAspect="1"/>
          </p:cNvPicPr>
          <p:nvPr/>
        </p:nvPicPr>
        <p:blipFill>
          <a:blip r:embed="rId2"/>
          <a:stretch>
            <a:fillRect/>
          </a:stretch>
        </p:blipFill>
        <p:spPr>
          <a:xfrm>
            <a:off x="2308598" y="554957"/>
            <a:ext cx="4608000" cy="2061271"/>
          </a:xfrm>
          <a:prstGeom prst="rect">
            <a:avLst/>
          </a:prstGeom>
        </p:spPr>
      </p:pic>
      <p:pic>
        <p:nvPicPr>
          <p:cNvPr id="3" name="图片 2"/>
          <p:cNvPicPr>
            <a:picLocks noChangeAspect="1"/>
          </p:cNvPicPr>
          <p:nvPr/>
        </p:nvPicPr>
        <p:blipFill>
          <a:blip r:embed="rId3"/>
          <a:stretch>
            <a:fillRect/>
          </a:stretch>
        </p:blipFill>
        <p:spPr>
          <a:xfrm>
            <a:off x="2825479" y="2642956"/>
            <a:ext cx="3574239" cy="2369256"/>
          </a:xfrm>
          <a:prstGeom prst="rect">
            <a:avLst/>
          </a:prstGeom>
        </p:spPr>
      </p:pic>
    </p:spTree>
    <p:extLst>
      <p:ext uri="{BB962C8B-B14F-4D97-AF65-F5344CB8AC3E}">
        <p14:creationId xmlns:p14="http://schemas.microsoft.com/office/powerpoint/2010/main" val="28843677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 presetClass="entr" presetSubtype="8"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270998" y="2101010"/>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b="1" dirty="0">
                <a:solidFill>
                  <a:schemeClr val="accent2"/>
                </a:solidFill>
                <a:latin typeface="Impact" pitchFamily="34" charset="0"/>
                <a:ea typeface="微软雅黑" pitchFamily="34" charset="-122"/>
                <a:cs typeface="宋体" pitchFamily="2" charset="-122"/>
              </a:rPr>
              <a:t>感谢</a:t>
            </a:r>
            <a:r>
              <a:rPr lang="zh-CN" altLang="en-US" sz="28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6321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883870" y="2861182"/>
            <a:ext cx="3284420" cy="17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200" dirty="0">
                <a:latin typeface="微软雅黑" panose="020B0503020204020204" pitchFamily="34" charset="-122"/>
                <a:ea typeface="微软雅黑" panose="020B0503020204020204" pitchFamily="34" charset="-122"/>
              </a:rPr>
              <a:t>       本项目主要任务是学习书籍装帧设计的基础知识及不同种类的出版物封面和内页设计技巧。学生要努力提高观察能力、想象能力及创造能力，提高实际动手制作的能力。</a:t>
            </a:r>
          </a:p>
          <a:p>
            <a:pPr>
              <a:lnSpc>
                <a:spcPct val="120000"/>
              </a:lnSpc>
            </a:pPr>
            <a:r>
              <a:rPr lang="zh-CN" altLang="en-US" sz="1200" dirty="0">
                <a:latin typeface="微软雅黑" panose="020B0503020204020204" pitchFamily="34" charset="-122"/>
                <a:ea typeface="微软雅黑" panose="020B0503020204020204" pitchFamily="34" charset="-122"/>
              </a:rPr>
              <a:t>       遵循书籍装帧的设计和制作规范，通过社科类书籍、教材封面、画册设计等不同的设计载体，在完成课程目标的要求的同时，亲身体验装帧设计与制作设计要求和工艺特点。</a:t>
            </a:r>
          </a:p>
        </p:txBody>
      </p:sp>
      <p:sp>
        <p:nvSpPr>
          <p:cNvPr id="10" name="Rectangle 20"/>
          <p:cNvSpPr>
            <a:spLocks noChangeArrowheads="1"/>
          </p:cNvSpPr>
          <p:nvPr/>
        </p:nvSpPr>
        <p:spPr bwMode="auto">
          <a:xfrm>
            <a:off x="4570412" y="2633245"/>
            <a:ext cx="4104000" cy="213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任务一：</a:t>
            </a:r>
            <a:r>
              <a:rPr lang="zh-CN" altLang="en-US" sz="1000" dirty="0">
                <a:latin typeface="微软雅黑" panose="020B0503020204020204" pitchFamily="34" charset="-122"/>
                <a:ea typeface="微软雅黑" panose="020B0503020204020204" pitchFamily="34" charset="-122"/>
              </a:rPr>
              <a:t>社科类书籍设计。初步了解发稿单，了解纸张和开本，了解社科类书籍封面的特点，尝试完成封面设计和内页版式设计。</a:t>
            </a:r>
          </a:p>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任务二：</a:t>
            </a:r>
            <a:r>
              <a:rPr lang="zh-CN" altLang="en-US" sz="1000" dirty="0">
                <a:latin typeface="微软雅黑" panose="020B0503020204020204" pitchFamily="34" charset="-122"/>
                <a:ea typeface="微软雅黑" panose="020B0503020204020204" pitchFamily="34" charset="-122"/>
              </a:rPr>
              <a:t>艺术类书籍设计。初步了解素材收集的知识，进一步了解书籍结构和装帧流程，尝试完成艺术类图书的封面设计和内页版式设计，尝试运用不同种类的材料进行艺术类书籍的装帧设计。</a:t>
            </a:r>
          </a:p>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dirty="0">
                <a:latin typeface="微软雅黑" panose="020B0503020204020204" pitchFamily="34" charset="-122"/>
                <a:ea typeface="微软雅黑" panose="020B0503020204020204" pitchFamily="34" charset="-122"/>
              </a:rPr>
              <a:t>本课程的所有教学基本覆盖了书籍装帧全部内容，包括装帧设计流程和工艺、封面设计、出版物版式设计等。本项目以技能训练、审美素养训练、创新意识培养为基本要求，重点突出对基础知识与造型基础能力的训练，学生应注重挖掘个性思维，提升创造能力，提高视觉表达方法和手段，调动学习的积极性，为平面设计的学习奠定基础。</a:t>
            </a:r>
          </a:p>
        </p:txBody>
      </p:sp>
      <p:sp>
        <p:nvSpPr>
          <p:cNvPr id="13" name="Freeform 7"/>
          <p:cNvSpPr>
            <a:spLocks noEditPoints="1"/>
          </p:cNvSpPr>
          <p:nvPr/>
        </p:nvSpPr>
        <p:spPr bwMode="auto">
          <a:xfrm>
            <a:off x="585236" y="2436760"/>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3871190" y="4557741"/>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7" name="组合 6">
            <a:extLst>
              <a:ext uri="{FF2B5EF4-FFF2-40B4-BE49-F238E27FC236}">
                <a16:creationId xmlns:a16="http://schemas.microsoft.com/office/drawing/2014/main" id="{D1FFEA6D-61CB-678B-D4F5-FA10F9C43EE4}"/>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FD5388C5-A223-697E-4657-50654596CFB5}"/>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D2A261DF-8110-0AF7-55F5-12BCC09607D7}"/>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7E75C1A8-0502-EBD5-FCF0-B7E13A1F6F59}"/>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CA3A154C-12A0-2A2C-760A-86E0AE374B53}"/>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3C1CF3FC-3DE1-1AC4-EF0B-3882CC26ADD7}"/>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69387" y="0"/>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392008" y="253641"/>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48183" y="407525"/>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68575" y="2314572"/>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3" name="图片 2"/>
          <p:cNvPicPr>
            <a:picLocks noChangeAspect="1"/>
          </p:cNvPicPr>
          <p:nvPr/>
        </p:nvPicPr>
        <p:blipFill>
          <a:blip r:embed="rId2"/>
          <a:stretch>
            <a:fillRect/>
          </a:stretch>
        </p:blipFill>
        <p:spPr>
          <a:xfrm>
            <a:off x="1147356" y="1058956"/>
            <a:ext cx="6950214" cy="3528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53" presetClass="entr" presetSubtype="16" fill="hold" nodeType="withEffect">
                                  <p:stCondLst>
                                    <p:cond delay="160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t="-9000" b="-9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789" b="5284"/>
          <a:stretch/>
        </p:blipFill>
        <p:spPr>
          <a:xfrm>
            <a:off x="1114412" y="330"/>
            <a:ext cx="6912000" cy="5162626"/>
          </a:xfrm>
          <a:prstGeom prst="rect">
            <a:avLst/>
          </a:prstGeom>
        </p:spPr>
      </p:pic>
      <p:sp>
        <p:nvSpPr>
          <p:cNvPr id="2" name="矩形 1"/>
          <p:cNvSpPr/>
          <p:nvPr/>
        </p:nvSpPr>
        <p:spPr>
          <a:xfrm>
            <a:off x="1142207" y="-1"/>
            <a:ext cx="6884207" cy="5141914"/>
          </a:xfrm>
          <a:prstGeom prst="rect">
            <a:avLst/>
          </a:prstGeom>
          <a:solidFill>
            <a:schemeClr val="accent4">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18"/>
          <p:cNvSpPr>
            <a:spLocks noChangeArrowheads="1"/>
          </p:cNvSpPr>
          <p:nvPr/>
        </p:nvSpPr>
        <p:spPr bwMode="auto">
          <a:xfrm>
            <a:off x="2190420" y="3722957"/>
            <a:ext cx="2715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dirty="0">
                <a:solidFill>
                  <a:schemeClr val="bg1"/>
                </a:solidFill>
                <a:latin typeface="微软雅黑" pitchFamily="34" charset="-122"/>
                <a:ea typeface="微软雅黑" pitchFamily="34" charset="-122"/>
                <a:cs typeface="Arial" pitchFamily="34" charset="0"/>
              </a:rPr>
              <a:t>任务一  设计艺术类书籍</a:t>
            </a:r>
          </a:p>
        </p:txBody>
      </p:sp>
      <p:sp>
        <p:nvSpPr>
          <p:cNvPr id="6" name="Freeform 9"/>
          <p:cNvSpPr/>
          <p:nvPr/>
        </p:nvSpPr>
        <p:spPr bwMode="auto">
          <a:xfrm>
            <a:off x="5005434" y="3816686"/>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0" name="直接连接符 9"/>
          <p:cNvCxnSpPr/>
          <p:nvPr/>
        </p:nvCxnSpPr>
        <p:spPr>
          <a:xfrm>
            <a:off x="2046402" y="3674892"/>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491689" y="3731420"/>
            <a:ext cx="396306" cy="319798"/>
            <a:chOff x="-3743325" y="2247900"/>
            <a:chExt cx="822326" cy="663576"/>
          </a:xfrm>
          <a:solidFill>
            <a:schemeClr val="bg1"/>
          </a:solidFill>
        </p:grpSpPr>
        <p:sp>
          <p:nvSpPr>
            <p:cNvPr id="15"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70417" y="1058772"/>
            <a:ext cx="3312116" cy="2952184"/>
          </a:xfrm>
          <a:prstGeom prst="rect">
            <a:avLst/>
          </a:prstGeom>
          <a: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1010921" y="1971376"/>
            <a:ext cx="3127491"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200" dirty="0">
                <a:latin typeface="微软雅黑" panose="020B0503020204020204" pitchFamily="34" charset="-122"/>
                <a:ea typeface="微软雅黑" panose="020B0503020204020204" pitchFamily="34" charset="-122"/>
              </a:rPr>
              <a:t>       艺术类书籍是书籍装帧中的一种，有着独特的设计风格和设计要求，在本章中我们将学习艺术类书籍的设计方法，并且尝试与这一部分结合，为日后进一步深造和创作奠定必备的基本功和良好的艺术感受。</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1" presetClass="entr" presetSubtype="1" fill="hold" grpId="0" nodeType="withEffect">
                                  <p:stCondLst>
                                    <p:cond delay="220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2" y="194695"/>
            <a:ext cx="31338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设计</a:t>
            </a:r>
            <a:r>
              <a:rPr lang="zh-CN" altLang="en-US" sz="2000" b="1" dirty="0">
                <a:solidFill>
                  <a:schemeClr val="accent2"/>
                </a:solidFill>
                <a:latin typeface="Impact" pitchFamily="34" charset="0"/>
                <a:ea typeface="微软雅黑" pitchFamily="34" charset="-122"/>
                <a:cs typeface="宋体" pitchFamily="2" charset="-122"/>
              </a:rPr>
              <a:t>社科类书籍封面</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20"/>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501880" y="22948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781670" y="2232684"/>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221390" y="3011932"/>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501185" y="2962740"/>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5938158" y="3729623"/>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217952" y="3680432"/>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402157" y="332208"/>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71648" y="1567777"/>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272602" y="1657373"/>
            <a:ext cx="2964657" cy="165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200000"/>
              </a:lnSpc>
              <a:spcBef>
                <a:spcPct val="0"/>
              </a:spcBef>
              <a:spcAft>
                <a:spcPct val="0"/>
              </a:spcAft>
            </a:pPr>
            <a:r>
              <a:rPr lang="zh-CN" altLang="en-US" sz="1400" dirty="0">
                <a:latin typeface="微软雅黑" panose="020B0503020204020204" pitchFamily="34" charset="-122"/>
                <a:ea typeface="微软雅黑" panose="020B0503020204020204" pitchFamily="34" charset="-122"/>
              </a:rPr>
              <a:t>        通过对出版物进行分析、欣赏，结合理论学习，学习掌握书籍装帧设计基本表现形式，熟悉书籍装帧设计基本语言和方法。</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75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75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89"/>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1074449"/>
            <a:ext cx="2376263" cy="280577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15" name="Rectangle 20"/>
          <p:cNvSpPr>
            <a:spLocks noChangeArrowheads="1"/>
          </p:cNvSpPr>
          <p:nvPr/>
        </p:nvSpPr>
        <p:spPr bwMode="auto">
          <a:xfrm>
            <a:off x="1487885" y="1636429"/>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教室、多媒体机房、实物投影仪等。</a:t>
            </a:r>
          </a:p>
        </p:txBody>
      </p:sp>
      <p:sp>
        <p:nvSpPr>
          <p:cNvPr id="23" name="菱形 22"/>
          <p:cNvSpPr/>
          <p:nvPr/>
        </p:nvSpPr>
        <p:spPr>
          <a:xfrm>
            <a:off x="4210373" y="3582340"/>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922886"/>
            <a:ext cx="2376263" cy="2670945"/>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sp>
        <p:nvSpPr>
          <p:cNvPr id="26" name="矩形 25"/>
          <p:cNvSpPr/>
          <p:nvPr/>
        </p:nvSpPr>
        <p:spPr>
          <a:xfrm>
            <a:off x="5426524" y="2092237"/>
            <a:ext cx="2234572" cy="1349464"/>
          </a:xfrm>
          <a:prstGeom prst="rect">
            <a:avLst/>
          </a:prstGeom>
          <a:blipFill>
            <a:blip r:embed="rId2" cstate="print"/>
            <a:stretch>
              <a:fillRect/>
            </a:stretch>
          </a:bli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0956"/>
            <a:ext cx="2218432" cy="41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铅笔、橡皮、相关图形图像制作软件等。</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540" y="2060820"/>
            <a:ext cx="2217311" cy="1662137"/>
          </a:xfrm>
          <a:prstGeom prst="rect">
            <a:avLst/>
          </a:prstGeom>
        </p:spPr>
      </p:pic>
    </p:spTree>
    <p:extLst>
      <p:ext uri="{BB962C8B-B14F-4D97-AF65-F5344CB8AC3E}">
        <p14:creationId xmlns:p14="http://schemas.microsoft.com/office/powerpoint/2010/main" val="2088240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200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200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2" presetClass="entr" presetSubtype="1" fill="hold" nodeType="withEffect">
                                  <p:stCondLst>
                                    <p:cond delay="250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par>
                                <p:cTn id="53" presetID="53" presetClass="entr" presetSubtype="16" fill="hold" grpId="0" nodeType="withEffect">
                                  <p:stCondLst>
                                    <p:cond delay="3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22" presetClass="entr" presetSubtype="8" fill="hold" nodeType="withEffect">
                                  <p:stCondLst>
                                    <p:cond delay="350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 presetClass="entr" presetSubtype="2" fill="hold" grpId="0" nodeType="withEffect">
                                  <p:stCondLst>
                                    <p:cond delay="40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1+#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1+#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40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400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1+#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400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15" grpId="0"/>
      <p:bldP spid="23" grpId="0" animBg="1"/>
      <p:bldP spid="25" grpId="0" animBg="1"/>
      <p:bldP spid="26"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1316443"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21044"/>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0412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7365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780157" y="1182732"/>
            <a:ext cx="3516710" cy="131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书籍装帧设计肩负着双重使命，一是信息传达，二是使读者通过阅读产生美的遐想与共鸣。现代书籍设计运用构成学这一造型艺术原理，从感性上升到理性，探讨从事物的外部影响到人的思想情感的发展和变化，使设计更加科学化与人性化，画面和谐统一，如图</a:t>
            </a:r>
            <a:r>
              <a:rPr lang="en-US" altLang="zh-CN" sz="1200" dirty="0">
                <a:latin typeface="微软雅黑" panose="020B0503020204020204" pitchFamily="34" charset="-122"/>
                <a:ea typeface="微软雅黑" panose="020B0503020204020204" pitchFamily="34" charset="-122"/>
              </a:rPr>
              <a:t>3-2-24 </a:t>
            </a:r>
            <a:r>
              <a:rPr lang="zh-CN" altLang="en-US" sz="1200" dirty="0">
                <a:latin typeface="微软雅黑" panose="020B0503020204020204" pitchFamily="34" charset="-122"/>
                <a:ea typeface="微软雅黑" panose="020B0503020204020204" pitchFamily="34" charset="-122"/>
              </a:rPr>
              <a:t>所示。</a:t>
            </a: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822886" y="3290132"/>
            <a:ext cx="1108850" cy="49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书籍封面设计的原则</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3" name="组合 2"/>
          <p:cNvGrpSpPr/>
          <p:nvPr/>
        </p:nvGrpSpPr>
        <p:grpSpPr>
          <a:xfrm>
            <a:off x="5218412" y="2863874"/>
            <a:ext cx="2789319" cy="1821323"/>
            <a:chOff x="3734887" y="2858955"/>
            <a:chExt cx="2789319" cy="1821323"/>
          </a:xfrm>
        </p:grpSpPr>
        <p:pic>
          <p:nvPicPr>
            <p:cNvPr id="2" name="图片 1"/>
            <p:cNvPicPr>
              <a:picLocks noChangeAspect="1"/>
            </p:cNvPicPr>
            <p:nvPr/>
          </p:nvPicPr>
          <p:blipFill>
            <a:blip r:embed="rId3"/>
            <a:stretch>
              <a:fillRect/>
            </a:stretch>
          </p:blipFill>
          <p:spPr>
            <a:xfrm>
              <a:off x="3734887" y="2858955"/>
              <a:ext cx="2789319" cy="1554351"/>
            </a:xfrm>
            <a:prstGeom prst="rect">
              <a:avLst/>
            </a:prstGeom>
          </p:spPr>
        </p:pic>
        <p:sp>
          <p:nvSpPr>
            <p:cNvPr id="18" name="矩形 17"/>
            <p:cNvSpPr/>
            <p:nvPr/>
          </p:nvSpPr>
          <p:spPr>
            <a:xfrm>
              <a:off x="4362581" y="4434057"/>
              <a:ext cx="158729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3-2-24 </a:t>
              </a:r>
              <a:r>
                <a:rPr lang="zh-CN" altLang="en-US" sz="1000" dirty="0">
                  <a:latin typeface="微软雅黑" panose="020B0503020204020204" pitchFamily="34" charset="-122"/>
                  <a:ea typeface="微软雅黑" panose="020B0503020204020204" pitchFamily="34" charset="-122"/>
                </a:rPr>
                <a:t>正视文化作品</a:t>
              </a:r>
            </a:p>
          </p:txBody>
        </p:sp>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par>
                              <p:cTn id="76" fill="hold">
                                <p:stCondLst>
                                  <p:cond delay="3600"/>
                                </p:stCondLst>
                                <p:childTnLst>
                                  <p:par>
                                    <p:cTn id="77" presetID="2" presetClass="entr" presetSubtype="2" fill="hold" nodeType="afterEffect" p14:presetBounceEnd="60000">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14:bounceEnd="60000">
                                          <p:cBhvr additive="base">
                                            <p:cTn id="79"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par>
                              <p:cTn id="76" fill="hold">
                                <p:stCondLst>
                                  <p:cond delay="3600"/>
                                </p:stCondLst>
                                <p:childTnLst>
                                  <p:par>
                                    <p:cTn id="77" presetID="2" presetClass="entr" presetSubtype="2"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1+#ppt_w/2"/>
                                              </p:val>
                                            </p:tav>
                                            <p:tav tm="100000">
                                              <p:val>
                                                <p:strVal val="#ppt_x"/>
                                              </p:val>
                                            </p:tav>
                                          </p:tavLst>
                                        </p:anim>
                                        <p:anim calcmode="lin" valueType="num">
                                          <p:cBhvr additive="base">
                                            <p:cTn id="8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1557</TotalTime>
  <Words>853</Words>
  <Application>Microsoft Office PowerPoint</Application>
  <PresentationFormat>自定义</PresentationFormat>
  <Paragraphs>52</Paragraphs>
  <Slides>16</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16</vt:i4>
      </vt:variant>
    </vt:vector>
  </HeadingPairs>
  <TitlesOfParts>
    <vt:vector size="23"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158</cp:revision>
  <dcterms:created xsi:type="dcterms:W3CDTF">2016-02-29T06:04:00Z</dcterms:created>
  <dcterms:modified xsi:type="dcterms:W3CDTF">2023-03-11T06:21:09Z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