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2" r:id="rId5"/>
    <p:sldId id="413" r:id="rId6"/>
    <p:sldId id="414" r:id="rId7"/>
    <p:sldId id="415"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1.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1.xml"/><Relationship Id="rId2" Type="http://schemas.openxmlformats.org/officeDocument/2006/relationships/image" Target="../media/image2.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 Target="slide1.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1.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1.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第</a:t>
            </a:r>
            <a:r>
              <a:rPr lang="en-US" altLang="zh-CN" b="1" strike="noStrike" noProof="0" smtClean="0">
                <a:ln>
                  <a:noFill/>
                </a:ln>
                <a:effectLst/>
                <a:uLnTx/>
                <a:uFillTx/>
                <a:latin typeface="Times New Roman" panose="02020603050405020304" pitchFamily="18" charset="0"/>
                <a:ea typeface="黑体" panose="02010609060101010101" pitchFamily="49" charset="-122"/>
                <a:cs typeface="+mn-cs"/>
                <a:sym typeface="+mn-ea"/>
              </a:rPr>
              <a:t>4</a:t>
            </a: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单元    工资管理</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AutoShape 3">
            <a:hlinkClick r:id="rId1"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6387"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6388"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4.2  </a:t>
            </a:r>
            <a:r>
              <a:rPr lang="zh-CN" altLang="en-US" sz="3200" dirty="0"/>
              <a:t>日常业务处理</a:t>
            </a:r>
            <a:endParaRPr lang="zh-CN" altLang="en-US" sz="3200" b="0" dirty="0">
              <a:latin typeface="黑体" panose="02010609060101010101" pitchFamily="49" charset="-122"/>
            </a:endParaRPr>
          </a:p>
        </p:txBody>
      </p:sp>
      <p:sp>
        <p:nvSpPr>
          <p:cNvPr id="16389" name="Rectangle 5"/>
          <p:cNvSpPr/>
          <p:nvPr/>
        </p:nvSpPr>
        <p:spPr>
          <a:xfrm>
            <a:off x="2603500" y="1871028"/>
            <a:ext cx="7200900" cy="1938020"/>
          </a:xfrm>
          <a:prstGeom prst="rect">
            <a:avLst/>
          </a:prstGeom>
          <a:noFill/>
          <a:ln w="12700">
            <a:noFill/>
          </a:ln>
        </p:spPr>
        <p:txBody>
          <a:bodyPr anchor="ctr">
            <a:spAutoFit/>
          </a:bodyPr>
          <a:p>
            <a:r>
              <a:rPr lang="zh-CN" altLang="en-US" sz="2000" b="1" dirty="0">
                <a:latin typeface="宋体" panose="02010600030101010101" pitchFamily="2" charset="-122"/>
                <a:ea typeface="宋体" panose="02010600030101010101" pitchFamily="2" charset="-122"/>
              </a:rPr>
              <a:t>任务导入：</a:t>
            </a:r>
            <a:endParaRPr lang="zh-CN" altLang="en-US"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    宏信公司在完成了工资系统的初始设置之后，便准备使用财务管理软件对日常工资业务进行处理了。现在需要了解在手工方式下所进行的工资业务的处理应该如何在计算机中进行？计算机到底给工资业务处理带来了哪些方便和好处？在进行工资业务的处理时应知识要点哪些问题？</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AutoShape 9"/>
          <p:cNvSpPr/>
          <p:nvPr/>
        </p:nvSpPr>
        <p:spPr>
          <a:xfrm>
            <a:off x="1811338" y="2276475"/>
            <a:ext cx="8677275" cy="327660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7411" name="Rectangle 4"/>
          <p:cNvSpPr/>
          <p:nvPr/>
        </p:nvSpPr>
        <p:spPr>
          <a:xfrm>
            <a:off x="2459038" y="2307591"/>
            <a:ext cx="7740650" cy="521970"/>
          </a:xfrm>
          <a:prstGeom prst="rect">
            <a:avLst/>
          </a:prstGeom>
          <a:noFill/>
          <a:ln w="12700">
            <a:noFill/>
          </a:ln>
        </p:spPr>
        <p:txBody>
          <a:bodyPr anchor="ctr">
            <a:spAutoFit/>
          </a:bodyPr>
          <a:p>
            <a:r>
              <a:rPr lang="zh-CN" altLang="en-US" sz="1400" b="1" dirty="0">
                <a:latin typeface="楷体_GB2312" pitchFamily="49" charset="-122"/>
                <a:ea typeface="楷体_GB2312" pitchFamily="49" charset="-122"/>
              </a:rPr>
              <a:t>任务</a:t>
            </a:r>
            <a:r>
              <a:rPr lang="en-US" altLang="zh-CN" sz="1400" b="1" dirty="0">
                <a:latin typeface="楷体_GB2312" pitchFamily="49" charset="-122"/>
                <a:ea typeface="楷体_GB2312" pitchFamily="49" charset="-122"/>
              </a:rPr>
              <a:t>1</a:t>
            </a:r>
            <a:r>
              <a:rPr lang="zh-CN" altLang="en-US" sz="1400" b="1" dirty="0">
                <a:latin typeface="楷体_GB2312" pitchFamily="49" charset="-122"/>
                <a:ea typeface="楷体_GB2312" pitchFamily="49" charset="-122"/>
              </a:rPr>
              <a:t>：录入工资数据</a:t>
            </a:r>
            <a:endParaRPr lang="zh-CN" altLang="en-US" sz="1400" b="1" dirty="0">
              <a:latin typeface="楷体_GB2312" pitchFamily="49" charset="-122"/>
              <a:ea typeface="楷体_GB2312" pitchFamily="49" charset="-122"/>
            </a:endParaRPr>
          </a:p>
          <a:p>
            <a:r>
              <a:rPr lang="en-US" altLang="zh-CN" sz="1400" b="1" dirty="0">
                <a:latin typeface="楷体_GB2312" pitchFamily="49" charset="-122"/>
                <a:ea typeface="楷体_GB2312" pitchFamily="49" charset="-122"/>
              </a:rPr>
              <a:t>       2010</a:t>
            </a:r>
            <a:r>
              <a:rPr lang="zh-CN" altLang="en-US" sz="1400" b="1" dirty="0">
                <a:latin typeface="楷体_GB2312" pitchFamily="49" charset="-122"/>
                <a:ea typeface="楷体_GB2312" pitchFamily="49" charset="-122"/>
              </a:rPr>
              <a:t>年</a:t>
            </a:r>
            <a:r>
              <a:rPr lang="en-US" altLang="zh-CN" sz="1400" b="1" dirty="0">
                <a:latin typeface="楷体_GB2312" pitchFamily="49" charset="-122"/>
                <a:ea typeface="楷体_GB2312" pitchFamily="49" charset="-122"/>
              </a:rPr>
              <a:t>1</a:t>
            </a:r>
            <a:r>
              <a:rPr lang="zh-CN" altLang="en-US" sz="1400" b="1" dirty="0">
                <a:latin typeface="楷体_GB2312" pitchFamily="49" charset="-122"/>
                <a:ea typeface="楷体_GB2312" pitchFamily="49" charset="-122"/>
              </a:rPr>
              <a:t>月有关的工资数据如下表所示</a:t>
            </a:r>
            <a:endParaRPr lang="zh-CN" altLang="en-US" sz="1400" b="1" dirty="0">
              <a:latin typeface="楷体_GB2312" pitchFamily="49" charset="-122"/>
              <a:ea typeface="楷体_GB2312" pitchFamily="49" charset="-122"/>
            </a:endParaRPr>
          </a:p>
        </p:txBody>
      </p:sp>
      <p:sp>
        <p:nvSpPr>
          <p:cNvPr id="17412"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graphicFrame>
        <p:nvGraphicFramePr>
          <p:cNvPr id="60602" name="Group 186"/>
          <p:cNvGraphicFramePr>
            <a:graphicFrameLocks noGrp="1"/>
          </p:cNvGraphicFramePr>
          <p:nvPr/>
        </p:nvGraphicFramePr>
        <p:xfrm>
          <a:off x="2027238" y="2997200"/>
          <a:ext cx="8353425" cy="2194560"/>
        </p:xfrm>
        <a:graphic>
          <a:graphicData uri="http://schemas.openxmlformats.org/drawingml/2006/table">
            <a:tbl>
              <a:tblPr/>
              <a:tblGrid>
                <a:gridCol w="828675"/>
                <a:gridCol w="791845"/>
                <a:gridCol w="792480"/>
                <a:gridCol w="1115695"/>
                <a:gridCol w="863600"/>
                <a:gridCol w="792480"/>
                <a:gridCol w="828675"/>
                <a:gridCol w="863600"/>
                <a:gridCol w="683895"/>
                <a:gridCol w="792480"/>
              </a:tblGrid>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职员编号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人员姓名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所属部门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人员类别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基本工资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岗位工资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通讯补贴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交通补贴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奖  金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缺勤天数 </a:t>
                      </a:r>
                      <a:endParaRPr kumimoji="0" lang="zh-CN" altLang="en-US" sz="10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001</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陈平</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行政部</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5500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2000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002</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许燕</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行政部</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管理人员 </a:t>
                      </a: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5000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500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100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100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003</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杨帆</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财务部</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4000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1500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004</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于静波</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财务部</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4000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500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100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100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005</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江洋</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采购部</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3000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1100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006</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黄山</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采购部</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管理人员</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3000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600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220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2</a:t>
                      </a:r>
                      <a:endParaRPr kumimoji="0" lang="en-US" altLang="zh-CN"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007</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宋建</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销售部</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市场营销人员</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2800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300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400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400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40">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008</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马子山</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销售部</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zh-CN" altLang="en-US"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市场营销人员</a:t>
                      </a:r>
                      <a:r>
                        <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2600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300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400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r>
                        <a:rPr kumimoji="0" lang="en-US" altLang="zh-CN" sz="1000" b="0"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400</a:t>
                      </a:r>
                      <a:r>
                        <a:rPr kumimoji="0" lang="en-US" altLang="zh-CN"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rPr>
                        <a:t> </a:t>
                      </a:r>
                      <a:endParaRPr kumimoji="0" lang="zh-CN" altLang="en-US" sz="1000" b="1" i="0" u="none" strike="noStrike" cap="none" normalizeH="0" baseline="0" smtClean="0">
                        <a:ln>
                          <a:noFill/>
                        </a:ln>
                        <a:solidFill>
                          <a:schemeClr val="tx1"/>
                        </a:solidFill>
                        <a:effectLst/>
                        <a:latin typeface="Times New Roman" panose="02020603050405020304" pitchFamily="18"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marL="87630" eaLnBrk="0" hangingPunct="0">
                        <a:spcAft>
                          <a:spcPct val="20000"/>
                        </a:spcAft>
                        <a:buFont typeface="Wingdings" panose="05000000000000000000" pitchFamily="2" charset="2"/>
                        <a:defRPr sz="2400" b="1">
                          <a:solidFill>
                            <a:schemeClr val="tx1"/>
                          </a:solidFill>
                          <a:latin typeface="Times New Roman" panose="02020603050405020304" pitchFamily="18" charset="0"/>
                          <a:ea typeface="黑体" panose="02010609060101010101" pitchFamily="49" charset="-122"/>
                        </a:defRPr>
                      </a:lvl1pPr>
                      <a:lvl2pPr marL="454025" eaLnBrk="0" hangingPunct="0">
                        <a:spcAft>
                          <a:spcPct val="20000"/>
                        </a:spcAft>
                        <a:buFont typeface="Wingdings" panose="05000000000000000000" pitchFamily="2" charset="2"/>
                        <a:defRPr b="1">
                          <a:solidFill>
                            <a:schemeClr val="tx1"/>
                          </a:solidFill>
                          <a:latin typeface="Times New Roman" panose="02020603050405020304" pitchFamily="18" charset="0"/>
                          <a:ea typeface="黑体" panose="02010609060101010101" pitchFamily="49" charset="-122"/>
                        </a:defRPr>
                      </a:lvl2pPr>
                      <a:lvl3pPr marL="1529080" eaLnBrk="0" hangingPunct="0">
                        <a:spcBef>
                          <a:spcPct val="20000"/>
                        </a:spcBef>
                        <a:buFont typeface="Wingdings" panose="05000000000000000000" pitchFamily="2" charset="2"/>
                        <a:defRPr sz="1200">
                          <a:solidFill>
                            <a:schemeClr val="tx1"/>
                          </a:solidFill>
                          <a:latin typeface="Times New Roman" panose="02020603050405020304" pitchFamily="18" charset="0"/>
                          <a:ea typeface="宋体" panose="02010600030101010101" pitchFamily="2" charset="-122"/>
                        </a:defRPr>
                      </a:lvl3pPr>
                      <a:lvl4pPr marL="2165350" eaLnBrk="0" hangingPunct="0">
                        <a:spcBef>
                          <a:spcPct val="20000"/>
                        </a:spcBef>
                        <a:buFont typeface="Wingdings" panose="05000000000000000000" pitchFamily="2" charset="2"/>
                        <a:defRPr>
                          <a:solidFill>
                            <a:schemeClr val="tx1"/>
                          </a:solidFill>
                          <a:latin typeface="Times New Roman" panose="02020603050405020304" pitchFamily="18" charset="0"/>
                          <a:ea typeface="宋体" panose="02010600030101010101" pitchFamily="2" charset="-122"/>
                        </a:defRPr>
                      </a:lvl4pPr>
                      <a:lvl5pPr marL="2726055" eaLnBrk="0" hangingPunct="0">
                        <a:spcBef>
                          <a:spcPct val="20000"/>
                        </a:spcBef>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5pPr>
                      <a:lvl6pPr marL="31832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6pPr>
                      <a:lvl7pPr marL="36404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7pPr>
                      <a:lvl8pPr marL="40976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8pPr>
                      <a:lvl9pPr marL="4554855" eaLnBrk="0" fontAlgn="base" hangingPunct="0">
                        <a:spcBef>
                          <a:spcPct val="20000"/>
                        </a:spcBef>
                        <a:spcAft>
                          <a:spcPct val="0"/>
                        </a:spcAft>
                        <a:buFont typeface="Wingdings" panose="05000000000000000000" pitchFamily="2" charset="2"/>
                        <a:defRPr sz="1400">
                          <a:solidFill>
                            <a:schemeClr val="tx1"/>
                          </a:solidFill>
                          <a:latin typeface="Times New Roman" panose="02020603050405020304" pitchFamily="18" charset="0"/>
                          <a:ea typeface="宋体" panose="02010600030101010101" pitchFamily="2" charset="-122"/>
                        </a:defRPr>
                      </a:lvl9pPr>
                    </a:lstStyle>
                    <a:p>
                      <a:pPr marL="87630" marR="0" lvl="0" indent="0" algn="ctr" defTabSz="914400" rtl="0" eaLnBrk="0" fontAlgn="base" latinLnBrk="0" hangingPunct="0">
                        <a:lnSpc>
                          <a:spcPct val="100000"/>
                        </a:lnSpc>
                        <a:spcBef>
                          <a:spcPct val="0"/>
                        </a:spcBef>
                        <a:spcAft>
                          <a:spcPct val="20000"/>
                        </a:spcAft>
                        <a:buClrTx/>
                        <a:buSzTx/>
                        <a:buFont typeface="Wingdings" panose="05000000000000000000" pitchFamily="2" charset="2"/>
                        <a:buNone/>
                      </a:pPr>
                      <a:endParaRPr kumimoji="0" lang="zh-CN" altLang="en-US" sz="10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525" name="Rectangle 188"/>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7526"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4.2  </a:t>
            </a:r>
            <a:r>
              <a:rPr lang="zh-CN" altLang="en-US" sz="3200" dirty="0"/>
              <a:t>日常业务处理</a:t>
            </a:r>
            <a:endParaRPr lang="zh-CN" altLang="en-US" sz="3200" b="0" dirty="0">
              <a:latin typeface="黑体" panose="02010609060101010101" pitchFamily="49" charset="-122"/>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AutoShape 3">
            <a:hlinkClick r:id="rId1"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
        <p:nvSpPr>
          <p:cNvPr id="18435" name="Rectangle 119"/>
          <p:cNvSpPr/>
          <p:nvPr/>
        </p:nvSpPr>
        <p:spPr>
          <a:xfrm>
            <a:off x="2711450" y="1905794"/>
            <a:ext cx="7021513" cy="258445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666750" algn="l"/>
              </a:tabLst>
            </a:pPr>
            <a:r>
              <a:rPr lang="en-US" altLang="zh-CN" sz="1800" dirty="0">
                <a:latin typeface="黑体" panose="02010609060101010101" pitchFamily="49" charset="-122"/>
              </a:rPr>
              <a:t>【</a:t>
            </a:r>
            <a:r>
              <a:rPr lang="zh-CN" altLang="en-US" sz="1800" dirty="0">
                <a:latin typeface="黑体" panose="02010609060101010101" pitchFamily="49" charset="-122"/>
              </a:rPr>
              <a:t>知识要点</a:t>
            </a:r>
            <a:r>
              <a:rPr lang="en-US" altLang="zh-CN" sz="1800" dirty="0">
                <a:latin typeface="黑体" panose="02010609060101010101" pitchFamily="49" charset="-122"/>
              </a:rPr>
              <a:t>】</a:t>
            </a:r>
            <a:endParaRPr lang="en-US" altLang="zh-CN" sz="1800" dirty="0">
              <a:latin typeface="黑体" panose="02010609060101010101" pitchFamily="49" charset="-122"/>
            </a:endParaRPr>
          </a:p>
          <a:p>
            <a:pPr marL="0" lvl="0" indent="0" defTabSz="914400" eaLnBrk="1" hangingPunct="1">
              <a:spcAft>
                <a:spcPct val="0"/>
              </a:spcAft>
              <a:buFontTx/>
              <a:buNone/>
              <a:tabLst>
                <a:tab pos="666750" algn="l"/>
              </a:tabLst>
            </a:pPr>
            <a:r>
              <a:rPr lang="zh-CN" altLang="en-US" sz="1800" dirty="0">
                <a:latin typeface="楷体" panose="02010609060101010101" pitchFamily="49" charset="-122"/>
                <a:ea typeface="楷体" panose="02010609060101010101" pitchFamily="49" charset="-122"/>
              </a:rPr>
              <a:t>    第一次使用工资系统必须将所有人员的基本工资数据录入系统。工资数据可以在录入人员档案时直接录入，需要计算的内容再在此功能中进行计算。也可以在工资变动功能中录入。当工资数据发生变动时应在此录入。</a:t>
            </a:r>
            <a:endParaRPr lang="zh-CN" altLang="en-US" sz="1800" dirty="0">
              <a:latin typeface="楷体" panose="02010609060101010101" pitchFamily="49" charset="-122"/>
              <a:ea typeface="楷体" panose="02010609060101010101" pitchFamily="49" charset="-122"/>
            </a:endParaRPr>
          </a:p>
          <a:p>
            <a:pPr marL="0" lvl="0" indent="0" defTabSz="914400" eaLnBrk="1" hangingPunct="1">
              <a:spcAft>
                <a:spcPct val="0"/>
              </a:spcAft>
              <a:buFontTx/>
              <a:buNone/>
              <a:tabLst>
                <a:tab pos="666750" algn="l"/>
              </a:tabLst>
            </a:pPr>
            <a:r>
              <a:rPr lang="zh-CN" altLang="en-US" sz="1800" dirty="0">
                <a:latin typeface="楷体" panose="02010609060101010101" pitchFamily="49" charset="-122"/>
                <a:ea typeface="楷体" panose="02010609060101010101" pitchFamily="49" charset="-122"/>
              </a:rPr>
              <a:t>    如果工资数据变化较大可以使用替换功能进行替换。</a:t>
            </a:r>
            <a:endParaRPr lang="zh-CN" altLang="en-US" sz="1800" dirty="0">
              <a:latin typeface="楷体" panose="02010609060101010101" pitchFamily="49" charset="-122"/>
              <a:ea typeface="楷体" panose="02010609060101010101" pitchFamily="49" charset="-122"/>
            </a:endParaRPr>
          </a:p>
          <a:p>
            <a:pPr marL="0" lvl="0" indent="0" defTabSz="914400" eaLnBrk="1" hangingPunct="1">
              <a:spcAft>
                <a:spcPct val="0"/>
              </a:spcAft>
              <a:buFontTx/>
              <a:buNone/>
              <a:tabLst>
                <a:tab pos="666750" algn="l"/>
              </a:tabLst>
            </a:pPr>
            <a:r>
              <a:rPr lang="zh-CN" altLang="en-US" sz="1800" dirty="0">
                <a:latin typeface="楷体" panose="02010609060101010101" pitchFamily="49" charset="-122"/>
                <a:ea typeface="楷体" panose="02010609060101010101" pitchFamily="49" charset="-122"/>
              </a:rPr>
              <a:t>    在修改了某些数据、重新设置了计算公式、进行了数据替换或在个人所得税中执行了自动扣税等操作，必须调用“计算”和“汇总”功能对个人工资数据重新计算，以保证数据正确。 </a:t>
            </a:r>
            <a:endParaRPr lang="zh-CN" altLang="en-US" sz="1800" dirty="0">
              <a:latin typeface="楷体" panose="02010609060101010101" pitchFamily="49" charset="-122"/>
              <a:ea typeface="楷体" panose="02010609060101010101" pitchFamily="49" charset="-122"/>
            </a:endParaRPr>
          </a:p>
        </p:txBody>
      </p:sp>
      <p:sp>
        <p:nvSpPr>
          <p:cNvPr id="18436"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2"/>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3"/>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4.2  </a:t>
            </a:r>
            <a:r>
              <a:rPr lang="zh-CN" altLang="en-US" sz="3200" dirty="0"/>
              <a:t>日常业务处理</a:t>
            </a:r>
            <a:endParaRPr lang="zh-CN" altLang="en-US" sz="3200" b="0" dirty="0">
              <a:latin typeface="黑体" panose="02010609060101010101" pitchFamily="49" charset="-122"/>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9459" name="AutoShape 9"/>
          <p:cNvSpPr/>
          <p:nvPr/>
        </p:nvSpPr>
        <p:spPr>
          <a:xfrm>
            <a:off x="2459038" y="2060575"/>
            <a:ext cx="7416800" cy="1223963"/>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9460" name="Rectangle 5"/>
          <p:cNvSpPr/>
          <p:nvPr/>
        </p:nvSpPr>
        <p:spPr>
          <a:xfrm>
            <a:off x="2674938" y="3491548"/>
            <a:ext cx="6985000" cy="230695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t>【</a:t>
            </a:r>
            <a:r>
              <a:rPr lang="zh-CN" altLang="en-US" sz="1800" dirty="0"/>
              <a:t>知识要点</a:t>
            </a:r>
            <a:r>
              <a:rPr lang="en-US" altLang="zh-CN" sz="1800" dirty="0"/>
              <a:t>】</a:t>
            </a:r>
            <a:endParaRPr lang="en-US" altLang="zh-CN" sz="1800" dirty="0"/>
          </a:p>
          <a:p>
            <a:pPr marL="0" lvl="0" indent="0" defTabSz="914400" eaLnBrk="1" hangingPunct="1">
              <a:spcAft>
                <a:spcPct val="0"/>
              </a:spcAft>
              <a:buFontTx/>
              <a:buNone/>
              <a:tabLst>
                <a:tab pos="135255" algn="l"/>
                <a:tab pos="367030" algn="l"/>
                <a:tab pos="462280" algn="l"/>
              </a:tabLst>
            </a:pPr>
            <a:r>
              <a:rPr lang="en-US" altLang="zh-CN" sz="1800" dirty="0">
                <a:latin typeface="楷体_GB2312" pitchFamily="49" charset="-122"/>
                <a:ea typeface="楷体_GB2312" pitchFamily="49" charset="-122"/>
              </a:rPr>
              <a:t>    </a:t>
            </a:r>
            <a:r>
              <a:rPr lang="en-US" altLang="zh-CN" sz="1800" dirty="0">
                <a:ea typeface="楷体_GB2312" pitchFamily="49" charset="-122"/>
              </a:rPr>
              <a:t>“</a:t>
            </a:r>
            <a:r>
              <a:rPr lang="zh-CN" altLang="en-US" sz="1800" dirty="0">
                <a:latin typeface="楷体_GB2312" pitchFamily="49" charset="-122"/>
                <a:ea typeface="楷体_GB2312" pitchFamily="49" charset="-122"/>
              </a:rPr>
              <a:t>个人所得税申报表</a:t>
            </a:r>
            <a:r>
              <a:rPr lang="zh-CN" altLang="en-US" sz="1800" dirty="0">
                <a:ea typeface="楷体_GB2312" pitchFamily="49" charset="-122"/>
              </a:rPr>
              <a:t>”</a:t>
            </a:r>
            <a:r>
              <a:rPr lang="zh-CN" altLang="en-US" sz="1800" dirty="0">
                <a:latin typeface="楷体_GB2312" pitchFamily="49" charset="-122"/>
                <a:ea typeface="楷体_GB2312" pitchFamily="49" charset="-122"/>
              </a:rPr>
              <a:t>是个人纳税情况的记录，系统提供对表中栏目的设置功能。</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个人所得税申报表栏目只能选择系统提供的项目，不提供由用户自定义的项目。</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系统默认以</a:t>
            </a:r>
            <a:r>
              <a:rPr lang="zh-CN" altLang="en-US" sz="1800" dirty="0">
                <a:ea typeface="楷体_GB2312" pitchFamily="49" charset="-122"/>
              </a:rPr>
              <a:t>“</a:t>
            </a:r>
            <a:r>
              <a:rPr lang="zh-CN" altLang="en-US" sz="1800" dirty="0">
                <a:latin typeface="楷体_GB2312" pitchFamily="49" charset="-122"/>
                <a:ea typeface="楷体_GB2312" pitchFamily="49" charset="-122"/>
              </a:rPr>
              <a:t>实发合计</a:t>
            </a:r>
            <a:r>
              <a:rPr lang="zh-CN" altLang="en-US" sz="1800" dirty="0">
                <a:ea typeface="楷体_GB2312" pitchFamily="49" charset="-122"/>
              </a:rPr>
              <a:t>”</a:t>
            </a:r>
            <a:r>
              <a:rPr lang="zh-CN" altLang="en-US" sz="1800" dirty="0">
                <a:latin typeface="楷体_GB2312" pitchFamily="49" charset="-122"/>
                <a:ea typeface="楷体_GB2312" pitchFamily="49" charset="-122"/>
              </a:rPr>
              <a:t>作为扣税基数。如果想以其它工资项目作为扣税标准，则需要在定义工资项目时单独为应税所得设置一个工资项目。</a:t>
            </a:r>
            <a:endParaRPr lang="zh-CN" altLang="en-US" sz="1800" dirty="0">
              <a:latin typeface="楷体_GB2312" pitchFamily="49" charset="-122"/>
              <a:ea typeface="楷体_GB2312" pitchFamily="49" charset="-122"/>
            </a:endParaRPr>
          </a:p>
        </p:txBody>
      </p:sp>
      <p:sp>
        <p:nvSpPr>
          <p:cNvPr id="19461"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9462" name="Rectangle 7"/>
          <p:cNvSpPr/>
          <p:nvPr/>
        </p:nvSpPr>
        <p:spPr>
          <a:xfrm>
            <a:off x="2855913" y="2097088"/>
            <a:ext cx="6805612" cy="1014730"/>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2</a:t>
            </a:r>
            <a:r>
              <a:rPr lang="zh-CN" altLang="en-US" sz="2000" b="1" dirty="0">
                <a:latin typeface="楷体_GB2312" pitchFamily="49" charset="-122"/>
                <a:ea typeface="楷体_GB2312" pitchFamily="49" charset="-122"/>
              </a:rPr>
              <a:t>：计算个人收入所得税</a:t>
            </a:r>
            <a:endParaRPr lang="zh-CN" altLang="en-US" sz="2000" b="1" dirty="0">
              <a:latin typeface="楷体_GB2312" pitchFamily="49" charset="-122"/>
              <a:ea typeface="楷体_GB2312" pitchFamily="49" charset="-122"/>
            </a:endParaRPr>
          </a:p>
          <a:p>
            <a:r>
              <a:rPr lang="en-US" altLang="zh-CN" sz="2000" b="1" dirty="0">
                <a:latin typeface="楷体_GB2312" pitchFamily="49" charset="-122"/>
                <a:ea typeface="楷体_GB2312" pitchFamily="49" charset="-122"/>
              </a:rPr>
              <a:t>    2016</a:t>
            </a:r>
            <a:r>
              <a:rPr lang="zh-CN" altLang="en-US" sz="2000" b="1" dirty="0">
                <a:latin typeface="楷体_GB2312" pitchFamily="49" charset="-122"/>
                <a:ea typeface="楷体_GB2312" pitchFamily="49" charset="-122"/>
              </a:rPr>
              <a:t>年</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月，</a:t>
            </a:r>
            <a:r>
              <a:rPr lang="en-US" altLang="zh-CN" sz="2000" b="1" dirty="0">
                <a:latin typeface="楷体_GB2312" pitchFamily="49" charset="-122"/>
                <a:ea typeface="楷体_GB2312" pitchFamily="49" charset="-122"/>
              </a:rPr>
              <a:t>010</a:t>
            </a:r>
            <a:r>
              <a:rPr lang="zh-CN" altLang="en-US" sz="2000" b="1" dirty="0">
                <a:latin typeface="楷体_GB2312" pitchFamily="49" charset="-122"/>
                <a:ea typeface="楷体_GB2312" pitchFamily="49" charset="-122"/>
              </a:rPr>
              <a:t>账套中应按</a:t>
            </a:r>
            <a:r>
              <a:rPr lang="en-US" altLang="zh-CN" sz="2000" b="1" dirty="0">
                <a:latin typeface="楷体_GB2312" pitchFamily="49" charset="-122"/>
                <a:ea typeface="楷体_GB2312" pitchFamily="49" charset="-122"/>
              </a:rPr>
              <a:t>3000</a:t>
            </a:r>
            <a:r>
              <a:rPr lang="zh-CN" altLang="en-US" sz="2000" b="1" dirty="0">
                <a:latin typeface="楷体_GB2312" pitchFamily="49" charset="-122"/>
                <a:ea typeface="楷体_GB2312" pitchFamily="49" charset="-122"/>
              </a:rPr>
              <a:t>元的费用扣除后计算个人收入所得税。</a:t>
            </a:r>
            <a:endParaRPr lang="zh-CN" altLang="en-US" sz="2000" b="1" dirty="0">
              <a:latin typeface="楷体_GB2312" pitchFamily="49" charset="-122"/>
              <a:ea typeface="楷体_GB2312" pitchFamily="49" charset="-122"/>
            </a:endParaRPr>
          </a:p>
        </p:txBody>
      </p:sp>
      <p:sp>
        <p:nvSpPr>
          <p:cNvPr id="19463"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4.2  </a:t>
            </a:r>
            <a:r>
              <a:rPr lang="zh-CN" altLang="en-US" sz="3200" dirty="0"/>
              <a:t>日常业务处理</a:t>
            </a:r>
            <a:endParaRPr lang="zh-CN" altLang="en-US" sz="3200" b="0" dirty="0">
              <a:latin typeface="黑体" panose="02010609060101010101" pitchFamily="49" charset="-122"/>
            </a:endParaRPr>
          </a:p>
        </p:txBody>
      </p:sp>
      <p:sp>
        <p:nvSpPr>
          <p:cNvPr id="19464"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20483" name="AutoShape 9"/>
          <p:cNvSpPr/>
          <p:nvPr/>
        </p:nvSpPr>
        <p:spPr>
          <a:xfrm>
            <a:off x="2459038" y="2060575"/>
            <a:ext cx="7416800" cy="900113"/>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20484" name="Rectangle 5"/>
          <p:cNvSpPr/>
          <p:nvPr/>
        </p:nvSpPr>
        <p:spPr>
          <a:xfrm>
            <a:off x="2640013" y="3386931"/>
            <a:ext cx="6985000" cy="147637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135255" algn="l"/>
                <a:tab pos="367030" algn="l"/>
                <a:tab pos="462280" algn="l"/>
              </a:tabLst>
            </a:pPr>
            <a:r>
              <a:rPr lang="en-US" altLang="zh-CN" sz="1800" dirty="0"/>
              <a:t>【</a:t>
            </a:r>
            <a:r>
              <a:rPr lang="zh-CN" altLang="en-US" sz="1800" dirty="0"/>
              <a:t>知识要点</a:t>
            </a:r>
            <a:r>
              <a:rPr lang="en-US" altLang="zh-CN" sz="1800" dirty="0"/>
              <a:t>】</a:t>
            </a:r>
            <a:endParaRPr lang="en-US" altLang="zh-CN" sz="1800" dirty="0"/>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可以打印工资发放签名表，在确认领取工资时在签名处签字。</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如果有多个月份的工资数据，可以单击</a:t>
            </a:r>
            <a:r>
              <a:rPr lang="zh-CN" altLang="en-US" sz="1800" dirty="0">
                <a:ea typeface="楷体_GB2312" pitchFamily="49" charset="-122"/>
              </a:rPr>
              <a:t>“</a:t>
            </a:r>
            <a:r>
              <a:rPr lang="zh-CN" altLang="en-US" sz="1800" dirty="0">
                <a:latin typeface="楷体_GB2312" pitchFamily="49" charset="-122"/>
                <a:ea typeface="楷体_GB2312" pitchFamily="49" charset="-122"/>
              </a:rPr>
              <a:t>会计月份</a:t>
            </a:r>
            <a:r>
              <a:rPr lang="zh-CN" altLang="en-US" sz="1800" dirty="0">
                <a:ea typeface="楷体_GB2312" pitchFamily="49" charset="-122"/>
              </a:rPr>
              <a:t>”</a:t>
            </a:r>
            <a:r>
              <a:rPr lang="zh-CN" altLang="en-US" sz="1800" dirty="0">
                <a:latin typeface="楷体_GB2312" pitchFamily="49" charset="-122"/>
                <a:ea typeface="楷体_GB2312" pitchFamily="49" charset="-122"/>
              </a:rPr>
              <a:t>栏下三角按钮，选择要查询月份的工资发放签名表。</a:t>
            </a:r>
            <a:endParaRPr lang="zh-CN" altLang="en-US" sz="1800" dirty="0">
              <a:latin typeface="楷体_GB2312" pitchFamily="49" charset="-122"/>
              <a:ea typeface="楷体_GB2312" pitchFamily="49" charset="-122"/>
            </a:endParaRPr>
          </a:p>
          <a:p>
            <a:pPr marL="0" lvl="0" indent="0" defTabSz="914400" eaLnBrk="1" hangingPunct="1">
              <a:spcAft>
                <a:spcPct val="0"/>
              </a:spcAft>
              <a:buFontTx/>
              <a:buNone/>
              <a:tabLst>
                <a:tab pos="135255" algn="l"/>
                <a:tab pos="367030" algn="l"/>
                <a:tab pos="462280" algn="l"/>
              </a:tabLst>
            </a:pPr>
            <a:r>
              <a:rPr lang="zh-CN" altLang="en-US" sz="1800" dirty="0">
                <a:latin typeface="楷体_GB2312" pitchFamily="49" charset="-122"/>
                <a:ea typeface="楷体_GB2312" pitchFamily="49" charset="-122"/>
              </a:rPr>
              <a:t>     可以单击</a:t>
            </a:r>
            <a:r>
              <a:rPr lang="zh-CN" altLang="en-US" sz="1800" dirty="0">
                <a:ea typeface="楷体_GB2312" pitchFamily="49" charset="-122"/>
              </a:rPr>
              <a:t>“</a:t>
            </a:r>
            <a:r>
              <a:rPr lang="zh-CN" altLang="en-US" sz="1800" dirty="0">
                <a:latin typeface="楷体_GB2312" pitchFamily="49" charset="-122"/>
                <a:ea typeface="楷体_GB2312" pitchFamily="49" charset="-122"/>
              </a:rPr>
              <a:t>部门</a:t>
            </a:r>
            <a:r>
              <a:rPr lang="zh-CN" altLang="en-US" sz="1800" dirty="0">
                <a:ea typeface="楷体_GB2312" pitchFamily="49" charset="-122"/>
              </a:rPr>
              <a:t>”</a:t>
            </a:r>
            <a:r>
              <a:rPr lang="zh-CN" altLang="en-US" sz="1800" dirty="0">
                <a:latin typeface="楷体_GB2312" pitchFamily="49" charset="-122"/>
                <a:ea typeface="楷体_GB2312" pitchFamily="49" charset="-122"/>
              </a:rPr>
              <a:t>栏参照按钮，查询不同部门的工资状况。</a:t>
            </a:r>
            <a:endParaRPr lang="zh-CN" altLang="en-US" sz="1800" dirty="0">
              <a:latin typeface="楷体_GB2312" pitchFamily="49" charset="-122"/>
              <a:ea typeface="楷体_GB2312" pitchFamily="49" charset="-122"/>
            </a:endParaRPr>
          </a:p>
        </p:txBody>
      </p:sp>
      <p:sp>
        <p:nvSpPr>
          <p:cNvPr id="20485" name="Rectangle 6"/>
          <p:cNvSpPr/>
          <p:nvPr/>
        </p:nvSpPr>
        <p:spPr>
          <a:xfrm>
            <a:off x="2243138" y="1556385"/>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20486" name="Rectangle 7"/>
          <p:cNvSpPr/>
          <p:nvPr/>
        </p:nvSpPr>
        <p:spPr>
          <a:xfrm>
            <a:off x="2855913" y="2097088"/>
            <a:ext cx="6805612" cy="706755"/>
          </a:xfrm>
          <a:prstGeom prst="rect">
            <a:avLst/>
          </a:prstGeom>
          <a:noFill/>
          <a:ln w="12700">
            <a:noFill/>
          </a:ln>
        </p:spPr>
        <p:txBody>
          <a:bodyPr>
            <a:spAutoFit/>
          </a:bodyPr>
          <a:p>
            <a:r>
              <a:rPr lang="zh-CN" altLang="en-US" sz="2000" b="1" dirty="0">
                <a:latin typeface="楷体_GB2312" pitchFamily="49" charset="-122"/>
                <a:ea typeface="楷体_GB2312" pitchFamily="49" charset="-122"/>
              </a:rPr>
              <a:t>任务</a:t>
            </a:r>
            <a:r>
              <a:rPr lang="en-US" altLang="zh-CN" sz="2000" b="1" dirty="0">
                <a:latin typeface="楷体_GB2312" pitchFamily="49" charset="-122"/>
                <a:ea typeface="楷体_GB2312" pitchFamily="49" charset="-122"/>
              </a:rPr>
              <a:t>3</a:t>
            </a:r>
            <a:r>
              <a:rPr lang="zh-CN" altLang="en-US" sz="2000" b="1" dirty="0">
                <a:latin typeface="楷体_GB2312" pitchFamily="49" charset="-122"/>
                <a:ea typeface="楷体_GB2312" pitchFamily="49" charset="-122"/>
              </a:rPr>
              <a:t>：查看工资发放签名表</a:t>
            </a:r>
            <a:endParaRPr lang="zh-CN" altLang="en-US" sz="2000" b="1" dirty="0">
              <a:latin typeface="楷体_GB2312" pitchFamily="49" charset="-122"/>
              <a:ea typeface="楷体_GB2312" pitchFamily="49" charset="-122"/>
            </a:endParaRPr>
          </a:p>
          <a:p>
            <a:r>
              <a:rPr lang="zh-CN" altLang="en-US" sz="2000" b="1" dirty="0">
                <a:latin typeface="楷体_GB2312" pitchFamily="49" charset="-122"/>
                <a:ea typeface="楷体_GB2312" pitchFamily="49" charset="-122"/>
              </a:rPr>
              <a:t>       查看</a:t>
            </a:r>
            <a:r>
              <a:rPr lang="en-US" altLang="zh-CN" sz="2000" b="1" dirty="0">
                <a:latin typeface="楷体_GB2312" pitchFamily="49" charset="-122"/>
                <a:ea typeface="楷体_GB2312" pitchFamily="49" charset="-122"/>
              </a:rPr>
              <a:t>2016</a:t>
            </a:r>
            <a:r>
              <a:rPr lang="zh-CN" altLang="en-US" sz="2000" b="1" dirty="0">
                <a:latin typeface="楷体_GB2312" pitchFamily="49" charset="-122"/>
                <a:ea typeface="楷体_GB2312" pitchFamily="49" charset="-122"/>
              </a:rPr>
              <a:t>年</a:t>
            </a:r>
            <a:r>
              <a:rPr lang="en-US" altLang="zh-CN" sz="2000" b="1" dirty="0">
                <a:latin typeface="楷体_GB2312" pitchFamily="49" charset="-122"/>
                <a:ea typeface="楷体_GB2312" pitchFamily="49" charset="-122"/>
              </a:rPr>
              <a:t>1</a:t>
            </a:r>
            <a:r>
              <a:rPr lang="zh-CN" altLang="en-US" sz="2000" b="1" dirty="0">
                <a:latin typeface="楷体_GB2312" pitchFamily="49" charset="-122"/>
                <a:ea typeface="楷体_GB2312" pitchFamily="49" charset="-122"/>
              </a:rPr>
              <a:t>月，</a:t>
            </a:r>
            <a:r>
              <a:rPr lang="en-US" altLang="zh-CN" sz="2000" b="1" dirty="0">
                <a:latin typeface="楷体_GB2312" pitchFamily="49" charset="-122"/>
                <a:ea typeface="楷体_GB2312" pitchFamily="49" charset="-122"/>
              </a:rPr>
              <a:t>010</a:t>
            </a:r>
            <a:r>
              <a:rPr lang="zh-CN" altLang="en-US" sz="2000" b="1" dirty="0">
                <a:latin typeface="楷体_GB2312" pitchFamily="49" charset="-122"/>
                <a:ea typeface="楷体_GB2312" pitchFamily="49" charset="-122"/>
              </a:rPr>
              <a:t>账套的工资发放签名表。</a:t>
            </a:r>
            <a:endParaRPr lang="zh-CN" altLang="en-US" sz="2000" b="1" dirty="0">
              <a:latin typeface="楷体_GB2312" pitchFamily="49" charset="-122"/>
              <a:ea typeface="楷体_GB2312" pitchFamily="49" charset="-122"/>
            </a:endParaRPr>
          </a:p>
        </p:txBody>
      </p:sp>
      <p:sp>
        <p:nvSpPr>
          <p:cNvPr id="20487" name="Text Box 3"/>
          <p:cNvSpPr txBox="1"/>
          <p:nvPr/>
        </p:nvSpPr>
        <p:spPr>
          <a:xfrm>
            <a:off x="1882775" y="942975"/>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4.2  </a:t>
            </a:r>
            <a:r>
              <a:rPr lang="zh-CN" altLang="en-US" sz="3200" dirty="0"/>
              <a:t>日常业务处理</a:t>
            </a:r>
            <a:endParaRPr lang="zh-CN" altLang="en-US" sz="3200" b="0" dirty="0">
              <a:latin typeface="黑体" panose="02010609060101010101" pitchFamily="49" charset="-122"/>
            </a:endParaRPr>
          </a:p>
        </p:txBody>
      </p:sp>
      <p:sp>
        <p:nvSpPr>
          <p:cNvPr id="20488" name="AutoShape 3">
            <a:hlinkClick r:id="rId3" action="ppaction://hlinksldjump"/>
          </p:cNvPr>
          <p:cNvSpPr/>
          <p:nvPr/>
        </p:nvSpPr>
        <p:spPr>
          <a:xfrm>
            <a:off x="9480550" y="5876925"/>
            <a:ext cx="828675" cy="361950"/>
          </a:xfrm>
          <a:prstGeom prst="actionButtonBackPrevious">
            <a:avLst/>
          </a:prstGeom>
          <a:gradFill rotWithShape="1">
            <a:gsLst>
              <a:gs pos="0">
                <a:schemeClr val="bg1"/>
              </a:gs>
              <a:gs pos="100000">
                <a:srgbClr val="6600FF"/>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1173</Words>
  <Application>WPS 演示</Application>
  <PresentationFormat>宽屏</PresentationFormat>
  <Paragraphs>205</Paragraphs>
  <Slides>6</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6</vt:i4>
      </vt:variant>
    </vt:vector>
  </HeadingPairs>
  <TitlesOfParts>
    <vt:vector size="19" baseType="lpstr">
      <vt:lpstr>Arial</vt:lpstr>
      <vt:lpstr>宋体</vt:lpstr>
      <vt:lpstr>Wingdings</vt:lpstr>
      <vt:lpstr>微软雅黑</vt:lpstr>
      <vt:lpstr>Wingdings</vt:lpstr>
      <vt:lpstr>Arial Unicode MS</vt:lpstr>
      <vt:lpstr>Calibri</vt:lpstr>
      <vt:lpstr>Times New Roman</vt:lpstr>
      <vt:lpstr>黑体</vt:lpstr>
      <vt:lpstr>楷体_GB2312</vt:lpstr>
      <vt:lpstr>新宋体</vt:lpstr>
      <vt:lpstr>楷体</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150</cp:revision>
  <dcterms:created xsi:type="dcterms:W3CDTF">2019-06-19T02:08:00Z</dcterms:created>
  <dcterms:modified xsi:type="dcterms:W3CDTF">2021-01-10T07:10:32Z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