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415" r:id="rId3"/>
    <p:sldId id="438" r:id="rId4"/>
    <p:sldId id="439" r:id="rId5"/>
    <p:sldId id="440" r:id="rId6"/>
    <p:sldId id="441" r:id="rId7"/>
    <p:sldId id="449" r:id="rId8"/>
    <p:sldId id="442" r:id="rId9"/>
    <p:sldId id="443" r:id="rId10"/>
    <p:sldId id="444" r:id="rId11"/>
    <p:sldId id="445" r:id="rId12"/>
    <p:sldId id="446" r:id="rId13"/>
    <p:sldId id="447" r:id="rId14"/>
    <p:sldId id="448" r:id="rId15"/>
    <p:sldId id="450" r:id="rId16"/>
    <p:sldId id="451" r:id="rId17"/>
    <p:sldId id="452" r:id="rId18"/>
    <p:sldId id="491" r:id="rId19"/>
  </p:sldIdLst>
  <p:sldSz cx="9144000" cy="5143500"/>
  <p:notesSz cx="6858000" cy="9144000"/>
  <p:custDataLst>
    <p:tags r:id="rId24"/>
  </p:custDataLst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66FF"/>
    <a:srgbClr val="F6F6F6"/>
    <a:srgbClr val="990000"/>
    <a:srgbClr val="CC3300"/>
    <a:srgbClr val="33CCFF"/>
    <a:srgbClr val="FFCC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714"/>
    <p:restoredTop sz="94754"/>
  </p:normalViewPr>
  <p:slideViewPr>
    <p:cSldViewPr showGuides="1">
      <p:cViewPr varScale="1">
        <p:scale>
          <a:sx n="113" d="100"/>
          <a:sy n="113" d="100"/>
        </p:scale>
        <p:origin x="-144" y="-9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gs" Target="tags/tag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lnSpc>
                <a:spcPct val="100000"/>
              </a:lnSpc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lnSpc>
                <a:spcPct val="100000"/>
              </a:lnSpc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436" name="Rectangle 4"/>
          <p:cNvSpPr>
            <a:spLocks noRo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lnSpc>
                <a:spcPct val="100000"/>
              </a:lnSpc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en-US" altLang="zh-CN" sz="1200" dirty="0">
                <a:ea typeface="宋体" panose="02010600030101010101" pitchFamily="2" charset="-122"/>
              </a:rPr>
            </a:fld>
            <a:endParaRPr lang="en-US" altLang="zh-CN" sz="1200" dirty="0"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n"/>
        <a:defRPr sz="1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圆角矩形 4"/>
          <p:cNvSpPr/>
          <p:nvPr/>
        </p:nvSpPr>
        <p:spPr bwMode="auto">
          <a:xfrm>
            <a:off x="1475656" y="1923678"/>
            <a:ext cx="6192295" cy="837779"/>
          </a:xfrm>
          <a:prstGeom prst="roundRect">
            <a:avLst/>
          </a:prstGeom>
          <a:solidFill>
            <a:srgbClr val="0066FF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lIns="234000" tIns="190800" rIns="198000" bIns="190800"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288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新宋体" panose="02010609030101010101" pitchFamily="49" charset="-122"/>
                <a:cs typeface="+mn-cs"/>
              </a:rPr>
              <a:t>                     滚动轴承的代号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新宋体" panose="02010609030101010101" pitchFamily="49" charset="-122"/>
              <a:cs typeface="+mn-cs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矩形 1"/>
          <p:cNvSpPr/>
          <p:nvPr/>
        </p:nvSpPr>
        <p:spPr>
          <a:xfrm>
            <a:off x="539750" y="1008063"/>
            <a:ext cx="3236913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zh-CN" sz="2800" dirty="0">
                <a:latin typeface="微软雅黑" panose="020B0503020204020204" charset="-122"/>
                <a:ea typeface="微软雅黑" panose="020B0503020204020204" charset="-122"/>
              </a:rPr>
              <a:t>（</a:t>
            </a: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</a:rPr>
              <a:t>4</a:t>
            </a:r>
            <a:r>
              <a:rPr lang="zh-CN" altLang="zh-CN" sz="2800" dirty="0">
                <a:latin typeface="微软雅黑" panose="020B0503020204020204" charset="-122"/>
                <a:ea typeface="微软雅黑" panose="020B0503020204020204" charset="-122"/>
              </a:rPr>
              <a:t>）基本代号示例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1024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8463" y="1668463"/>
            <a:ext cx="8442325" cy="13573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463" y="3292475"/>
            <a:ext cx="8380412" cy="13811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矩形 1"/>
          <p:cNvSpPr/>
          <p:nvPr/>
        </p:nvSpPr>
        <p:spPr>
          <a:xfrm>
            <a:off x="755650" y="1150620"/>
            <a:ext cx="3970338" cy="5222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en-US" altLang="zh-CN" sz="2800" b="1" dirty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zh-CN" sz="2800" b="1" dirty="0">
                <a:latin typeface="微软雅黑" panose="020B0503020204020204" charset="-122"/>
                <a:ea typeface="微软雅黑" panose="020B0503020204020204" charset="-122"/>
              </a:rPr>
              <a:t>．前置代号和后置代号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267" name="矩形 2"/>
          <p:cNvSpPr/>
          <p:nvPr/>
        </p:nvSpPr>
        <p:spPr>
          <a:xfrm>
            <a:off x="971550" y="1690370"/>
            <a:ext cx="7632700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buNone/>
            </a:pP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前置代号用字母表示，经常用于表示轴承分部件（轴承组件）。如：</a:t>
            </a:r>
            <a:r>
              <a:rPr lang="en-US" altLang="zh-CN" dirty="0">
                <a:solidFill>
                  <a:srgbClr val="FF0066"/>
                </a:solidFill>
                <a:latin typeface="微软雅黑" panose="020B0503020204020204" charset="-122"/>
                <a:ea typeface="微软雅黑" panose="020B0503020204020204" charset="-122"/>
              </a:rPr>
              <a:t>LN207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表示</a:t>
            </a:r>
            <a:r>
              <a:rPr lang="en-US" altLang="zh-CN" dirty="0">
                <a:solidFill>
                  <a:srgbClr val="FF0066"/>
                </a:solidFill>
                <a:latin typeface="微软雅黑" panose="020B0503020204020204" charset="-122"/>
                <a:ea typeface="微软雅黑" panose="020B0503020204020204" charset="-122"/>
              </a:rPr>
              <a:t>N207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轴承的外圈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。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268" name="矩形 3"/>
          <p:cNvSpPr/>
          <p:nvPr/>
        </p:nvSpPr>
        <p:spPr>
          <a:xfrm>
            <a:off x="900113" y="3004820"/>
            <a:ext cx="7775575" cy="1754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buNone/>
            </a:pP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后置代号用字母（或加数字）表示，置于基本代号的右边并与基本代号空半个汉字距（代号中有符号“—”“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/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”时除外）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。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矩形 1"/>
          <p:cNvSpPr/>
          <p:nvPr/>
        </p:nvSpPr>
        <p:spPr>
          <a:xfrm>
            <a:off x="2843213" y="1222375"/>
            <a:ext cx="2968625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后置代号的排列顺序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12291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8800" y="1846263"/>
            <a:ext cx="7827963" cy="18923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矩形 1"/>
          <p:cNvSpPr/>
          <p:nvPr/>
        </p:nvSpPr>
        <p:spPr>
          <a:xfrm>
            <a:off x="755650" y="1287463"/>
            <a:ext cx="2813050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（</a:t>
            </a: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）公差等级代号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81075" y="2193925"/>
            <a:ext cx="6983413" cy="20605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1</a:t>
            </a:r>
            <a:r>
              <a:rPr kumimoji="0" lang="zh-CN" altLang="en-US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）</a:t>
            </a:r>
            <a:r>
              <a:rPr kumimoji="0" lang="zh-CN" altLang="zh-CN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向心轴承：普通级、</a:t>
            </a:r>
            <a:r>
              <a:rPr kumimoji="0" lang="en-US" altLang="zh-CN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6</a:t>
            </a:r>
            <a:r>
              <a:rPr kumimoji="0" lang="zh-CN" altLang="zh-CN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、</a:t>
            </a:r>
            <a:r>
              <a:rPr kumimoji="0" lang="en-US" altLang="zh-CN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5</a:t>
            </a:r>
            <a:r>
              <a:rPr kumimoji="0" lang="zh-CN" altLang="zh-CN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、</a:t>
            </a:r>
            <a:r>
              <a:rPr kumimoji="0" lang="en-US" altLang="zh-CN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4</a:t>
            </a:r>
            <a:r>
              <a:rPr kumimoji="0" lang="zh-CN" altLang="zh-CN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、</a:t>
            </a:r>
            <a:r>
              <a:rPr kumimoji="0" lang="en-US" altLang="zh-CN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kumimoji="0" lang="zh-CN" altLang="zh-CN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五级</a:t>
            </a:r>
            <a:endParaRPr kumimoji="0" lang="zh-CN" altLang="zh-CN" sz="1800" b="0" i="0" u="none" strike="noStrike" kern="1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）</a:t>
            </a:r>
            <a:r>
              <a:rPr kumimoji="0" lang="zh-CN" altLang="zh-CN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圆锥滚子轴承：普通级、</a:t>
            </a:r>
            <a:r>
              <a:rPr kumimoji="0" lang="en-US" altLang="zh-CN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6X</a:t>
            </a:r>
            <a:r>
              <a:rPr kumimoji="0" lang="zh-CN" altLang="zh-CN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、</a:t>
            </a:r>
            <a:r>
              <a:rPr kumimoji="0" lang="en-US" altLang="zh-CN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5</a:t>
            </a:r>
            <a:r>
              <a:rPr kumimoji="0" lang="zh-CN" altLang="zh-CN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、</a:t>
            </a:r>
            <a:r>
              <a:rPr kumimoji="0" lang="en-US" altLang="zh-CN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4</a:t>
            </a:r>
            <a:r>
              <a:rPr kumimoji="0" lang="zh-CN" altLang="zh-CN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、</a:t>
            </a:r>
            <a:r>
              <a:rPr kumimoji="0" lang="en-US" altLang="zh-CN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kumimoji="0" lang="zh-CN" altLang="zh-CN" sz="2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五级</a:t>
            </a:r>
            <a:endParaRPr kumimoji="0" lang="zh-CN" altLang="zh-CN" sz="1800" b="0" i="0" u="none" strike="noStrike" kern="1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）</a:t>
            </a:r>
            <a:r>
              <a:rPr kumimoji="0" lang="zh-CN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推力轴承：普通级、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6</a:t>
            </a:r>
            <a:r>
              <a:rPr kumimoji="0" lang="zh-CN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、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5</a:t>
            </a:r>
            <a:r>
              <a:rPr kumimoji="0" lang="zh-CN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、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4</a:t>
            </a:r>
            <a:r>
              <a:rPr kumimoji="0" lang="zh-CN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四级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矩形 3"/>
          <p:cNvSpPr/>
          <p:nvPr/>
        </p:nvSpPr>
        <p:spPr>
          <a:xfrm>
            <a:off x="395288" y="801053"/>
            <a:ext cx="2220912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（</a:t>
            </a: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）游隙代号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339" name="矩形 4"/>
          <p:cNvSpPr/>
          <p:nvPr/>
        </p:nvSpPr>
        <p:spPr>
          <a:xfrm>
            <a:off x="684213" y="1156653"/>
            <a:ext cx="7775575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buNone/>
            </a:pP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）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游隙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：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轴承在无载荷的情况下，内、外圈间所能移动的最大距离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。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340" name="矩形 5"/>
          <p:cNvSpPr/>
          <p:nvPr/>
        </p:nvSpPr>
        <p:spPr>
          <a:xfrm>
            <a:off x="684213" y="2144078"/>
            <a:ext cx="7704137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buNone/>
            </a:pP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）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做径向移动者称为径向游隙，做轴向移动者称为轴向游隙</a:t>
            </a:r>
            <a:r>
              <a:rPr lang="zh-CN" altLang="en-US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。</a:t>
            </a:r>
            <a:endParaRPr lang="zh-CN" altLang="en-US" dirty="0">
              <a:solidFill>
                <a:srgbClr val="0066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341" name="矩形 6"/>
          <p:cNvSpPr/>
          <p:nvPr/>
        </p:nvSpPr>
        <p:spPr>
          <a:xfrm>
            <a:off x="684213" y="3075940"/>
            <a:ext cx="7848600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buNone/>
            </a:pP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）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游隙用“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C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数字（或字母）”表示。有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N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4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5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五组，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N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为基本游隙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，代号中省略。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342" name="矩形 7"/>
          <p:cNvSpPr/>
          <p:nvPr/>
        </p:nvSpPr>
        <p:spPr>
          <a:xfrm>
            <a:off x="971550" y="4276090"/>
            <a:ext cx="6643688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None/>
            </a:pP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6210/C2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表示游隙为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组，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6210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表示游隙为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N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组</a:t>
            </a:r>
            <a:endParaRPr lang="zh-CN" altLang="en-US" dirty="0">
              <a:solidFill>
                <a:srgbClr val="0066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矩形 1"/>
          <p:cNvSpPr/>
          <p:nvPr/>
        </p:nvSpPr>
        <p:spPr>
          <a:xfrm>
            <a:off x="611188" y="687705"/>
            <a:ext cx="3609975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en-US" altLang="zh-CN" sz="2800" b="1" dirty="0"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zh-CN" sz="2800" b="1" dirty="0">
                <a:latin typeface="微软雅黑" panose="020B0503020204020204" charset="-122"/>
                <a:ea typeface="微软雅黑" panose="020B0503020204020204" charset="-122"/>
              </a:rPr>
              <a:t>．滚动轴承代号示例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1536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7088" y="1205230"/>
            <a:ext cx="7788275" cy="165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088" y="2987993"/>
            <a:ext cx="7289800" cy="1727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矩形 1"/>
          <p:cNvSpPr/>
          <p:nvPr/>
        </p:nvSpPr>
        <p:spPr>
          <a:xfrm>
            <a:off x="523875" y="1168400"/>
            <a:ext cx="3481388" cy="5222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None/>
            </a:pPr>
            <a:r>
              <a:rPr lang="en-US" altLang="zh-CN" sz="2800" b="1" dirty="0">
                <a:latin typeface="微软雅黑" panose="020B0503020204020204" charset="-122"/>
                <a:ea typeface="微软雅黑" panose="020B0503020204020204" charset="-122"/>
              </a:rPr>
              <a:t>4</a:t>
            </a:r>
            <a:r>
              <a:rPr lang="zh-CN" altLang="zh-CN" sz="2800" b="1" dirty="0">
                <a:latin typeface="微软雅黑" panose="020B0503020204020204" charset="-122"/>
                <a:ea typeface="微软雅黑" panose="020B0503020204020204" charset="-122"/>
              </a:rPr>
              <a:t>．滚动轴承的标记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387" name="矩形 2"/>
          <p:cNvSpPr/>
          <p:nvPr/>
        </p:nvSpPr>
        <p:spPr>
          <a:xfrm>
            <a:off x="1970088" y="1812925"/>
            <a:ext cx="45085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None/>
            </a:pPr>
            <a:r>
              <a:rPr lang="zh-CN" altLang="zh-CN" b="1" dirty="0">
                <a:solidFill>
                  <a:srgbClr val="FF0066"/>
                </a:solidFill>
                <a:latin typeface="微软雅黑" panose="020B0503020204020204" charset="-122"/>
                <a:ea typeface="微软雅黑" panose="020B0503020204020204" charset="-122"/>
              </a:rPr>
              <a:t>轴承名称 轴承代号 标准编号</a:t>
            </a:r>
            <a:endParaRPr lang="zh-CN" altLang="en-US" b="1" dirty="0">
              <a:solidFill>
                <a:srgbClr val="FF006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388" name="矩形 3"/>
          <p:cNvSpPr/>
          <p:nvPr/>
        </p:nvSpPr>
        <p:spPr>
          <a:xfrm>
            <a:off x="922338" y="2646363"/>
            <a:ext cx="7223125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None/>
            </a:pP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标记示例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: 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滚动轴承 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30205 GB/T 297—2015</a:t>
            </a:r>
            <a:endParaRPr lang="zh-CN" altLang="en-US" dirty="0">
              <a:solidFill>
                <a:srgbClr val="0066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389" name="矩形 4"/>
          <p:cNvSpPr/>
          <p:nvPr/>
        </p:nvSpPr>
        <p:spPr>
          <a:xfrm>
            <a:off x="1331913" y="3381375"/>
            <a:ext cx="7127875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buNone/>
            </a:pP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查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GB/T 297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—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2015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，可知为圆锥滚子轴承，查表可得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其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外形尺寸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矩形 4"/>
          <p:cNvSpPr/>
          <p:nvPr/>
        </p:nvSpPr>
        <p:spPr>
          <a:xfrm>
            <a:off x="755650" y="984250"/>
            <a:ext cx="1416050" cy="584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en-US" sz="3200" b="1" dirty="0">
                <a:solidFill>
                  <a:srgbClr val="FF0066"/>
                </a:solidFill>
                <a:latin typeface="微软雅黑" panose="020B0503020204020204" charset="-122"/>
                <a:ea typeface="微软雅黑" panose="020B0503020204020204" charset="-122"/>
              </a:rPr>
              <a:t>小结：</a:t>
            </a:r>
            <a:endParaRPr lang="zh-CN" altLang="en-US" sz="3200" b="1" dirty="0">
              <a:solidFill>
                <a:srgbClr val="FF006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411" name="矩形 6"/>
          <p:cNvSpPr/>
          <p:nvPr/>
        </p:nvSpPr>
        <p:spPr>
          <a:xfrm>
            <a:off x="1908175" y="1779588"/>
            <a:ext cx="6119813" cy="24653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ts val="3700"/>
              </a:lnSpc>
              <a:buNone/>
            </a:pP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．理解并识记滚动轴承的类型代号含义</a:t>
            </a:r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ts val="3700"/>
              </a:lnSpc>
              <a:buNone/>
            </a:pP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．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了解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滚动轴承的前置代号和后置代号</a:t>
            </a:r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ts val="3700"/>
              </a:lnSpc>
              <a:buNone/>
            </a:pP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．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了解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滚动轴承代号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的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标记</a:t>
            </a:r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ts val="3700"/>
              </a:lnSpc>
              <a:buNone/>
            </a:pP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4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．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掌握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常见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的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轴承的内径代号的含义</a:t>
            </a:r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ts val="3700"/>
              </a:lnSpc>
              <a:buNone/>
            </a:pP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5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．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培养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识读滚动轴承代号的能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力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矩形 1"/>
          <p:cNvSpPr/>
          <p:nvPr/>
        </p:nvSpPr>
        <p:spPr>
          <a:xfrm>
            <a:off x="523875" y="1012825"/>
            <a:ext cx="3878263" cy="584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en-US" sz="32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一</a:t>
            </a:r>
            <a:r>
              <a:rPr lang="zh-CN" altLang="zh-CN" sz="32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、滚动轴承的代号</a:t>
            </a:r>
            <a:endParaRPr lang="zh-CN" altLang="en-US" sz="32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51" name="矩形 2"/>
          <p:cNvSpPr/>
          <p:nvPr/>
        </p:nvSpPr>
        <p:spPr>
          <a:xfrm>
            <a:off x="1163638" y="1624013"/>
            <a:ext cx="2847975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None/>
            </a:pP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深沟球轴承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052" name="图片 4" descr="E:\《机械基础》改版（2017）\机械基础（第六版）18\图稿\第十二章  轴承（图）\图12-5\不同查尺寸的轴承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1188" y="2193925"/>
            <a:ext cx="2982912" cy="17494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3" name="图片 5" descr="E:\《机械基础》改版（2017）\机械基础（第六版）18\图稿\第十二章  轴承（图）\图12-5\带防尘盖的轴承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7450" y="2160588"/>
            <a:ext cx="2273300" cy="1771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4" name="图片 6" descr="E:\《机械基础》改版（2017）\机械基础（第六版）18\图稿\第十二章  轴承（图）\图12-5\外圈上有止动槽的轴承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250" y="1714500"/>
            <a:ext cx="2141538" cy="17668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5" name="矩形 3"/>
          <p:cNvSpPr/>
          <p:nvPr/>
        </p:nvSpPr>
        <p:spPr>
          <a:xfrm>
            <a:off x="6399213" y="3368675"/>
            <a:ext cx="1978025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lnSpc>
                <a:spcPct val="150000"/>
              </a:lnSpc>
              <a:buNone/>
            </a:pP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外圈上有止动槽的轴承</a:t>
            </a:r>
            <a:endParaRPr lang="zh-CN" altLang="en-US" dirty="0">
              <a:solidFill>
                <a:srgbClr val="0066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56" name="矩形 7"/>
          <p:cNvSpPr/>
          <p:nvPr/>
        </p:nvSpPr>
        <p:spPr>
          <a:xfrm>
            <a:off x="523875" y="3948113"/>
            <a:ext cx="2493963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lnSpc>
                <a:spcPct val="150000"/>
              </a:lnSpc>
              <a:buNone/>
            </a:pP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不同尺寸的轴承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endParaRPr lang="zh-CN" altLang="en-US" dirty="0">
              <a:solidFill>
                <a:srgbClr val="0066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57" name="矩形 8"/>
          <p:cNvSpPr/>
          <p:nvPr/>
        </p:nvSpPr>
        <p:spPr>
          <a:xfrm>
            <a:off x="3506788" y="3948113"/>
            <a:ext cx="2493962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lnSpc>
                <a:spcPct val="150000"/>
              </a:lnSpc>
              <a:buNone/>
            </a:pP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带防尘盖的轴承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endParaRPr lang="zh-CN" altLang="en-US" dirty="0">
              <a:solidFill>
                <a:srgbClr val="0066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矩形 1"/>
          <p:cNvSpPr/>
          <p:nvPr/>
        </p:nvSpPr>
        <p:spPr>
          <a:xfrm>
            <a:off x="2916238" y="1222375"/>
            <a:ext cx="3430587" cy="5222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zh-CN" sz="2800" b="1" dirty="0">
                <a:latin typeface="微软雅黑" panose="020B0503020204020204" charset="-122"/>
                <a:ea typeface="微软雅黑" panose="020B0503020204020204" charset="-122"/>
              </a:rPr>
              <a:t>滚动轴承代号的组成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3075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0825" y="1762125"/>
            <a:ext cx="8639175" cy="25844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矩形 1"/>
          <p:cNvSpPr/>
          <p:nvPr/>
        </p:nvSpPr>
        <p:spPr>
          <a:xfrm>
            <a:off x="611188" y="843598"/>
            <a:ext cx="2201862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en-US" altLang="zh-CN" sz="2800" b="1" dirty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zh-CN" sz="2800" b="1" dirty="0">
                <a:latin typeface="微软雅黑" panose="020B0503020204020204" charset="-122"/>
                <a:ea typeface="微软雅黑" panose="020B0503020204020204" charset="-122"/>
              </a:rPr>
              <a:t>．基本代号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099" name="矩形 2"/>
          <p:cNvSpPr/>
          <p:nvPr/>
        </p:nvSpPr>
        <p:spPr>
          <a:xfrm>
            <a:off x="395288" y="1364298"/>
            <a:ext cx="2220912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（</a:t>
            </a: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）类型代号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100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8525" y="1838960"/>
            <a:ext cx="6732588" cy="289401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矩形 1"/>
          <p:cNvSpPr/>
          <p:nvPr/>
        </p:nvSpPr>
        <p:spPr>
          <a:xfrm>
            <a:off x="611188" y="1274763"/>
            <a:ext cx="2813050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（</a:t>
            </a: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）尺寸系列代号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123" name="矩形 6"/>
          <p:cNvSpPr/>
          <p:nvPr/>
        </p:nvSpPr>
        <p:spPr>
          <a:xfrm>
            <a:off x="1403350" y="1816100"/>
            <a:ext cx="5545138" cy="21971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200000"/>
              </a:lnSpc>
              <a:buNone/>
            </a:pP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（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）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尺寸系列代号由两位数字组成</a:t>
            </a:r>
            <a:endParaRPr lang="en-US" altLang="zh-CN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200000"/>
              </a:lnSpc>
              <a:buNone/>
            </a:pP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（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）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前一位数字为宽（高）度系列代号</a:t>
            </a:r>
            <a:endParaRPr lang="en-US" altLang="zh-CN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200000"/>
              </a:lnSpc>
              <a:buNone/>
            </a:pP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（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）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后一位数字为直径系列代号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矩形 2"/>
          <p:cNvSpPr/>
          <p:nvPr/>
        </p:nvSpPr>
        <p:spPr>
          <a:xfrm>
            <a:off x="457200" y="521970"/>
            <a:ext cx="3432175" cy="4619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）宽（高）度系列代号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147" name="矩形 3"/>
          <p:cNvSpPr/>
          <p:nvPr/>
        </p:nvSpPr>
        <p:spPr>
          <a:xfrm>
            <a:off x="900113" y="958533"/>
            <a:ext cx="7993062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buNone/>
            </a:pP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宽（高）度系列代号表示内、外径相同而宽（高）度不同的轴承系列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。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6148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32088" y="1709420"/>
            <a:ext cx="5437187" cy="13779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9" name="矩形 4"/>
          <p:cNvSpPr/>
          <p:nvPr/>
        </p:nvSpPr>
        <p:spPr>
          <a:xfrm>
            <a:off x="468313" y="3087370"/>
            <a:ext cx="8675687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buNone/>
            </a:pP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向心轴承宽度系列代号</a:t>
            </a:r>
            <a:r>
              <a:rPr lang="zh-CN" altLang="en-US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：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8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0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4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5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6</a:t>
            </a:r>
            <a:endParaRPr lang="en-US" altLang="zh-CN" dirty="0">
              <a:solidFill>
                <a:srgbClr val="0066FF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  <a:buNone/>
            </a:pP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推力轴承高度系列代号</a:t>
            </a:r>
            <a:r>
              <a:rPr lang="zh-CN" altLang="en-US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：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7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9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endParaRPr lang="zh-CN" altLang="en-US" dirty="0">
              <a:solidFill>
                <a:srgbClr val="0066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150" name="矩形 7"/>
          <p:cNvSpPr/>
          <p:nvPr/>
        </p:nvSpPr>
        <p:spPr>
          <a:xfrm>
            <a:off x="3419475" y="4241483"/>
            <a:ext cx="2032000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zh-CN" dirty="0">
                <a:solidFill>
                  <a:srgbClr val="FF0066"/>
                </a:solidFill>
                <a:latin typeface="微软雅黑" panose="020B0503020204020204" charset="-122"/>
                <a:ea typeface="微软雅黑" panose="020B0503020204020204" charset="-122"/>
              </a:rPr>
              <a:t>尺寸依次递增</a:t>
            </a:r>
            <a:endParaRPr lang="zh-CN" altLang="en-US" dirty="0">
              <a:solidFill>
                <a:srgbClr val="FF006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70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90763" y="1852930"/>
            <a:ext cx="5105400" cy="1566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1" name="矩形 1"/>
          <p:cNvSpPr/>
          <p:nvPr/>
        </p:nvSpPr>
        <p:spPr>
          <a:xfrm>
            <a:off x="641350" y="719455"/>
            <a:ext cx="2905125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None/>
            </a:pP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）直径系列代号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172" name="矩形 2"/>
          <p:cNvSpPr/>
          <p:nvPr/>
        </p:nvSpPr>
        <p:spPr>
          <a:xfrm>
            <a:off x="1187450" y="1149668"/>
            <a:ext cx="6864350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buNone/>
            </a:pP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直径系列代号表示内径相同而具有不同外径的轴承系列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173" name="矩形 3"/>
          <p:cNvSpPr/>
          <p:nvPr/>
        </p:nvSpPr>
        <p:spPr>
          <a:xfrm>
            <a:off x="608013" y="3526155"/>
            <a:ext cx="7443787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buNone/>
            </a:pP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直径系列代号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：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7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8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9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0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4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5</a:t>
            </a:r>
            <a:endParaRPr lang="zh-CN" altLang="zh-CN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174" name="矩形 5"/>
          <p:cNvSpPr/>
          <p:nvPr/>
        </p:nvSpPr>
        <p:spPr>
          <a:xfrm>
            <a:off x="1952625" y="4119880"/>
            <a:ext cx="4856163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buNone/>
            </a:pPr>
            <a:r>
              <a:rPr lang="zh-CN" altLang="zh-CN" dirty="0">
                <a:solidFill>
                  <a:srgbClr val="FF0066"/>
                </a:solidFill>
                <a:latin typeface="微软雅黑" panose="020B0503020204020204" charset="-122"/>
                <a:ea typeface="微软雅黑" panose="020B0503020204020204" charset="-122"/>
              </a:rPr>
              <a:t>其外径尺寸按序由小到大排列</a:t>
            </a:r>
            <a:endParaRPr lang="zh-CN" altLang="en-US" dirty="0">
              <a:solidFill>
                <a:srgbClr val="FF006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矩形 1"/>
          <p:cNvSpPr/>
          <p:nvPr/>
        </p:nvSpPr>
        <p:spPr>
          <a:xfrm>
            <a:off x="395288" y="467995"/>
            <a:ext cx="3741737" cy="4619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）常用轴承尺寸系列代号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8195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1550" y="877570"/>
            <a:ext cx="7396163" cy="3835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矩形 1"/>
          <p:cNvSpPr/>
          <p:nvPr/>
        </p:nvSpPr>
        <p:spPr>
          <a:xfrm>
            <a:off x="536575" y="845185"/>
            <a:ext cx="244792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None/>
            </a:pP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（</a:t>
            </a: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）内径代号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219" name="矩形 2"/>
          <p:cNvSpPr/>
          <p:nvPr/>
        </p:nvSpPr>
        <p:spPr>
          <a:xfrm>
            <a:off x="2052638" y="1335723"/>
            <a:ext cx="6170612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None/>
            </a:pP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内径</a:t>
            </a:r>
            <a:r>
              <a:rPr lang="en-US" altLang="zh-CN" b="1" i="1" dirty="0">
                <a:latin typeface="微软雅黑" panose="020B0503020204020204" charset="-122"/>
                <a:ea typeface="微软雅黑" panose="020B0503020204020204" charset="-122"/>
              </a:rPr>
              <a:t>d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≥</a:t>
            </a: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10 mm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的滚动轴承内径代号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9220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4213" y="1796098"/>
            <a:ext cx="8118475" cy="10350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1" name="矩形 4"/>
          <p:cNvSpPr/>
          <p:nvPr/>
        </p:nvSpPr>
        <p:spPr>
          <a:xfrm>
            <a:off x="395288" y="3004185"/>
            <a:ext cx="8550275" cy="1754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buNone/>
            </a:pP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内径为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22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28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32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以及≥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500 mm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的轴承，内径代号直接用内径毫米数表示，与尺寸系列代号之间要用“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/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”分开</a:t>
            </a:r>
            <a:endParaRPr lang="en-US" altLang="zh-CN" dirty="0">
              <a:solidFill>
                <a:srgbClr val="0066FF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  <a:buNone/>
            </a:pP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深沟球轴承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62/22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的内径</a:t>
            </a:r>
            <a:r>
              <a:rPr lang="en-US" altLang="zh-CN" i="1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d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=22 mm</a:t>
            </a:r>
            <a:endParaRPr lang="zh-CN" altLang="en-US" dirty="0">
              <a:solidFill>
                <a:srgbClr val="0066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COMMONDATA" val="eyJoZGlkIjoiOWUyZDlhYzI5NGRiMjZiMGI2NzAyOWE1ZDM3NDRkZmQifQ=="/>
</p:tagLst>
</file>

<file path=ppt/theme/theme1.xml><?xml version="1.0" encoding="utf-8"?>
<a:theme xmlns:a="http://schemas.openxmlformats.org/drawingml/2006/main" name="49f5b78e2f8b5">
  <a:themeElements>
    <a:clrScheme name="49f5b78e2f8b5 6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FF0517"/>
      </a:accent1>
      <a:accent2>
        <a:srgbClr val="BC000D"/>
      </a:accent2>
      <a:accent3>
        <a:srgbClr val="FFFFFF"/>
      </a:accent3>
      <a:accent4>
        <a:srgbClr val="000000"/>
      </a:accent4>
      <a:accent5>
        <a:srgbClr val="FFAAAB"/>
      </a:accent5>
      <a:accent6>
        <a:srgbClr val="AA000B"/>
      </a:accent6>
      <a:hlink>
        <a:srgbClr val="3A0004"/>
      </a:hlink>
      <a:folHlink>
        <a:srgbClr val="FF3B3B"/>
      </a:folHlink>
    </a:clrScheme>
    <a:fontScheme name="49f5b78e2f8b5">
      <a:majorFont>
        <a:latin typeface="Arial"/>
        <a:ea typeface="华文细黑"/>
        <a:cs typeface=""/>
      </a:majorFont>
      <a:minorFont>
        <a:latin typeface="Arial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234000" tIns="190800" rIns="198000" bIns="190800" numCol="1" anchor="ctr" anchorCtr="0" compatLnSpc="1">
        <a:spAutoFit/>
      </a:bodyPr>
      <a:lstStyle>
        <a:defPPr marL="0" marR="0" indent="304800" algn="l" defTabSz="914400" rtl="0" eaLnBrk="1" fontAlgn="base" latinLnBrk="0" hangingPunct="1">
          <a:lnSpc>
            <a:spcPct val="11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宋体" panose="02010609030101010101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234000" tIns="190800" rIns="198000" bIns="190800" numCol="1" anchor="ctr" anchorCtr="0" compatLnSpc="1">
        <a:spAutoFit/>
      </a:bodyPr>
      <a:lstStyle>
        <a:defPPr marL="0" marR="0" indent="304800" algn="l" defTabSz="914400" rtl="0" eaLnBrk="1" fontAlgn="base" latinLnBrk="0" hangingPunct="1">
          <a:lnSpc>
            <a:spcPct val="11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宋体" panose="02010609030101010101" pitchFamily="49" charset="-122"/>
          </a:defRPr>
        </a:defPPr>
      </a:lstStyle>
    </a:lnDef>
  </a:objectDefaults>
  <a:extraClrSchemeLst>
    <a:extraClrScheme>
      <a:clrScheme name="49f5b78e2f8b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E78A2D"/>
        </a:accent6>
        <a:hlink>
          <a:srgbClr val="463900"/>
        </a:hlink>
        <a:folHlink>
          <a:srgbClr val="FFE67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9f5b78e2f8b5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9021"/>
        </a:accent1>
        <a:accent2>
          <a:srgbClr val="DA5800"/>
        </a:accent2>
        <a:accent3>
          <a:srgbClr val="FFFFFF"/>
        </a:accent3>
        <a:accent4>
          <a:srgbClr val="000000"/>
        </a:accent4>
        <a:accent5>
          <a:srgbClr val="FFC6AB"/>
        </a:accent5>
        <a:accent6>
          <a:srgbClr val="C54F00"/>
        </a:accent6>
        <a:hlink>
          <a:srgbClr val="963D00"/>
        </a:hlink>
        <a:folHlink>
          <a:srgbClr val="FFAD5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9f5b78e2f8b5 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5B8CC1"/>
        </a:accent1>
        <a:accent2>
          <a:srgbClr val="2A5682"/>
        </a:accent2>
        <a:accent3>
          <a:srgbClr val="FFFFFF"/>
        </a:accent3>
        <a:accent4>
          <a:srgbClr val="000000"/>
        </a:accent4>
        <a:accent5>
          <a:srgbClr val="B5C5DD"/>
        </a:accent5>
        <a:accent6>
          <a:srgbClr val="254D75"/>
        </a:accent6>
        <a:hlink>
          <a:srgbClr val="002850"/>
        </a:hlink>
        <a:folHlink>
          <a:srgbClr val="2A94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9f5b78e2f8b5 4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B2B2B2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555555"/>
        </a:accent6>
        <a:hlink>
          <a:srgbClr val="1C1C1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9f5b78e2f8b5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F59B8"/>
        </a:accent1>
        <a:accent2>
          <a:srgbClr val="884183"/>
        </a:accent2>
        <a:accent3>
          <a:srgbClr val="FFFFFF"/>
        </a:accent3>
        <a:accent4>
          <a:srgbClr val="000000"/>
        </a:accent4>
        <a:accent5>
          <a:srgbClr val="DCB5D8"/>
        </a:accent5>
        <a:accent6>
          <a:srgbClr val="7B3A76"/>
        </a:accent6>
        <a:hlink>
          <a:srgbClr val="371535"/>
        </a:hlink>
        <a:folHlink>
          <a:srgbClr val="C468B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9f5b78e2f8b5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0517"/>
        </a:accent1>
        <a:accent2>
          <a:srgbClr val="BC000D"/>
        </a:accent2>
        <a:accent3>
          <a:srgbClr val="FFFFFF"/>
        </a:accent3>
        <a:accent4>
          <a:srgbClr val="000000"/>
        </a:accent4>
        <a:accent5>
          <a:srgbClr val="FFAAAB"/>
        </a:accent5>
        <a:accent6>
          <a:srgbClr val="AA000B"/>
        </a:accent6>
        <a:hlink>
          <a:srgbClr val="3A0004"/>
        </a:hlink>
        <a:folHlink>
          <a:srgbClr val="FF3B3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9f5b78e2f8b5 7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DFE0BE"/>
        </a:accent1>
        <a:accent2>
          <a:srgbClr val="D1D46B"/>
        </a:accent2>
        <a:accent3>
          <a:srgbClr val="FFFFFF"/>
        </a:accent3>
        <a:accent4>
          <a:srgbClr val="000000"/>
        </a:accent4>
        <a:accent5>
          <a:srgbClr val="ECEDDB"/>
        </a:accent5>
        <a:accent6>
          <a:srgbClr val="BDC060"/>
        </a:accent6>
        <a:hlink>
          <a:srgbClr val="3A3B11"/>
        </a:hlink>
        <a:folHlink>
          <a:srgbClr val="DDDF9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9f5b78e2f8b5 8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6FC01E"/>
        </a:accent1>
        <a:accent2>
          <a:srgbClr val="4F7913"/>
        </a:accent2>
        <a:accent3>
          <a:srgbClr val="FFFFFF"/>
        </a:accent3>
        <a:accent4>
          <a:srgbClr val="000000"/>
        </a:accent4>
        <a:accent5>
          <a:srgbClr val="BBDCAB"/>
        </a:accent5>
        <a:accent6>
          <a:srgbClr val="476D10"/>
        </a:accent6>
        <a:hlink>
          <a:srgbClr val="26420A"/>
        </a:hlink>
        <a:folHlink>
          <a:srgbClr val="7BD52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51ppt_231</Template>
  <TotalTime>0</TotalTime>
  <Words>942</Words>
  <Application>WPS 演示</Application>
  <PresentationFormat>全屏显示(16:9)</PresentationFormat>
  <Paragraphs>94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6" baseType="lpstr">
      <vt:lpstr>Arial</vt:lpstr>
      <vt:lpstr>宋体</vt:lpstr>
      <vt:lpstr>Wingdings</vt:lpstr>
      <vt:lpstr>新宋体</vt:lpstr>
      <vt:lpstr>华文细黑</vt:lpstr>
      <vt:lpstr>微软雅黑</vt:lpstr>
      <vt:lpstr>Times New Roman</vt:lpstr>
      <vt:lpstr>Arial Unicode MS</vt:lpstr>
      <vt:lpstr>49f5b78e2f8b5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User</dc:creator>
  <cp:lastModifiedBy>幸福来敲门</cp:lastModifiedBy>
  <cp:revision>261</cp:revision>
  <dcterms:created xsi:type="dcterms:W3CDTF">2007-05-06T07:50:54Z</dcterms:created>
  <dcterms:modified xsi:type="dcterms:W3CDTF">2022-08-20T11:47:54Z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1390B506313443A1A7B21F1F92B8A24E</vt:lpwstr>
  </property>
  <property fmtid="{D5CDD505-2E9C-101B-9397-08002B2CF9AE}" pid="3" name="KSOProductBuildVer">
    <vt:lpwstr>2052-11.1.0.11636</vt:lpwstr>
  </property>
</Properties>
</file>