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0" r:id="rId3"/>
    <p:sldId id="427" r:id="rId4"/>
    <p:sldId id="452" r:id="rId5"/>
    <p:sldId id="489" r:id="rId6"/>
    <p:sldId id="490" r:id="rId7"/>
    <p:sldId id="491" r:id="rId8"/>
    <p:sldId id="433" r:id="rId9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89"/>
    <a:srgbClr val="5F8ADF"/>
    <a:srgbClr val="5DA9A5"/>
    <a:srgbClr val="D4BA3A"/>
    <a:srgbClr val="2E67A5"/>
    <a:srgbClr val="FFFFFF"/>
    <a:srgbClr val="5988DD"/>
    <a:srgbClr val="77956D"/>
    <a:srgbClr val="6666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267" y="-72"/>
      </p:cViewPr>
      <p:guideLst>
        <p:guide orient="horz" pos="1787"/>
        <p:guide pos="38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6" name="Rectangle 4"/>
          <p:cNvSpPr>
            <a:spLocks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ko-KR" altLang="en-US" sz="1200" strike="noStrike" noProof="1" dirty="0">
                <a:latin typeface="Arial" panose="020B060402020202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200" strike="noStrike" noProof="1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10672763" y="0"/>
            <a:ext cx="1519238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 userDrawn="1"/>
        </p:nvSpPr>
        <p:spPr bwMode="auto">
          <a:xfrm>
            <a:off x="-14287" y="4648200"/>
            <a:ext cx="12192000" cy="2219325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auto">
          <a:xfrm>
            <a:off x="0" y="2149475"/>
            <a:ext cx="12192000" cy="2498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7"/>
          <p:cNvSpPr/>
          <p:nvPr userDrawn="1"/>
        </p:nvSpPr>
        <p:spPr bwMode="auto">
          <a:xfrm>
            <a:off x="-14287" y="2133600"/>
            <a:ext cx="10687050" cy="2271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3000"/>
            </a:schemeClr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AutoShape 8"/>
          <p:cNvSpPr>
            <a:spLocks noChangeArrowheads="1"/>
          </p:cNvSpPr>
          <p:nvPr userDrawn="1"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AutoShape 9"/>
          <p:cNvSpPr>
            <a:spLocks noChangeArrowheads="1"/>
          </p:cNvSpPr>
          <p:nvPr userDrawn="1"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AutoShape 10"/>
          <p:cNvSpPr>
            <a:spLocks noChangeArrowheads="1"/>
          </p:cNvSpPr>
          <p:nvPr userDrawn="1"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hlink">
              <a:alpha val="5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" y="2149475"/>
            <a:ext cx="4283075" cy="33924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0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016000" y="1371600"/>
            <a:ext cx="9550400" cy="762000"/>
          </a:xfrm>
        </p:spPr>
        <p:txBody>
          <a:bodyPr/>
          <a:lstStyle>
            <a:lvl1pPr algn="r">
              <a:defRPr sz="3600" b="1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368800" y="3124200"/>
            <a:ext cx="60960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8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384800" y="6553200"/>
            <a:ext cx="2438400" cy="152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" y="6553200"/>
            <a:ext cx="3149600" cy="2286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 smtClean="0">
                <a:solidFill>
                  <a:schemeClr val="tx2"/>
                </a:solidFill>
                <a:ea typeface="Gulim" panose="020B0600000101010101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400800"/>
            <a:ext cx="5080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eaLnBrk="1" fontAlgn="base" hangingPunct="1">
              <a:buNone/>
            </a:pPr>
            <a:fld id="{9A0DB2DC-4C9A-4742-B13C-FB6460FD3503}" type="slidenum">
              <a:rPr lang="ko-KR" altLang="en-US" sz="1400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z="1400" strike="noStrike" noProof="1" dirty="0"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13800" y="381000"/>
            <a:ext cx="2768600" cy="59436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381000"/>
            <a:ext cx="8102600" cy="59436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8000" y="1066800"/>
            <a:ext cx="11074400" cy="5257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u"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800" y="1473200"/>
            <a:ext cx="11074400" cy="44704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6800" y="1066800"/>
            <a:ext cx="5435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Ovr>
    <a:masterClrMapping/>
  </p:clrMapOvr>
  <p:transition>
    <p:random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Freeform 2"/>
          <p:cNvSpPr/>
          <p:nvPr/>
        </p:nvSpPr>
        <p:spPr bwMode="auto">
          <a:xfrm>
            <a:off x="-12700" y="344488"/>
            <a:ext cx="10926763" cy="633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9738" y="6502400"/>
            <a:ext cx="33528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000" smtClean="0">
                <a:latin typeface="+mn-lt"/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508000" y="1066800"/>
            <a:ext cx="10166350" cy="5257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029" name="Group 5"/>
          <p:cNvGrpSpPr/>
          <p:nvPr userDrawn="1"/>
        </p:nvGrpSpPr>
        <p:grpSpPr>
          <a:xfrm>
            <a:off x="10871200" y="0"/>
            <a:ext cx="1320800" cy="6858000"/>
            <a:chOff x="0" y="0"/>
            <a:chExt cx="720" cy="432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" y="0"/>
              <a:ext cx="718" cy="4320"/>
            </a:xfrm>
            <a:prstGeom prst="rect">
              <a:avLst/>
            </a:prstGeom>
            <a:solidFill>
              <a:schemeClr val="bg2">
                <a:alpha val="39999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219"/>
              <a:ext cx="720" cy="39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2" name="Rectangle 8"/>
          <p:cNvSpPr>
            <a:spLocks noGrp="1"/>
          </p:cNvSpPr>
          <p:nvPr>
            <p:ph type="title"/>
          </p:nvPr>
        </p:nvSpPr>
        <p:spPr>
          <a:xfrm>
            <a:off x="1625600" y="381000"/>
            <a:ext cx="8839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1033" name="Group 9"/>
          <p:cNvGrpSpPr/>
          <p:nvPr userDrawn="1"/>
        </p:nvGrpSpPr>
        <p:grpSpPr>
          <a:xfrm>
            <a:off x="203200" y="228600"/>
            <a:ext cx="1117600" cy="838200"/>
            <a:chOff x="0" y="0"/>
            <a:chExt cx="510" cy="480"/>
          </a:xfrm>
        </p:grpSpPr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0" y="11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222" y="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222" y="240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 cmpd="sng">
              <a:solidFill>
                <a:schemeClr val="bg1"/>
              </a:solidFill>
              <a:miter lim="800000"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10261600" y="59436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10972800" y="563880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10960100" y="6229350"/>
            <a:ext cx="812800" cy="533400"/>
          </a:xfrm>
          <a:prstGeom prst="hexagon">
            <a:avLst>
              <a:gd name="adj" fmla="val 28571"/>
              <a:gd name="vf" fmla="val 115470"/>
            </a:avLst>
          </a:prstGeom>
          <a:solidFill>
            <a:schemeClr val="bg2">
              <a:alpha val="34999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74400" y="6362700"/>
            <a:ext cx="5080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Gulim" panose="020B0600000101010101" pitchFamily="34" charset="-127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u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 Box 3"/>
          <p:cNvSpPr txBox="1"/>
          <p:nvPr/>
        </p:nvSpPr>
        <p:spPr>
          <a:xfrm>
            <a:off x="7467600" y="5865813"/>
            <a:ext cx="2011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主讲人：任静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00" name="WordArt 6"/>
          <p:cNvSpPr/>
          <p:nvPr/>
        </p:nvSpPr>
        <p:spPr>
          <a:xfrm>
            <a:off x="6051550" y="1177925"/>
            <a:ext cx="4319588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400">
                <a:solidFill>
                  <a:srgbClr val="0033CC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建筑施工组织</a:t>
            </a:r>
            <a:endParaRPr lang="zh-CN" altLang="en-US" sz="4400">
              <a:solidFill>
                <a:srgbClr val="0033CC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099" name="Text Box 4"/>
          <p:cNvSpPr txBox="1"/>
          <p:nvPr/>
        </p:nvSpPr>
        <p:spPr>
          <a:xfrm>
            <a:off x="4513898" y="2633345"/>
            <a:ext cx="6469380" cy="1445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zh-CN" altLang="en-US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单位工程施工</a:t>
            </a:r>
            <a:r>
              <a:rPr lang="zh-CN" altLang="en-US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组织设计的</a:t>
            </a:r>
            <a:endParaRPr lang="zh-CN" altLang="en-US" sz="4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eaLnBrk="0" hangingPunct="0"/>
            <a:r>
              <a:rPr lang="zh-CN" altLang="en-US" sz="4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编制依据</a:t>
            </a:r>
            <a:endParaRPr lang="zh-CN" altLang="en-US" sz="44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2" name="图片 5126" descr="校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00" y="133350"/>
            <a:ext cx="895350" cy="89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3"/>
          <p:cNvSpPr txBox="1"/>
          <p:nvPr/>
        </p:nvSpPr>
        <p:spPr>
          <a:xfrm>
            <a:off x="1317625" y="287338"/>
            <a:ext cx="3778250" cy="8905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2400" u="sng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聊 城 市 技 师 学 院</a:t>
            </a:r>
            <a:endParaRPr lang="zh-CN" altLang="en-US" u="sng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r>
              <a:rPr lang="en-US" altLang="zh-CN" sz="1000" dirty="0">
                <a:solidFill>
                  <a:srgbClr val="303030"/>
                </a:solidFill>
                <a:latin typeface="微软雅黑" panose="020B0503020204020204" charset="-122"/>
                <a:ea typeface="微软雅黑" panose="020B0503020204020204" charset="-122"/>
              </a:rPr>
              <a:t>TECHNICIAN COLLEGE OF LIAOCHENG CITY</a:t>
            </a:r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/>
            <a:endParaRPr lang="zh-CN" altLang="en-US" dirty="0">
              <a:solidFill>
                <a:srgbClr val="30303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单位工程施工组织设计的编制依据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grpSp>
        <p:nvGrpSpPr>
          <p:cNvPr id="6" name="Group 10"/>
          <p:cNvGrpSpPr/>
          <p:nvPr/>
        </p:nvGrpSpPr>
        <p:grpSpPr>
          <a:xfrm>
            <a:off x="2442845" y="3573780"/>
            <a:ext cx="6652070" cy="781050"/>
            <a:chOff x="-213" y="16"/>
            <a:chExt cx="7140" cy="492"/>
          </a:xfrm>
        </p:grpSpPr>
        <p:sp>
          <p:nvSpPr>
            <p:cNvPr id="5131" name="AutoShape 1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712" y="69"/>
              <a:ext cx="6215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  </a:t>
              </a:r>
              <a:r>
                <a:rPr lang="zh-CN" altLang="en-US" sz="2800" b="1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宋体" panose="02010600030101010101" pitchFamily="2" charset="-122"/>
                  <a:sym typeface="+mn-ea"/>
                </a:rPr>
                <a:t>单位工程施工组织设计的编制依据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16391" name="AutoShape 12"/>
            <p:cNvSpPr>
              <a:spLocks noChangeAspect="1"/>
            </p:cNvSpPr>
            <p:nvPr/>
          </p:nvSpPr>
          <p:spPr>
            <a:xfrm>
              <a:off x="-213" y="16"/>
              <a:ext cx="930" cy="492"/>
            </a:xfrm>
            <a:prstGeom prst="hexagon">
              <a:avLst>
                <a:gd name="adj" fmla="val 28554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2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2421255" y="2367413"/>
            <a:ext cx="6181555" cy="779012"/>
            <a:chOff x="-1474" y="644"/>
            <a:chExt cx="6808" cy="491"/>
          </a:xfrm>
        </p:grpSpPr>
        <p:sp>
          <p:nvSpPr>
            <p:cNvPr id="5141" name="AutoShape 21"/>
            <p:cNvSpPr>
              <a:spLocks noChangeArrowheads="1"/>
            </p:cNvSpPr>
            <p:nvPr/>
          </p:nvSpPr>
          <p:spPr bwMode="auto">
            <a:xfrm>
              <a:off x="-501" y="697"/>
              <a:ext cx="5835" cy="38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  </a:t>
              </a:r>
              <a:r>
                <a:rPr kumimoji="0" lang="zh-CN" alt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单位工程施工组织设计的概念</a:t>
              </a:r>
              <a:endPara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06" name="AutoShape 27"/>
            <p:cNvSpPr>
              <a:spLocks noChangeAspect="1"/>
            </p:cNvSpPr>
            <p:nvPr/>
          </p:nvSpPr>
          <p:spPr>
            <a:xfrm>
              <a:off x="-1474" y="644"/>
              <a:ext cx="913" cy="491"/>
            </a:xfrm>
            <a:prstGeom prst="hexagon">
              <a:avLst>
                <a:gd name="adj" fmla="val 28615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63500" dir="2212193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p>
              <a:pPr algn="ctr" eaLnBrk="0" hangingPunct="0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Gulim" panose="020B0600000101010101" pitchFamily="34" charset="-127"/>
                </a:rPr>
                <a:t>1</a:t>
              </a:r>
              <a:endPara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>
                <a:ea typeface="宋体" panose="02010600030101010101" pitchFamily="2" charset="-122"/>
              </a:rPr>
              <a:t>单位工程施工组织设计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280" y="1191260"/>
            <a:ext cx="9222740" cy="5257800"/>
          </a:xfrm>
        </p:spPr>
        <p:txBody>
          <a:bodyPr/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什么是单位工程施工组织设计呢？</a:t>
            </a:r>
            <a:endParaRPr lang="zh-CN" altLang="en-US">
              <a:sym typeface="+mn-ea"/>
            </a:endParaRPr>
          </a:p>
          <a:p>
            <a:pPr lvl="1">
              <a:lnSpc>
                <a:spcPct val="150000"/>
              </a:lnSpc>
            </a:pPr>
            <a:r>
              <a:rPr lang="zh-CN" altLang="en-US">
                <a:sym typeface="+mn-ea"/>
              </a:rPr>
              <a:t>单位工程施工组织设计是以单位</a:t>
            </a:r>
            <a:endParaRPr lang="zh-CN" altLang="en-US">
              <a:sym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>
                <a:sym typeface="+mn-ea"/>
              </a:rPr>
              <a:t>（子单位）工程为主要对象编制的</a:t>
            </a:r>
            <a:endParaRPr lang="zh-CN" altLang="en-US">
              <a:sym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>
                <a:sym typeface="+mn-ea"/>
              </a:rPr>
              <a:t>施工组织设计。</a:t>
            </a:r>
            <a:endParaRPr lang="zh-CN" altLang="en-US"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对单位（子单位）工程的施工过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457200" lvl="1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程起指导和制约作用。</a:t>
            </a:r>
            <a:endParaRPr lang="zh-CN" altLang="en-US">
              <a:ea typeface="+mn-ea"/>
              <a:cs typeface="+mn-cs"/>
              <a:sym typeface="+mn-ea"/>
            </a:endParaRPr>
          </a:p>
          <a:p>
            <a:pPr lvl="0">
              <a:lnSpc>
                <a:spcPct val="150000"/>
              </a:lnSpc>
            </a:pPr>
            <a:endParaRPr lang="zh-CN" altLang="en-US" b="1" strike="noStrike" noProof="1">
              <a:ea typeface="+mn-ea"/>
              <a:cs typeface="+mn-cs"/>
              <a:sym typeface="+mn-ea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zh-CN" altLang="en-US" b="1"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4656" y="1719852"/>
            <a:ext cx="3139778" cy="202665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5280" y="1278255"/>
            <a:ext cx="9469120" cy="4470400"/>
          </a:xfrm>
        </p:spPr>
        <p:txBody>
          <a:bodyPr/>
          <a:p>
            <a:pPr>
              <a:lnSpc>
                <a:spcPct val="80000"/>
              </a:lnSpc>
            </a:pPr>
            <a:r>
              <a:rPr lang="zh-CN" altLang="en-US" b="0"/>
              <a:t>《建筑施工组织设计规范》</a:t>
            </a:r>
            <a:r>
              <a:rPr lang="en-US" altLang="zh-CN" b="0"/>
              <a:t>---</a:t>
            </a:r>
            <a:r>
              <a:rPr lang="zh-CN" altLang="en-US" b="0">
                <a:ea typeface="宋体" panose="02010600030101010101" pitchFamily="2" charset="-122"/>
              </a:rPr>
              <a:t>规范</a:t>
            </a:r>
            <a:endParaRPr lang="zh-CN" altLang="en-US" b="0"/>
          </a:p>
          <a:p>
            <a:pPr>
              <a:lnSpc>
                <a:spcPct val="80000"/>
              </a:lnSpc>
            </a:pPr>
            <a:endParaRPr lang="zh-CN" altLang="en-US" b="0"/>
          </a:p>
          <a:p>
            <a:pPr>
              <a:lnSpc>
                <a:spcPct val="80000"/>
              </a:lnSpc>
            </a:pPr>
            <a:r>
              <a:rPr lang="zh-CN" altLang="en-US" b="0"/>
              <a:t>施工合同                        </a:t>
            </a:r>
            <a:r>
              <a:rPr lang="en-US" altLang="zh-CN" b="0"/>
              <a:t>---</a:t>
            </a:r>
            <a:r>
              <a:rPr lang="zh-CN" altLang="en-US" b="0">
                <a:ea typeface="宋体" panose="02010600030101010101" pitchFamily="2" charset="-122"/>
              </a:rPr>
              <a:t>合同</a:t>
            </a:r>
            <a:endParaRPr lang="zh-CN" altLang="en-US" b="0"/>
          </a:p>
          <a:p>
            <a:pPr marL="0" indent="0">
              <a:lnSpc>
                <a:spcPct val="80000"/>
              </a:lnSpc>
              <a:buNone/>
            </a:pPr>
            <a:endParaRPr lang="zh-CN" altLang="en-US" b="0"/>
          </a:p>
          <a:p>
            <a:pPr>
              <a:lnSpc>
                <a:spcPct val="80000"/>
              </a:lnSpc>
            </a:pPr>
            <a:r>
              <a:rPr lang="zh-CN" altLang="en-US" b="0"/>
              <a:t>经会审的施工图               </a:t>
            </a:r>
            <a:r>
              <a:rPr lang="en-US" altLang="zh-CN" b="0"/>
              <a:t>---</a:t>
            </a:r>
            <a:r>
              <a:rPr lang="zh-CN" altLang="en-US" b="0">
                <a:ea typeface="宋体" panose="02010600030101010101" pitchFamily="2" charset="-122"/>
              </a:rPr>
              <a:t>施工图</a:t>
            </a:r>
            <a:endParaRPr lang="zh-CN" altLang="en-US" b="0"/>
          </a:p>
          <a:p>
            <a:pPr>
              <a:lnSpc>
                <a:spcPct val="80000"/>
              </a:lnSpc>
            </a:pPr>
            <a:endParaRPr lang="zh-CN" altLang="en-US" b="0"/>
          </a:p>
          <a:p>
            <a:pPr>
              <a:lnSpc>
                <a:spcPct val="80000"/>
              </a:lnSpc>
            </a:pPr>
            <a:r>
              <a:rPr lang="zh-CN" altLang="en-US" b="0"/>
              <a:t>施工总组织设计               </a:t>
            </a:r>
            <a:r>
              <a:rPr lang="en-US" altLang="zh-CN" b="0"/>
              <a:t>---</a:t>
            </a:r>
            <a:r>
              <a:rPr lang="zh-CN" altLang="en-US" b="0">
                <a:ea typeface="宋体" panose="02010600030101010101" pitchFamily="2" charset="-122"/>
              </a:rPr>
              <a:t>总设计</a:t>
            </a:r>
            <a:endParaRPr lang="zh-CN" altLang="en-US" b="0"/>
          </a:p>
          <a:p>
            <a:pPr>
              <a:lnSpc>
                <a:spcPct val="80000"/>
              </a:lnSpc>
            </a:pPr>
            <a:endParaRPr lang="zh-CN" altLang="en-US" b="0"/>
          </a:p>
          <a:p>
            <a:pPr>
              <a:lnSpc>
                <a:spcPct val="80000"/>
              </a:lnSpc>
            </a:pPr>
            <a:r>
              <a:rPr lang="zh-CN" altLang="en-US" b="0"/>
              <a:t>工程预算文件及有关定额    </a:t>
            </a:r>
            <a:r>
              <a:rPr lang="en-US" altLang="zh-CN" b="0"/>
              <a:t>---</a:t>
            </a:r>
            <a:r>
              <a:rPr lang="zh-CN" altLang="en-US" b="0"/>
              <a:t> 预算</a:t>
            </a:r>
            <a:endParaRPr lang="zh-CN" altLang="en-US" b="0"/>
          </a:p>
          <a:p>
            <a:endParaRPr lang="zh-CN" altLang="en-US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单位工程施工组织设计的编制依据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6265" y="1403350"/>
            <a:ext cx="11074400" cy="4470400"/>
          </a:xfrm>
        </p:spPr>
        <p:txBody>
          <a:bodyPr/>
          <a:p>
            <a:r>
              <a:rPr lang="zh-CN" altLang="en-US" b="0"/>
              <a:t>标前施工组织设计             </a:t>
            </a:r>
            <a:r>
              <a:rPr lang="en-US" altLang="zh-CN" b="0"/>
              <a:t>---</a:t>
            </a:r>
            <a:r>
              <a:rPr lang="zh-CN" altLang="en-US" b="0">
                <a:ea typeface="宋体" panose="02010600030101010101" pitchFamily="2" charset="-122"/>
              </a:rPr>
              <a:t>标前设计</a:t>
            </a:r>
            <a:endParaRPr lang="zh-CN" altLang="en-US" b="0"/>
          </a:p>
          <a:p>
            <a:endParaRPr lang="zh-CN" altLang="en-US" b="0"/>
          </a:p>
          <a:p>
            <a:r>
              <a:rPr lang="zh-CN" altLang="en-US" b="0"/>
              <a:t>建设单位对工程施工可能提供的条件</a:t>
            </a:r>
            <a:r>
              <a:rPr lang="en-US" altLang="zh-CN" b="0"/>
              <a:t>--</a:t>
            </a:r>
            <a:r>
              <a:rPr lang="zh-CN" altLang="en-US" b="0">
                <a:ea typeface="宋体" panose="02010600030101010101" pitchFamily="2" charset="-122"/>
              </a:rPr>
              <a:t>甲方条件</a:t>
            </a:r>
            <a:endParaRPr lang="zh-CN" altLang="en-US" b="0"/>
          </a:p>
          <a:p>
            <a:endParaRPr lang="zh-CN" altLang="en-US" b="0"/>
          </a:p>
          <a:p>
            <a:r>
              <a:rPr lang="zh-CN" altLang="en-US" b="0"/>
              <a:t>施工条件及施工现场的勘察资料  </a:t>
            </a:r>
            <a:r>
              <a:rPr lang="en-US" altLang="zh-CN" b="0"/>
              <a:t>---</a:t>
            </a:r>
            <a:r>
              <a:rPr lang="zh-CN" altLang="en-US" b="0">
                <a:ea typeface="宋体" panose="02010600030101010101" pitchFamily="2" charset="-122"/>
              </a:rPr>
              <a:t>勘察资料</a:t>
            </a:r>
            <a:endParaRPr lang="zh-CN" altLang="en-US" b="0"/>
          </a:p>
          <a:p>
            <a:endParaRPr lang="zh-CN" altLang="en-US" b="0"/>
          </a:p>
          <a:p>
            <a:r>
              <a:rPr lang="zh-CN" altLang="en-US" b="0"/>
              <a:t>其他有关的规范、规程和标准</a:t>
            </a:r>
            <a:endParaRPr lang="zh-CN" altLang="en-US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单位工程施工组织设计的编制依据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4180" y="1496060"/>
            <a:ext cx="11074400" cy="4470400"/>
          </a:xfrm>
        </p:spPr>
        <p:txBody>
          <a:bodyPr/>
          <a:p>
            <a:r>
              <a:rPr lang="zh-CN" altLang="en-US" b="0"/>
              <a:t>以上就是单位工程施工组织设计的编制依据</a:t>
            </a:r>
            <a:endParaRPr lang="zh-CN" altLang="en-US" b="0"/>
          </a:p>
          <a:p>
            <a:r>
              <a:rPr lang="zh-CN" altLang="en-US" b="0"/>
              <a:t>通过对编制依据的学习，我们能体会到进行施工组织设</a:t>
            </a:r>
            <a:endParaRPr lang="zh-CN" altLang="en-US" b="0"/>
          </a:p>
          <a:p>
            <a:pPr marL="0" indent="0">
              <a:buNone/>
            </a:pPr>
            <a:r>
              <a:rPr lang="zh-CN" altLang="en-US" b="0"/>
              <a:t>计工作是一项综合性、专业性很强的技术工作。</a:t>
            </a:r>
            <a:endParaRPr lang="zh-CN" altLang="en-US" b="0"/>
          </a:p>
          <a:p>
            <a:pPr>
              <a:buFont typeface="Wingdings" panose="05000000000000000000" charset="0"/>
              <a:buChar char="u"/>
            </a:pPr>
            <a:r>
              <a:rPr lang="zh-CN" altLang="en-US" b="0"/>
              <a:t>下次课，我们将开始学习施工准备工作</a:t>
            </a:r>
            <a:endParaRPr lang="zh-CN" altLang="en-US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单位工程施工组织设计的编制依据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同心圆 13"/>
          <p:cNvSpPr/>
          <p:nvPr/>
        </p:nvSpPr>
        <p:spPr>
          <a:xfrm>
            <a:off x="3521075" y="1330325"/>
            <a:ext cx="4875213" cy="3654425"/>
          </a:xfrm>
          <a:prstGeom prst="donut">
            <a:avLst>
              <a:gd name="adj" fmla="val 4879"/>
            </a:avLst>
          </a:prstGeom>
          <a:gradFill>
            <a:gsLst>
              <a:gs pos="0">
                <a:sysClr val="window" lastClr="FFFFFF"/>
              </a:gs>
              <a:gs pos="55000">
                <a:sysClr val="window" lastClr="FFFFFF">
                  <a:lumMod val="95000"/>
                </a:sysClr>
              </a:gs>
              <a:gs pos="100000">
                <a:sysClr val="window" lastClr="FFFFFF">
                  <a:lumMod val="65000"/>
                </a:sysClr>
              </a:gs>
            </a:gsLst>
            <a:lin ang="81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556760" y="3052445"/>
            <a:ext cx="2925763" cy="9223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1209675"/>
            <a:r>
              <a:rPr lang="zh-CN" altLang="en-US" sz="5400" noProof="1">
                <a:solidFill>
                  <a:srgbClr val="5F8ADF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  <a:cs typeface="+mn-cs"/>
              </a:rPr>
              <a:t>谢谢聆听</a:t>
            </a:r>
            <a:endParaRPr lang="zh-CN" altLang="en-US" sz="5400" b="1" noProof="1" dirty="0">
              <a:solidFill>
                <a:srgbClr val="5F8ADF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 rot="10498052">
            <a:off x="3316288" y="5319713"/>
            <a:ext cx="298450" cy="223838"/>
          </a:xfrm>
          <a:prstGeom prst="ellipse">
            <a:avLst/>
          </a:prstGeom>
          <a:solidFill>
            <a:srgbClr val="CEB9A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21" name="组合 16"/>
          <p:cNvGrpSpPr/>
          <p:nvPr/>
        </p:nvGrpSpPr>
        <p:grpSpPr>
          <a:xfrm>
            <a:off x="680804" y="3499109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 rot="10498052">
            <a:off x="2679700" y="3987800"/>
            <a:ext cx="300038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3" name="组合 23"/>
          <p:cNvGrpSpPr/>
          <p:nvPr/>
        </p:nvGrpSpPr>
        <p:grpSpPr>
          <a:xfrm>
            <a:off x="2426473" y="511304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 rot="10498052">
            <a:off x="1637665" y="4575810"/>
            <a:ext cx="395288" cy="298450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38" name="组合 27"/>
          <p:cNvGrpSpPr/>
          <p:nvPr/>
        </p:nvGrpSpPr>
        <p:grpSpPr>
          <a:xfrm>
            <a:off x="5956351" y="5537794"/>
            <a:ext cx="404782" cy="30327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41" name="椭圆 40"/>
          <p:cNvSpPr/>
          <p:nvPr/>
        </p:nvSpPr>
        <p:spPr>
          <a:xfrm rot="10498052">
            <a:off x="4953000" y="5403850"/>
            <a:ext cx="250825" cy="187325"/>
          </a:xfrm>
          <a:prstGeom prst="ellipse">
            <a:avLst/>
          </a:prstGeom>
          <a:solidFill>
            <a:srgbClr val="628EE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2" name="椭圆 41"/>
          <p:cNvSpPr/>
          <p:nvPr/>
        </p:nvSpPr>
        <p:spPr>
          <a:xfrm rot="10498052">
            <a:off x="768350" y="5475288"/>
            <a:ext cx="298450" cy="22225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3" name="椭圆 42"/>
          <p:cNvSpPr/>
          <p:nvPr/>
        </p:nvSpPr>
        <p:spPr>
          <a:xfrm rot="10498052">
            <a:off x="10814050" y="4322763"/>
            <a:ext cx="296863" cy="223838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5" name="椭圆 44"/>
          <p:cNvSpPr/>
          <p:nvPr/>
        </p:nvSpPr>
        <p:spPr>
          <a:xfrm rot="10498052">
            <a:off x="10040938" y="3197225"/>
            <a:ext cx="296863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49" name="组合 44"/>
          <p:cNvGrpSpPr/>
          <p:nvPr/>
        </p:nvGrpSpPr>
        <p:grpSpPr>
          <a:xfrm>
            <a:off x="9114829" y="4301127"/>
            <a:ext cx="575354" cy="43106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6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54" name="椭圆 53"/>
          <p:cNvSpPr/>
          <p:nvPr/>
        </p:nvSpPr>
        <p:spPr>
          <a:xfrm rot="10498052">
            <a:off x="7756525" y="4872038"/>
            <a:ext cx="396875" cy="296863"/>
          </a:xfrm>
          <a:prstGeom prst="ellipse">
            <a:avLst/>
          </a:prstGeom>
          <a:solidFill>
            <a:srgbClr val="2BC3B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5" name="椭圆 54"/>
          <p:cNvSpPr/>
          <p:nvPr/>
        </p:nvSpPr>
        <p:spPr>
          <a:xfrm rot="10498052">
            <a:off x="9772650" y="5264150"/>
            <a:ext cx="250825" cy="187325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6" name="椭圆 55"/>
          <p:cNvSpPr/>
          <p:nvPr/>
        </p:nvSpPr>
        <p:spPr>
          <a:xfrm rot="10498052">
            <a:off x="7175500" y="5503863"/>
            <a:ext cx="298450" cy="223838"/>
          </a:xfrm>
          <a:prstGeom prst="ellipse">
            <a:avLst/>
          </a:prstGeom>
          <a:solidFill>
            <a:srgbClr val="47B6E7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5092700" y="1606485"/>
            <a:ext cx="1905000" cy="1330325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rgbClr val="D4BA3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ko-KR" altLang="en-US" strike="noStrike" noProof="1" dirty="0">
                <a:latin typeface="Verdana" panose="020B0604030504040204" pitchFamily="34" charset="0"/>
                <a:ea typeface="Gulim" panose="020B0600000101010101" pitchFamily="34" charset="-127"/>
                <a:cs typeface="+mn-cs"/>
              </a:rPr>
            </a:fld>
            <a:endParaRPr lang="ko-KR" altLang="en-US" strike="noStrike" noProof="1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r>
              <a:rPr lang="zh-CN" altLang="en-US"/>
              <a:t>单位工程施工组织设计的编制依据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0 -0.806119 L -0.014240 -0.01680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2951 -0.81173 L 0 -2.4691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7600" y="40586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6 -0.7892 L 5E-6 2.4691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44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194 -0.36577 L -2.77778E-7 5.68428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9700" y="18289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35 -0.78931 L 8.33333E-7 -4.717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712 -0.81186 L -0.01424 -0.02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7600" y="3945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ldLvl="0" animBg="1"/>
      <p:bldP spid="28" grpId="0" bldLvl="0" animBg="1"/>
      <p:bldP spid="37" grpId="0" bldLvl="0" animBg="1"/>
      <p:bldP spid="41" grpId="0" bldLvl="0" animBg="1"/>
      <p:bldP spid="42" grpId="0" bldLvl="0" animBg="1"/>
      <p:bldP spid="43" grpId="0" bldLvl="0" animBg="1"/>
      <p:bldP spid="45" grpId="0" bldLvl="0" animBg="1"/>
      <p:bldP spid="54" grpId="0" bldLvl="0" animBg="1"/>
      <p:bldP spid="55" grpId="0" bldLvl="0" animBg="1"/>
      <p:bldP spid="56" grpId="0" bldLvl="0" animBg="1"/>
      <p:bldP spid="8" grpId="0" bldLvl="0" animBg="1"/>
    </p:bldLst>
  </p:timing>
</p:sld>
</file>

<file path=ppt/theme/theme1.xml><?xml version="1.0" encoding="utf-8"?>
<a:theme xmlns:a="http://schemas.openxmlformats.org/drawingml/2006/main" name="148TGp_industry_light">
  <a:themeElements>
    <a:clrScheme name="148TGp_industry_light 2">
      <a:dk1>
        <a:srgbClr val="333389"/>
      </a:dk1>
      <a:lt1>
        <a:srgbClr val="FFFFFF"/>
      </a:lt1>
      <a:dk2>
        <a:srgbClr val="4D8ACD"/>
      </a:dk2>
      <a:lt2>
        <a:srgbClr val="C0C0C0"/>
      </a:lt2>
      <a:accent1>
        <a:srgbClr val="5F8ADF"/>
      </a:accent1>
      <a:accent2>
        <a:srgbClr val="D4BA3A"/>
      </a:accent2>
      <a:accent3>
        <a:srgbClr val="FFFFFF"/>
      </a:accent3>
      <a:accent4>
        <a:srgbClr val="2A2A74"/>
      </a:accent4>
      <a:accent5>
        <a:srgbClr val="B6C4EC"/>
      </a:accent5>
      <a:accent6>
        <a:srgbClr val="C0A834"/>
      </a:accent6>
      <a:hlink>
        <a:srgbClr val="5DA9A5"/>
      </a:hlink>
      <a:folHlink>
        <a:srgbClr val="BAC4A0"/>
      </a:folHlink>
    </a:clrScheme>
    <a:fontScheme name="148TGp_industr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48TGp_industry_light 1">
        <a:dk1>
          <a:srgbClr val="003366"/>
        </a:dk1>
        <a:lt1>
          <a:srgbClr val="FFFFFF"/>
        </a:lt1>
        <a:dk2>
          <a:srgbClr val="6542AA"/>
        </a:dk2>
        <a:lt2>
          <a:srgbClr val="C0C0C0"/>
        </a:lt2>
        <a:accent1>
          <a:srgbClr val="269DD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ACCCE9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2">
        <a:dk1>
          <a:srgbClr val="333389"/>
        </a:dk1>
        <a:lt1>
          <a:srgbClr val="FFFFFF"/>
        </a:lt1>
        <a:dk2>
          <a:srgbClr val="4D8ACD"/>
        </a:dk2>
        <a:lt2>
          <a:srgbClr val="C0C0C0"/>
        </a:lt2>
        <a:accent1>
          <a:srgbClr val="5F8ADF"/>
        </a:accent1>
        <a:accent2>
          <a:srgbClr val="D4BA3A"/>
        </a:accent2>
        <a:accent3>
          <a:srgbClr val="FFFFFF"/>
        </a:accent3>
        <a:accent4>
          <a:srgbClr val="2A2A74"/>
        </a:accent4>
        <a:accent5>
          <a:srgbClr val="B6C4EC"/>
        </a:accent5>
        <a:accent6>
          <a:srgbClr val="C0A834"/>
        </a:accent6>
        <a:hlink>
          <a:srgbClr val="5DA9A5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8TGp_industry_light 3">
        <a:dk1>
          <a:srgbClr val="006666"/>
        </a:dk1>
        <a:lt1>
          <a:srgbClr val="FFFFFF"/>
        </a:lt1>
        <a:dk2>
          <a:srgbClr val="003366"/>
        </a:dk2>
        <a:lt2>
          <a:srgbClr val="C0C0C0"/>
        </a:lt2>
        <a:accent1>
          <a:srgbClr val="73A784"/>
        </a:accent1>
        <a:accent2>
          <a:srgbClr val="D4BA3A"/>
        </a:accent2>
        <a:accent3>
          <a:srgbClr val="FFFFFF"/>
        </a:accent3>
        <a:accent4>
          <a:srgbClr val="005656"/>
        </a:accent4>
        <a:accent5>
          <a:srgbClr val="BCD0C2"/>
        </a:accent5>
        <a:accent6>
          <a:srgbClr val="C0A834"/>
        </a:accent6>
        <a:hlink>
          <a:srgbClr val="A1A959"/>
        </a:hlink>
        <a:folHlink>
          <a:srgbClr val="BAC4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148TGp_industry_light</Template>
  <TotalTime>0</TotalTime>
  <Words>575</Words>
  <Application>WPS 演示</Application>
  <PresentationFormat>全屏显示(4:3)</PresentationFormat>
  <Paragraphs>78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Gulim</vt:lpstr>
      <vt:lpstr>Verdana</vt:lpstr>
      <vt:lpstr>黑体</vt:lpstr>
      <vt:lpstr>华文琥珀</vt:lpstr>
      <vt:lpstr>方正姚体</vt:lpstr>
      <vt:lpstr>微软雅黑</vt:lpstr>
      <vt:lpstr>Gill Sans</vt:lpstr>
      <vt:lpstr>Gill Sans MT</vt:lpstr>
      <vt:lpstr>Calibri</vt:lpstr>
      <vt:lpstr>Arial Unicode MS</vt:lpstr>
      <vt:lpstr>华文中宋</vt:lpstr>
      <vt:lpstr>Wingdings</vt:lpstr>
      <vt:lpstr>148TGp_industry_light</vt:lpstr>
      <vt:lpstr>PowerPoint 演示文稿</vt:lpstr>
      <vt:lpstr>内容引入</vt:lpstr>
      <vt:lpstr>施工组织设计的分类</vt:lpstr>
      <vt:lpstr>单位工程施工组织设计的编制依据</vt:lpstr>
      <vt:lpstr>单位工程施工组织设计的编制依据</vt:lpstr>
      <vt:lpstr>单位工程施工组织设计的编制依据</vt:lpstr>
      <vt:lpstr>单位工程施工组织设计的编制依据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</dc:creator>
  <cp:lastModifiedBy>蓝天白云</cp:lastModifiedBy>
  <cp:revision>166</cp:revision>
  <dcterms:created xsi:type="dcterms:W3CDTF">2010-04-09T08:49:00Z</dcterms:created>
  <dcterms:modified xsi:type="dcterms:W3CDTF">2021-08-18T12:49:21Z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