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  <p:sldId id="414" r:id="rId7"/>
    <p:sldId id="415" r:id="rId8"/>
    <p:sldId id="416" r:id="rId9"/>
    <p:sldId id="41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kumimoji="0" lang="zh-CN" altLang="en-US" sz="18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sz="14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zh-CN" altLang="en-US" sz="2000" b="1" i="0" u="none" strike="noStrike" kern="1200" cap="none" spc="2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31621" name="Rectangle 5"/>
          <p:cNvSpPr>
            <a:spLocks noChangeArrowheads="1"/>
          </p:cNvSpPr>
          <p:nvPr/>
        </p:nvSpPr>
        <p:spPr bwMode="blackWhite">
          <a:xfrm>
            <a:off x="1524000" y="2794000"/>
            <a:ext cx="9144000" cy="15582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第</a:t>
            </a:r>
            <a:r>
              <a:rPr lang="en-US" altLang="zh-CN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2</a:t>
            </a:r>
            <a:r>
              <a:rPr lang="zh-CN" altLang="en-US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单元    总账业务</a:t>
            </a:r>
            <a:endParaRPr kumimoji="1" lang="zh-CN" altLang="en-US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zh-CN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blackWhite">
          <a:xfrm>
            <a:off x="1524000" y="1225550"/>
            <a:ext cx="9144000" cy="1568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会计电算化技能</a:t>
            </a:r>
            <a:endParaRPr kumimoji="1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实训教程</a:t>
            </a:r>
            <a:endParaRPr kumimoji="1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22530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2.3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出纳业务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531" name="Rectangle 4"/>
          <p:cNvSpPr/>
          <p:nvPr/>
        </p:nvSpPr>
        <p:spPr>
          <a:xfrm>
            <a:off x="2424113" y="2269490"/>
            <a:ext cx="7381875" cy="163004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任务导入：</a:t>
            </a:r>
            <a:endParaRPr lang="zh-CN" altLang="en-US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    宏信公司为了加强对现金和银行存款的管理，公司决定对会计人员所填制凭证中的收付凭证，必须经由出纳签字后才能记账。现在需要了解应如何对收付凭证进行出纳签字的操作？对出纳签字的操作有哪些具体的要求？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532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23554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555" name="AutoShape 9"/>
          <p:cNvSpPr/>
          <p:nvPr/>
        </p:nvSpPr>
        <p:spPr>
          <a:xfrm>
            <a:off x="2674938" y="2170113"/>
            <a:ext cx="7200900" cy="1331912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 anchor="t"/>
          <a:p>
            <a:pPr algn="just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3556" name="Rectangle 5"/>
          <p:cNvSpPr/>
          <p:nvPr/>
        </p:nvSpPr>
        <p:spPr>
          <a:xfrm>
            <a:off x="2674938" y="3782696"/>
            <a:ext cx="7127875" cy="206121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  正文中不同行的摘要可以相同也可以不同，但不能为空。每行摘要将随相应的会计科目在明细账、日记账中出现。新增分录完成后，按回车键，系统将摘要自动复制到下一分录行。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  科目名称栏应录入或选择最末级的科目编码。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  金额不能为</a:t>
            </a:r>
            <a:r>
              <a:rPr lang="zh-CN" altLang="en-US" sz="16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零</a:t>
            </a:r>
            <a:r>
              <a:rPr lang="zh-CN" altLang="en-US" sz="16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，红字以</a:t>
            </a:r>
            <a:r>
              <a:rPr lang="zh-CN" altLang="en-US" sz="16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－</a:t>
            </a:r>
            <a:r>
              <a:rPr lang="zh-CN" altLang="en-US" sz="16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号表示。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  若当前分录的金额为其他所有分录的借贷方差额，则在金额处按</a:t>
            </a:r>
            <a:r>
              <a:rPr lang="zh-CN" altLang="en-US" sz="16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en-US" altLang="zh-CN" sz="1600" b="1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sz="16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键即可。</a:t>
            </a:r>
            <a:r>
              <a:rPr lang="zh-CN" altLang="en-US" sz="1600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16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3557" name="Rectangle 6"/>
          <p:cNvSpPr/>
          <p:nvPr/>
        </p:nvSpPr>
        <p:spPr>
          <a:xfrm>
            <a:off x="2243138" y="159131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558" name="Rectangle 7"/>
          <p:cNvSpPr/>
          <p:nvPr/>
        </p:nvSpPr>
        <p:spPr>
          <a:xfrm>
            <a:off x="2855913" y="2205038"/>
            <a:ext cx="6805612" cy="119888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：填制付款凭证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201556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月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18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日，以现金支付财务部的办公用品费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920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元。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201556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月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18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日，以转账支票（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NO.13232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）支付销售部的租赁费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5000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元。 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3559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2.3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出纳业务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24578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4579" name="AutoShape 9"/>
          <p:cNvSpPr/>
          <p:nvPr/>
        </p:nvSpPr>
        <p:spPr>
          <a:xfrm>
            <a:off x="2674938" y="2170113"/>
            <a:ext cx="7200900" cy="1331912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 anchor="t"/>
          <a:p>
            <a:pPr algn="just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4580" name="Rectangle 5"/>
          <p:cNvSpPr/>
          <p:nvPr/>
        </p:nvSpPr>
        <p:spPr>
          <a:xfrm>
            <a:off x="2892425" y="3930015"/>
            <a:ext cx="7127875" cy="132207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  输入的结算方式、票号和发生日期将在进行银行对账时使用。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  凭证号按类别、按月由系统自动生成。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  当使用带有</a:t>
            </a:r>
            <a:r>
              <a:rPr lang="zh-CN" altLang="en-US" sz="16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个人往来</a:t>
            </a:r>
            <a:r>
              <a:rPr lang="zh-CN" altLang="en-US" sz="16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辅助核算的会计科目时应录入其部门及个人的名称。</a:t>
            </a:r>
            <a:r>
              <a:rPr lang="zh-CN" altLang="en-US" sz="1600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16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4581" name="Rectangle 6"/>
          <p:cNvSpPr/>
          <p:nvPr/>
        </p:nvSpPr>
        <p:spPr>
          <a:xfrm>
            <a:off x="2243138" y="159131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4582" name="Rectangle 7"/>
          <p:cNvSpPr/>
          <p:nvPr/>
        </p:nvSpPr>
        <p:spPr>
          <a:xfrm>
            <a:off x="2855913" y="2205038"/>
            <a:ext cx="6805612" cy="119888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：填制收款凭证 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201556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月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18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日，销售产品后收到一张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117000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元的转账支票（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NO.654521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）。其中货款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100000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元，税款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17000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元。 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201556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月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18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日，收到业务部江洋还款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1000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元。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4583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2.3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出纳业务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25602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603" name="AutoShape 9"/>
          <p:cNvSpPr/>
          <p:nvPr/>
        </p:nvSpPr>
        <p:spPr>
          <a:xfrm>
            <a:off x="2674938" y="2168525"/>
            <a:ext cx="7200900" cy="973138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 anchor="t"/>
          <a:p>
            <a:pPr algn="just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5604" name="Rectangle 5"/>
          <p:cNvSpPr/>
          <p:nvPr/>
        </p:nvSpPr>
        <p:spPr>
          <a:xfrm>
            <a:off x="2892425" y="3437573"/>
            <a:ext cx="6696075" cy="230695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凭证填制后可以直接修改，但是，凭证一旦保存，其凭证类别则不能修改。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采用序时控制时，凭证日期应大于或等于启用日期，但不能超过计算机系统日期。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一般情况下只能由制单人本人修改错误的凭证。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若已采用制单序时控制，则在修改制单日期时，不能在上一张凭证的制单日期之前。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5605" name="Rectangle 6"/>
          <p:cNvSpPr/>
          <p:nvPr/>
        </p:nvSpPr>
        <p:spPr>
          <a:xfrm>
            <a:off x="2243138" y="159131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606" name="Rectangle 7"/>
          <p:cNvSpPr/>
          <p:nvPr/>
        </p:nvSpPr>
        <p:spPr>
          <a:xfrm>
            <a:off x="2855913" y="2205038"/>
            <a:ext cx="6805612" cy="70675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：修改记账凭证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201556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18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日，将第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号付款凭证的金额修改为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982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元。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5607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2.3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出纳业务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26626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6627" name="AutoShape 9"/>
          <p:cNvSpPr/>
          <p:nvPr/>
        </p:nvSpPr>
        <p:spPr>
          <a:xfrm>
            <a:off x="2674938" y="2168525"/>
            <a:ext cx="7200900" cy="1152525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 anchor="t"/>
          <a:p>
            <a:pPr algn="just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6628" name="Rectangle 5"/>
          <p:cNvSpPr/>
          <p:nvPr/>
        </p:nvSpPr>
        <p:spPr>
          <a:xfrm>
            <a:off x="2892425" y="3575209"/>
            <a:ext cx="6696075" cy="203009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若对出纳凭证（即涉及到库存现金和银行存款的收付凭证）进行签字操作应做好两项准备。即操作员应具有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出纳签字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权限和在系统初始化的科目设置中指定了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库存现金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为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现金总账科目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银行存款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为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银行总账科目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如果已签字凭证发现有错误，则需单击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取消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按钮，取消签字（由原签字人取消签字），再由制单人修改。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6629" name="Rectangle 6"/>
          <p:cNvSpPr/>
          <p:nvPr/>
        </p:nvSpPr>
        <p:spPr>
          <a:xfrm>
            <a:off x="2243138" y="159131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6630" name="Rectangle 7"/>
          <p:cNvSpPr/>
          <p:nvPr/>
        </p:nvSpPr>
        <p:spPr>
          <a:xfrm>
            <a:off x="2855913" y="2205038"/>
            <a:ext cx="6805612" cy="101473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：出纳签字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由出纳员赵强（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ZQ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，密码：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000000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）将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月份所填制的收付凭证进行出纳签字。</a:t>
            </a:r>
            <a:r>
              <a:rPr lang="zh-CN" altLang="en-US" sz="2000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2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6631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2.3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出纳业务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27650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651" name="AutoShape 9"/>
          <p:cNvSpPr/>
          <p:nvPr/>
        </p:nvSpPr>
        <p:spPr>
          <a:xfrm>
            <a:off x="2674938" y="2168525"/>
            <a:ext cx="7200900" cy="1116013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 anchor="t"/>
          <a:p>
            <a:pPr algn="just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5"/>
          <p:cNvSpPr/>
          <p:nvPr/>
        </p:nvSpPr>
        <p:spPr>
          <a:xfrm>
            <a:off x="2892425" y="3577591"/>
            <a:ext cx="6911975" cy="203009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在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银行日记账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中，如果本月尚未结账，显示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当前合计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当前累计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；如果本月已经结账，则显示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本月合计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本年累计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查询日记账时还可以用鼠标双击某行或单击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凭证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按钮，查看相应的凭证，单击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总账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按钮可以查看此科目的三栏式总账。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现金日记账的查询与银行存款日记账的查询操作基本相同。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18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3" name="Rectangle 6"/>
          <p:cNvSpPr/>
          <p:nvPr/>
        </p:nvSpPr>
        <p:spPr>
          <a:xfrm>
            <a:off x="2243138" y="159131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654" name="Rectangle 7"/>
          <p:cNvSpPr/>
          <p:nvPr/>
        </p:nvSpPr>
        <p:spPr>
          <a:xfrm>
            <a:off x="2855913" y="2205038"/>
            <a:ext cx="6805612" cy="101473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：查询日记账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查询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201556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月份的</a:t>
            </a:r>
            <a:r>
              <a:rPr lang="zh-CN" altLang="en-US" sz="20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包含未记账凭证</a:t>
            </a:r>
            <a:r>
              <a:rPr lang="zh-CN" altLang="en-US" sz="20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的银行存款日记账。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5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2.3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出纳业务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28674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8675" name="AutoShape 9"/>
          <p:cNvSpPr/>
          <p:nvPr/>
        </p:nvSpPr>
        <p:spPr>
          <a:xfrm>
            <a:off x="2674938" y="2168525"/>
            <a:ext cx="7200900" cy="900113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 anchor="t"/>
          <a:p>
            <a:pPr algn="just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676" name="Rectangle 5"/>
          <p:cNvSpPr/>
          <p:nvPr/>
        </p:nvSpPr>
        <p:spPr>
          <a:xfrm>
            <a:off x="2892425" y="3566478"/>
            <a:ext cx="6911975" cy="163004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在</a:t>
            </a:r>
            <a:r>
              <a:rPr lang="zh-CN" altLang="en-US" sz="20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资金日报表</a:t>
            </a:r>
            <a:r>
              <a:rPr lang="zh-CN" altLang="en-US" sz="20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界面，用鼠标单击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日报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可查询并打印光标所在行科目的日报单。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用鼠标单击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昨日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按钮可查看现金、银行科目的昨日余额。 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677" name="Rectangle 6"/>
          <p:cNvSpPr/>
          <p:nvPr/>
        </p:nvSpPr>
        <p:spPr>
          <a:xfrm>
            <a:off x="2243138" y="159131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8678" name="Rectangle 7"/>
          <p:cNvSpPr/>
          <p:nvPr/>
        </p:nvSpPr>
        <p:spPr>
          <a:xfrm>
            <a:off x="2855913" y="2205038"/>
            <a:ext cx="6805612" cy="101473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：查询资金日报表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查询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201556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18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日的资金日报表（包含未记账凭证）。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679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2.3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出纳业务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TEMPLATE_CATEGORY" val="custom"/>
  <p:tag name="KSO_WM_TEMPLATE_INDEX" val="2020442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1447</Words>
  <Application>WPS 演示</Application>
  <PresentationFormat>宽屏</PresentationFormat>
  <Paragraphs>99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Times New Roman</vt:lpstr>
      <vt:lpstr>黑体</vt:lpstr>
      <vt:lpstr>楷体_GB2312</vt:lpstr>
      <vt:lpstr>新宋体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海英</cp:lastModifiedBy>
  <cp:revision>150</cp:revision>
  <dcterms:created xsi:type="dcterms:W3CDTF">2019-06-19T02:08:00Z</dcterms:created>
  <dcterms:modified xsi:type="dcterms:W3CDTF">2021-01-10T07:01:56Z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