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90" r:id="rId3"/>
    <p:sldId id="533" r:id="rId4"/>
    <p:sldId id="523" r:id="rId5"/>
    <p:sldId id="552" r:id="rId6"/>
    <p:sldId id="554" r:id="rId7"/>
    <p:sldId id="555" r:id="rId8"/>
    <p:sldId id="556" r:id="rId9"/>
    <p:sldId id="558" r:id="rId10"/>
    <p:sldId id="539" r:id="rId11"/>
    <p:sldId id="433" r:id="rId12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89"/>
    <a:srgbClr val="FFFFFF"/>
    <a:srgbClr val="5F8ADF"/>
    <a:srgbClr val="5DA9A5"/>
    <a:srgbClr val="D4BA3A"/>
    <a:srgbClr val="2E67A5"/>
    <a:srgbClr val="5988DD"/>
    <a:srgbClr val="77956D"/>
    <a:srgbClr val="6666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1267" y="-72"/>
      </p:cViewPr>
      <p:guideLst>
        <p:guide orient="horz" pos="1766"/>
        <p:guide pos="3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6" name="Rectangle 4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Second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Third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Fourth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Fifth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ko-KR" altLang="en-US" sz="1200" strike="noStrike" noProof="1" dirty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200" strike="noStrike" noProof="1" dirty="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10672763" y="0"/>
            <a:ext cx="1519238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3"/>
          <p:cNvSpPr>
            <a:spLocks noChangeArrowheads="1"/>
          </p:cNvSpPr>
          <p:nvPr userDrawn="1"/>
        </p:nvSpPr>
        <p:spPr bwMode="auto">
          <a:xfrm>
            <a:off x="-14287" y="4648200"/>
            <a:ext cx="12192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2149475"/>
            <a:ext cx="12192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Freeform 7"/>
          <p:cNvSpPr/>
          <p:nvPr userDrawn="1"/>
        </p:nvSpPr>
        <p:spPr bwMode="auto">
          <a:xfrm>
            <a:off x="-14287" y="2133600"/>
            <a:ext cx="10687050" cy="2271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3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AutoShape 8"/>
          <p:cNvSpPr>
            <a:spLocks noChangeArrowheads="1"/>
          </p:cNvSpPr>
          <p:nvPr userDrawn="1"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AutoShape 9"/>
          <p:cNvSpPr>
            <a:spLocks noChangeArrowheads="1"/>
          </p:cNvSpPr>
          <p:nvPr userDrawn="1"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AutoShape 10"/>
          <p:cNvSpPr>
            <a:spLocks noChangeArrowheads="1"/>
          </p:cNvSpPr>
          <p:nvPr userDrawn="1"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" y="2149475"/>
            <a:ext cx="4283075" cy="339248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016000" y="1371600"/>
            <a:ext cx="9550400" cy="762000"/>
          </a:xfr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68800" y="3124200"/>
            <a:ext cx="60960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84800" y="6553200"/>
            <a:ext cx="2438400" cy="152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" y="6553200"/>
            <a:ext cx="3149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smtClean="0">
                <a:solidFill>
                  <a:schemeClr val="tx2"/>
                </a:solidFill>
                <a:ea typeface="Gulim" panose="020B0600000101010101" pitchFamily="34" charset="-127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400800"/>
            <a:ext cx="508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eaLnBrk="1" fontAlgn="base" hangingPunct="1">
              <a:buNone/>
            </a:pPr>
            <a:fld id="{9A0DB2DC-4C9A-4742-B13C-FB6460FD3503}" type="slidenum">
              <a:rPr lang="ko-KR" altLang="en-US" sz="1400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400" strike="noStrike" noProof="1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13800" y="381000"/>
            <a:ext cx="2768600" cy="5943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8102600" cy="5943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08000" y="1066800"/>
            <a:ext cx="11074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u"/>
              <a:defRPr/>
            </a:pPr>
            <a:endParaRPr kumimoji="0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274935" cy="4889500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Verdana" panose="020B0604030504040204" pitchFamily="34" charset="0"/>
              </a:defRPr>
            </a:lvl3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468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Freeform 2"/>
          <p:cNvSpPr/>
          <p:nvPr/>
        </p:nvSpPr>
        <p:spPr bwMode="auto">
          <a:xfrm>
            <a:off x="-12700" y="344488"/>
            <a:ext cx="10926763" cy="633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9738" y="6502400"/>
            <a:ext cx="33528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 smtClean="0">
                <a:latin typeface="+mn-lt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892810" y="2697480"/>
            <a:ext cx="9895205" cy="32461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029" name="Group 5"/>
          <p:cNvGrpSpPr/>
          <p:nvPr userDrawn="1"/>
        </p:nvGrpSpPr>
        <p:grpSpPr>
          <a:xfrm>
            <a:off x="10871200" y="0"/>
            <a:ext cx="1320800" cy="6858000"/>
            <a:chOff x="0" y="0"/>
            <a:chExt cx="720" cy="4320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" y="0"/>
              <a:ext cx="718" cy="4320"/>
            </a:xfrm>
            <a:prstGeom prst="rect">
              <a:avLst/>
            </a:prstGeom>
            <a:solidFill>
              <a:schemeClr val="bg2">
                <a:alpha val="39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219"/>
              <a:ext cx="720" cy="39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2" name="Rectangle 8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grpSp>
        <p:nvGrpSpPr>
          <p:cNvPr id="1033" name="Group 9"/>
          <p:cNvGrpSpPr/>
          <p:nvPr userDrawn="1"/>
        </p:nvGrpSpPr>
        <p:grpSpPr>
          <a:xfrm>
            <a:off x="203200" y="228600"/>
            <a:ext cx="1117600" cy="838200"/>
            <a:chOff x="0" y="0"/>
            <a:chExt cx="510" cy="48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0" y="11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22" y="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222" y="24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362700"/>
            <a:ext cx="508000" cy="228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u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3"/>
          <p:cNvSpPr txBox="1"/>
          <p:nvPr/>
        </p:nvSpPr>
        <p:spPr>
          <a:xfrm>
            <a:off x="7467600" y="5865813"/>
            <a:ext cx="2011363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主讲人：任静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WordArt 6"/>
          <p:cNvSpPr/>
          <p:nvPr/>
        </p:nvSpPr>
        <p:spPr>
          <a:xfrm>
            <a:off x="6051550" y="1177925"/>
            <a:ext cx="4319588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4400">
                <a:solidFill>
                  <a:srgbClr val="0033CC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建筑施工组织</a:t>
            </a:r>
            <a:endParaRPr lang="zh-CN" altLang="en-US" sz="4400">
              <a:solidFill>
                <a:srgbClr val="0033CC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4782503" y="2557145"/>
            <a:ext cx="4792980" cy="14452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 eaLnBrk="0" hangingPunct="0"/>
            <a:r>
              <a:rPr lang="en-US" altLang="zh-CN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</a:t>
            </a:r>
            <a:r>
              <a: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双代号时标网络图</a:t>
            </a:r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algn="l" eaLnBrk="0" hangingPunct="0"/>
            <a:r>
              <a: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直接绘制法</a:t>
            </a:r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" name="图片 5126" descr="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" y="133350"/>
            <a:ext cx="895350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3"/>
          <p:cNvSpPr txBox="1"/>
          <p:nvPr/>
        </p:nvSpPr>
        <p:spPr>
          <a:xfrm>
            <a:off x="1317625" y="287338"/>
            <a:ext cx="3778250" cy="8905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400" u="sng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聊 城 市 技 师 学 院</a:t>
            </a:r>
            <a:endParaRPr lang="zh-CN" altLang="en-US" u="sng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r>
              <a:rPr lang="en-US" altLang="zh-CN" sz="1000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TECHNICIAN COLLEGE OF LIAOCHENG CITY</a:t>
            </a:r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同心圆 13"/>
          <p:cNvSpPr/>
          <p:nvPr/>
        </p:nvSpPr>
        <p:spPr>
          <a:xfrm>
            <a:off x="3521075" y="1330325"/>
            <a:ext cx="4875213" cy="3654425"/>
          </a:xfrm>
          <a:prstGeom prst="donut">
            <a:avLst>
              <a:gd name="adj" fmla="val 4879"/>
            </a:avLst>
          </a:prstGeom>
          <a:gradFill>
            <a:gsLst>
              <a:gs pos="0">
                <a:sysClr val="window" lastClr="FFFFFF"/>
              </a:gs>
              <a:gs pos="5500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81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4556760" y="3052445"/>
            <a:ext cx="2925763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1209675"/>
            <a:r>
              <a:rPr lang="zh-CN" altLang="en-US" sz="5400" noProof="1">
                <a:solidFill>
                  <a:srgbClr val="5F8ADF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  <a:cs typeface="+mn-cs"/>
              </a:rPr>
              <a:t>谢谢聆听</a:t>
            </a:r>
            <a:endParaRPr lang="zh-CN" altLang="en-US" sz="5400" b="1" noProof="1" dirty="0">
              <a:solidFill>
                <a:srgbClr val="5F8ADF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  <a:cs typeface="+mn-cs"/>
            </a:endParaRPr>
          </a:p>
        </p:txBody>
      </p:sp>
      <p:sp>
        <p:nvSpPr>
          <p:cNvPr id="20" name="椭圆 19"/>
          <p:cNvSpPr/>
          <p:nvPr/>
        </p:nvSpPr>
        <p:spPr>
          <a:xfrm rot="10498052">
            <a:off x="3316288" y="5319713"/>
            <a:ext cx="298450" cy="223838"/>
          </a:xfrm>
          <a:prstGeom prst="ellipse">
            <a:avLst/>
          </a:prstGeom>
          <a:solidFill>
            <a:srgbClr val="CEB9A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21" name="组合 16"/>
          <p:cNvGrpSpPr/>
          <p:nvPr/>
        </p:nvGrpSpPr>
        <p:grpSpPr>
          <a:xfrm>
            <a:off x="680804" y="3499109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rot="10498052">
            <a:off x="2679700" y="3987800"/>
            <a:ext cx="300038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3" name="组合 23"/>
          <p:cNvGrpSpPr/>
          <p:nvPr/>
        </p:nvGrpSpPr>
        <p:grpSpPr>
          <a:xfrm>
            <a:off x="2426473" y="511304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 rot="10498052">
            <a:off x="1637665" y="4575810"/>
            <a:ext cx="395288" cy="298450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8" name="组合 27"/>
          <p:cNvGrpSpPr/>
          <p:nvPr/>
        </p:nvGrpSpPr>
        <p:grpSpPr>
          <a:xfrm>
            <a:off x="5956351" y="5537794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3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41" name="椭圆 40"/>
          <p:cNvSpPr/>
          <p:nvPr/>
        </p:nvSpPr>
        <p:spPr>
          <a:xfrm rot="10498052">
            <a:off x="4953000" y="5403850"/>
            <a:ext cx="250825" cy="187325"/>
          </a:xfrm>
          <a:prstGeom prst="ellipse">
            <a:avLst/>
          </a:prstGeom>
          <a:solidFill>
            <a:srgbClr val="628EE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2" name="椭圆 41"/>
          <p:cNvSpPr/>
          <p:nvPr/>
        </p:nvSpPr>
        <p:spPr>
          <a:xfrm rot="10498052">
            <a:off x="768350" y="5475288"/>
            <a:ext cx="298450" cy="222250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3" name="椭圆 42"/>
          <p:cNvSpPr/>
          <p:nvPr/>
        </p:nvSpPr>
        <p:spPr>
          <a:xfrm rot="10498052">
            <a:off x="10814050" y="4322763"/>
            <a:ext cx="296863" cy="223838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5" name="椭圆 44"/>
          <p:cNvSpPr/>
          <p:nvPr/>
        </p:nvSpPr>
        <p:spPr>
          <a:xfrm rot="10498052">
            <a:off x="10040938" y="3197225"/>
            <a:ext cx="296863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49" name="组合 44"/>
          <p:cNvGrpSpPr/>
          <p:nvPr/>
        </p:nvGrpSpPr>
        <p:grpSpPr>
          <a:xfrm>
            <a:off x="9114829" y="430112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54" name="椭圆 53"/>
          <p:cNvSpPr/>
          <p:nvPr/>
        </p:nvSpPr>
        <p:spPr>
          <a:xfrm rot="10498052">
            <a:off x="7756525" y="4872038"/>
            <a:ext cx="396875" cy="296863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5" name="椭圆 54"/>
          <p:cNvSpPr/>
          <p:nvPr/>
        </p:nvSpPr>
        <p:spPr>
          <a:xfrm rot="10498052">
            <a:off x="9772650" y="5264150"/>
            <a:ext cx="250825" cy="187325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6" name="椭圆 55"/>
          <p:cNvSpPr/>
          <p:nvPr/>
        </p:nvSpPr>
        <p:spPr>
          <a:xfrm rot="10498052">
            <a:off x="7175500" y="5503863"/>
            <a:ext cx="298450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092700" y="1606485"/>
            <a:ext cx="1905000" cy="1330325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D4BA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双代号时标网络图直接绘制法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0 -0.806119 L -0.014240 -0.0168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2951 -0.81173 L 0 -2.4691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7600" y="405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6 -0.7892 L 5E-6 2.4691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44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28" grpId="0" bldLvl="0" animBg="1"/>
      <p:bldP spid="37" grpId="0" bldLvl="0" animBg="1"/>
      <p:bldP spid="41" grpId="0" bldLvl="0" animBg="1"/>
      <p:bldP spid="42" grpId="0" bldLvl="0" animBg="1"/>
      <p:bldP spid="43" grpId="0" bldLvl="0" animBg="1"/>
      <p:bldP spid="45" grpId="0" bldLvl="0" animBg="1"/>
      <p:bldP spid="54" grpId="0" bldLvl="0" animBg="1"/>
      <p:bldP spid="55" grpId="0" bldLvl="0" animBg="1"/>
      <p:bldP spid="56" grpId="0" bldLvl="0" animBg="1"/>
      <p:bldP spid="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6" name="Group 10"/>
          <p:cNvGrpSpPr/>
          <p:nvPr/>
        </p:nvGrpSpPr>
        <p:grpSpPr>
          <a:xfrm>
            <a:off x="3235325" y="2546350"/>
            <a:ext cx="4074160" cy="781050"/>
            <a:chOff x="-213" y="16"/>
            <a:chExt cx="4373" cy="492"/>
          </a:xfrm>
        </p:grpSpPr>
        <p:sp>
          <p:nvSpPr>
            <p:cNvPr id="5131" name="AutoShap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12" y="69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绘制要点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91" name="AutoShape 12"/>
            <p:cNvSpPr>
              <a:spLocks noChangeAspect="1"/>
            </p:cNvSpPr>
            <p:nvPr/>
          </p:nvSpPr>
          <p:spPr>
            <a:xfrm>
              <a:off x="-213" y="16"/>
              <a:ext cx="930" cy="492"/>
            </a:xfrm>
            <a:prstGeom prst="hexagon">
              <a:avLst>
                <a:gd name="adj" fmla="val 28554"/>
                <a:gd name="vf" fmla="val 115470"/>
              </a:avLst>
            </a:prstGeom>
            <a:solidFill>
              <a:schemeClr val="accent1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2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3295650" y="3792988"/>
            <a:ext cx="4014197" cy="779012"/>
            <a:chOff x="-1474" y="644"/>
            <a:chExt cx="4421" cy="491"/>
          </a:xfrm>
        </p:grpSpPr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-501" y="697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   </a:t>
              </a:r>
              <a:r>
                <a:rPr kumimoji="0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绘制过程</a:t>
              </a:r>
              <a:endPara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406" name="AutoShape 27"/>
            <p:cNvSpPr>
              <a:spLocks noChangeAspect="1"/>
            </p:cNvSpPr>
            <p:nvPr/>
          </p:nvSpPr>
          <p:spPr>
            <a:xfrm>
              <a:off x="-1474" y="644"/>
              <a:ext cx="913" cy="491"/>
            </a:xfrm>
            <a:prstGeom prst="hexagon">
              <a:avLst>
                <a:gd name="adj" fmla="val 28615"/>
                <a:gd name="vf" fmla="val 115470"/>
              </a:avLst>
            </a:prstGeom>
            <a:solidFill>
              <a:schemeClr val="accent2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3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3296285" y="1385703"/>
            <a:ext cx="4014197" cy="779012"/>
            <a:chOff x="-1474" y="644"/>
            <a:chExt cx="4421" cy="491"/>
          </a:xfrm>
        </p:grpSpPr>
        <p:sp>
          <p:nvSpPr>
            <p:cNvPr id="5" name="AutoShape 21"/>
            <p:cNvSpPr>
              <a:spLocks noChangeArrowheads="1"/>
            </p:cNvSpPr>
            <p:nvPr/>
          </p:nvSpPr>
          <p:spPr bwMode="auto">
            <a:xfrm>
              <a:off x="-501" y="697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   </a:t>
              </a:r>
              <a:r>
                <a:rPr kumimoji="0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概念</a:t>
              </a:r>
              <a:endPara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AutoShape 27"/>
            <p:cNvSpPr>
              <a:spLocks noChangeAspect="1"/>
            </p:cNvSpPr>
            <p:nvPr/>
          </p:nvSpPr>
          <p:spPr>
            <a:xfrm>
              <a:off x="-1474" y="644"/>
              <a:ext cx="913" cy="491"/>
            </a:xfrm>
            <a:prstGeom prst="hexagon">
              <a:avLst>
                <a:gd name="adj" fmla="val 28615"/>
                <a:gd name="vf" fmla="val 115470"/>
              </a:avLst>
            </a:prstGeom>
            <a:solidFill>
              <a:schemeClr val="accent2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1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双代号时标网络图间接绘制法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35960" y="4794885"/>
            <a:ext cx="4074160" cy="781050"/>
            <a:chOff x="-213" y="16"/>
            <a:chExt cx="4373" cy="492"/>
          </a:xfrm>
        </p:grpSpPr>
        <p:sp>
          <p:nvSpPr>
            <p:cNvPr id="12" name="AutoShap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12" y="69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绘制总结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3" name="AutoShape 12"/>
            <p:cNvSpPr>
              <a:spLocks noChangeAspect="1"/>
            </p:cNvSpPr>
            <p:nvPr/>
          </p:nvSpPr>
          <p:spPr>
            <a:xfrm>
              <a:off x="-213" y="16"/>
              <a:ext cx="930" cy="492"/>
            </a:xfrm>
            <a:prstGeom prst="hexagon">
              <a:avLst>
                <a:gd name="adj" fmla="val 28554"/>
                <a:gd name="vf" fmla="val 115470"/>
              </a:avLst>
            </a:prstGeom>
            <a:solidFill>
              <a:schemeClr val="accent1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4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48410" y="1185545"/>
            <a:ext cx="9296400" cy="4889500"/>
          </a:xfrm>
        </p:spPr>
        <p:txBody>
          <a:bodyPr/>
          <a:p>
            <a:pPr lvl="0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概念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r>
              <a:rPr lang="zh-CN" altLang="en-US" sz="2055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直接绘制法是不计算网络计划时间参数，直接在时间坐标上进行时标网络图绘制的方法。</a:t>
            </a:r>
            <a:endParaRPr lang="zh-CN" altLang="en-US" sz="2055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endParaRPr lang="zh-CN" altLang="en-US" sz="20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13585" y="3044190"/>
            <a:ext cx="7846060" cy="3215640"/>
          </a:xfrm>
          <a:prstGeom prst="rect">
            <a:avLst/>
          </a:prstGeom>
        </p:spPr>
      </p:pic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双代号时标网络图直接绘制法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0855" y="984250"/>
            <a:ext cx="10400665" cy="4889500"/>
          </a:xfrm>
        </p:spPr>
        <p:txBody>
          <a:bodyPr/>
          <a:p>
            <a:r>
              <a:rPr lang="zh-CN" altLang="en-US"/>
              <a:t>绘制要点</a:t>
            </a:r>
            <a:endParaRPr lang="zh-CN" altLang="en-US"/>
          </a:p>
          <a:p>
            <a:pPr lvl="1" algn="just"/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时间长短坐标限：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箭线的长度代表着具体的施工时间，受到时间坐标的制约。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lvl="1" algn="just"/>
            <a: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曲直斜平利相连：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箭线的表达方式可以是直线、折线、斜线等，但布图应合理，直观清晰。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lvl="1" algn="just"/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箭线到齐画节点：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工作的开始节点必须在该工作的全部紧前工作都画出后，定位在这些紧前工作最晚完成的时间刻度上。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lvl="1" algn="just"/>
            <a: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画完节点补波线：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某些工作的箭线长度不足以达到其完成节点时，用波形线补足。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lvl="1" algn="just"/>
            <a: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零线尽量拉垂直：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虚工作持续时间为零，应尽可能让其为垂直线。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lvl="1" algn="just"/>
            <a: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否则安排有缺陷：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若出现虚工作占据时间的情况，其原因是工作面停歇或施工作业队组工作不连续。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lvl="1"/>
            <a:endParaRPr lang="zh-CN" altLang="en-US" sz="20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双代号时标网络图直接绘制法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矩形 4"/>
          <p:cNvSpPr/>
          <p:nvPr/>
        </p:nvSpPr>
        <p:spPr>
          <a:xfrm>
            <a:off x="-20955" y="12065"/>
            <a:ext cx="12212955" cy="68459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50178" name="表格 50177"/>
          <p:cNvGraphicFramePr/>
          <p:nvPr>
            <p:custDataLst>
              <p:tags r:id="rId1"/>
            </p:custDataLst>
          </p:nvPr>
        </p:nvGraphicFramePr>
        <p:xfrm>
          <a:off x="840105" y="2151380"/>
          <a:ext cx="9144000" cy="4251960"/>
        </p:xfrm>
        <a:graphic>
          <a:graphicData uri="http://schemas.openxmlformats.org/drawingml/2006/table">
            <a:tbl>
              <a:tblPr/>
              <a:tblGrid>
                <a:gridCol w="652780"/>
                <a:gridCol w="655320"/>
                <a:gridCol w="652780"/>
                <a:gridCol w="666750"/>
                <a:gridCol w="638175"/>
                <a:gridCol w="654050"/>
                <a:gridCol w="652145"/>
                <a:gridCol w="652780"/>
                <a:gridCol w="655320"/>
                <a:gridCol w="652780"/>
                <a:gridCol w="652145"/>
                <a:gridCol w="652780"/>
                <a:gridCol w="654050"/>
                <a:gridCol w="652145"/>
              </a:tblGrid>
              <a:tr h="518160"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</a:rPr>
                        <a:t>时间</a:t>
                      </a:r>
                      <a:endParaRPr lang="zh-CN" altLang="en-US" sz="1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1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2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3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4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5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6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7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8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9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10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11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12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400"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</a:rPr>
                        <a:t>时间</a:t>
                      </a:r>
                      <a:endParaRPr lang="zh-CN" altLang="en-US" sz="1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1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2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3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4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5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6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7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8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9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10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11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dirty="0">
                          <a:latin typeface="Times New Roman" panose="02020603050405020304" pitchFamily="18" charset="0"/>
                        </a:rPr>
                        <a:t>12</a:t>
                      </a:r>
                      <a:endParaRPr lang="en-US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1196" name="Line 124"/>
          <p:cNvSpPr/>
          <p:nvPr/>
        </p:nvSpPr>
        <p:spPr>
          <a:xfrm>
            <a:off x="1659255" y="4421505"/>
            <a:ext cx="1582738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</p:sp>
      <p:sp>
        <p:nvSpPr>
          <p:cNvPr id="131197" name="Text Box 125"/>
          <p:cNvSpPr txBox="1"/>
          <p:nvPr/>
        </p:nvSpPr>
        <p:spPr>
          <a:xfrm>
            <a:off x="3807143" y="2760980"/>
            <a:ext cx="1017587" cy="3429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吊顶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1198" name="Text Box 126"/>
          <p:cNvSpPr txBox="1"/>
          <p:nvPr/>
        </p:nvSpPr>
        <p:spPr>
          <a:xfrm>
            <a:off x="6070918" y="2783205"/>
            <a:ext cx="668337" cy="3302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吊顶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1199" name="Text Box 127"/>
          <p:cNvSpPr txBox="1"/>
          <p:nvPr/>
        </p:nvSpPr>
        <p:spPr>
          <a:xfrm>
            <a:off x="7536180" y="2772093"/>
            <a:ext cx="1039813" cy="37465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顶墙涂料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3207068" y="4216718"/>
            <a:ext cx="409575" cy="377825"/>
            <a:chOff x="1491" y="2933"/>
            <a:chExt cx="258" cy="238"/>
          </a:xfrm>
        </p:grpSpPr>
        <p:sp>
          <p:nvSpPr>
            <p:cNvPr id="47232" name="Oval 129"/>
            <p:cNvSpPr/>
            <p:nvPr/>
          </p:nvSpPr>
          <p:spPr>
            <a:xfrm>
              <a:off x="1505" y="2933"/>
              <a:ext cx="244" cy="238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233" name="Text Box 130"/>
            <p:cNvSpPr txBox="1"/>
            <p:nvPr/>
          </p:nvSpPr>
          <p:spPr>
            <a:xfrm>
              <a:off x="1491" y="2947"/>
              <a:ext cx="229" cy="22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/>
              <a:r>
                <a:rPr lang="zh-TW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1221105" y="4216718"/>
            <a:ext cx="433388" cy="377825"/>
            <a:chOff x="240" y="2933"/>
            <a:chExt cx="273" cy="238"/>
          </a:xfrm>
        </p:grpSpPr>
        <p:sp>
          <p:nvSpPr>
            <p:cNvPr id="47235" name="Oval 132"/>
            <p:cNvSpPr/>
            <p:nvPr/>
          </p:nvSpPr>
          <p:spPr>
            <a:xfrm>
              <a:off x="269" y="2933"/>
              <a:ext cx="244" cy="238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pPr algn="just"/>
              <a:r>
                <a:rPr lang="en-US" altLang="zh-CN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 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236" name="Text Box 133"/>
            <p:cNvSpPr txBox="1"/>
            <p:nvPr/>
          </p:nvSpPr>
          <p:spPr>
            <a:xfrm>
              <a:off x="240" y="2947"/>
              <a:ext cx="229" cy="22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/>
              <a:r>
                <a:rPr lang="zh-TW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Group 134"/>
          <p:cNvGrpSpPr/>
          <p:nvPr/>
        </p:nvGrpSpPr>
        <p:grpSpPr>
          <a:xfrm>
            <a:off x="5169218" y="2997518"/>
            <a:ext cx="409575" cy="377825"/>
            <a:chOff x="2727" y="2165"/>
            <a:chExt cx="258" cy="238"/>
          </a:xfrm>
        </p:grpSpPr>
        <p:sp>
          <p:nvSpPr>
            <p:cNvPr id="47238" name="Oval 135"/>
            <p:cNvSpPr/>
            <p:nvPr/>
          </p:nvSpPr>
          <p:spPr>
            <a:xfrm>
              <a:off x="2742" y="2165"/>
              <a:ext cx="243" cy="238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239" name="Text Box 136"/>
            <p:cNvSpPr txBox="1"/>
            <p:nvPr/>
          </p:nvSpPr>
          <p:spPr>
            <a:xfrm>
              <a:off x="2727" y="2180"/>
              <a:ext cx="230" cy="22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/>
              <a:r>
                <a:rPr lang="zh-TW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137"/>
          <p:cNvGrpSpPr/>
          <p:nvPr/>
        </p:nvGrpSpPr>
        <p:grpSpPr>
          <a:xfrm>
            <a:off x="7178993" y="2989580"/>
            <a:ext cx="385762" cy="385763"/>
            <a:chOff x="3993" y="2160"/>
            <a:chExt cx="243" cy="243"/>
          </a:xfrm>
        </p:grpSpPr>
        <p:sp>
          <p:nvSpPr>
            <p:cNvPr id="47241" name="Oval 138"/>
            <p:cNvSpPr/>
            <p:nvPr/>
          </p:nvSpPr>
          <p:spPr>
            <a:xfrm>
              <a:off x="3993" y="2165"/>
              <a:ext cx="243" cy="238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242" name="Text Box 139"/>
            <p:cNvSpPr txBox="1"/>
            <p:nvPr/>
          </p:nvSpPr>
          <p:spPr>
            <a:xfrm>
              <a:off x="4032" y="2160"/>
              <a:ext cx="144" cy="19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/>
              <a:r>
                <a:rPr lang="zh-TW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31212" name="Line 140"/>
          <p:cNvSpPr/>
          <p:nvPr/>
        </p:nvSpPr>
        <p:spPr>
          <a:xfrm>
            <a:off x="3415030" y="3156268"/>
            <a:ext cx="1811338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</p:sp>
      <p:sp>
        <p:nvSpPr>
          <p:cNvPr id="131213" name="Line 141"/>
          <p:cNvSpPr/>
          <p:nvPr/>
        </p:nvSpPr>
        <p:spPr>
          <a:xfrm>
            <a:off x="5564505" y="3141980"/>
            <a:ext cx="1604963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</p:sp>
      <p:sp>
        <p:nvSpPr>
          <p:cNvPr id="131214" name="Line 142"/>
          <p:cNvSpPr/>
          <p:nvPr/>
        </p:nvSpPr>
        <p:spPr>
          <a:xfrm>
            <a:off x="8688705" y="3141980"/>
            <a:ext cx="0" cy="1055688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</p:sp>
      <p:sp>
        <p:nvSpPr>
          <p:cNvPr id="131215" name="Line 143"/>
          <p:cNvSpPr/>
          <p:nvPr/>
        </p:nvSpPr>
        <p:spPr>
          <a:xfrm>
            <a:off x="3430905" y="3141980"/>
            <a:ext cx="0" cy="1073150"/>
          </a:xfrm>
          <a:prstGeom prst="line">
            <a:avLst/>
          </a:prstGeom>
          <a:ln w="38100" cap="flat" cmpd="dbl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216" name="Line 144"/>
          <p:cNvSpPr/>
          <p:nvPr/>
        </p:nvSpPr>
        <p:spPr>
          <a:xfrm>
            <a:off x="7510780" y="3141980"/>
            <a:ext cx="1177925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217" name="Line 145"/>
          <p:cNvSpPr/>
          <p:nvPr/>
        </p:nvSpPr>
        <p:spPr>
          <a:xfrm flipV="1">
            <a:off x="7363143" y="3381693"/>
            <a:ext cx="0" cy="1038225"/>
          </a:xfrm>
          <a:prstGeom prst="line">
            <a:avLst/>
          </a:prstGeom>
          <a:ln w="28575" cap="flat" cmpd="sng">
            <a:solidFill>
              <a:srgbClr val="0000FF"/>
            </a:solidFill>
            <a:prstDash val="lgDash"/>
            <a:round/>
            <a:headEnd type="none" w="med" len="med"/>
            <a:tailEnd type="triangle" w="lg" len="med"/>
          </a:ln>
        </p:spPr>
      </p:sp>
      <p:sp>
        <p:nvSpPr>
          <p:cNvPr id="131218" name="Line 146"/>
          <p:cNvSpPr/>
          <p:nvPr/>
        </p:nvSpPr>
        <p:spPr>
          <a:xfrm>
            <a:off x="5377180" y="3383280"/>
            <a:ext cx="0" cy="904875"/>
          </a:xfrm>
          <a:prstGeom prst="line">
            <a:avLst/>
          </a:prstGeom>
          <a:ln w="28575" cap="flat" cmpd="sng">
            <a:solidFill>
              <a:srgbClr val="0000FF"/>
            </a:solidFill>
            <a:prstDash val="lgDash"/>
            <a:round/>
            <a:headEnd type="none" w="med" len="med"/>
            <a:tailEnd type="triangle" w="lg" len="med"/>
          </a:ln>
        </p:spPr>
      </p:sp>
      <p:sp>
        <p:nvSpPr>
          <p:cNvPr id="131219" name="Text Box 147"/>
          <p:cNvSpPr txBox="1"/>
          <p:nvPr/>
        </p:nvSpPr>
        <p:spPr>
          <a:xfrm>
            <a:off x="1844993" y="4035743"/>
            <a:ext cx="755650" cy="32543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吊顶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1220" name="Text Box 148"/>
          <p:cNvSpPr txBox="1"/>
          <p:nvPr/>
        </p:nvSpPr>
        <p:spPr>
          <a:xfrm>
            <a:off x="8764905" y="3903980"/>
            <a:ext cx="1041400" cy="242888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木地板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1221" name="Text Box 149"/>
          <p:cNvSpPr txBox="1"/>
          <p:nvPr/>
        </p:nvSpPr>
        <p:spPr>
          <a:xfrm>
            <a:off x="5493068" y="3923030"/>
            <a:ext cx="1152525" cy="300038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顶墙涂料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1222" name="Line 150"/>
          <p:cNvSpPr/>
          <p:nvPr/>
        </p:nvSpPr>
        <p:spPr>
          <a:xfrm>
            <a:off x="4961255" y="5575618"/>
            <a:ext cx="415925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0" name="Group 151"/>
          <p:cNvGrpSpPr/>
          <p:nvPr/>
        </p:nvGrpSpPr>
        <p:grpSpPr>
          <a:xfrm>
            <a:off x="6463030" y="4238943"/>
            <a:ext cx="433388" cy="400050"/>
            <a:chOff x="3542" y="2947"/>
            <a:chExt cx="273" cy="252"/>
          </a:xfrm>
        </p:grpSpPr>
        <p:sp>
          <p:nvSpPr>
            <p:cNvPr id="47255" name="Oval 152"/>
            <p:cNvSpPr/>
            <p:nvPr/>
          </p:nvSpPr>
          <p:spPr>
            <a:xfrm>
              <a:off x="3571" y="2947"/>
              <a:ext cx="244" cy="238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256" name="Text Box 153"/>
            <p:cNvSpPr txBox="1"/>
            <p:nvPr/>
          </p:nvSpPr>
          <p:spPr>
            <a:xfrm>
              <a:off x="3542" y="2977"/>
              <a:ext cx="230" cy="22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/>
              <a:r>
                <a:rPr lang="zh-TW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6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1" name="Group 154"/>
          <p:cNvGrpSpPr/>
          <p:nvPr/>
        </p:nvGrpSpPr>
        <p:grpSpPr>
          <a:xfrm>
            <a:off x="6485255" y="5393055"/>
            <a:ext cx="411163" cy="396875"/>
            <a:chOff x="3556" y="3674"/>
            <a:chExt cx="259" cy="250"/>
          </a:xfrm>
        </p:grpSpPr>
        <p:sp>
          <p:nvSpPr>
            <p:cNvPr id="47258" name="Oval 155"/>
            <p:cNvSpPr/>
            <p:nvPr/>
          </p:nvSpPr>
          <p:spPr>
            <a:xfrm>
              <a:off x="3571" y="3674"/>
              <a:ext cx="244" cy="238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259" name="Text Box 156"/>
            <p:cNvSpPr txBox="1"/>
            <p:nvPr/>
          </p:nvSpPr>
          <p:spPr>
            <a:xfrm>
              <a:off x="3556" y="3702"/>
              <a:ext cx="230" cy="22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/>
              <a:r>
                <a:rPr lang="en-US" altLang="zh-CN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7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2" name="Group 157"/>
          <p:cNvGrpSpPr/>
          <p:nvPr/>
        </p:nvGrpSpPr>
        <p:grpSpPr>
          <a:xfrm>
            <a:off x="4523105" y="5347018"/>
            <a:ext cx="415925" cy="406400"/>
            <a:chOff x="2320" y="3645"/>
            <a:chExt cx="262" cy="256"/>
          </a:xfrm>
        </p:grpSpPr>
        <p:sp>
          <p:nvSpPr>
            <p:cNvPr id="47261" name="Oval 158"/>
            <p:cNvSpPr/>
            <p:nvPr/>
          </p:nvSpPr>
          <p:spPr>
            <a:xfrm>
              <a:off x="2320" y="3645"/>
              <a:ext cx="262" cy="256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262" name="Text Box 159"/>
            <p:cNvSpPr txBox="1"/>
            <p:nvPr/>
          </p:nvSpPr>
          <p:spPr>
            <a:xfrm>
              <a:off x="2364" y="3674"/>
              <a:ext cx="183" cy="17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/>
              <a:r>
                <a:rPr lang="en-US" altLang="zh-CN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3" name="Group 160"/>
          <p:cNvGrpSpPr/>
          <p:nvPr/>
        </p:nvGrpSpPr>
        <p:grpSpPr>
          <a:xfrm>
            <a:off x="8460105" y="4208780"/>
            <a:ext cx="384175" cy="377825"/>
            <a:chOff x="4800" y="2928"/>
            <a:chExt cx="242" cy="238"/>
          </a:xfrm>
        </p:grpSpPr>
        <p:sp>
          <p:nvSpPr>
            <p:cNvPr id="47264" name="Oval 161"/>
            <p:cNvSpPr/>
            <p:nvPr/>
          </p:nvSpPr>
          <p:spPr>
            <a:xfrm>
              <a:off x="4800" y="2928"/>
              <a:ext cx="242" cy="238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265" name="Text Box 162"/>
            <p:cNvSpPr txBox="1"/>
            <p:nvPr/>
          </p:nvSpPr>
          <p:spPr>
            <a:xfrm>
              <a:off x="4848" y="2977"/>
              <a:ext cx="159" cy="14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r>
                <a:rPr lang="zh-TW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9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31235" name="Line 163"/>
          <p:cNvSpPr/>
          <p:nvPr/>
        </p:nvSpPr>
        <p:spPr>
          <a:xfrm>
            <a:off x="5585143" y="4465955"/>
            <a:ext cx="969962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</p:sp>
      <p:sp>
        <p:nvSpPr>
          <p:cNvPr id="131236" name="Line 164"/>
          <p:cNvSpPr/>
          <p:nvPr/>
        </p:nvSpPr>
        <p:spPr>
          <a:xfrm flipV="1">
            <a:off x="8656955" y="4624705"/>
            <a:ext cx="0" cy="992188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</p:sp>
      <p:sp>
        <p:nvSpPr>
          <p:cNvPr id="131237" name="Line 165"/>
          <p:cNvSpPr/>
          <p:nvPr/>
        </p:nvSpPr>
        <p:spPr>
          <a:xfrm>
            <a:off x="3437255" y="4612005"/>
            <a:ext cx="0" cy="969963"/>
          </a:xfrm>
          <a:prstGeom prst="line">
            <a:avLst/>
          </a:prstGeom>
          <a:ln w="127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238" name="Line 166"/>
          <p:cNvSpPr/>
          <p:nvPr/>
        </p:nvSpPr>
        <p:spPr>
          <a:xfrm>
            <a:off x="6936105" y="5580380"/>
            <a:ext cx="485775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239" name="Line 167"/>
          <p:cNvSpPr/>
          <p:nvPr/>
        </p:nvSpPr>
        <p:spPr>
          <a:xfrm flipH="1" flipV="1">
            <a:off x="4753293" y="4448493"/>
            <a:ext cx="0" cy="917575"/>
          </a:xfrm>
          <a:prstGeom prst="line">
            <a:avLst/>
          </a:prstGeom>
          <a:ln w="28575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31240" name="Line 168"/>
          <p:cNvSpPr/>
          <p:nvPr/>
        </p:nvSpPr>
        <p:spPr>
          <a:xfrm>
            <a:off x="6704330" y="4624705"/>
            <a:ext cx="0" cy="774700"/>
          </a:xfrm>
          <a:prstGeom prst="line">
            <a:avLst/>
          </a:prstGeom>
          <a:ln w="28575" cap="flat" cmpd="sng">
            <a:solidFill>
              <a:srgbClr val="0000FF"/>
            </a:solidFill>
            <a:prstDash val="lgDash"/>
            <a:round/>
            <a:headEnd type="none" w="med" len="med"/>
            <a:tailEnd type="triangle" w="lg" len="med"/>
          </a:ln>
        </p:spPr>
      </p:sp>
      <p:sp>
        <p:nvSpPr>
          <p:cNvPr id="131241" name="Line 169"/>
          <p:cNvSpPr/>
          <p:nvPr/>
        </p:nvSpPr>
        <p:spPr>
          <a:xfrm>
            <a:off x="3430905" y="5580380"/>
            <a:ext cx="1130300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</p:sp>
      <p:sp>
        <p:nvSpPr>
          <p:cNvPr id="131242" name="Text Box 170"/>
          <p:cNvSpPr txBox="1"/>
          <p:nvPr/>
        </p:nvSpPr>
        <p:spPr>
          <a:xfrm>
            <a:off x="3507105" y="5123180"/>
            <a:ext cx="1143000" cy="284163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顶墙涂料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1243" name="Text Box 171"/>
          <p:cNvSpPr txBox="1"/>
          <p:nvPr/>
        </p:nvSpPr>
        <p:spPr>
          <a:xfrm>
            <a:off x="5007293" y="5175568"/>
            <a:ext cx="969962" cy="293687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木地板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1244" name="Text Box 172"/>
          <p:cNvSpPr txBox="1"/>
          <p:nvPr/>
        </p:nvSpPr>
        <p:spPr>
          <a:xfrm>
            <a:off x="6936105" y="5199380"/>
            <a:ext cx="969963" cy="280988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/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木地板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hangingPunct="0"/>
            <a:endParaRPr lang="en-US" altLang="zh-CN" sz="44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1245" name="Line 173"/>
          <p:cNvSpPr/>
          <p:nvPr/>
        </p:nvSpPr>
        <p:spPr>
          <a:xfrm>
            <a:off x="8841105" y="4456430"/>
            <a:ext cx="296863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</p:sp>
      <p:grpSp>
        <p:nvGrpSpPr>
          <p:cNvPr id="14" name="Group 174"/>
          <p:cNvGrpSpPr/>
          <p:nvPr/>
        </p:nvGrpSpPr>
        <p:grpSpPr>
          <a:xfrm>
            <a:off x="5377180" y="5550218"/>
            <a:ext cx="1108075" cy="69850"/>
            <a:chOff x="2858" y="3773"/>
            <a:chExt cx="698" cy="44"/>
          </a:xfrm>
        </p:grpSpPr>
        <p:sp>
          <p:nvSpPr>
            <p:cNvPr id="47278" name="Freeform 175"/>
            <p:cNvSpPr/>
            <p:nvPr/>
          </p:nvSpPr>
          <p:spPr>
            <a:xfrm>
              <a:off x="2858" y="3773"/>
              <a:ext cx="538" cy="4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42" y="2"/>
                </a:cxn>
                <a:cxn ang="0">
                  <a:pos x="84" y="33"/>
                </a:cxn>
                <a:cxn ang="0">
                  <a:pos x="137" y="2"/>
                </a:cxn>
                <a:cxn ang="0">
                  <a:pos x="190" y="44"/>
                </a:cxn>
                <a:cxn ang="0">
                  <a:pos x="232" y="2"/>
                </a:cxn>
                <a:cxn ang="0">
                  <a:pos x="274" y="33"/>
                </a:cxn>
                <a:cxn ang="0">
                  <a:pos x="327" y="2"/>
                </a:cxn>
                <a:cxn ang="0">
                  <a:pos x="359" y="44"/>
                </a:cxn>
                <a:cxn ang="0">
                  <a:pos x="401" y="2"/>
                </a:cxn>
                <a:cxn ang="0">
                  <a:pos x="454" y="44"/>
                </a:cxn>
                <a:cxn ang="0">
                  <a:pos x="485" y="2"/>
                </a:cxn>
                <a:cxn ang="0">
                  <a:pos x="538" y="44"/>
                </a:cxn>
              </a:cxnLst>
              <a:pathLst>
                <a:path w="1020" h="83">
                  <a:moveTo>
                    <a:pt x="0" y="43"/>
                  </a:moveTo>
                  <a:cubicBezTo>
                    <a:pt x="26" y="21"/>
                    <a:pt x="53" y="0"/>
                    <a:pt x="80" y="3"/>
                  </a:cubicBezTo>
                  <a:cubicBezTo>
                    <a:pt x="107" y="6"/>
                    <a:pt x="130" y="63"/>
                    <a:pt x="160" y="63"/>
                  </a:cubicBezTo>
                  <a:cubicBezTo>
                    <a:pt x="190" y="63"/>
                    <a:pt x="227" y="0"/>
                    <a:pt x="260" y="3"/>
                  </a:cubicBezTo>
                  <a:cubicBezTo>
                    <a:pt x="293" y="6"/>
                    <a:pt x="330" y="83"/>
                    <a:pt x="360" y="83"/>
                  </a:cubicBezTo>
                  <a:cubicBezTo>
                    <a:pt x="390" y="83"/>
                    <a:pt x="413" y="6"/>
                    <a:pt x="440" y="3"/>
                  </a:cubicBezTo>
                  <a:cubicBezTo>
                    <a:pt x="467" y="0"/>
                    <a:pt x="490" y="63"/>
                    <a:pt x="520" y="63"/>
                  </a:cubicBezTo>
                  <a:cubicBezTo>
                    <a:pt x="550" y="63"/>
                    <a:pt x="593" y="0"/>
                    <a:pt x="620" y="3"/>
                  </a:cubicBezTo>
                  <a:cubicBezTo>
                    <a:pt x="647" y="6"/>
                    <a:pt x="657" y="83"/>
                    <a:pt x="680" y="83"/>
                  </a:cubicBezTo>
                  <a:cubicBezTo>
                    <a:pt x="703" y="83"/>
                    <a:pt x="730" y="3"/>
                    <a:pt x="760" y="3"/>
                  </a:cubicBezTo>
                  <a:cubicBezTo>
                    <a:pt x="790" y="3"/>
                    <a:pt x="833" y="83"/>
                    <a:pt x="860" y="83"/>
                  </a:cubicBezTo>
                  <a:cubicBezTo>
                    <a:pt x="887" y="83"/>
                    <a:pt x="893" y="3"/>
                    <a:pt x="920" y="3"/>
                  </a:cubicBezTo>
                  <a:cubicBezTo>
                    <a:pt x="947" y="3"/>
                    <a:pt x="983" y="43"/>
                    <a:pt x="1020" y="83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7279" name="Line 176"/>
            <p:cNvSpPr/>
            <p:nvPr/>
          </p:nvSpPr>
          <p:spPr>
            <a:xfrm>
              <a:off x="3382" y="3788"/>
              <a:ext cx="174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lg" len="med"/>
            </a:ln>
          </p:spPr>
        </p:sp>
      </p:grpSp>
      <p:sp>
        <p:nvSpPr>
          <p:cNvPr id="131249" name="Freeform 177"/>
          <p:cNvSpPr/>
          <p:nvPr/>
        </p:nvSpPr>
        <p:spPr>
          <a:xfrm>
            <a:off x="7331393" y="5551805"/>
            <a:ext cx="1290637" cy="73025"/>
          </a:xfrm>
          <a:custGeom>
            <a:avLst/>
            <a:gdLst/>
            <a:ahLst/>
            <a:cxnLst>
              <a:cxn ang="0">
                <a:pos x="0" y="37832"/>
              </a:cxn>
              <a:cxn ang="0">
                <a:pos x="101226" y="2639"/>
              </a:cxn>
              <a:cxn ang="0">
                <a:pos x="202453" y="55429"/>
              </a:cxn>
              <a:cxn ang="0">
                <a:pos x="328986" y="2639"/>
              </a:cxn>
              <a:cxn ang="0">
                <a:pos x="455519" y="73025"/>
              </a:cxn>
              <a:cxn ang="0">
                <a:pos x="556745" y="2639"/>
              </a:cxn>
              <a:cxn ang="0">
                <a:pos x="657972" y="55429"/>
              </a:cxn>
              <a:cxn ang="0">
                <a:pos x="784505" y="2639"/>
              </a:cxn>
              <a:cxn ang="0">
                <a:pos x="860425" y="73025"/>
              </a:cxn>
              <a:cxn ang="0">
                <a:pos x="961651" y="2639"/>
              </a:cxn>
              <a:cxn ang="0">
                <a:pos x="1088184" y="73025"/>
              </a:cxn>
              <a:cxn ang="0">
                <a:pos x="1164104" y="2639"/>
              </a:cxn>
              <a:cxn ang="0">
                <a:pos x="1290637" y="73025"/>
              </a:cxn>
            </a:cxnLst>
            <a:pathLst>
              <a:path w="1020" h="83">
                <a:moveTo>
                  <a:pt x="0" y="43"/>
                </a:moveTo>
                <a:cubicBezTo>
                  <a:pt x="26" y="21"/>
                  <a:pt x="53" y="0"/>
                  <a:pt x="80" y="3"/>
                </a:cubicBezTo>
                <a:cubicBezTo>
                  <a:pt x="107" y="6"/>
                  <a:pt x="130" y="63"/>
                  <a:pt x="160" y="63"/>
                </a:cubicBezTo>
                <a:cubicBezTo>
                  <a:pt x="190" y="63"/>
                  <a:pt x="227" y="0"/>
                  <a:pt x="260" y="3"/>
                </a:cubicBezTo>
                <a:cubicBezTo>
                  <a:pt x="293" y="6"/>
                  <a:pt x="330" y="83"/>
                  <a:pt x="360" y="83"/>
                </a:cubicBezTo>
                <a:cubicBezTo>
                  <a:pt x="390" y="83"/>
                  <a:pt x="413" y="6"/>
                  <a:pt x="440" y="3"/>
                </a:cubicBezTo>
                <a:cubicBezTo>
                  <a:pt x="467" y="0"/>
                  <a:pt x="490" y="63"/>
                  <a:pt x="520" y="63"/>
                </a:cubicBezTo>
                <a:cubicBezTo>
                  <a:pt x="550" y="63"/>
                  <a:pt x="593" y="0"/>
                  <a:pt x="620" y="3"/>
                </a:cubicBezTo>
                <a:cubicBezTo>
                  <a:pt x="647" y="6"/>
                  <a:pt x="657" y="83"/>
                  <a:pt x="680" y="83"/>
                </a:cubicBezTo>
                <a:cubicBezTo>
                  <a:pt x="703" y="83"/>
                  <a:pt x="730" y="3"/>
                  <a:pt x="760" y="3"/>
                </a:cubicBezTo>
                <a:cubicBezTo>
                  <a:pt x="790" y="3"/>
                  <a:pt x="833" y="83"/>
                  <a:pt x="860" y="83"/>
                </a:cubicBezTo>
                <a:cubicBezTo>
                  <a:pt x="887" y="83"/>
                  <a:pt x="893" y="3"/>
                  <a:pt x="920" y="3"/>
                </a:cubicBezTo>
                <a:cubicBezTo>
                  <a:pt x="947" y="3"/>
                  <a:pt x="983" y="43"/>
                  <a:pt x="1020" y="83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31250" name="Freeform 178"/>
          <p:cNvSpPr/>
          <p:nvPr/>
        </p:nvSpPr>
        <p:spPr>
          <a:xfrm>
            <a:off x="6901180" y="4353243"/>
            <a:ext cx="461963" cy="115887"/>
          </a:xfrm>
          <a:custGeom>
            <a:avLst/>
            <a:gdLst/>
            <a:ahLst/>
            <a:cxnLst>
              <a:cxn ang="0">
                <a:pos x="0" y="70586"/>
              </a:cxn>
              <a:cxn ang="0">
                <a:pos x="79194" y="7375"/>
              </a:cxn>
              <a:cxn ang="0">
                <a:pos x="145188" y="112726"/>
              </a:cxn>
              <a:cxn ang="0">
                <a:pos x="211183" y="28445"/>
              </a:cxn>
              <a:cxn ang="0">
                <a:pos x="263979" y="112726"/>
              </a:cxn>
              <a:cxn ang="0">
                <a:pos x="303576" y="28445"/>
              </a:cxn>
              <a:cxn ang="0">
                <a:pos x="356371" y="112726"/>
              </a:cxn>
              <a:cxn ang="0">
                <a:pos x="409167" y="28445"/>
              </a:cxn>
              <a:cxn ang="0">
                <a:pos x="461963" y="112726"/>
              </a:cxn>
            </a:cxnLst>
            <a:pathLst>
              <a:path w="700" h="110">
                <a:moveTo>
                  <a:pt x="0" y="67"/>
                </a:moveTo>
                <a:cubicBezTo>
                  <a:pt x="41" y="33"/>
                  <a:pt x="83" y="0"/>
                  <a:pt x="120" y="7"/>
                </a:cubicBezTo>
                <a:cubicBezTo>
                  <a:pt x="157" y="14"/>
                  <a:pt x="187" y="104"/>
                  <a:pt x="220" y="107"/>
                </a:cubicBezTo>
                <a:cubicBezTo>
                  <a:pt x="253" y="110"/>
                  <a:pt x="290" y="27"/>
                  <a:pt x="320" y="27"/>
                </a:cubicBezTo>
                <a:cubicBezTo>
                  <a:pt x="350" y="27"/>
                  <a:pt x="377" y="107"/>
                  <a:pt x="400" y="107"/>
                </a:cubicBezTo>
                <a:cubicBezTo>
                  <a:pt x="423" y="107"/>
                  <a:pt x="437" y="27"/>
                  <a:pt x="460" y="27"/>
                </a:cubicBezTo>
                <a:cubicBezTo>
                  <a:pt x="483" y="27"/>
                  <a:pt x="513" y="107"/>
                  <a:pt x="540" y="107"/>
                </a:cubicBezTo>
                <a:cubicBezTo>
                  <a:pt x="567" y="107"/>
                  <a:pt x="593" y="27"/>
                  <a:pt x="620" y="27"/>
                </a:cubicBezTo>
                <a:cubicBezTo>
                  <a:pt x="647" y="27"/>
                  <a:pt x="687" y="94"/>
                  <a:pt x="700" y="107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5" name="Group 179"/>
          <p:cNvGrpSpPr/>
          <p:nvPr/>
        </p:nvGrpSpPr>
        <p:grpSpPr>
          <a:xfrm>
            <a:off x="5169218" y="4284980"/>
            <a:ext cx="415925" cy="366713"/>
            <a:chOff x="2727" y="2976"/>
            <a:chExt cx="262" cy="231"/>
          </a:xfrm>
        </p:grpSpPr>
        <p:sp>
          <p:nvSpPr>
            <p:cNvPr id="47283" name="Oval 180"/>
            <p:cNvSpPr/>
            <p:nvPr/>
          </p:nvSpPr>
          <p:spPr>
            <a:xfrm>
              <a:off x="2727" y="2977"/>
              <a:ext cx="262" cy="230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284" name="Text Box 181"/>
            <p:cNvSpPr txBox="1"/>
            <p:nvPr/>
          </p:nvSpPr>
          <p:spPr>
            <a:xfrm>
              <a:off x="2736" y="2976"/>
              <a:ext cx="229" cy="22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/>
              <a:r>
                <a:rPr lang="zh-TW" altLang="en-US" sz="20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31266" name="Line 194"/>
          <p:cNvSpPr/>
          <p:nvPr/>
        </p:nvSpPr>
        <p:spPr>
          <a:xfrm>
            <a:off x="8841105" y="4437380"/>
            <a:ext cx="3810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1267" name="Line 195"/>
          <p:cNvSpPr/>
          <p:nvPr/>
        </p:nvSpPr>
        <p:spPr>
          <a:xfrm>
            <a:off x="8688705" y="3141980"/>
            <a:ext cx="0" cy="11430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1268" name="Line 196"/>
          <p:cNvSpPr/>
          <p:nvPr/>
        </p:nvSpPr>
        <p:spPr>
          <a:xfrm>
            <a:off x="7545705" y="3141980"/>
            <a:ext cx="11430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269" name="Line 197"/>
          <p:cNvSpPr/>
          <p:nvPr/>
        </p:nvSpPr>
        <p:spPr>
          <a:xfrm>
            <a:off x="5564505" y="3141980"/>
            <a:ext cx="16002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1270" name="Line 198"/>
          <p:cNvSpPr/>
          <p:nvPr/>
        </p:nvSpPr>
        <p:spPr>
          <a:xfrm>
            <a:off x="3430905" y="3141980"/>
            <a:ext cx="17526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1271" name="Line 199"/>
          <p:cNvSpPr/>
          <p:nvPr/>
        </p:nvSpPr>
        <p:spPr>
          <a:xfrm flipV="1">
            <a:off x="3430905" y="3141980"/>
            <a:ext cx="0" cy="10668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272" name="Line 200"/>
          <p:cNvSpPr/>
          <p:nvPr/>
        </p:nvSpPr>
        <p:spPr>
          <a:xfrm>
            <a:off x="1678305" y="4437380"/>
            <a:ext cx="16002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31273" name="Text Box 201"/>
          <p:cNvSpPr txBox="1"/>
          <p:nvPr/>
        </p:nvSpPr>
        <p:spPr>
          <a:xfrm>
            <a:off x="523875" y="728980"/>
            <a:ext cx="6717030" cy="7620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/>
          <a:p>
            <a:pPr algn="ctr" eaLnBrk="0" hangingPunct="0"/>
            <a:r>
              <a:rPr lang="zh-CN" altLang="en-US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利用直接绘制法，将右图双代号网络计划，绘制成时标网络计划。</a:t>
            </a:r>
            <a:endParaRPr lang="zh-CN" altLang="en-US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Group 202"/>
          <p:cNvGrpSpPr/>
          <p:nvPr/>
        </p:nvGrpSpPr>
        <p:grpSpPr>
          <a:xfrm>
            <a:off x="9145905" y="4208780"/>
            <a:ext cx="381000" cy="381000"/>
            <a:chOff x="5232" y="2928"/>
            <a:chExt cx="240" cy="240"/>
          </a:xfrm>
        </p:grpSpPr>
        <p:sp>
          <p:nvSpPr>
            <p:cNvPr id="47306" name="Text Box 203"/>
            <p:cNvSpPr txBox="1"/>
            <p:nvPr/>
          </p:nvSpPr>
          <p:spPr>
            <a:xfrm>
              <a:off x="5280" y="2976"/>
              <a:ext cx="144" cy="19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/>
              <a:r>
                <a:rPr lang="en-US" altLang="zh-CN" sz="1800" dirty="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10</a:t>
              </a:r>
              <a:endPara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eaLnBrk="0" hangingPunct="0"/>
              <a:endParaRPr lang="en-US" altLang="zh-CN" sz="44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307" name="Oval 204"/>
            <p:cNvSpPr/>
            <p:nvPr/>
          </p:nvSpPr>
          <p:spPr>
            <a:xfrm>
              <a:off x="5232" y="2928"/>
              <a:ext cx="240" cy="240"/>
            </a:xfrm>
            <a:prstGeom prst="ellipse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" name="Group 205"/>
          <p:cNvGrpSpPr/>
          <p:nvPr/>
        </p:nvGrpSpPr>
        <p:grpSpPr>
          <a:xfrm>
            <a:off x="4726305" y="4432618"/>
            <a:ext cx="574675" cy="74612"/>
            <a:chOff x="2858" y="3773"/>
            <a:chExt cx="698" cy="44"/>
          </a:xfrm>
        </p:grpSpPr>
        <p:sp>
          <p:nvSpPr>
            <p:cNvPr id="47309" name="Freeform 206"/>
            <p:cNvSpPr/>
            <p:nvPr/>
          </p:nvSpPr>
          <p:spPr>
            <a:xfrm>
              <a:off x="2858" y="3773"/>
              <a:ext cx="538" cy="4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42" y="2"/>
                </a:cxn>
                <a:cxn ang="0">
                  <a:pos x="84" y="33"/>
                </a:cxn>
                <a:cxn ang="0">
                  <a:pos x="137" y="2"/>
                </a:cxn>
                <a:cxn ang="0">
                  <a:pos x="190" y="44"/>
                </a:cxn>
                <a:cxn ang="0">
                  <a:pos x="232" y="2"/>
                </a:cxn>
                <a:cxn ang="0">
                  <a:pos x="274" y="33"/>
                </a:cxn>
                <a:cxn ang="0">
                  <a:pos x="327" y="2"/>
                </a:cxn>
                <a:cxn ang="0">
                  <a:pos x="359" y="44"/>
                </a:cxn>
                <a:cxn ang="0">
                  <a:pos x="401" y="2"/>
                </a:cxn>
                <a:cxn ang="0">
                  <a:pos x="454" y="44"/>
                </a:cxn>
                <a:cxn ang="0">
                  <a:pos x="485" y="2"/>
                </a:cxn>
                <a:cxn ang="0">
                  <a:pos x="538" y="44"/>
                </a:cxn>
              </a:cxnLst>
              <a:pathLst>
                <a:path w="1020" h="83">
                  <a:moveTo>
                    <a:pt x="0" y="43"/>
                  </a:moveTo>
                  <a:cubicBezTo>
                    <a:pt x="26" y="21"/>
                    <a:pt x="53" y="0"/>
                    <a:pt x="80" y="3"/>
                  </a:cubicBezTo>
                  <a:cubicBezTo>
                    <a:pt x="107" y="6"/>
                    <a:pt x="130" y="63"/>
                    <a:pt x="160" y="63"/>
                  </a:cubicBezTo>
                  <a:cubicBezTo>
                    <a:pt x="190" y="63"/>
                    <a:pt x="227" y="0"/>
                    <a:pt x="260" y="3"/>
                  </a:cubicBezTo>
                  <a:cubicBezTo>
                    <a:pt x="293" y="6"/>
                    <a:pt x="330" y="83"/>
                    <a:pt x="360" y="83"/>
                  </a:cubicBezTo>
                  <a:cubicBezTo>
                    <a:pt x="390" y="83"/>
                    <a:pt x="413" y="6"/>
                    <a:pt x="440" y="3"/>
                  </a:cubicBezTo>
                  <a:cubicBezTo>
                    <a:pt x="467" y="0"/>
                    <a:pt x="490" y="63"/>
                    <a:pt x="520" y="63"/>
                  </a:cubicBezTo>
                  <a:cubicBezTo>
                    <a:pt x="550" y="63"/>
                    <a:pt x="593" y="0"/>
                    <a:pt x="620" y="3"/>
                  </a:cubicBezTo>
                  <a:cubicBezTo>
                    <a:pt x="647" y="6"/>
                    <a:pt x="657" y="83"/>
                    <a:pt x="680" y="83"/>
                  </a:cubicBezTo>
                  <a:cubicBezTo>
                    <a:pt x="703" y="83"/>
                    <a:pt x="730" y="3"/>
                    <a:pt x="760" y="3"/>
                  </a:cubicBezTo>
                  <a:cubicBezTo>
                    <a:pt x="790" y="3"/>
                    <a:pt x="833" y="83"/>
                    <a:pt x="860" y="83"/>
                  </a:cubicBezTo>
                  <a:cubicBezTo>
                    <a:pt x="887" y="83"/>
                    <a:pt x="893" y="3"/>
                    <a:pt x="920" y="3"/>
                  </a:cubicBezTo>
                  <a:cubicBezTo>
                    <a:pt x="947" y="3"/>
                    <a:pt x="983" y="43"/>
                    <a:pt x="1020" y="83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7310" name="Line 207"/>
            <p:cNvSpPr/>
            <p:nvPr/>
          </p:nvSpPr>
          <p:spPr>
            <a:xfrm>
              <a:off x="3382" y="3788"/>
              <a:ext cx="174" cy="0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lg" len="med"/>
            </a:ln>
          </p:spPr>
        </p:sp>
      </p:grpSp>
      <p:sp>
        <p:nvSpPr>
          <p:cNvPr id="47315" name="Line 212"/>
          <p:cNvSpPr/>
          <p:nvPr/>
        </p:nvSpPr>
        <p:spPr>
          <a:xfrm>
            <a:off x="840105" y="2125980"/>
            <a:ext cx="914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16" name="Line 213"/>
          <p:cNvSpPr/>
          <p:nvPr/>
        </p:nvSpPr>
        <p:spPr>
          <a:xfrm>
            <a:off x="840105" y="6418580"/>
            <a:ext cx="914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17" name="Line 214"/>
          <p:cNvSpPr/>
          <p:nvPr/>
        </p:nvSpPr>
        <p:spPr>
          <a:xfrm>
            <a:off x="1451293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18" name="Line 215"/>
          <p:cNvSpPr/>
          <p:nvPr/>
        </p:nvSpPr>
        <p:spPr>
          <a:xfrm>
            <a:off x="2172018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19" name="Line 216"/>
          <p:cNvSpPr/>
          <p:nvPr/>
        </p:nvSpPr>
        <p:spPr>
          <a:xfrm>
            <a:off x="2819718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0" name="Line 217"/>
          <p:cNvSpPr/>
          <p:nvPr/>
        </p:nvSpPr>
        <p:spPr>
          <a:xfrm>
            <a:off x="3395980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1" name="Line 218"/>
          <p:cNvSpPr/>
          <p:nvPr/>
        </p:nvSpPr>
        <p:spPr>
          <a:xfrm>
            <a:off x="4043680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2" name="Line 219"/>
          <p:cNvSpPr/>
          <p:nvPr/>
        </p:nvSpPr>
        <p:spPr>
          <a:xfrm>
            <a:off x="4764405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3" name="Line 220"/>
          <p:cNvSpPr/>
          <p:nvPr/>
        </p:nvSpPr>
        <p:spPr>
          <a:xfrm>
            <a:off x="5412105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4" name="Line 221"/>
          <p:cNvSpPr/>
          <p:nvPr/>
        </p:nvSpPr>
        <p:spPr>
          <a:xfrm>
            <a:off x="6059805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5" name="Line 222"/>
          <p:cNvSpPr/>
          <p:nvPr/>
        </p:nvSpPr>
        <p:spPr>
          <a:xfrm>
            <a:off x="6707505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6" name="Line 223"/>
          <p:cNvSpPr/>
          <p:nvPr/>
        </p:nvSpPr>
        <p:spPr>
          <a:xfrm>
            <a:off x="7356793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7" name="Line 224"/>
          <p:cNvSpPr/>
          <p:nvPr/>
        </p:nvSpPr>
        <p:spPr>
          <a:xfrm>
            <a:off x="8075930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8" name="Line 225"/>
          <p:cNvSpPr/>
          <p:nvPr/>
        </p:nvSpPr>
        <p:spPr>
          <a:xfrm>
            <a:off x="8652193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329" name="Line 226"/>
          <p:cNvSpPr/>
          <p:nvPr/>
        </p:nvSpPr>
        <p:spPr>
          <a:xfrm>
            <a:off x="9372918" y="2125980"/>
            <a:ext cx="0" cy="4292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文本框 17"/>
          <p:cNvSpPr txBox="1"/>
          <p:nvPr/>
        </p:nvSpPr>
        <p:spPr>
          <a:xfrm>
            <a:off x="524510" y="187325"/>
            <a:ext cx="2004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画法过程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1" name="内容占位符 30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76820" y="12065"/>
            <a:ext cx="4615180" cy="198945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3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3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3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13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13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3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13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3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13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8" dur="500"/>
                                        <p:tgtEl>
                                          <p:spTgt spid="13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3" dur="500"/>
                                        <p:tgtEl>
                                          <p:spTgt spid="13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8" dur="500"/>
                                        <p:tgtEl>
                                          <p:spTgt spid="13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8" dur="500"/>
                                        <p:tgtEl>
                                          <p:spTgt spid="13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3" dur="500"/>
                                        <p:tgtEl>
                                          <p:spTgt spid="13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8" dur="500"/>
                                        <p:tgtEl>
                                          <p:spTgt spid="13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3" dur="500"/>
                                        <p:tgtEl>
                                          <p:spTgt spid="13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8" dur="500"/>
                                        <p:tgtEl>
                                          <p:spTgt spid="13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13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3" dur="500"/>
                                        <p:tgtEl>
                                          <p:spTgt spid="13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8" dur="500"/>
                                        <p:tgtEl>
                                          <p:spTgt spid="13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3" dur="500"/>
                                        <p:tgtEl>
                                          <p:spTgt spid="13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8" dur="500"/>
                                        <p:tgtEl>
                                          <p:spTgt spid="13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8" dur="500"/>
                                        <p:tgtEl>
                                          <p:spTgt spid="13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3" dur="500"/>
                                        <p:tgtEl>
                                          <p:spTgt spid="13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8" dur="500"/>
                                        <p:tgtEl>
                                          <p:spTgt spid="13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3" dur="500"/>
                                        <p:tgtEl>
                                          <p:spTgt spid="13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3" dur="500"/>
                                        <p:tgtEl>
                                          <p:spTgt spid="13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8" dur="500"/>
                                        <p:tgtEl>
                                          <p:spTgt spid="13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3" dur="500"/>
                                        <p:tgtEl>
                                          <p:spTgt spid="13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8" dur="500"/>
                                        <p:tgtEl>
                                          <p:spTgt spid="13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3" dur="500"/>
                                        <p:tgtEl>
                                          <p:spTgt spid="13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8" dur="500"/>
                                        <p:tgtEl>
                                          <p:spTgt spid="13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3" dur="500"/>
                                        <p:tgtEl>
                                          <p:spTgt spid="13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8" dur="500"/>
                                        <p:tgtEl>
                                          <p:spTgt spid="13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97" grpId="0" bldLvl="0" animBg="1"/>
      <p:bldP spid="131198" grpId="0" bldLvl="0" animBg="1"/>
      <p:bldP spid="131199" grpId="0" bldLvl="0" animBg="1"/>
      <p:bldP spid="131219" grpId="0" bldLvl="0" animBg="1"/>
      <p:bldP spid="131220" grpId="0" bldLvl="0" animBg="1"/>
      <p:bldP spid="131221" grpId="0" bldLvl="0" animBg="1"/>
      <p:bldP spid="131242" grpId="0" bldLvl="0" animBg="1"/>
      <p:bldP spid="131243" grpId="0" bldLvl="0" animBg="1"/>
      <p:bldP spid="131244" grpId="0" bldLvl="0" animBg="1"/>
      <p:bldP spid="131249" grpId="0" bldLvl="0" animBg="1"/>
      <p:bldP spid="131250" grpId="0" bldLvl="0" animBg="1"/>
      <p:bldP spid="1312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绘制总结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 algn="just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1、宜按最早时间绘制；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 algn="just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2、先绘制时间坐标表（顶部或底部均有时标，可加日历；时间刻度线用细线，也可不画或少画。）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 algn="just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3、实箭线表示实工作，虚箭线表示虚工作，自由时差用波形线；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 algn="just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4、节点中心对准刻度线；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 algn="just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5、虚工作必须用垂直虚线表示，其自由时差用波形线。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双代号时标网络图直接绘制法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1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6、关键线路的判定：自终点至起点无波线的线路。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7、工期：   TP＝终点节点时标－起点节点时标。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8、最早开始时间： 箭线左边节点中心时标值；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9、最早完成时间： 箭线实线部分的右端或右端节点中心时标值.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1"/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10、工作自由时差：波线水平投影长度。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双代号时标网络图直接绘制法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练一练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某工程双代号网络图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问题：（</a:t>
            </a:r>
            <a:r>
              <a:rPr lang="en-US" altLang="zh-CN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）用直接绘制法绘制该工程双代号时标网络图。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</a:endParaRPr>
          </a:p>
          <a:p>
            <a:pPr lvl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（</a:t>
            </a:r>
            <a:r>
              <a:rPr lang="en-US" altLang="zh-CN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）指出该工程的关键线路，说明原因。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1750" y="2175510"/>
            <a:ext cx="7048500" cy="250698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这就是双代号时标网络图的直接绘制法，你掌握了吗？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下次课我们将学习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双代号时标网络图直接绘制法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89943e1a-52c0-4c82-8907-a19f52524a63}"/>
</p:tagLst>
</file>

<file path=ppt/theme/theme1.xml><?xml version="1.0" encoding="utf-8"?>
<a:theme xmlns:a="http://schemas.openxmlformats.org/drawingml/2006/main" name="148TGp_industry_light">
  <a:themeElements>
    <a:clrScheme name="148TGp_industry_light 2">
      <a:dk1>
        <a:srgbClr val="333389"/>
      </a:dk1>
      <a:lt1>
        <a:srgbClr val="FFFFFF"/>
      </a:lt1>
      <a:dk2>
        <a:srgbClr val="4D8ACD"/>
      </a:dk2>
      <a:lt2>
        <a:srgbClr val="C0C0C0"/>
      </a:lt2>
      <a:accent1>
        <a:srgbClr val="5F8ADF"/>
      </a:accent1>
      <a:accent2>
        <a:srgbClr val="D4BA3A"/>
      </a:accent2>
      <a:accent3>
        <a:srgbClr val="FFFFFF"/>
      </a:accent3>
      <a:accent4>
        <a:srgbClr val="2A2A74"/>
      </a:accent4>
      <a:accent5>
        <a:srgbClr val="B6C4EC"/>
      </a:accent5>
      <a:accent6>
        <a:srgbClr val="C0A834"/>
      </a:accent6>
      <a:hlink>
        <a:srgbClr val="5DA9A5"/>
      </a:hlink>
      <a:folHlink>
        <a:srgbClr val="BAC4A0"/>
      </a:folHlink>
    </a:clrScheme>
    <a:fontScheme name="148TGp_industry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48TGp_industry_light 1">
        <a:dk1>
          <a:srgbClr val="003366"/>
        </a:dk1>
        <a:lt1>
          <a:srgbClr val="FFFFFF"/>
        </a:lt1>
        <a:dk2>
          <a:srgbClr val="6542AA"/>
        </a:dk2>
        <a:lt2>
          <a:srgbClr val="C0C0C0"/>
        </a:lt2>
        <a:accent1>
          <a:srgbClr val="269DD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ACCCE9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2">
        <a:dk1>
          <a:srgbClr val="333389"/>
        </a:dk1>
        <a:lt1>
          <a:srgbClr val="FFFFFF"/>
        </a:lt1>
        <a:dk2>
          <a:srgbClr val="4D8ACD"/>
        </a:dk2>
        <a:lt2>
          <a:srgbClr val="C0C0C0"/>
        </a:lt2>
        <a:accent1>
          <a:srgbClr val="5F8ADF"/>
        </a:accent1>
        <a:accent2>
          <a:srgbClr val="D4BA3A"/>
        </a:accent2>
        <a:accent3>
          <a:srgbClr val="FFFFFF"/>
        </a:accent3>
        <a:accent4>
          <a:srgbClr val="2A2A74"/>
        </a:accent4>
        <a:accent5>
          <a:srgbClr val="B6C4EC"/>
        </a:accent5>
        <a:accent6>
          <a:srgbClr val="C0A834"/>
        </a:accent6>
        <a:hlink>
          <a:srgbClr val="5DA9A5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3">
        <a:dk1>
          <a:srgbClr val="006666"/>
        </a:dk1>
        <a:lt1>
          <a:srgbClr val="FFFFFF"/>
        </a:lt1>
        <a:dk2>
          <a:srgbClr val="003366"/>
        </a:dk2>
        <a:lt2>
          <a:srgbClr val="C0C0C0"/>
        </a:lt2>
        <a:accent1>
          <a:srgbClr val="73A784"/>
        </a:accent1>
        <a:accent2>
          <a:srgbClr val="D4BA3A"/>
        </a:accent2>
        <a:accent3>
          <a:srgbClr val="FFFFFF"/>
        </a:accent3>
        <a:accent4>
          <a:srgbClr val="005656"/>
        </a:accent4>
        <a:accent5>
          <a:srgbClr val="BCD0C2"/>
        </a:accent5>
        <a:accent6>
          <a:srgbClr val="C0A834"/>
        </a:accent6>
        <a:hlink>
          <a:srgbClr val="A1A959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148TGp_industry_light</Template>
  <TotalTime>0</TotalTime>
  <Words>966</Words>
  <Application>WPS 演示</Application>
  <PresentationFormat>全屏显示(4:3)</PresentationFormat>
  <Paragraphs>217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Gulim</vt:lpstr>
      <vt:lpstr>Verdana</vt:lpstr>
      <vt:lpstr>黑体</vt:lpstr>
      <vt:lpstr>华文琥珀</vt:lpstr>
      <vt:lpstr>方正姚体</vt:lpstr>
      <vt:lpstr>微软雅黑</vt:lpstr>
      <vt:lpstr>华文中宋</vt:lpstr>
      <vt:lpstr>Calibri</vt:lpstr>
      <vt:lpstr>Arial Unicode MS</vt:lpstr>
      <vt:lpstr>148TGp_industry_light</vt:lpstr>
      <vt:lpstr>PowerPoint 演示文稿</vt:lpstr>
      <vt:lpstr>双代号时标网络图直接绘制法</vt:lpstr>
      <vt:lpstr>双代号时标网络图直接绘制法</vt:lpstr>
      <vt:lpstr>双代号时标网络图直接绘制法</vt:lpstr>
      <vt:lpstr>PowerPoint 演示文稿</vt:lpstr>
      <vt:lpstr>双代号时标网络图直接绘制法</vt:lpstr>
      <vt:lpstr>双代号时标网络图直接绘制法</vt:lpstr>
      <vt:lpstr>练一练</vt:lpstr>
      <vt:lpstr>双代号时标网络图直接绘制法</vt:lpstr>
      <vt:lpstr>双代号时标网络图直接绘制法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</dc:creator>
  <cp:lastModifiedBy>蓝天白云</cp:lastModifiedBy>
  <cp:revision>178</cp:revision>
  <dcterms:created xsi:type="dcterms:W3CDTF">2010-04-09T08:49:00Z</dcterms:created>
  <dcterms:modified xsi:type="dcterms:W3CDTF">2021-08-17T04:06:22Z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