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10" r:id="rId3"/>
    <p:sldId id="411" r:id="rId4"/>
    <p:sldId id="412" r:id="rId5"/>
    <p:sldId id="413" r:id="rId6"/>
    <p:sldId id="414" r:id="rId7"/>
    <p:sldId id="415" r:id="rId8"/>
    <p:sldId id="416" r:id="rId9"/>
    <p:sldId id="417" r:id="rId10"/>
    <p:sldId id="418"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95"/>
        <p:guide pos="3841"/>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31621" name="Rectangle 5"/>
          <p:cNvSpPr>
            <a:spLocks noChangeArrowheads="1"/>
          </p:cNvSpPr>
          <p:nvPr/>
        </p:nvSpPr>
        <p:spPr bwMode="blackWhite">
          <a:xfrm>
            <a:off x="1524000" y="2794000"/>
            <a:ext cx="9144000" cy="2084070"/>
          </a:xfrm>
          <a:prstGeom prst="rect">
            <a:avLst/>
          </a:prstGeom>
          <a:solidFill>
            <a:schemeClr val="accent1">
              <a:lumMod val="20000"/>
              <a:lumOff val="80000"/>
            </a:schemeClr>
          </a:solidFill>
          <a:ln w="12700">
            <a:solidFill>
              <a:schemeClr val="tx1">
                <a:lumMod val="85000"/>
                <a:lumOff val="15000"/>
              </a:schemeClr>
            </a:solidFill>
            <a:miter lim="800000"/>
          </a:ln>
          <a:effectLst/>
        </p:spPr>
        <p:txBody>
          <a:bodyPr wrap="square">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75000"/>
              </a:lnSpc>
              <a:spcBef>
                <a:spcPct val="20000"/>
              </a:spcBef>
              <a:spcAft>
                <a:spcPct val="0"/>
              </a:spcAft>
              <a:buClrTx/>
              <a:buSzTx/>
              <a:buFontTx/>
              <a:buNone/>
              <a:defRPr/>
            </a:pPr>
            <a:endParaRPr lang="zh-CN" altLang="en-US" b="1" noProof="0" smtClean="0">
              <a:ln>
                <a:noFill/>
              </a:ln>
              <a:effectLst/>
              <a:uLnTx/>
              <a:uFillTx/>
              <a:sym typeface="+mn-ea"/>
            </a:endParaRPr>
          </a:p>
          <a:p>
            <a:pPr marL="0" marR="0" lvl="0" indent="0" algn="ctr" defTabSz="914400" rtl="0" eaLnBrk="1" fontAlgn="base" latinLnBrk="0" hangingPunct="1">
              <a:lnSpc>
                <a:spcPct val="75000"/>
              </a:lnSpc>
              <a:spcBef>
                <a:spcPct val="20000"/>
              </a:spcBef>
              <a:spcAft>
                <a:spcPct val="0"/>
              </a:spcAft>
              <a:buClrTx/>
              <a:buSzTx/>
              <a:buFontTx/>
              <a:buNone/>
              <a:defRPr/>
            </a:pPr>
            <a:endParaRPr lang="zh-CN" altLang="en-US" b="1" noProof="0" smtClean="0">
              <a:ln>
                <a:noFill/>
              </a:ln>
              <a:effectLst/>
              <a:uLnTx/>
              <a:uFillTx/>
              <a:sym typeface="+mn-ea"/>
            </a:endParaRPr>
          </a:p>
          <a:p>
            <a:pPr marL="0" marR="0" lvl="0" indent="0" algn="ctr" defTabSz="914400" rtl="0" eaLnBrk="1" fontAlgn="base" latinLnBrk="0" hangingPunct="1">
              <a:lnSpc>
                <a:spcPct val="75000"/>
              </a:lnSpc>
              <a:spcBef>
                <a:spcPct val="20000"/>
              </a:spcBef>
              <a:spcAft>
                <a:spcPct val="0"/>
              </a:spcAft>
              <a:buClrTx/>
              <a:buSzTx/>
              <a:buFontTx/>
              <a:buNone/>
              <a:defRPr/>
            </a:pPr>
            <a:r>
              <a:rPr lang="zh-CN" altLang="en-US" b="1" noProof="0" smtClean="0">
                <a:ln>
                  <a:noFill/>
                </a:ln>
                <a:effectLst/>
                <a:uLnTx/>
                <a:uFillTx/>
                <a:sym typeface="+mn-ea"/>
              </a:rPr>
              <a:t>第</a:t>
            </a:r>
            <a:r>
              <a:rPr lang="en-US" altLang="zh-CN" b="1" noProof="0" smtClean="0">
                <a:ln>
                  <a:noFill/>
                </a:ln>
                <a:effectLst/>
                <a:uLnTx/>
                <a:uFillTx/>
                <a:sym typeface="+mn-ea"/>
              </a:rPr>
              <a:t>1</a:t>
            </a:r>
            <a:r>
              <a:rPr lang="zh-CN" altLang="en-US" b="1" noProof="0" smtClean="0">
                <a:ln>
                  <a:noFill/>
                </a:ln>
                <a:effectLst/>
                <a:uLnTx/>
                <a:uFillTx/>
                <a:sym typeface="+mn-ea"/>
              </a:rPr>
              <a:t>单元    系统管理与基础设置</a:t>
            </a:r>
            <a:endParaRPr lang="zh-CN" altLang="en-US" b="1" noProof="0" smtClean="0">
              <a:ln>
                <a:noFill/>
              </a:ln>
              <a:effectLst/>
              <a:uLnTx/>
              <a:uFillTx/>
              <a:sym typeface="+mn-ea"/>
            </a:endParaRPr>
          </a:p>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zh-CN" sz="36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黑体" panose="02010609060101010101" pitchFamily="49" charset="-122"/>
              <a:cs typeface="+mn-cs"/>
            </a:endParaRPr>
          </a:p>
        </p:txBody>
      </p:sp>
      <p:sp>
        <p:nvSpPr>
          <p:cNvPr id="2" name="Rectangle 5"/>
          <p:cNvSpPr>
            <a:spLocks noChangeArrowheads="1"/>
          </p:cNvSpPr>
          <p:nvPr/>
        </p:nvSpPr>
        <p:spPr bwMode="blackWhite">
          <a:xfrm>
            <a:off x="1524000" y="1225550"/>
            <a:ext cx="9144000" cy="1568450"/>
          </a:xfrm>
          <a:prstGeom prst="rect">
            <a:avLst/>
          </a:prstGeom>
          <a:solidFill>
            <a:schemeClr val="accent1">
              <a:lumMod val="20000"/>
              <a:lumOff val="80000"/>
            </a:schemeClr>
          </a:solidFill>
          <a:ln w="12700">
            <a:solidFill>
              <a:schemeClr val="tx1"/>
            </a:solidFill>
            <a:miter lim="800000"/>
          </a:ln>
          <a:effectLst/>
        </p:spPr>
        <p:txBody>
          <a:bodyPr>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会计电算化技能</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实训教程</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p:txBody>
      </p: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7171"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7172"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1.2  </a:t>
            </a:r>
            <a:r>
              <a:rPr lang="zh-CN" altLang="en-US" sz="3200" dirty="0"/>
              <a:t>操作员管理</a:t>
            </a:r>
            <a:endParaRPr lang="zh-CN" altLang="en-US" sz="3200" b="0" dirty="0">
              <a:latin typeface="黑体" panose="02010609060101010101" pitchFamily="49" charset="-122"/>
            </a:endParaRPr>
          </a:p>
        </p:txBody>
      </p:sp>
      <p:sp>
        <p:nvSpPr>
          <p:cNvPr id="7173" name="Rectangle 19"/>
          <p:cNvSpPr/>
          <p:nvPr/>
        </p:nvSpPr>
        <p:spPr>
          <a:xfrm>
            <a:off x="2243138" y="1838008"/>
            <a:ext cx="7813675" cy="1753235"/>
          </a:xfrm>
          <a:prstGeom prst="rect">
            <a:avLst/>
          </a:prstGeom>
          <a:noFill/>
          <a:ln w="12700">
            <a:noFill/>
          </a:ln>
        </p:spPr>
        <p:txBody>
          <a:bodyPr anchor="ctr">
            <a:spAutoFit/>
          </a:bodyPr>
          <a:p>
            <a:r>
              <a:rPr lang="zh-CN" altLang="en-US" sz="1800" b="1" dirty="0">
                <a:latin typeface="黑体" panose="02010609060101010101" pitchFamily="49" charset="-122"/>
              </a:rPr>
              <a:t>任务导入：</a:t>
            </a:r>
            <a:endParaRPr lang="zh-CN" altLang="en-US" sz="1800" dirty="0">
              <a:latin typeface="黑体" panose="02010609060101010101" pitchFamily="49" charset="-122"/>
            </a:endParaRPr>
          </a:p>
          <a:p>
            <a:r>
              <a:rPr lang="zh-CN" altLang="en-US" sz="1800" dirty="0">
                <a:latin typeface="宋体" panose="02010600030101010101" pitchFamily="2" charset="-122"/>
                <a:ea typeface="宋体" panose="02010600030101010101" pitchFamily="2" charset="-122"/>
              </a:rPr>
              <a:t>    宏信公司</a:t>
            </a:r>
            <a:r>
              <a:rPr lang="en-US" altLang="zh-CN" sz="1800" dirty="0">
                <a:latin typeface="宋体" panose="02010600030101010101" pitchFamily="2" charset="-122"/>
                <a:ea typeface="宋体" panose="02010600030101010101" pitchFamily="2" charset="-122"/>
              </a:rPr>
              <a:t>2016</a:t>
            </a:r>
            <a:r>
              <a:rPr lang="zh-CN" altLang="en-US" sz="1800" dirty="0">
                <a:latin typeface="宋体" panose="02010600030101010101" pitchFamily="2" charset="-122"/>
                <a:ea typeface="宋体" panose="02010600030101010101" pitchFamily="2" charset="-122"/>
              </a:rPr>
              <a:t>年</a:t>
            </a:r>
            <a:r>
              <a:rPr lang="en-US" altLang="zh-CN" sz="1800" dirty="0">
                <a:latin typeface="宋体" panose="02010600030101010101" pitchFamily="2" charset="-122"/>
                <a:ea typeface="宋体" panose="02010600030101010101" pitchFamily="2" charset="-122"/>
              </a:rPr>
              <a:t>1</a:t>
            </a:r>
            <a:r>
              <a:rPr lang="zh-CN" altLang="en-US" sz="1800" dirty="0">
                <a:latin typeface="宋体" panose="02010600030101010101" pitchFamily="2" charset="-122"/>
                <a:ea typeface="宋体" panose="02010600030101010101" pitchFamily="2" charset="-122"/>
              </a:rPr>
              <a:t>月购买了畅捷通</a:t>
            </a:r>
            <a:r>
              <a:rPr lang="en-US" altLang="zh-CN" sz="1800" dirty="0">
                <a:latin typeface="宋体" panose="02010600030101010101" pitchFamily="2" charset="-122"/>
                <a:ea typeface="宋体" panose="02010600030101010101" pitchFamily="2" charset="-122"/>
              </a:rPr>
              <a:t>T3</a:t>
            </a:r>
            <a:r>
              <a:rPr lang="zh-CN" altLang="en-US" sz="1800" dirty="0">
                <a:latin typeface="宋体" panose="02010600030101010101" pitchFamily="2" charset="-122"/>
                <a:ea typeface="宋体" panose="02010600030101010101" pitchFamily="2" charset="-122"/>
              </a:rPr>
              <a:t>管理软件，已经安装在了计算机当中。现在想马上开始使用软件。那么哪些人可以操作这个软件呢？这就需要对操作员进行管理了。宏信公司财务部共有三人，分别是会计主管杨帆，会计于静和出纳赵强，我们要把财务部的这三个员工的信息设置在软件中，使得他们能够对软件进行操作。 </a:t>
            </a:r>
            <a:endParaRPr lang="zh-CN" altLang="en-US" sz="1800" dirty="0">
              <a:latin typeface="宋体" panose="02010600030101010101" pitchFamily="2" charset="-122"/>
              <a:ea typeface="宋体" panose="02010600030101010101" pitchFamily="2" charset="-122"/>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8195"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8196"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1.2</a:t>
            </a:r>
            <a:r>
              <a:rPr lang="en-US" altLang="zh-CN" sz="3200" dirty="0"/>
              <a:t>  </a:t>
            </a:r>
            <a:r>
              <a:rPr lang="zh-CN" altLang="en-US" sz="3200" dirty="0"/>
              <a:t>操作员管理</a:t>
            </a:r>
            <a:endParaRPr lang="zh-CN" altLang="en-US" sz="3200" b="0" dirty="0">
              <a:latin typeface="黑体" panose="02010609060101010101" pitchFamily="49" charset="-122"/>
            </a:endParaRPr>
          </a:p>
        </p:txBody>
      </p:sp>
      <p:sp>
        <p:nvSpPr>
          <p:cNvPr id="8197" name="Rectangle 9"/>
          <p:cNvSpPr/>
          <p:nvPr/>
        </p:nvSpPr>
        <p:spPr>
          <a:xfrm>
            <a:off x="2424113" y="3090863"/>
            <a:ext cx="7559675" cy="267652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266700" algn="l"/>
              </a:tabLst>
            </a:pPr>
            <a:r>
              <a:rPr lang="en-US" altLang="zh-CN" sz="1200" dirty="0">
                <a:latin typeface="黑体" panose="02010609060101010101" pitchFamily="49" charset="-122"/>
              </a:rPr>
              <a:t>【</a:t>
            </a:r>
            <a:r>
              <a:rPr lang="zh-CN" altLang="en-US" sz="1200" dirty="0">
                <a:latin typeface="黑体" panose="02010609060101010101" pitchFamily="49" charset="-122"/>
              </a:rPr>
              <a:t>知识要点</a:t>
            </a:r>
            <a:r>
              <a:rPr lang="en-US" altLang="zh-CN" sz="1200" dirty="0">
                <a:latin typeface="黑体" panose="02010609060101010101" pitchFamily="49" charset="-122"/>
              </a:rPr>
              <a:t>】</a:t>
            </a:r>
            <a:endParaRPr lang="en-US" altLang="zh-CN" sz="1200" dirty="0">
              <a:latin typeface="黑体" panose="02010609060101010101" pitchFamily="49" charset="-122"/>
            </a:endParaRPr>
          </a:p>
          <a:p>
            <a:pPr marL="0" lvl="0" indent="0" defTabSz="914400" eaLnBrk="1" hangingPunct="1">
              <a:spcAft>
                <a:spcPct val="0"/>
              </a:spcAft>
              <a:buFontTx/>
              <a:buNone/>
              <a:tabLst>
                <a:tab pos="266700" algn="l"/>
              </a:tabLst>
            </a:pPr>
            <a:r>
              <a:rPr lang="zh-CN" altLang="en-US" sz="1200" dirty="0">
                <a:latin typeface="楷体_GB2312" pitchFamily="49" charset="-122"/>
                <a:ea typeface="楷体_GB2312" pitchFamily="49" charset="-122"/>
              </a:rPr>
              <a:t>    启动系统管理的操作包括启动系统管理模块并进行注册，即登录进入系统管理模块。在系统管理中可以进行设置操作员、建立账套和设置操作员权限等的操作。</a:t>
            </a:r>
            <a:endParaRPr lang="zh-CN" altLang="en-US" sz="1200" dirty="0">
              <a:latin typeface="楷体_GB2312" pitchFamily="49" charset="-122"/>
              <a:ea typeface="楷体_GB2312" pitchFamily="49" charset="-122"/>
            </a:endParaRPr>
          </a:p>
          <a:p>
            <a:pPr marL="0" lvl="0" indent="0" defTabSz="914400" eaLnBrk="1" hangingPunct="1">
              <a:spcAft>
                <a:spcPct val="0"/>
              </a:spcAft>
              <a:buFontTx/>
              <a:buNone/>
              <a:tabLst>
                <a:tab pos="266700" algn="l"/>
              </a:tabLst>
            </a:pPr>
            <a:r>
              <a:rPr lang="zh-CN" altLang="en-US" sz="1200" dirty="0">
                <a:latin typeface="楷体_GB2312" pitchFamily="49" charset="-122"/>
                <a:ea typeface="楷体_GB2312" pitchFamily="49" charset="-122"/>
              </a:rPr>
              <a:t>    系统允许用户以系统管理员</a:t>
            </a:r>
            <a:r>
              <a:rPr lang="zh-CN" altLang="en-US" sz="1200" dirty="0">
                <a:ea typeface="楷体_GB2312" pitchFamily="49" charset="-122"/>
              </a:rPr>
              <a:t>“</a:t>
            </a:r>
            <a:r>
              <a:rPr lang="en-US" altLang="zh-CN" sz="1200" dirty="0">
                <a:latin typeface="楷体_GB2312" pitchFamily="49" charset="-122"/>
                <a:ea typeface="楷体_GB2312" pitchFamily="49" charset="-122"/>
              </a:rPr>
              <a:t>admin</a:t>
            </a:r>
            <a:r>
              <a:rPr lang="en-US" altLang="zh-CN" sz="1200" dirty="0">
                <a:ea typeface="楷体_GB2312" pitchFamily="49" charset="-122"/>
              </a:rPr>
              <a:t>”</a:t>
            </a:r>
            <a:r>
              <a:rPr lang="zh-CN" altLang="en-US" sz="1200" dirty="0">
                <a:latin typeface="楷体_GB2312" pitchFamily="49" charset="-122"/>
                <a:ea typeface="楷体_GB2312" pitchFamily="49" charset="-122"/>
              </a:rPr>
              <a:t>的身份，也可以以账套主管的身份注册进入系统管理。</a:t>
            </a:r>
            <a:endParaRPr lang="zh-CN" altLang="en-US" sz="1200" dirty="0">
              <a:latin typeface="楷体_GB2312" pitchFamily="49" charset="-122"/>
              <a:ea typeface="楷体_GB2312" pitchFamily="49" charset="-122"/>
            </a:endParaRPr>
          </a:p>
          <a:p>
            <a:pPr marL="0" lvl="0" indent="0" defTabSz="914400" eaLnBrk="1" hangingPunct="1">
              <a:spcAft>
                <a:spcPct val="0"/>
              </a:spcAft>
              <a:buFontTx/>
              <a:buNone/>
              <a:tabLst>
                <a:tab pos="266700" algn="l"/>
              </a:tabLst>
            </a:pPr>
            <a:r>
              <a:rPr lang="zh-CN" altLang="en-US" sz="1200" dirty="0">
                <a:latin typeface="楷体_GB2312" pitchFamily="49" charset="-122"/>
                <a:ea typeface="楷体_GB2312" pitchFamily="49" charset="-122"/>
              </a:rPr>
              <a:t>    系统管理员负责整个系统的总体控制和维护工作，可以管理该系统中所有的账套。以系统管理员身份注册进入，可以进行账套的建立、恢复和备份，设置操作员、指定账套主管，并可以设置和修改操作员的密码及其权限等。</a:t>
            </a:r>
            <a:endParaRPr lang="zh-CN" altLang="en-US" sz="1200" dirty="0">
              <a:latin typeface="楷体_GB2312" pitchFamily="49" charset="-122"/>
              <a:ea typeface="楷体_GB2312" pitchFamily="49" charset="-122"/>
            </a:endParaRPr>
          </a:p>
          <a:p>
            <a:pPr marL="0" lvl="0" indent="0" defTabSz="914400" eaLnBrk="1" hangingPunct="1">
              <a:spcAft>
                <a:spcPct val="0"/>
              </a:spcAft>
              <a:buFontTx/>
              <a:buNone/>
              <a:tabLst>
                <a:tab pos="266700" algn="l"/>
              </a:tabLst>
            </a:pPr>
            <a:r>
              <a:rPr lang="zh-CN" altLang="en-US" sz="1200" dirty="0">
                <a:latin typeface="楷体_GB2312" pitchFamily="49" charset="-122"/>
                <a:ea typeface="楷体_GB2312" pitchFamily="49" charset="-122"/>
              </a:rPr>
              <a:t>    账套主管负责所选账套的维护工作。主要包括对所选账套进行修改、功能模块启用及对年度账的管理（包括建立、清空、恢复、备份以及各子系统的年末结转、所选账套的数据备份等），以及该账套操作员权限的设置。</a:t>
            </a:r>
            <a:endParaRPr lang="zh-CN" altLang="en-US" sz="1200" dirty="0">
              <a:latin typeface="楷体_GB2312" pitchFamily="49" charset="-122"/>
              <a:ea typeface="楷体_GB2312" pitchFamily="49" charset="-122"/>
            </a:endParaRPr>
          </a:p>
          <a:p>
            <a:pPr marL="0" lvl="0" indent="0" defTabSz="914400" eaLnBrk="1" hangingPunct="1">
              <a:spcAft>
                <a:spcPct val="0"/>
              </a:spcAft>
              <a:buFontTx/>
              <a:buNone/>
              <a:tabLst>
                <a:tab pos="266700" algn="l"/>
              </a:tabLst>
            </a:pPr>
            <a:r>
              <a:rPr lang="zh-CN" altLang="en-US" sz="1200" dirty="0">
                <a:latin typeface="楷体_GB2312" pitchFamily="49" charset="-122"/>
                <a:ea typeface="楷体_GB2312" pitchFamily="49" charset="-122"/>
              </a:rPr>
              <a:t>    由于第一次运行该软件时还没有建立核算单位的账套，因此，在建立账套前应由系统默认的管理员</a:t>
            </a:r>
            <a:r>
              <a:rPr lang="zh-CN" altLang="en-US" sz="1200" dirty="0">
                <a:ea typeface="楷体_GB2312" pitchFamily="49" charset="-122"/>
              </a:rPr>
              <a:t>“</a:t>
            </a:r>
            <a:r>
              <a:rPr lang="en-US" altLang="zh-CN" sz="1200" dirty="0">
                <a:latin typeface="楷体_GB2312" pitchFamily="49" charset="-122"/>
                <a:ea typeface="楷体_GB2312" pitchFamily="49" charset="-122"/>
              </a:rPr>
              <a:t>admin</a:t>
            </a:r>
            <a:r>
              <a:rPr lang="en-US" altLang="zh-CN" sz="1200" dirty="0">
                <a:ea typeface="楷体_GB2312" pitchFamily="49" charset="-122"/>
              </a:rPr>
              <a:t>”</a:t>
            </a:r>
            <a:r>
              <a:rPr lang="zh-CN" altLang="en-US" sz="1200" dirty="0">
                <a:latin typeface="楷体_GB2312" pitchFamily="49" charset="-122"/>
                <a:ea typeface="楷体_GB2312" pitchFamily="49" charset="-122"/>
              </a:rPr>
              <a:t>登录。</a:t>
            </a:r>
            <a:endParaRPr lang="zh-CN" altLang="en-US" sz="1200" dirty="0">
              <a:latin typeface="楷体_GB2312" pitchFamily="49" charset="-122"/>
              <a:ea typeface="楷体_GB2312" pitchFamily="49" charset="-122"/>
            </a:endParaRPr>
          </a:p>
          <a:p>
            <a:pPr marL="0" lvl="0" indent="0" defTabSz="914400" eaLnBrk="1" hangingPunct="1">
              <a:spcAft>
                <a:spcPct val="0"/>
              </a:spcAft>
              <a:buFontTx/>
              <a:buNone/>
              <a:tabLst>
                <a:tab pos="266700" algn="l"/>
              </a:tabLst>
            </a:pPr>
            <a:r>
              <a:rPr lang="zh-CN" altLang="en-US" sz="1200" dirty="0">
                <a:latin typeface="楷体_GB2312" pitchFamily="49" charset="-122"/>
                <a:ea typeface="楷体_GB2312" pitchFamily="49" charset="-122"/>
              </a:rPr>
              <a:t>    系统管理员</a:t>
            </a:r>
            <a:r>
              <a:rPr lang="zh-CN" altLang="en-US" sz="1200" dirty="0">
                <a:ea typeface="楷体_GB2312" pitchFamily="49" charset="-122"/>
              </a:rPr>
              <a:t>“</a:t>
            </a:r>
            <a:r>
              <a:rPr lang="en-US" altLang="zh-CN" sz="1200" dirty="0">
                <a:latin typeface="楷体_GB2312" pitchFamily="49" charset="-122"/>
                <a:ea typeface="楷体_GB2312" pitchFamily="49" charset="-122"/>
              </a:rPr>
              <a:t>admin</a:t>
            </a:r>
            <a:r>
              <a:rPr lang="en-US" altLang="zh-CN" sz="1200" dirty="0">
                <a:ea typeface="楷体_GB2312" pitchFamily="49" charset="-122"/>
              </a:rPr>
              <a:t>”</a:t>
            </a:r>
            <a:r>
              <a:rPr lang="zh-CN" altLang="en-US" sz="1200" dirty="0">
                <a:latin typeface="楷体_GB2312" pitchFamily="49" charset="-122"/>
                <a:ea typeface="楷体_GB2312" pitchFamily="49" charset="-122"/>
              </a:rPr>
              <a:t>没有密码，即密码为空。在实际工作中，为了保证系统的安全，必须为系统管理员设置密码。在教学过程中，由于一台计算机供多个学员使用，为了方便则建议不为系统管理员设置密码。 </a:t>
            </a:r>
            <a:endParaRPr lang="zh-CN" altLang="en-US" sz="1200" dirty="0">
              <a:latin typeface="楷体_GB2312" pitchFamily="49" charset="-122"/>
              <a:ea typeface="楷体_GB2312" pitchFamily="49" charset="-122"/>
            </a:endParaRPr>
          </a:p>
        </p:txBody>
      </p:sp>
      <p:sp>
        <p:nvSpPr>
          <p:cNvPr id="8198" name="AutoShape 9"/>
          <p:cNvSpPr/>
          <p:nvPr/>
        </p:nvSpPr>
        <p:spPr>
          <a:xfrm>
            <a:off x="2459038" y="2312988"/>
            <a:ext cx="6985000" cy="64770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8199" name="Rectangle 11"/>
          <p:cNvSpPr/>
          <p:nvPr/>
        </p:nvSpPr>
        <p:spPr>
          <a:xfrm>
            <a:off x="2747963" y="2365375"/>
            <a:ext cx="4994910" cy="583565"/>
          </a:xfrm>
          <a:prstGeom prst="rect">
            <a:avLst/>
          </a:prstGeom>
          <a:noFill/>
          <a:ln w="12700">
            <a:noFill/>
          </a:ln>
        </p:spPr>
        <p:txBody>
          <a:bodyPr wrap="none">
            <a:spAutoFit/>
          </a:bodyPr>
          <a:p>
            <a:r>
              <a:rPr lang="zh-CN" altLang="en-US" sz="1600" b="1" dirty="0">
                <a:latin typeface="楷体_GB2312" pitchFamily="49" charset="-122"/>
                <a:ea typeface="楷体_GB2312" pitchFamily="49" charset="-122"/>
              </a:rPr>
              <a:t>任务</a:t>
            </a:r>
            <a:r>
              <a:rPr lang="en-US" altLang="zh-CN" sz="1600" b="1" dirty="0">
                <a:latin typeface="楷体_GB2312" pitchFamily="49" charset="-122"/>
                <a:ea typeface="楷体_GB2312" pitchFamily="49" charset="-122"/>
              </a:rPr>
              <a:t>1</a:t>
            </a:r>
            <a:r>
              <a:rPr lang="zh-CN" altLang="en-US" sz="1600" b="1" dirty="0">
                <a:latin typeface="楷体_GB2312" pitchFamily="49" charset="-122"/>
                <a:ea typeface="楷体_GB2312" pitchFamily="49" charset="-122"/>
              </a:rPr>
              <a:t>：启动系统管理</a:t>
            </a:r>
            <a:endParaRPr lang="zh-CN" altLang="en-US" sz="1600" b="1" dirty="0">
              <a:latin typeface="楷体_GB2312" pitchFamily="49" charset="-122"/>
              <a:ea typeface="楷体_GB2312" pitchFamily="49" charset="-122"/>
            </a:endParaRPr>
          </a:p>
          <a:p>
            <a:r>
              <a:rPr lang="zh-CN" altLang="en-US" sz="1600" b="1" dirty="0">
                <a:latin typeface="楷体_GB2312" pitchFamily="49" charset="-122"/>
                <a:ea typeface="楷体_GB2312" pitchFamily="49" charset="-122"/>
              </a:rPr>
              <a:t>       以系统管理员</a:t>
            </a:r>
            <a:r>
              <a:rPr lang="zh-CN" altLang="en-US" sz="1600" b="1" dirty="0">
                <a:latin typeface="Times New Roman" panose="02020603050405020304" pitchFamily="18" charset="0"/>
                <a:ea typeface="楷体_GB2312" pitchFamily="49" charset="-122"/>
              </a:rPr>
              <a:t>“</a:t>
            </a:r>
            <a:r>
              <a:rPr lang="en-US" altLang="zh-CN" sz="1600" b="1" dirty="0">
                <a:latin typeface="楷体_GB2312" pitchFamily="49" charset="-122"/>
                <a:ea typeface="楷体_GB2312" pitchFamily="49" charset="-122"/>
              </a:rPr>
              <a:t>admin</a:t>
            </a:r>
            <a:r>
              <a:rPr lang="en-US" altLang="zh-CN" sz="1600" b="1" dirty="0">
                <a:latin typeface="Times New Roman" panose="02020603050405020304" pitchFamily="18" charset="0"/>
                <a:ea typeface="楷体_GB2312" pitchFamily="49" charset="-122"/>
              </a:rPr>
              <a:t>”</a:t>
            </a:r>
            <a:r>
              <a:rPr lang="zh-CN" altLang="en-US" sz="1600" b="1" dirty="0">
                <a:latin typeface="楷体_GB2312" pitchFamily="49" charset="-122"/>
                <a:ea typeface="楷体_GB2312" pitchFamily="49" charset="-122"/>
              </a:rPr>
              <a:t>的身份启动系统管理。</a:t>
            </a:r>
            <a:endParaRPr lang="zh-CN" altLang="en-US" sz="1600" b="1" dirty="0">
              <a:latin typeface="楷体_GB2312" pitchFamily="49" charset="-122"/>
              <a:ea typeface="楷体_GB2312" pitchFamily="49" charset="-122"/>
            </a:endParaRPr>
          </a:p>
        </p:txBody>
      </p:sp>
      <p:sp>
        <p:nvSpPr>
          <p:cNvPr id="8200" name="Rectangle 12"/>
          <p:cNvSpPr/>
          <p:nvPr/>
        </p:nvSpPr>
        <p:spPr>
          <a:xfrm>
            <a:off x="2243138" y="1735773"/>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9219"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9220" name="AutoShape 9"/>
          <p:cNvSpPr/>
          <p:nvPr/>
        </p:nvSpPr>
        <p:spPr>
          <a:xfrm>
            <a:off x="2630488" y="2276475"/>
            <a:ext cx="7129462" cy="327660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9221" name="Rectangle 8"/>
          <p:cNvSpPr/>
          <p:nvPr/>
        </p:nvSpPr>
        <p:spPr>
          <a:xfrm>
            <a:off x="3027363" y="2381885"/>
            <a:ext cx="4144010" cy="706755"/>
          </a:xfrm>
          <a:prstGeom prst="rect">
            <a:avLst/>
          </a:prstGeom>
          <a:noFill/>
          <a:ln w="12700">
            <a:noFill/>
          </a:ln>
        </p:spPr>
        <p:txBody>
          <a:bodyPr wrap="none" anchor="ct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2</a:t>
            </a:r>
            <a:r>
              <a:rPr lang="zh-CN" altLang="en-US" sz="2000" b="1" dirty="0">
                <a:latin typeface="楷体_GB2312" pitchFamily="49" charset="-122"/>
                <a:ea typeface="楷体_GB2312" pitchFamily="49" charset="-122"/>
              </a:rPr>
              <a:t>：增加操作员</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增加如下表所示的操作员。 </a:t>
            </a:r>
            <a:endParaRPr lang="zh-CN" altLang="en-US" sz="2000" b="1" dirty="0">
              <a:latin typeface="楷体_GB2312" pitchFamily="49" charset="-122"/>
              <a:ea typeface="楷体_GB2312" pitchFamily="49" charset="-122"/>
            </a:endParaRPr>
          </a:p>
        </p:txBody>
      </p:sp>
      <p:graphicFrame>
        <p:nvGraphicFramePr>
          <p:cNvPr id="39976" name="Group 40"/>
          <p:cNvGraphicFramePr>
            <a:graphicFrameLocks noGrp="1"/>
          </p:cNvGraphicFramePr>
          <p:nvPr/>
        </p:nvGraphicFramePr>
        <p:xfrm>
          <a:off x="2811463" y="3752850"/>
          <a:ext cx="6805295" cy="1465580"/>
        </p:xfrm>
        <a:graphic>
          <a:graphicData uri="http://schemas.openxmlformats.org/drawingml/2006/table">
            <a:tbl>
              <a:tblPr/>
              <a:tblGrid>
                <a:gridCol w="2268220"/>
                <a:gridCol w="2268855"/>
                <a:gridCol w="2268220"/>
              </a:tblGrid>
              <a:tr h="36639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操作员编号 </a:t>
                      </a:r>
                      <a:endPar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操作员姓名 </a:t>
                      </a:r>
                      <a:endPar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操作员口令 </a:t>
                      </a:r>
                      <a:endParaRPr kumimoji="0" lang="zh-CN" altLang="en-US" sz="18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39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YF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杨帆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000000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39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YJ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于静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000000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395">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ZQ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赵强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000000 </a:t>
                      </a:r>
                      <a:endParaRPr kumimoji="0" lang="zh-CN" altLang="en-US" sz="18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44" name="Rectangle 35"/>
          <p:cNvSpPr/>
          <p:nvPr/>
        </p:nvSpPr>
        <p:spPr>
          <a:xfrm>
            <a:off x="4619625" y="3356611"/>
            <a:ext cx="2341880" cy="398780"/>
          </a:xfrm>
          <a:prstGeom prst="rect">
            <a:avLst/>
          </a:prstGeom>
          <a:noFill/>
          <a:ln w="12700">
            <a:noFill/>
          </a:ln>
        </p:spPr>
        <p:txBody>
          <a:bodyPr wrap="none" anchor="ctr">
            <a:spAutoFit/>
          </a:bodyPr>
          <a:p>
            <a:pPr eaLnBrk="0" hangingPunct="0"/>
            <a:r>
              <a:rPr lang="zh-CN" altLang="en-US" sz="2000" dirty="0">
                <a:latin typeface="黑体" panose="02010609060101010101" pitchFamily="49" charset="-122"/>
              </a:rPr>
              <a:t>表</a:t>
            </a:r>
            <a:r>
              <a:rPr lang="en-US" altLang="zh-CN" sz="2000" dirty="0">
                <a:latin typeface="黑体" panose="02010609060101010101" pitchFamily="49" charset="-122"/>
              </a:rPr>
              <a:t>2-1  </a:t>
            </a:r>
            <a:r>
              <a:rPr lang="zh-CN" altLang="en-US" sz="2000" dirty="0">
                <a:latin typeface="黑体" panose="02010609060101010101" pitchFamily="49" charset="-122"/>
              </a:rPr>
              <a:t>操作员名单 </a:t>
            </a:r>
            <a:endParaRPr lang="zh-CN" altLang="en-US" sz="2000" dirty="0">
              <a:latin typeface="黑体" panose="02010609060101010101" pitchFamily="49" charset="-122"/>
            </a:endParaRPr>
          </a:p>
        </p:txBody>
      </p:sp>
      <p:sp>
        <p:nvSpPr>
          <p:cNvPr id="9245"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1.2</a:t>
            </a:r>
            <a:r>
              <a:rPr lang="en-US" altLang="zh-CN" sz="3200" dirty="0"/>
              <a:t>  </a:t>
            </a:r>
            <a:r>
              <a:rPr lang="zh-CN" altLang="en-US" sz="3200" dirty="0"/>
              <a:t>操作员管理</a:t>
            </a:r>
            <a:endParaRPr lang="zh-CN" altLang="en-US" sz="3200" b="0" dirty="0">
              <a:latin typeface="黑体" panose="02010609060101010101" pitchFamily="49" charset="-122"/>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0243"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10244"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1.2</a:t>
            </a:r>
            <a:r>
              <a:rPr lang="en-US" altLang="zh-CN" sz="3200" dirty="0"/>
              <a:t>  </a:t>
            </a:r>
            <a:r>
              <a:rPr lang="zh-CN" altLang="en-US" sz="3200" dirty="0"/>
              <a:t>操作员管理</a:t>
            </a:r>
            <a:endParaRPr lang="zh-CN" altLang="en-US" sz="3200" b="0" dirty="0">
              <a:latin typeface="黑体" panose="02010609060101010101" pitchFamily="49" charset="-122"/>
            </a:endParaRPr>
          </a:p>
        </p:txBody>
      </p:sp>
      <p:sp>
        <p:nvSpPr>
          <p:cNvPr id="10245" name="Rectangle 30"/>
          <p:cNvSpPr/>
          <p:nvPr/>
        </p:nvSpPr>
        <p:spPr>
          <a:xfrm>
            <a:off x="2532063" y="2011045"/>
            <a:ext cx="7165975" cy="286131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266700" algn="l"/>
              </a:tabLst>
            </a:pPr>
            <a:r>
              <a:rPr lang="en-US" altLang="zh-CN" sz="2000" dirty="0">
                <a:latin typeface="黑体" panose="02010609060101010101" pitchFamily="49" charset="-122"/>
              </a:rPr>
              <a:t>【</a:t>
            </a:r>
            <a:r>
              <a:rPr lang="zh-CN" altLang="en-US" sz="2000" dirty="0">
                <a:latin typeface="黑体" panose="02010609060101010101" pitchFamily="49" charset="-122"/>
              </a:rPr>
              <a:t>知识要点</a:t>
            </a:r>
            <a:r>
              <a:rPr lang="en-US" altLang="zh-CN" sz="2000" dirty="0">
                <a:latin typeface="黑体" panose="02010609060101010101" pitchFamily="49" charset="-122"/>
              </a:rPr>
              <a:t>】</a:t>
            </a:r>
            <a:endParaRPr lang="en-US" altLang="zh-CN" sz="2000" dirty="0">
              <a:latin typeface="黑体" panose="02010609060101010101" pitchFamily="49" charset="-122"/>
            </a:endParaRPr>
          </a:p>
          <a:p>
            <a:pPr marL="0" lvl="0" indent="0" defTabSz="914400" eaLnBrk="1" hangingPunct="1">
              <a:spcAft>
                <a:spcPct val="0"/>
              </a:spcAft>
              <a:buFontTx/>
              <a:buNone/>
              <a:tabLst>
                <a:tab pos="266700" algn="l"/>
              </a:tabLst>
            </a:pPr>
            <a:r>
              <a:rPr lang="zh-CN" altLang="en-US" sz="2000" dirty="0">
                <a:latin typeface="楷体_GB2312" pitchFamily="49" charset="-122"/>
                <a:ea typeface="楷体_GB2312" pitchFamily="49" charset="-122"/>
              </a:rPr>
              <a:t>    只有系统管理员（</a:t>
            </a:r>
            <a:r>
              <a:rPr lang="en-US" altLang="zh-CN" sz="2000" dirty="0">
                <a:latin typeface="楷体_GB2312" pitchFamily="49" charset="-122"/>
                <a:ea typeface="楷体_GB2312" pitchFamily="49" charset="-122"/>
              </a:rPr>
              <a:t>admin</a:t>
            </a:r>
            <a:r>
              <a:rPr lang="zh-CN" altLang="en-US" sz="2000" dirty="0">
                <a:latin typeface="楷体_GB2312" pitchFamily="49" charset="-122"/>
                <a:ea typeface="楷体_GB2312" pitchFamily="49" charset="-122"/>
              </a:rPr>
              <a:t>）有权力设置操作员。</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266700" algn="l"/>
              </a:tabLst>
            </a:pPr>
            <a:r>
              <a:rPr lang="zh-CN" altLang="en-US" sz="2000" dirty="0">
                <a:latin typeface="楷体_GB2312" pitchFamily="49" charset="-122"/>
                <a:ea typeface="楷体_GB2312" pitchFamily="49" charset="-122"/>
              </a:rPr>
              <a:t>    系统预置了三个操作员，分别是</a:t>
            </a:r>
            <a:r>
              <a:rPr lang="en-US" altLang="zh-CN" sz="2000" dirty="0">
                <a:latin typeface="楷体_GB2312" pitchFamily="49" charset="-122"/>
                <a:ea typeface="楷体_GB2312" pitchFamily="49" charset="-122"/>
              </a:rPr>
              <a:t>demo</a:t>
            </a:r>
            <a:r>
              <a:rPr lang="zh-CN" altLang="en-US" sz="2000" dirty="0">
                <a:latin typeface="楷体_GB2312" pitchFamily="49" charset="-122"/>
                <a:ea typeface="楷体_GB2312" pitchFamily="49" charset="-122"/>
              </a:rPr>
              <a:t>、</a:t>
            </a:r>
            <a:r>
              <a:rPr lang="en-US" altLang="zh-CN" sz="2000" dirty="0">
                <a:latin typeface="楷体_GB2312" pitchFamily="49" charset="-122"/>
                <a:ea typeface="楷体_GB2312" pitchFamily="49" charset="-122"/>
              </a:rPr>
              <a:t>system</a:t>
            </a:r>
            <a:r>
              <a:rPr lang="zh-CN" altLang="en-US" sz="2000" dirty="0">
                <a:latin typeface="楷体_GB2312" pitchFamily="49" charset="-122"/>
                <a:ea typeface="楷体_GB2312" pitchFamily="49" charset="-122"/>
              </a:rPr>
              <a:t>和</a:t>
            </a:r>
            <a:r>
              <a:rPr lang="en-US" altLang="zh-CN" sz="2000" dirty="0">
                <a:latin typeface="楷体_GB2312" pitchFamily="49" charset="-122"/>
                <a:ea typeface="楷体_GB2312" pitchFamily="49" charset="-122"/>
              </a:rPr>
              <a:t>ufsoft</a:t>
            </a:r>
            <a:r>
              <a:rPr lang="zh-CN" altLang="en-US" sz="2000" dirty="0">
                <a:latin typeface="楷体_GB2312" pitchFamily="49" charset="-122"/>
                <a:ea typeface="楷体_GB2312" pitchFamily="49" charset="-122"/>
              </a:rPr>
              <a:t>，这三个操作员的初始口令与各自的名称一样，并且字母不分大小写。如</a:t>
            </a:r>
            <a:r>
              <a:rPr lang="en-US" altLang="zh-CN" sz="2000" dirty="0">
                <a:latin typeface="楷体_GB2312" pitchFamily="49" charset="-122"/>
                <a:ea typeface="楷体_GB2312" pitchFamily="49" charset="-122"/>
              </a:rPr>
              <a:t>demo</a:t>
            </a:r>
            <a:r>
              <a:rPr lang="zh-CN" altLang="en-US" sz="2000" dirty="0">
                <a:latin typeface="楷体_GB2312" pitchFamily="49" charset="-122"/>
                <a:ea typeface="楷体_GB2312" pitchFamily="49" charset="-122"/>
              </a:rPr>
              <a:t>的口令就是</a:t>
            </a:r>
            <a:r>
              <a:rPr lang="en-US" altLang="zh-CN" sz="2000" dirty="0">
                <a:latin typeface="楷体_GB2312" pitchFamily="49" charset="-122"/>
                <a:ea typeface="楷体_GB2312" pitchFamily="49" charset="-122"/>
              </a:rPr>
              <a:t>demo</a:t>
            </a:r>
            <a:r>
              <a:rPr lang="zh-CN" altLang="en-US" sz="2000" dirty="0">
                <a:latin typeface="楷体_GB2312" pitchFamily="49" charset="-122"/>
                <a:ea typeface="楷体_GB2312" pitchFamily="49" charset="-122"/>
              </a:rPr>
              <a:t>。</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266700" algn="l"/>
              </a:tabLst>
            </a:pPr>
            <a:r>
              <a:rPr lang="zh-CN" altLang="en-US" sz="2000" dirty="0">
                <a:latin typeface="楷体_GB2312" pitchFamily="49" charset="-122"/>
                <a:ea typeface="楷体_GB2312" pitchFamily="49" charset="-122"/>
              </a:rPr>
              <a:t>    操作员编号在系统中必须惟一。</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266700" algn="l"/>
              </a:tabLst>
            </a:pPr>
            <a:r>
              <a:rPr lang="zh-CN" altLang="en-US" sz="2000" dirty="0">
                <a:latin typeface="楷体_GB2312" pitchFamily="49" charset="-122"/>
                <a:ea typeface="楷体_GB2312" pitchFamily="49" charset="-122"/>
              </a:rPr>
              <a:t>    所设置的操作员一旦被使用，则不能删除。</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266700" algn="l"/>
              </a:tabLst>
            </a:pPr>
            <a:r>
              <a:rPr lang="zh-CN" altLang="en-US" sz="2000" dirty="0">
                <a:latin typeface="楷体_GB2312" pitchFamily="49" charset="-122"/>
                <a:ea typeface="楷体_GB2312" pitchFamily="49" charset="-122"/>
              </a:rPr>
              <a:t>    在实际工作中可以根据需要随时增加操作员。</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266700" algn="l"/>
              </a:tabLst>
            </a:pPr>
            <a:r>
              <a:rPr lang="zh-CN" altLang="en-US" sz="2000" dirty="0">
                <a:latin typeface="楷体_GB2312" pitchFamily="49" charset="-122"/>
                <a:ea typeface="楷体_GB2312" pitchFamily="49" charset="-122"/>
              </a:rPr>
              <a:t>    为保证系统安全，分清责任应设置操作员口令。 </a:t>
            </a:r>
            <a:endParaRPr lang="zh-CN" altLang="en-US" sz="2000" dirty="0">
              <a:latin typeface="楷体_GB2312" pitchFamily="49" charset="-122"/>
              <a:ea typeface="楷体_GB2312" pitchFamily="49" charset="-122"/>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1267"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11268" name="AutoShape 9"/>
          <p:cNvSpPr/>
          <p:nvPr/>
        </p:nvSpPr>
        <p:spPr>
          <a:xfrm>
            <a:off x="2459038" y="2457450"/>
            <a:ext cx="7416800" cy="815975"/>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1269" name="Rectangle 8"/>
          <p:cNvSpPr/>
          <p:nvPr/>
        </p:nvSpPr>
        <p:spPr>
          <a:xfrm>
            <a:off x="2566988" y="3528060"/>
            <a:ext cx="7380287" cy="230695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800" dirty="0">
                <a:latin typeface="黑体" panose="02010609060101010101" pitchFamily="49" charset="-122"/>
              </a:rPr>
              <a:t>【</a:t>
            </a:r>
            <a:r>
              <a:rPr lang="zh-CN" altLang="en-US" sz="1800" dirty="0">
                <a:latin typeface="黑体" panose="02010609060101010101" pitchFamily="49" charset="-122"/>
              </a:rPr>
              <a:t>知识要点</a:t>
            </a:r>
            <a:r>
              <a:rPr lang="en-US" altLang="zh-CN" sz="1800" dirty="0">
                <a:latin typeface="黑体" panose="02010609060101010101" pitchFamily="49" charset="-122"/>
              </a:rPr>
              <a:t>】</a:t>
            </a:r>
            <a:endParaRPr lang="en-US" altLang="zh-CN" sz="1800" dirty="0">
              <a:latin typeface="黑体" panose="02010609060101010101"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在系统中所设置的操作员在未被使用前，可以进行修改，但是，操作员信息一旦保存，则编号不能修改。</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只有系统管理员有权修改操作员信息。</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操作员的信息中，操作员编号不能修改，操作员的姓名、口令及所属部门可以修改。</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操作员的口令除了可以由系统管理员以修改操作员信息的方式修改外，还可以在操作员登录系统时由操作员本人修改。</a:t>
            </a:r>
            <a:endParaRPr lang="zh-CN" altLang="en-US" sz="1800" dirty="0">
              <a:latin typeface="楷体_GB2312" pitchFamily="49" charset="-122"/>
              <a:ea typeface="楷体_GB2312" pitchFamily="49" charset="-122"/>
            </a:endParaRPr>
          </a:p>
        </p:txBody>
      </p:sp>
      <p:sp>
        <p:nvSpPr>
          <p:cNvPr id="11270"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1.2</a:t>
            </a:r>
            <a:r>
              <a:rPr lang="en-US" altLang="zh-CN" sz="3200" dirty="0"/>
              <a:t>  </a:t>
            </a:r>
            <a:r>
              <a:rPr lang="zh-CN" altLang="en-US" sz="3200" dirty="0"/>
              <a:t>操作员管理</a:t>
            </a:r>
            <a:endParaRPr lang="zh-CN" altLang="en-US" sz="3200" b="0" dirty="0">
              <a:latin typeface="黑体" panose="02010609060101010101" pitchFamily="49" charset="-122"/>
            </a:endParaRPr>
          </a:p>
        </p:txBody>
      </p:sp>
      <p:sp>
        <p:nvSpPr>
          <p:cNvPr id="11271" name="Rectangle 10"/>
          <p:cNvSpPr/>
          <p:nvPr/>
        </p:nvSpPr>
        <p:spPr>
          <a:xfrm>
            <a:off x="2243138" y="191516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1272" name="Rectangle 11"/>
          <p:cNvSpPr/>
          <p:nvPr/>
        </p:nvSpPr>
        <p:spPr>
          <a:xfrm>
            <a:off x="2819400" y="2481263"/>
            <a:ext cx="6059170" cy="706755"/>
          </a:xfrm>
          <a:prstGeom prst="rect">
            <a:avLst/>
          </a:prstGeom>
          <a:noFill/>
          <a:ln w="12700">
            <a:noFill/>
          </a:ln>
        </p:spPr>
        <p:txBody>
          <a:bodyPr wrap="none">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3</a:t>
            </a:r>
            <a:r>
              <a:rPr lang="zh-CN" altLang="en-US" sz="2000" b="1" dirty="0">
                <a:latin typeface="楷体_GB2312" pitchFamily="49" charset="-122"/>
                <a:ea typeface="楷体_GB2312" pitchFamily="49" charset="-122"/>
              </a:rPr>
              <a:t>：修改操作员信息</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将</a:t>
            </a:r>
            <a:r>
              <a:rPr lang="zh-CN" altLang="en-US" sz="2000" b="1" dirty="0">
                <a:latin typeface="Times New Roman" panose="02020603050405020304" pitchFamily="18" charset="0"/>
                <a:ea typeface="楷体_GB2312" pitchFamily="49" charset="-122"/>
              </a:rPr>
              <a:t>“</a:t>
            </a:r>
            <a:r>
              <a:rPr lang="en-US" altLang="zh-CN" sz="2000" b="1" dirty="0">
                <a:latin typeface="楷体_GB2312" pitchFamily="49" charset="-122"/>
                <a:ea typeface="楷体_GB2312" pitchFamily="49" charset="-122"/>
              </a:rPr>
              <a:t>YJ</a:t>
            </a:r>
            <a:r>
              <a:rPr lang="en-US" altLang="zh-CN"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的姓名</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于静</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修改为</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于静波</a:t>
            </a:r>
            <a:r>
              <a:rPr lang="zh-CN" altLang="en-US" sz="2000" b="1" dirty="0">
                <a:latin typeface="Times New Roman" panose="02020603050405020304" pitchFamily="18" charset="0"/>
                <a:ea typeface="楷体_GB2312" pitchFamily="49" charset="-122"/>
              </a:rPr>
              <a:t>”</a:t>
            </a:r>
            <a:r>
              <a:rPr lang="zh-CN" altLang="en-US" sz="2000" b="1" dirty="0">
                <a:latin typeface="楷体_GB2312" pitchFamily="49" charset="-122"/>
                <a:ea typeface="楷体_GB2312" pitchFamily="49" charset="-122"/>
              </a:rPr>
              <a:t>。</a:t>
            </a:r>
            <a:endParaRPr lang="zh-CN" altLang="en-US" sz="2000" b="1" dirty="0">
              <a:latin typeface="楷体_GB2312" pitchFamily="49" charset="-122"/>
              <a:ea typeface="楷体_GB2312" pitchFamily="49" charset="-122"/>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8435"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18436"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1.2</a:t>
            </a:r>
            <a:r>
              <a:rPr lang="en-US" altLang="zh-CN" sz="3200" dirty="0"/>
              <a:t>  </a:t>
            </a:r>
            <a:r>
              <a:rPr lang="zh-CN" altLang="en-US" sz="3200" dirty="0"/>
              <a:t>设置操作员权限</a:t>
            </a:r>
            <a:endParaRPr lang="zh-CN" altLang="en-US" sz="3200" b="0" dirty="0">
              <a:latin typeface="黑体" panose="02010609060101010101" pitchFamily="49" charset="-122"/>
            </a:endParaRPr>
          </a:p>
        </p:txBody>
      </p:sp>
      <p:sp>
        <p:nvSpPr>
          <p:cNvPr id="18437" name="AutoShape 9"/>
          <p:cNvSpPr/>
          <p:nvPr/>
        </p:nvSpPr>
        <p:spPr>
          <a:xfrm>
            <a:off x="2459038" y="4005263"/>
            <a:ext cx="7381875" cy="1368425"/>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8438" name="Rectangle 6"/>
          <p:cNvSpPr/>
          <p:nvPr/>
        </p:nvSpPr>
        <p:spPr>
          <a:xfrm>
            <a:off x="2674938" y="4149725"/>
            <a:ext cx="7129462" cy="1198880"/>
          </a:xfrm>
          <a:prstGeom prst="rect">
            <a:avLst/>
          </a:prstGeom>
          <a:noFill/>
          <a:ln w="12700">
            <a:noFill/>
          </a:ln>
        </p:spPr>
        <p:txBody>
          <a:bodyPr>
            <a:spAutoFit/>
          </a:bodyPr>
          <a:p>
            <a:r>
              <a:rPr lang="zh-CN" altLang="en-US" sz="1800" b="1" dirty="0">
                <a:latin typeface="楷体_GB2312" pitchFamily="49" charset="-122"/>
                <a:ea typeface="楷体_GB2312" pitchFamily="49" charset="-122"/>
              </a:rPr>
              <a:t>任务</a:t>
            </a:r>
            <a:r>
              <a:rPr lang="en-US" altLang="zh-CN" sz="1800" b="1" dirty="0">
                <a:latin typeface="楷体_GB2312" pitchFamily="49" charset="-122"/>
                <a:ea typeface="楷体_GB2312" pitchFamily="49" charset="-122"/>
              </a:rPr>
              <a:t>1</a:t>
            </a:r>
            <a:r>
              <a:rPr lang="zh-CN" altLang="en-US" sz="1800" b="1" dirty="0">
                <a:latin typeface="楷体_GB2312" pitchFamily="49" charset="-122"/>
                <a:ea typeface="楷体_GB2312" pitchFamily="49" charset="-122"/>
              </a:rPr>
              <a:t>：增加操作员权限 </a:t>
            </a:r>
            <a:endParaRPr lang="zh-CN" altLang="en-US" sz="1800" b="1" dirty="0">
              <a:latin typeface="楷体_GB2312" pitchFamily="49" charset="-122"/>
              <a:ea typeface="楷体_GB2312" pitchFamily="49" charset="-122"/>
            </a:endParaRPr>
          </a:p>
          <a:p>
            <a:r>
              <a:rPr lang="zh-CN" altLang="en-US" sz="1800" b="1" dirty="0">
                <a:latin typeface="楷体_GB2312" pitchFamily="49" charset="-122"/>
                <a:ea typeface="楷体_GB2312" pitchFamily="49" charset="-122"/>
              </a:rPr>
              <a:t>    增加操作员</a:t>
            </a:r>
            <a:r>
              <a:rPr lang="zh-CN" altLang="en-US" sz="1800" b="1" dirty="0">
                <a:latin typeface="Times New Roman" panose="02020603050405020304" pitchFamily="18" charset="0"/>
                <a:ea typeface="楷体_GB2312" pitchFamily="49" charset="-122"/>
              </a:rPr>
              <a:t>“</a:t>
            </a:r>
            <a:r>
              <a:rPr lang="en-US" altLang="zh-CN" sz="1800" b="1" dirty="0">
                <a:latin typeface="楷体_GB2312" pitchFamily="49" charset="-122"/>
                <a:ea typeface="楷体_GB2312" pitchFamily="49" charset="-122"/>
              </a:rPr>
              <a:t>YJ  </a:t>
            </a:r>
            <a:r>
              <a:rPr lang="zh-CN" altLang="en-US" sz="1800" b="1" dirty="0">
                <a:latin typeface="楷体_GB2312" pitchFamily="49" charset="-122"/>
                <a:ea typeface="楷体_GB2312" pitchFamily="49" charset="-122"/>
              </a:rPr>
              <a:t>于静波</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拥有</a:t>
            </a:r>
            <a:r>
              <a:rPr lang="en-US" altLang="zh-CN" sz="1800" b="1" dirty="0">
                <a:latin typeface="楷体_GB2312" pitchFamily="49" charset="-122"/>
                <a:ea typeface="楷体_GB2312" pitchFamily="49" charset="-122"/>
              </a:rPr>
              <a:t>010</a:t>
            </a:r>
            <a:r>
              <a:rPr lang="zh-CN" altLang="en-US" sz="1800" b="1" dirty="0">
                <a:latin typeface="楷体_GB2312" pitchFamily="49" charset="-122"/>
                <a:ea typeface="楷体_GB2312" pitchFamily="49" charset="-122"/>
              </a:rPr>
              <a:t>账套</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公用目录设置</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固定资产</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总账</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和</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工资管理</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的操作权限；</a:t>
            </a:r>
            <a:r>
              <a:rPr lang="zh-CN" altLang="en-US" sz="1800" b="1" dirty="0">
                <a:latin typeface="Times New Roman" panose="02020603050405020304" pitchFamily="18" charset="0"/>
                <a:ea typeface="楷体_GB2312" pitchFamily="49" charset="-122"/>
              </a:rPr>
              <a:t>“</a:t>
            </a:r>
            <a:r>
              <a:rPr lang="en-US" altLang="zh-CN" sz="1800" b="1" dirty="0">
                <a:latin typeface="楷体_GB2312" pitchFamily="49" charset="-122"/>
                <a:ea typeface="楷体_GB2312" pitchFamily="49" charset="-122"/>
              </a:rPr>
              <a:t>ZQ </a:t>
            </a:r>
            <a:r>
              <a:rPr lang="zh-CN" altLang="en-US" sz="1800" b="1" dirty="0">
                <a:latin typeface="楷体_GB2312" pitchFamily="49" charset="-122"/>
                <a:ea typeface="楷体_GB2312" pitchFamily="49" charset="-122"/>
              </a:rPr>
              <a:t>赵强</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拥有</a:t>
            </a:r>
            <a:r>
              <a:rPr lang="en-US" altLang="zh-CN" sz="1800" b="1" dirty="0">
                <a:latin typeface="楷体_GB2312" pitchFamily="49" charset="-122"/>
                <a:ea typeface="楷体_GB2312" pitchFamily="49" charset="-122"/>
              </a:rPr>
              <a:t>010</a:t>
            </a:r>
            <a:r>
              <a:rPr lang="zh-CN" altLang="en-US" sz="1800" b="1" dirty="0">
                <a:latin typeface="楷体_GB2312" pitchFamily="49" charset="-122"/>
                <a:ea typeface="楷体_GB2312" pitchFamily="49" charset="-122"/>
              </a:rPr>
              <a:t>账套 </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总账</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和</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现金管理</a:t>
            </a:r>
            <a:r>
              <a:rPr lang="zh-CN" altLang="en-US" sz="1800" b="1" dirty="0">
                <a:latin typeface="Times New Roman" panose="02020603050405020304" pitchFamily="18" charset="0"/>
                <a:ea typeface="楷体_GB2312" pitchFamily="49" charset="-122"/>
              </a:rPr>
              <a:t>”</a:t>
            </a:r>
            <a:r>
              <a:rPr lang="zh-CN" altLang="en-US" sz="1800" b="1" dirty="0">
                <a:latin typeface="楷体_GB2312" pitchFamily="49" charset="-122"/>
                <a:ea typeface="楷体_GB2312" pitchFamily="49" charset="-122"/>
              </a:rPr>
              <a:t>的操作权限。</a:t>
            </a:r>
            <a:endParaRPr lang="zh-CN" altLang="en-US" sz="1800" b="1" dirty="0">
              <a:latin typeface="楷体_GB2312" pitchFamily="49" charset="-122"/>
              <a:ea typeface="楷体_GB2312" pitchFamily="49" charset="-122"/>
            </a:endParaRPr>
          </a:p>
        </p:txBody>
      </p:sp>
      <p:sp>
        <p:nvSpPr>
          <p:cNvPr id="18439" name="Rectangle 7"/>
          <p:cNvSpPr/>
          <p:nvPr/>
        </p:nvSpPr>
        <p:spPr>
          <a:xfrm>
            <a:off x="2243138" y="2115979"/>
            <a:ext cx="7813675" cy="1198880"/>
          </a:xfrm>
          <a:prstGeom prst="rect">
            <a:avLst/>
          </a:prstGeom>
          <a:noFill/>
          <a:ln w="12700">
            <a:noFill/>
          </a:ln>
        </p:spPr>
        <p:txBody>
          <a:bodyPr anchor="ctr">
            <a:spAutoFit/>
          </a:bodyPr>
          <a:p>
            <a:r>
              <a:rPr lang="zh-CN" altLang="en-US" sz="1800" b="1" dirty="0">
                <a:latin typeface="黑体" panose="02010609060101010101" pitchFamily="49" charset="-122"/>
              </a:rPr>
              <a:t>任务导入：</a:t>
            </a:r>
            <a:endParaRPr lang="zh-CN" altLang="en-US" sz="1800" dirty="0">
              <a:latin typeface="黑体" panose="02010609060101010101" pitchFamily="49" charset="-122"/>
            </a:endParaRPr>
          </a:p>
          <a:p>
            <a:r>
              <a:rPr lang="zh-CN" altLang="en-US" sz="1800" dirty="0">
                <a:latin typeface="宋体" panose="02010600030101010101" pitchFamily="2" charset="-122"/>
                <a:ea typeface="宋体" panose="02010600030101010101" pitchFamily="2" charset="-122"/>
              </a:rPr>
              <a:t>    为了加强内部控制，在设置了操作员并建立了账套后就要对操作员进行权限分工设置。以确保在宏信公司中有专人对畅捷通</a:t>
            </a:r>
            <a:r>
              <a:rPr lang="en-US" altLang="zh-CN" sz="1800" dirty="0">
                <a:latin typeface="宋体" panose="02010600030101010101" pitchFamily="2" charset="-122"/>
                <a:ea typeface="宋体" panose="02010600030101010101" pitchFamily="2" charset="-122"/>
              </a:rPr>
              <a:t>T3</a:t>
            </a:r>
            <a:r>
              <a:rPr lang="zh-CN" altLang="en-US" sz="1800" dirty="0">
                <a:latin typeface="宋体" panose="02010600030101010101" pitchFamily="2" charset="-122"/>
                <a:ea typeface="宋体" panose="02010600030101010101" pitchFamily="2" charset="-122"/>
              </a:rPr>
              <a:t>管理软件的不同功能模块进行操作。那么应该如何进行操作员的权限设置呢？</a:t>
            </a:r>
            <a:r>
              <a:rPr lang="zh-CN" altLang="en-US" dirty="0">
                <a:latin typeface="Times New Roman" panose="02020603050405020304" pitchFamily="18" charset="0"/>
              </a:rPr>
              <a:t> </a:t>
            </a:r>
            <a:endParaRPr lang="zh-CN" altLang="en-US" dirty="0">
              <a:latin typeface="Times New Roman" panose="02020603050405020304" pitchFamily="18" charset="0"/>
            </a:endParaRPr>
          </a:p>
        </p:txBody>
      </p:sp>
      <p:sp>
        <p:nvSpPr>
          <p:cNvPr id="18440" name="Rectangle 8"/>
          <p:cNvSpPr/>
          <p:nvPr/>
        </p:nvSpPr>
        <p:spPr>
          <a:xfrm>
            <a:off x="2171700" y="3428048"/>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9459"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19460"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1.2</a:t>
            </a:r>
            <a:r>
              <a:rPr lang="en-US" altLang="zh-CN" sz="3200" dirty="0"/>
              <a:t>  </a:t>
            </a:r>
            <a:r>
              <a:rPr lang="zh-CN" altLang="en-US" sz="3200" dirty="0"/>
              <a:t>设置操作员权限</a:t>
            </a:r>
            <a:endParaRPr lang="zh-CN" altLang="en-US" sz="3200" b="0" dirty="0">
              <a:latin typeface="黑体" panose="02010609060101010101" pitchFamily="49" charset="-122"/>
            </a:endParaRPr>
          </a:p>
        </p:txBody>
      </p:sp>
      <p:sp>
        <p:nvSpPr>
          <p:cNvPr id="19461" name="Rectangle 9"/>
          <p:cNvSpPr/>
          <p:nvPr/>
        </p:nvSpPr>
        <p:spPr>
          <a:xfrm>
            <a:off x="2459038" y="2216944"/>
            <a:ext cx="7597775" cy="258445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533400" algn="l"/>
              </a:tabLst>
            </a:pPr>
            <a:r>
              <a:rPr lang="en-US" altLang="zh-CN" sz="1800" dirty="0"/>
              <a:t>【</a:t>
            </a:r>
            <a:r>
              <a:rPr lang="zh-CN" altLang="en-US" sz="1800" dirty="0"/>
              <a:t>知识要点</a:t>
            </a:r>
            <a:r>
              <a:rPr lang="en-US" altLang="zh-CN" sz="1800" dirty="0"/>
              <a:t>】</a:t>
            </a:r>
            <a:endParaRPr lang="en-US" altLang="zh-CN" sz="1800" dirty="0"/>
          </a:p>
          <a:p>
            <a:pPr marL="0" lvl="0" indent="0" defTabSz="914400" eaLnBrk="1" hangingPunct="1">
              <a:spcAft>
                <a:spcPct val="0"/>
              </a:spcAft>
              <a:buFontTx/>
              <a:buNone/>
              <a:tabLst>
                <a:tab pos="533400" algn="l"/>
              </a:tabLst>
            </a:pPr>
            <a:r>
              <a:rPr lang="zh-CN" altLang="en-US" sz="1800" dirty="0">
                <a:latin typeface="楷体_GB2312" pitchFamily="49" charset="-122"/>
                <a:ea typeface="楷体_GB2312" pitchFamily="49" charset="-122"/>
              </a:rPr>
              <a:t>    为了保证权责清晰和企业经营数据的安全与保密，企业需要对系统中所有的操作人员进行分工，设置各自相应的操作权限。财务分工在财务管理软件中主要体现在两个功能上：系统管理中的操作员权限设置（功能权限设置）和总账模块中的明细权限设置。</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533400" algn="l"/>
              </a:tabLst>
            </a:pPr>
            <a:r>
              <a:rPr lang="zh-CN" altLang="en-US" sz="1800" dirty="0">
                <a:latin typeface="楷体_GB2312" pitchFamily="49" charset="-122"/>
                <a:ea typeface="楷体_GB2312" pitchFamily="49" charset="-122"/>
              </a:rPr>
              <a:t>    操作员权限设置功能是用于对已设置的操作员进行赋权。只有系统管理员和该账套的主管有权进行权限设置，但两者的权限又有所区别。系统管理员可以指定某账套的账套主管，还可以对各个账套的操作员进行权限设置。而账套主管只可以对所管辖账套的操作员进行权限指定。</a:t>
            </a:r>
            <a:endParaRPr lang="zh-CN" altLang="en-US" sz="1800" dirty="0">
              <a:latin typeface="楷体_GB2312" pitchFamily="49" charset="-122"/>
              <a:ea typeface="楷体_GB2312" pitchFamily="49" charset="-122"/>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20483" name="AutoShape 4">
            <a:hlinkClick r:id="" action="ppaction://hlinkshowjump?jump=previousslide"/>
          </p:cNvPr>
          <p:cNvSpPr/>
          <p:nvPr/>
        </p:nvSpPr>
        <p:spPr>
          <a:xfrm>
            <a:off x="9480550" y="5876925"/>
            <a:ext cx="828675" cy="361950"/>
          </a:xfrm>
          <a:prstGeom prst="actionButtonBackPrevious">
            <a:avLst/>
          </a:prstGeom>
          <a:gradFill rotWithShape="1">
            <a:gsLst>
              <a:gs pos="0">
                <a:srgbClr val="FFFF99"/>
              </a:gs>
              <a:gs pos="100000">
                <a:srgbClr val="767647"/>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20484"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1.2</a:t>
            </a:r>
            <a:r>
              <a:rPr lang="en-US" altLang="zh-CN" sz="3200" dirty="0"/>
              <a:t>  </a:t>
            </a:r>
            <a:r>
              <a:rPr lang="zh-CN" altLang="en-US" sz="3200" dirty="0"/>
              <a:t>设置操作员权限</a:t>
            </a:r>
            <a:endParaRPr lang="zh-CN" altLang="en-US" sz="3200" b="0" dirty="0">
              <a:latin typeface="黑体" panose="02010609060101010101" pitchFamily="49" charset="-122"/>
            </a:endParaRPr>
          </a:p>
        </p:txBody>
      </p:sp>
      <p:sp>
        <p:nvSpPr>
          <p:cNvPr id="20485" name="AutoShape 9"/>
          <p:cNvSpPr/>
          <p:nvPr/>
        </p:nvSpPr>
        <p:spPr>
          <a:xfrm>
            <a:off x="2459038" y="2312988"/>
            <a:ext cx="7381875" cy="1152525"/>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0486" name="Rectangle 6"/>
          <p:cNvSpPr/>
          <p:nvPr/>
        </p:nvSpPr>
        <p:spPr>
          <a:xfrm>
            <a:off x="2674938" y="2349500"/>
            <a:ext cx="7129462" cy="1014730"/>
          </a:xfrm>
          <a:prstGeom prst="rect">
            <a:avLst/>
          </a:prstGeom>
          <a:noFill/>
          <a:ln w="12700">
            <a:noFill/>
          </a:ln>
        </p:spPr>
        <p:txBody>
          <a:bodyP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2</a:t>
            </a:r>
            <a:r>
              <a:rPr lang="zh-CN" altLang="en-US" sz="2000" b="1" dirty="0">
                <a:latin typeface="楷体_GB2312" pitchFamily="49" charset="-122"/>
                <a:ea typeface="楷体_GB2312" pitchFamily="49" charset="-122"/>
              </a:rPr>
              <a:t>：修改操作员权限 </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取消操作员</a:t>
            </a:r>
            <a:r>
              <a:rPr lang="zh-CN" altLang="en-US" sz="2000" b="1" dirty="0">
                <a:latin typeface="楷体" panose="02010609060101010101" pitchFamily="49" charset="-122"/>
                <a:ea typeface="楷体_GB2312" pitchFamily="49" charset="-122"/>
              </a:rPr>
              <a:t>“</a:t>
            </a:r>
            <a:r>
              <a:rPr lang="en-US" altLang="zh-CN" sz="2000" b="1" dirty="0">
                <a:latin typeface="楷体_GB2312" pitchFamily="49" charset="-122"/>
                <a:ea typeface="楷体_GB2312" pitchFamily="49" charset="-122"/>
              </a:rPr>
              <a:t>YJ </a:t>
            </a:r>
            <a:r>
              <a:rPr lang="zh-CN" altLang="en-US" sz="2000" b="1" dirty="0">
                <a:latin typeface="楷体_GB2312" pitchFamily="49" charset="-122"/>
                <a:ea typeface="楷体_GB2312" pitchFamily="49" charset="-122"/>
              </a:rPr>
              <a:t>于静波</a:t>
            </a:r>
            <a:r>
              <a:rPr lang="zh-CN" altLang="en-US" sz="2000" b="1" dirty="0">
                <a:latin typeface="楷体" panose="02010609060101010101" pitchFamily="49" charset="-122"/>
                <a:ea typeface="楷体_GB2312" pitchFamily="49" charset="-122"/>
              </a:rPr>
              <a:t>”</a:t>
            </a:r>
            <a:r>
              <a:rPr lang="zh-CN" altLang="en-US" sz="2000" b="1" dirty="0">
                <a:latin typeface="楷体_GB2312" pitchFamily="49" charset="-122"/>
                <a:ea typeface="楷体_GB2312" pitchFamily="49" charset="-122"/>
              </a:rPr>
              <a:t>在</a:t>
            </a:r>
            <a:r>
              <a:rPr lang="en-US" altLang="zh-CN" sz="2000" b="1" dirty="0">
                <a:latin typeface="楷体_GB2312" pitchFamily="49" charset="-122"/>
                <a:ea typeface="楷体_GB2312" pitchFamily="49" charset="-122"/>
              </a:rPr>
              <a:t>010</a:t>
            </a:r>
            <a:r>
              <a:rPr lang="zh-CN" altLang="en-US" sz="2000" b="1" dirty="0">
                <a:latin typeface="楷体_GB2312" pitchFamily="49" charset="-122"/>
                <a:ea typeface="楷体_GB2312" pitchFamily="49" charset="-122"/>
              </a:rPr>
              <a:t>账套中</a:t>
            </a:r>
            <a:r>
              <a:rPr lang="zh-CN" altLang="en-US" sz="2000" b="1" dirty="0">
                <a:latin typeface="楷体" panose="02010609060101010101" pitchFamily="49" charset="-122"/>
                <a:ea typeface="楷体_GB2312" pitchFamily="49" charset="-122"/>
              </a:rPr>
              <a:t>“</a:t>
            </a:r>
            <a:r>
              <a:rPr lang="en-US" altLang="zh-CN" sz="2000" b="1" dirty="0">
                <a:latin typeface="楷体_GB2312" pitchFamily="49" charset="-122"/>
                <a:ea typeface="楷体_GB2312" pitchFamily="49" charset="-122"/>
              </a:rPr>
              <a:t>GL010303 </a:t>
            </a:r>
            <a:r>
              <a:rPr lang="zh-CN" altLang="en-US" sz="2000" b="1" dirty="0">
                <a:latin typeface="楷体_GB2312" pitchFamily="49" charset="-122"/>
                <a:ea typeface="楷体_GB2312" pitchFamily="49" charset="-122"/>
              </a:rPr>
              <a:t>上年结转</a:t>
            </a:r>
            <a:r>
              <a:rPr lang="zh-CN" altLang="en-US" sz="2000" b="1" dirty="0">
                <a:latin typeface="楷体" panose="02010609060101010101" pitchFamily="49" charset="-122"/>
                <a:ea typeface="楷体_GB2312" pitchFamily="49" charset="-122"/>
              </a:rPr>
              <a:t>”</a:t>
            </a:r>
            <a:r>
              <a:rPr lang="zh-CN" altLang="en-US" sz="2000" b="1" dirty="0">
                <a:latin typeface="楷体_GB2312" pitchFamily="49" charset="-122"/>
                <a:ea typeface="楷体_GB2312" pitchFamily="49" charset="-122"/>
              </a:rPr>
              <a:t>的权限。</a:t>
            </a:r>
            <a:endParaRPr lang="zh-CN" altLang="en-US" sz="2000" b="1" dirty="0">
              <a:latin typeface="楷体_GB2312" pitchFamily="49" charset="-122"/>
              <a:ea typeface="楷体_GB2312" pitchFamily="49" charset="-122"/>
            </a:endParaRPr>
          </a:p>
        </p:txBody>
      </p:sp>
      <p:sp>
        <p:nvSpPr>
          <p:cNvPr id="20487" name="Rectangle 8"/>
          <p:cNvSpPr/>
          <p:nvPr/>
        </p:nvSpPr>
        <p:spPr>
          <a:xfrm>
            <a:off x="2171700" y="1735773"/>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20488" name="Rectangle 9"/>
          <p:cNvSpPr/>
          <p:nvPr/>
        </p:nvSpPr>
        <p:spPr>
          <a:xfrm>
            <a:off x="2640013" y="3596958"/>
            <a:ext cx="6840537" cy="255333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266700" algn="l"/>
              </a:tabLst>
            </a:pPr>
            <a:r>
              <a:rPr lang="en-US" altLang="zh-CN" sz="1600" dirty="0">
                <a:latin typeface="黑体" panose="02010609060101010101" pitchFamily="49" charset="-122"/>
              </a:rPr>
              <a:t>【</a:t>
            </a:r>
            <a:r>
              <a:rPr lang="zh-CN" altLang="en-US" sz="1600" dirty="0">
                <a:latin typeface="黑体" panose="02010609060101010101" pitchFamily="49" charset="-122"/>
              </a:rPr>
              <a:t>知识要点</a:t>
            </a:r>
            <a:r>
              <a:rPr lang="en-US" altLang="zh-CN" sz="1600" dirty="0">
                <a:latin typeface="黑体" panose="02010609060101010101" pitchFamily="49" charset="-122"/>
              </a:rPr>
              <a:t>】</a:t>
            </a:r>
            <a:endParaRPr lang="en-US" altLang="zh-CN" sz="1600" dirty="0">
              <a:latin typeface="黑体" panose="02010609060101010101" pitchFamily="49" charset="-122"/>
            </a:endParaRPr>
          </a:p>
          <a:p>
            <a:pPr marL="0" lvl="0" indent="0" defTabSz="914400" eaLnBrk="1" hangingPunct="1">
              <a:spcAft>
                <a:spcPct val="0"/>
              </a:spcAft>
              <a:buFontTx/>
              <a:buNone/>
              <a:tabLst>
                <a:tab pos="266700" algn="l"/>
              </a:tabLst>
            </a:pPr>
            <a:r>
              <a:rPr lang="zh-CN" altLang="en-US" sz="1600" dirty="0">
                <a:latin typeface="楷体_GB2312" pitchFamily="49" charset="-122"/>
                <a:ea typeface="楷体_GB2312" pitchFamily="49" charset="-122"/>
              </a:rPr>
              <a:t>    修改操作员的权限包括设定或取消账套主管，及修改某一操作员的某一功能模块的所有权限及部分权限。</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266700" algn="l"/>
              </a:tabLst>
            </a:pPr>
            <a:r>
              <a:rPr lang="zh-CN" altLang="en-US" sz="1600" dirty="0">
                <a:latin typeface="楷体_GB2312" pitchFamily="49" charset="-122"/>
                <a:ea typeface="楷体_GB2312" pitchFamily="49" charset="-122"/>
              </a:rPr>
              <a:t>    账套主管的设立首先在建立账套时指定，修改时由系统管理员进行账套主管的设定与放弃的操作，首先在</a:t>
            </a:r>
            <a:r>
              <a:rPr lang="zh-CN" altLang="en-US" sz="1600" dirty="0">
                <a:ea typeface="楷体_GB2312" pitchFamily="49" charset="-122"/>
              </a:rPr>
              <a:t>“</a:t>
            </a:r>
            <a:r>
              <a:rPr lang="zh-CN" altLang="en-US" sz="1600" dirty="0">
                <a:latin typeface="楷体_GB2312" pitchFamily="49" charset="-122"/>
                <a:ea typeface="楷体_GB2312" pitchFamily="49" charset="-122"/>
              </a:rPr>
              <a:t>操作员权限</a:t>
            </a:r>
            <a:r>
              <a:rPr lang="zh-CN" altLang="en-US" sz="1600" dirty="0">
                <a:ea typeface="楷体_GB2312" pitchFamily="49" charset="-122"/>
              </a:rPr>
              <a:t>”</a:t>
            </a:r>
            <a:r>
              <a:rPr lang="zh-CN" altLang="en-US" sz="1600" dirty="0">
                <a:latin typeface="楷体_GB2312" pitchFamily="49" charset="-122"/>
                <a:ea typeface="楷体_GB2312" pitchFamily="49" charset="-122"/>
              </a:rPr>
              <a:t>左边窗口中选择欲设定或放弃账套主管资格的操作员，然后在对话框右上角选择账套，最后选中旁边的</a:t>
            </a:r>
            <a:r>
              <a:rPr lang="zh-CN" altLang="en-US" sz="1600" dirty="0">
                <a:ea typeface="楷体_GB2312" pitchFamily="49" charset="-122"/>
              </a:rPr>
              <a:t>“</a:t>
            </a:r>
            <a:r>
              <a:rPr lang="zh-CN" altLang="en-US" sz="1600" dirty="0">
                <a:latin typeface="楷体_GB2312" pitchFamily="49" charset="-122"/>
                <a:ea typeface="楷体_GB2312" pitchFamily="49" charset="-122"/>
              </a:rPr>
              <a:t>账套主管</a:t>
            </a:r>
            <a:r>
              <a:rPr lang="zh-CN" altLang="en-US" sz="1600" dirty="0">
                <a:ea typeface="楷体_GB2312" pitchFamily="49" charset="-122"/>
              </a:rPr>
              <a:t>”</a:t>
            </a:r>
            <a:r>
              <a:rPr lang="zh-CN" altLang="en-US" sz="1600" dirty="0">
                <a:latin typeface="楷体_GB2312" pitchFamily="49" charset="-122"/>
                <a:ea typeface="楷体_GB2312" pitchFamily="49" charset="-122"/>
              </a:rPr>
              <a:t>复选框。</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266700" algn="l"/>
              </a:tabLst>
            </a:pPr>
            <a:r>
              <a:rPr lang="zh-CN" altLang="en-US" sz="1600" dirty="0">
                <a:latin typeface="楷体_GB2312" pitchFamily="49" charset="-122"/>
                <a:ea typeface="楷体_GB2312" pitchFamily="49" charset="-122"/>
              </a:rPr>
              <a:t>    在实际工作中一个账套可以定义多个账套主管，一个操作员也可以担任多个账套的账套主管。在设置操作员权限时，只需对非账套主管的操作员设置相应的操作权限，而系统默认账套主管自动拥有该账套的全部权限。</a:t>
            </a:r>
            <a:endParaRPr lang="zh-CN" altLang="en-US" sz="1600" dirty="0">
              <a:latin typeface="楷体_GB2312" pitchFamily="49" charset="-122"/>
              <a:ea typeface="楷体_GB2312" pitchFamily="49" charset="-122"/>
            </a:endParaRPr>
          </a:p>
        </p:txBody>
      </p:sp>
    </p:spTree>
  </p:cSld>
  <p:clrMapOvr>
    <a:masterClrMapping/>
  </p:clrMapOvr>
  <p:transition>
    <p:fade thruBlk="1"/>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TEMPLATE_CATEGORY" val="custom"/>
  <p:tag name="KSO_WM_TEMPLATE_INDEX" val="2020442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2113</Words>
  <Application>WPS 演示</Application>
  <PresentationFormat>宽屏</PresentationFormat>
  <Paragraphs>125</Paragraphs>
  <Slides>9</Slides>
  <Notes>4</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9</vt:i4>
      </vt:variant>
    </vt:vector>
  </HeadingPairs>
  <TitlesOfParts>
    <vt:vector size="22" baseType="lpstr">
      <vt:lpstr>Arial</vt:lpstr>
      <vt:lpstr>宋体</vt:lpstr>
      <vt:lpstr>Wingdings</vt:lpstr>
      <vt:lpstr>微软雅黑</vt:lpstr>
      <vt:lpstr>Wingdings</vt:lpstr>
      <vt:lpstr>Arial Unicode MS</vt:lpstr>
      <vt:lpstr>Calibri</vt:lpstr>
      <vt:lpstr>黑体</vt:lpstr>
      <vt:lpstr>Times New Roman</vt:lpstr>
      <vt:lpstr>楷体_GB2312</vt:lpstr>
      <vt:lpstr>新宋体</vt:lpstr>
      <vt:lpstr>楷体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海英</cp:lastModifiedBy>
  <cp:revision>150</cp:revision>
  <dcterms:created xsi:type="dcterms:W3CDTF">2019-06-19T02:08:00Z</dcterms:created>
  <dcterms:modified xsi:type="dcterms:W3CDTF">2021-01-10T06:53:06Z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