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415" r:id="rId3"/>
    <p:sldId id="482" r:id="rId4"/>
    <p:sldId id="463" r:id="rId5"/>
    <p:sldId id="462" r:id="rId6"/>
    <p:sldId id="464" r:id="rId7"/>
    <p:sldId id="465" r:id="rId8"/>
    <p:sldId id="466" r:id="rId9"/>
    <p:sldId id="467" r:id="rId10"/>
    <p:sldId id="468" r:id="rId11"/>
    <p:sldId id="469" r:id="rId12"/>
    <p:sldId id="481" r:id="rId13"/>
  </p:sldIdLst>
  <p:sldSz cx="9144000" cy="5143500"/>
  <p:notesSz cx="6858000" cy="9144000"/>
  <p:custDataLst>
    <p:tags r:id="rId18"/>
  </p:custDataLst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新宋体" panose="02010609030101010101" pitchFamily="49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新宋体" panose="02010609030101010101" pitchFamily="49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新宋体" panose="02010609030101010101" pitchFamily="49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新宋体" panose="02010609030101010101" pitchFamily="49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新宋体" panose="02010609030101010101" pitchFamily="49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新宋体" panose="02010609030101010101" pitchFamily="49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新宋体" panose="02010609030101010101" pitchFamily="49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新宋体" panose="02010609030101010101" pitchFamily="49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新宋体" panose="02010609030101010101" pitchFamily="49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66FF"/>
    <a:srgbClr val="F6F6F6"/>
    <a:srgbClr val="990000"/>
    <a:srgbClr val="CC3300"/>
    <a:srgbClr val="33CCFF"/>
    <a:srgbClr val="FFCC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714"/>
    <p:restoredTop sz="94754"/>
  </p:normalViewPr>
  <p:slideViewPr>
    <p:cSldViewPr showGuides="1">
      <p:cViewPr varScale="1">
        <p:scale>
          <a:sx n="113" d="100"/>
          <a:sy n="113" d="100"/>
        </p:scale>
        <p:origin x="-144" y="-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gs" Target="tags/tag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lnSpc>
                <a:spcPct val="100000"/>
              </a:lnSpc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lnSpc>
                <a:spcPct val="100000"/>
              </a:lnSpc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268" name="Rectangle 4"/>
          <p:cNvSpPr>
            <a:spLocks noRo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lnSpc>
                <a:spcPct val="100000"/>
              </a:lnSpc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hangingPunct="1">
              <a:buNone/>
            </a:pPr>
            <a:fld id="{9A0DB2DC-4C9A-4742-B13C-FB6460FD3503}" type="slidenum">
              <a:rPr lang="en-US" altLang="zh-CN" sz="1200" dirty="0">
                <a:ea typeface="宋体" panose="02010600030101010101" pitchFamily="2" charset="-122"/>
              </a:rPr>
            </a:fld>
            <a:endParaRPr lang="en-US" altLang="zh-CN" sz="1200" dirty="0"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itchFamily="2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itchFamily="2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itchFamily="2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itchFamily="2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n"/>
        <a:defRPr sz="1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圆角矩形 3"/>
          <p:cNvSpPr/>
          <p:nvPr/>
        </p:nvSpPr>
        <p:spPr bwMode="auto">
          <a:xfrm>
            <a:off x="1475656" y="1851376"/>
            <a:ext cx="6192688" cy="899332"/>
          </a:xfrm>
          <a:prstGeom prst="roundRect">
            <a:avLst/>
          </a:prstGeom>
          <a:solidFill>
            <a:srgbClr val="0066FF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234000" tIns="190800" rIns="198000" bIns="190800"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            </a:t>
            </a:r>
            <a:r>
              <a:rPr kumimoji="0" lang="zh-CN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滑动</a:t>
            </a:r>
            <a:r>
              <a:rPr kumimoji="0" lang="zh-CN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轴承的主要结构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矩形 1"/>
          <p:cNvSpPr/>
          <p:nvPr/>
        </p:nvSpPr>
        <p:spPr>
          <a:xfrm>
            <a:off x="755650" y="1384300"/>
            <a:ext cx="2560638" cy="52228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en-US" altLang="zh-CN" sz="2800" b="1" dirty="0"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zh-CN" sz="2800" b="1" dirty="0">
                <a:latin typeface="微软雅黑" panose="020B0503020204020204" charset="-122"/>
                <a:ea typeface="微软雅黑" panose="020B0503020204020204" charset="-122"/>
              </a:rPr>
              <a:t>．轴瓦的材料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219" name="矩形 2"/>
          <p:cNvSpPr/>
          <p:nvPr/>
        </p:nvSpPr>
        <p:spPr>
          <a:xfrm>
            <a:off x="1851025" y="2301875"/>
            <a:ext cx="5454650" cy="1200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  <a:buNone/>
            </a:pPr>
            <a:r>
              <a:rPr lang="zh-CN" altLang="zh-CN" dirty="0">
                <a:latin typeface="微软雅黑" panose="020B0503020204020204" charset="-122"/>
                <a:ea typeface="微软雅黑" panose="020B0503020204020204" charset="-122"/>
              </a:rPr>
              <a:t>常用的轴瓦材料有轴承合金、铜合金、铸铁及非金属材料、粉末冶金材料等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矩形 4"/>
          <p:cNvSpPr/>
          <p:nvPr/>
        </p:nvSpPr>
        <p:spPr>
          <a:xfrm>
            <a:off x="779463" y="1131888"/>
            <a:ext cx="1416050" cy="584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3200" b="1" dirty="0">
                <a:solidFill>
                  <a:srgbClr val="FF0066"/>
                </a:solidFill>
                <a:latin typeface="微软雅黑" panose="020B0503020204020204" charset="-122"/>
                <a:ea typeface="微软雅黑" panose="020B0503020204020204" charset="-122"/>
              </a:rPr>
              <a:t>小结：</a:t>
            </a:r>
            <a:endParaRPr lang="zh-CN" altLang="en-US" sz="3200" b="1" dirty="0">
              <a:solidFill>
                <a:srgbClr val="FF0066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243" name="矩形 6"/>
          <p:cNvSpPr/>
          <p:nvPr/>
        </p:nvSpPr>
        <p:spPr>
          <a:xfrm>
            <a:off x="1763713" y="1862138"/>
            <a:ext cx="6553200" cy="19907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ts val="3700"/>
              </a:lnSpc>
              <a:buNone/>
            </a:pPr>
            <a:r>
              <a:rPr lang="en-US" altLang="zh-CN" sz="2800" b="1" dirty="0"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</a:rPr>
              <a:t>．理解并识记滑动轴承</a:t>
            </a:r>
            <a:r>
              <a:rPr lang="zh-CN" altLang="zh-CN" sz="2800" b="1" dirty="0">
                <a:latin typeface="微软雅黑" panose="020B0503020204020204" charset="-122"/>
                <a:ea typeface="微软雅黑" panose="020B0503020204020204" charset="-122"/>
              </a:rPr>
              <a:t>的</a:t>
            </a:r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</a:rPr>
              <a:t>主要特点</a:t>
            </a:r>
            <a:endParaRPr lang="en-US" altLang="zh-CN" sz="2800" b="1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ts val="3700"/>
              </a:lnSpc>
              <a:buNone/>
            </a:pPr>
            <a:r>
              <a:rPr lang="en-US" altLang="zh-CN" sz="2800" b="1" dirty="0"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</a:rPr>
              <a:t>．</a:t>
            </a:r>
            <a:r>
              <a:rPr lang="zh-CN" altLang="zh-CN" sz="2800" b="1" dirty="0">
                <a:latin typeface="微软雅黑" panose="020B0503020204020204" charset="-122"/>
                <a:ea typeface="微软雅黑" panose="020B0503020204020204" charset="-122"/>
              </a:rPr>
              <a:t>了解</a:t>
            </a:r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</a:rPr>
              <a:t>滑动轴承</a:t>
            </a:r>
            <a:r>
              <a:rPr lang="zh-CN" altLang="zh-CN" sz="2800" b="1" dirty="0">
                <a:latin typeface="微软雅黑" panose="020B0503020204020204" charset="-122"/>
                <a:ea typeface="微软雅黑" panose="020B0503020204020204" charset="-122"/>
              </a:rPr>
              <a:t>的</a:t>
            </a:r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</a:rPr>
              <a:t>主要结构形式</a:t>
            </a:r>
            <a:endParaRPr lang="en-US" altLang="zh-CN" sz="2800" b="1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ts val="3700"/>
              </a:lnSpc>
              <a:buNone/>
            </a:pPr>
            <a:r>
              <a:rPr lang="en-US" altLang="zh-CN" sz="2800" b="1" dirty="0">
                <a:latin typeface="微软雅黑" panose="020B0503020204020204" charset="-122"/>
                <a:ea typeface="微软雅黑" panose="020B0503020204020204" charset="-122"/>
              </a:rPr>
              <a:t>3</a:t>
            </a:r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</a:rPr>
              <a:t>．理解滑动轴承轴瓦</a:t>
            </a:r>
            <a:r>
              <a:rPr lang="zh-CN" altLang="zh-CN" sz="2800" b="1" dirty="0">
                <a:latin typeface="微软雅黑" panose="020B0503020204020204" charset="-122"/>
                <a:ea typeface="微软雅黑" panose="020B0503020204020204" charset="-122"/>
              </a:rPr>
              <a:t>的</a:t>
            </a:r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</a:rPr>
              <a:t>结构及材料</a:t>
            </a:r>
            <a:endParaRPr lang="en-US" altLang="zh-CN" sz="2800" b="1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ts val="3700"/>
              </a:lnSpc>
              <a:buNone/>
            </a:pPr>
            <a:r>
              <a:rPr lang="en-US" altLang="zh-CN" sz="2800" b="1" dirty="0">
                <a:latin typeface="微软雅黑" panose="020B0503020204020204" charset="-122"/>
                <a:ea typeface="微软雅黑" panose="020B0503020204020204" charset="-122"/>
              </a:rPr>
              <a:t>4</a:t>
            </a:r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</a:rPr>
              <a:t>．</a:t>
            </a:r>
            <a:r>
              <a:rPr lang="zh-CN" altLang="zh-CN" sz="2800" b="1" dirty="0">
                <a:latin typeface="微软雅黑" panose="020B0503020204020204" charset="-122"/>
                <a:ea typeface="微软雅黑" panose="020B0503020204020204" charset="-122"/>
              </a:rPr>
              <a:t>培养</a:t>
            </a:r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</a:rPr>
              <a:t>选用滑动轴承</a:t>
            </a:r>
            <a:r>
              <a:rPr lang="zh-CN" altLang="zh-CN" sz="2800" b="1" dirty="0">
                <a:latin typeface="微软雅黑" panose="020B0503020204020204" charset="-122"/>
                <a:ea typeface="微软雅黑" panose="020B0503020204020204" charset="-122"/>
              </a:rPr>
              <a:t>的能力</a:t>
            </a:r>
            <a:endParaRPr lang="zh-CN" altLang="en-US" sz="28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矩形 2"/>
          <p:cNvSpPr/>
          <p:nvPr/>
        </p:nvSpPr>
        <p:spPr>
          <a:xfrm>
            <a:off x="1354138" y="1181100"/>
            <a:ext cx="6192837" cy="1200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  <a:buNone/>
            </a:pPr>
            <a:r>
              <a:rPr lang="zh-CN" altLang="zh-CN" dirty="0">
                <a:latin typeface="微软雅黑" panose="020B0503020204020204" charset="-122"/>
                <a:ea typeface="微软雅黑" panose="020B0503020204020204" charset="-122"/>
              </a:rPr>
              <a:t>轴承支承转动的轴及轴上零件，以保证轴的旋转精度，减少轴与轴座之间的摩擦和磨损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2051" name="图片 6" descr="E:\《机械基础》改版（2017）\机械基础（第六版）18\图稿\第十二章  轴承（图）\图12-1\滚动轴承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92275" y="2424113"/>
            <a:ext cx="1366838" cy="12366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2" name="图片 7" descr="E:\《机械基础》改版（2017）\机械基础（第六版）18\图稿\第十二章  轴承（图）\图12-1\滑动轴承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3763" y="2533650"/>
            <a:ext cx="2330450" cy="12890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3" name="矩形 8"/>
          <p:cNvSpPr/>
          <p:nvPr/>
        </p:nvSpPr>
        <p:spPr>
          <a:xfrm>
            <a:off x="5160963" y="3857625"/>
            <a:ext cx="1416050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  <a:buNone/>
            </a:pPr>
            <a:r>
              <a:rPr lang="zh-CN" altLang="zh-CN" dirty="0">
                <a:solidFill>
                  <a:srgbClr val="0066FF"/>
                </a:solidFill>
                <a:latin typeface="微软雅黑" panose="020B0503020204020204" charset="-122"/>
                <a:ea typeface="微软雅黑" panose="020B0503020204020204" charset="-122"/>
              </a:rPr>
              <a:t>滑动轴承</a:t>
            </a:r>
            <a:endParaRPr lang="zh-CN" altLang="en-US" dirty="0">
              <a:solidFill>
                <a:srgbClr val="0066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54" name="矩形 9"/>
          <p:cNvSpPr/>
          <p:nvPr/>
        </p:nvSpPr>
        <p:spPr>
          <a:xfrm>
            <a:off x="1517650" y="3648075"/>
            <a:ext cx="1416050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  <a:buNone/>
            </a:pPr>
            <a:r>
              <a:rPr lang="zh-CN" altLang="zh-CN" dirty="0">
                <a:solidFill>
                  <a:srgbClr val="0066FF"/>
                </a:solidFill>
                <a:latin typeface="微软雅黑" panose="020B0503020204020204" charset="-122"/>
                <a:ea typeface="微软雅黑" panose="020B0503020204020204" charset="-122"/>
              </a:rPr>
              <a:t>滚动轴承</a:t>
            </a:r>
            <a:endParaRPr lang="zh-CN" altLang="en-US" dirty="0">
              <a:solidFill>
                <a:srgbClr val="0066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矩形 2"/>
          <p:cNvSpPr/>
          <p:nvPr/>
        </p:nvSpPr>
        <p:spPr>
          <a:xfrm>
            <a:off x="533400" y="1819275"/>
            <a:ext cx="5540375" cy="584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zh-CN" sz="32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一、滑动轴承的主要结构形式</a:t>
            </a:r>
            <a:endParaRPr lang="zh-CN" altLang="en-US" sz="32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51" name="矩形 5"/>
          <p:cNvSpPr/>
          <p:nvPr/>
        </p:nvSpPr>
        <p:spPr>
          <a:xfrm>
            <a:off x="1184275" y="3490913"/>
            <a:ext cx="6088063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  <a:buNone/>
            </a:pPr>
            <a:r>
              <a:rPr lang="zh-CN" altLang="zh-CN" dirty="0">
                <a:latin typeface="微软雅黑" panose="020B0503020204020204" charset="-122"/>
                <a:ea typeface="微软雅黑" panose="020B0503020204020204" charset="-122"/>
              </a:rPr>
              <a:t>径向滑动轴承是指承受径向载荷的滑动轴承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52" name="矩形 7"/>
          <p:cNvSpPr/>
          <p:nvPr/>
        </p:nvSpPr>
        <p:spPr>
          <a:xfrm>
            <a:off x="1393825" y="1131888"/>
            <a:ext cx="5421313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  <a:buNone/>
            </a:pPr>
            <a:r>
              <a:rPr lang="zh-CN" altLang="zh-CN" dirty="0">
                <a:latin typeface="微软雅黑" panose="020B0503020204020204" charset="-122"/>
                <a:ea typeface="微软雅黑" panose="020B0503020204020204" charset="-122"/>
              </a:rPr>
              <a:t>滑动轴承是指在滑动摩擦下工作的轴承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53" name="矩形 3"/>
          <p:cNvSpPr/>
          <p:nvPr/>
        </p:nvSpPr>
        <p:spPr>
          <a:xfrm>
            <a:off x="1184275" y="2971800"/>
            <a:ext cx="2919413" cy="523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en-US" altLang="zh-CN" sz="2800" b="1" dirty="0"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zh-CN" sz="2800" b="1" dirty="0">
                <a:latin typeface="微软雅黑" panose="020B0503020204020204" charset="-122"/>
                <a:ea typeface="微软雅黑" panose="020B0503020204020204" charset="-122"/>
              </a:rPr>
              <a:t>．径向滑动轴承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54" name="矩形 1"/>
          <p:cNvSpPr/>
          <p:nvPr/>
        </p:nvSpPr>
        <p:spPr>
          <a:xfrm>
            <a:off x="1422400" y="2492375"/>
            <a:ext cx="6164263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None/>
            </a:pPr>
            <a:r>
              <a:rPr lang="zh-CN" altLang="zh-CN" dirty="0">
                <a:latin typeface="微软雅黑" panose="020B0503020204020204" charset="-122"/>
                <a:ea typeface="微软雅黑" panose="020B0503020204020204" charset="-122"/>
              </a:rPr>
              <a:t>滑动轴承分为径向滑动轴承和止推滑动轴承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矩形 4"/>
          <p:cNvSpPr/>
          <p:nvPr/>
        </p:nvSpPr>
        <p:spPr>
          <a:xfrm>
            <a:off x="363538" y="844550"/>
            <a:ext cx="3741737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zh-CN" b="1" dirty="0">
                <a:latin typeface="微软雅黑" panose="020B0503020204020204" charset="-122"/>
                <a:ea typeface="微软雅黑" panose="020B0503020204020204" charset="-122"/>
              </a:rPr>
              <a:t>（</a:t>
            </a:r>
            <a:r>
              <a:rPr lang="en-US" altLang="zh-CN" b="1" dirty="0"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zh-CN" b="1" dirty="0">
                <a:latin typeface="微软雅黑" panose="020B0503020204020204" charset="-122"/>
                <a:ea typeface="微软雅黑" panose="020B0503020204020204" charset="-122"/>
              </a:rPr>
              <a:t>）整体式径向滑动轴承</a:t>
            </a:r>
            <a:endParaRPr lang="zh-CN" altLang="en-US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75" name="矩形 6"/>
          <p:cNvSpPr/>
          <p:nvPr/>
        </p:nvSpPr>
        <p:spPr>
          <a:xfrm>
            <a:off x="863600" y="4111625"/>
            <a:ext cx="7134225" cy="581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  <a:buNone/>
            </a:pPr>
            <a:r>
              <a:rPr lang="en-US" altLang="zh-CN" dirty="0">
                <a:solidFill>
                  <a:srgbClr val="0066FF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zh-CN" dirty="0">
                <a:solidFill>
                  <a:srgbClr val="0066FF"/>
                </a:solidFill>
                <a:latin typeface="微软雅黑" panose="020B0503020204020204" charset="-122"/>
                <a:ea typeface="微软雅黑" panose="020B0503020204020204" charset="-122"/>
              </a:rPr>
              <a:t>—油杯</a:t>
            </a:r>
            <a:r>
              <a:rPr lang="en-US" altLang="zh-CN" dirty="0">
                <a:solidFill>
                  <a:srgbClr val="0066FF"/>
                </a:solidFill>
                <a:latin typeface="微软雅黑" panose="020B0503020204020204" charset="-122"/>
                <a:ea typeface="微软雅黑" panose="020B0503020204020204" charset="-122"/>
              </a:rPr>
              <a:t>  2</a:t>
            </a:r>
            <a:r>
              <a:rPr lang="zh-CN" altLang="zh-CN" dirty="0">
                <a:solidFill>
                  <a:srgbClr val="0066FF"/>
                </a:solidFill>
                <a:latin typeface="微软雅黑" panose="020B0503020204020204" charset="-122"/>
                <a:ea typeface="微软雅黑" panose="020B0503020204020204" charset="-122"/>
              </a:rPr>
              <a:t>—整体轴瓦</a:t>
            </a:r>
            <a:r>
              <a:rPr lang="en-US" altLang="zh-CN" dirty="0">
                <a:solidFill>
                  <a:srgbClr val="0066FF"/>
                </a:solidFill>
                <a:latin typeface="微软雅黑" panose="020B0503020204020204" charset="-122"/>
                <a:ea typeface="微软雅黑" panose="020B0503020204020204" charset="-122"/>
              </a:rPr>
              <a:t>  3</a:t>
            </a:r>
            <a:r>
              <a:rPr lang="zh-CN" altLang="zh-CN" dirty="0">
                <a:solidFill>
                  <a:srgbClr val="0066FF"/>
                </a:solidFill>
                <a:latin typeface="微软雅黑" panose="020B0503020204020204" charset="-122"/>
                <a:ea typeface="微软雅黑" panose="020B0503020204020204" charset="-122"/>
              </a:rPr>
              <a:t>—紧定螺钉</a:t>
            </a:r>
            <a:r>
              <a:rPr lang="en-US" altLang="zh-CN" dirty="0">
                <a:solidFill>
                  <a:srgbClr val="0066FF"/>
                </a:solidFill>
                <a:latin typeface="微软雅黑" panose="020B0503020204020204" charset="-122"/>
                <a:ea typeface="微软雅黑" panose="020B0503020204020204" charset="-122"/>
              </a:rPr>
              <a:t>  4</a:t>
            </a:r>
            <a:r>
              <a:rPr lang="zh-CN" altLang="zh-CN" dirty="0">
                <a:solidFill>
                  <a:srgbClr val="0066FF"/>
                </a:solidFill>
                <a:latin typeface="微软雅黑" panose="020B0503020204020204" charset="-122"/>
                <a:ea typeface="微软雅黑" panose="020B0503020204020204" charset="-122"/>
              </a:rPr>
              <a:t>—轴承座</a:t>
            </a:r>
            <a:endParaRPr lang="zh-CN" altLang="en-US" dirty="0">
              <a:solidFill>
                <a:srgbClr val="0066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3076" name="Picture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47813" y="1433513"/>
            <a:ext cx="2147887" cy="26511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7" name="Picture 8" descr="G:\教学科3\2022年上半年1月14起\机械基础在线课程开发\张翠华第二次修改\轴承\图片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042988"/>
            <a:ext cx="3816350" cy="306863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矩形 2"/>
          <p:cNvSpPr/>
          <p:nvPr/>
        </p:nvSpPr>
        <p:spPr>
          <a:xfrm>
            <a:off x="611188" y="916940"/>
            <a:ext cx="3741737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zh-CN" b="1" dirty="0">
                <a:latin typeface="微软雅黑" panose="020B0503020204020204" charset="-122"/>
                <a:ea typeface="微软雅黑" panose="020B0503020204020204" charset="-122"/>
              </a:rPr>
              <a:t>（</a:t>
            </a:r>
            <a:r>
              <a:rPr lang="en-US" altLang="zh-CN" b="1" dirty="0"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zh-CN" b="1" dirty="0">
                <a:latin typeface="微软雅黑" panose="020B0503020204020204" charset="-122"/>
                <a:ea typeface="微软雅黑" panose="020B0503020204020204" charset="-122"/>
              </a:rPr>
              <a:t>）剖分式径向滑动轴承</a:t>
            </a:r>
            <a:endParaRPr lang="zh-CN" altLang="en-US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099" name="矩形 8"/>
          <p:cNvSpPr/>
          <p:nvPr/>
        </p:nvSpPr>
        <p:spPr>
          <a:xfrm>
            <a:off x="857250" y="4198303"/>
            <a:ext cx="6956425" cy="581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  <a:buNone/>
            </a:pPr>
            <a:r>
              <a:rPr lang="en-US" altLang="zh-CN" dirty="0">
                <a:solidFill>
                  <a:srgbClr val="0066FF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zh-CN" dirty="0">
                <a:solidFill>
                  <a:srgbClr val="0066FF"/>
                </a:solidFill>
                <a:latin typeface="微软雅黑" panose="020B0503020204020204" charset="-122"/>
                <a:ea typeface="微软雅黑" panose="020B0503020204020204" charset="-122"/>
              </a:rPr>
              <a:t>—轴承盖</a:t>
            </a:r>
            <a:r>
              <a:rPr lang="en-US" altLang="zh-CN" dirty="0">
                <a:solidFill>
                  <a:srgbClr val="0066FF"/>
                </a:solidFill>
                <a:latin typeface="微软雅黑" panose="020B0503020204020204" charset="-122"/>
                <a:ea typeface="微软雅黑" panose="020B0503020204020204" charset="-122"/>
              </a:rPr>
              <a:t>  2</a:t>
            </a:r>
            <a:r>
              <a:rPr lang="zh-CN" altLang="zh-CN" dirty="0">
                <a:solidFill>
                  <a:srgbClr val="0066FF"/>
                </a:solidFill>
                <a:latin typeface="微软雅黑" panose="020B0503020204020204" charset="-122"/>
                <a:ea typeface="微软雅黑" panose="020B0503020204020204" charset="-122"/>
              </a:rPr>
              <a:t>—上轴瓦</a:t>
            </a:r>
            <a:r>
              <a:rPr lang="en-US" altLang="zh-CN" dirty="0">
                <a:solidFill>
                  <a:srgbClr val="0066FF"/>
                </a:solidFill>
                <a:latin typeface="微软雅黑" panose="020B0503020204020204" charset="-122"/>
                <a:ea typeface="微软雅黑" panose="020B0503020204020204" charset="-122"/>
              </a:rPr>
              <a:t>  3</a:t>
            </a:r>
            <a:r>
              <a:rPr lang="zh-CN" altLang="zh-CN" dirty="0">
                <a:solidFill>
                  <a:srgbClr val="0066FF"/>
                </a:solidFill>
                <a:latin typeface="微软雅黑" panose="020B0503020204020204" charset="-122"/>
                <a:ea typeface="微软雅黑" panose="020B0503020204020204" charset="-122"/>
              </a:rPr>
              <a:t>—下轴瓦</a:t>
            </a:r>
            <a:r>
              <a:rPr lang="en-US" altLang="zh-CN" dirty="0">
                <a:solidFill>
                  <a:srgbClr val="0066FF"/>
                </a:solidFill>
                <a:latin typeface="微软雅黑" panose="020B0503020204020204" charset="-122"/>
                <a:ea typeface="微软雅黑" panose="020B0503020204020204" charset="-122"/>
              </a:rPr>
              <a:t>  4</a:t>
            </a:r>
            <a:r>
              <a:rPr lang="zh-CN" altLang="zh-CN" dirty="0">
                <a:solidFill>
                  <a:srgbClr val="0066FF"/>
                </a:solidFill>
                <a:latin typeface="微软雅黑" panose="020B0503020204020204" charset="-122"/>
                <a:ea typeface="微软雅黑" panose="020B0503020204020204" charset="-122"/>
              </a:rPr>
              <a:t>—轴承座</a:t>
            </a:r>
            <a:endParaRPr lang="zh-CN" altLang="en-US" dirty="0">
              <a:solidFill>
                <a:srgbClr val="0066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4100" name="Picture 7" descr="G:\教学科3\2022年上半年1月14起\机械基础在线课程开发\张翠华第二次修改\轴承\图片7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19225" y="1636078"/>
            <a:ext cx="2125663" cy="209391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01" name="Picture 8" descr="G:\教学科3\2022年上半年1月14起\机械基础在线课程开发\张翠华第二次修改\轴承\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0563" y="1305878"/>
            <a:ext cx="2613025" cy="275431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矩形 1"/>
          <p:cNvSpPr/>
          <p:nvPr/>
        </p:nvSpPr>
        <p:spPr>
          <a:xfrm>
            <a:off x="539750" y="987425"/>
            <a:ext cx="3741738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zh-CN" b="1" dirty="0">
                <a:latin typeface="微软雅黑" panose="020B0503020204020204" charset="-122"/>
                <a:ea typeface="微软雅黑" panose="020B0503020204020204" charset="-122"/>
              </a:rPr>
              <a:t>（</a:t>
            </a:r>
            <a:r>
              <a:rPr lang="en-US" altLang="zh-CN" b="1" dirty="0">
                <a:latin typeface="微软雅黑" panose="020B0503020204020204" charset="-122"/>
                <a:ea typeface="微软雅黑" panose="020B0503020204020204" charset="-122"/>
              </a:rPr>
              <a:t>3</a:t>
            </a:r>
            <a:r>
              <a:rPr lang="zh-CN" altLang="zh-CN" b="1" dirty="0">
                <a:latin typeface="微软雅黑" panose="020B0503020204020204" charset="-122"/>
                <a:ea typeface="微软雅黑" panose="020B0503020204020204" charset="-122"/>
              </a:rPr>
              <a:t>）调心式径向滑动轴承</a:t>
            </a:r>
            <a:endParaRPr lang="zh-CN" altLang="en-US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5123" name="Picture 5" descr="G:\教学科3\2022年上半年1月14起\机械基础在线课程开发\张翠华第二次修改\轴承\图片9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75648" y="1625600"/>
            <a:ext cx="2274887" cy="302736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矩形 1"/>
          <p:cNvSpPr/>
          <p:nvPr/>
        </p:nvSpPr>
        <p:spPr>
          <a:xfrm>
            <a:off x="1042988" y="809625"/>
            <a:ext cx="2919412" cy="52228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en-US" altLang="zh-CN" sz="2800" b="1" dirty="0"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zh-CN" sz="2800" b="1" dirty="0">
                <a:latin typeface="微软雅黑" panose="020B0503020204020204" charset="-122"/>
                <a:ea typeface="微软雅黑" panose="020B0503020204020204" charset="-122"/>
              </a:rPr>
              <a:t>．止推滑动轴承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147" name="矩形 3"/>
          <p:cNvSpPr/>
          <p:nvPr/>
        </p:nvSpPr>
        <p:spPr>
          <a:xfrm>
            <a:off x="1403350" y="3552825"/>
            <a:ext cx="5229225" cy="1200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lnSpc>
                <a:spcPct val="150000"/>
              </a:lnSpc>
              <a:buNone/>
            </a:pPr>
            <a:r>
              <a:rPr lang="en-US" altLang="zh-CN" dirty="0">
                <a:solidFill>
                  <a:srgbClr val="0066FF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zh-CN" dirty="0">
                <a:solidFill>
                  <a:srgbClr val="0066FF"/>
                </a:solidFill>
                <a:latin typeface="微软雅黑" panose="020B0503020204020204" charset="-122"/>
                <a:ea typeface="微软雅黑" panose="020B0503020204020204" charset="-122"/>
              </a:rPr>
              <a:t>—轴承座</a:t>
            </a:r>
            <a:r>
              <a:rPr lang="en-US" altLang="zh-CN" dirty="0">
                <a:solidFill>
                  <a:srgbClr val="0066FF"/>
                </a:solidFill>
                <a:latin typeface="微软雅黑" panose="020B0503020204020204" charset="-122"/>
                <a:ea typeface="微软雅黑" panose="020B0503020204020204" charset="-122"/>
              </a:rPr>
              <a:t>  2</a:t>
            </a:r>
            <a:r>
              <a:rPr lang="zh-CN" altLang="zh-CN" dirty="0">
                <a:solidFill>
                  <a:srgbClr val="0066FF"/>
                </a:solidFill>
                <a:latin typeface="微软雅黑" panose="020B0503020204020204" charset="-122"/>
                <a:ea typeface="微软雅黑" panose="020B0503020204020204" charset="-122"/>
              </a:rPr>
              <a:t>—止推轴瓦</a:t>
            </a:r>
            <a:r>
              <a:rPr lang="en-US" altLang="zh-CN" dirty="0">
                <a:solidFill>
                  <a:srgbClr val="0066FF"/>
                </a:solidFill>
                <a:latin typeface="微软雅黑" panose="020B0503020204020204" charset="-122"/>
                <a:ea typeface="微软雅黑" panose="020B0503020204020204" charset="-122"/>
              </a:rPr>
              <a:t>  3</a:t>
            </a:r>
            <a:r>
              <a:rPr lang="zh-CN" altLang="zh-CN" dirty="0">
                <a:solidFill>
                  <a:srgbClr val="0066FF"/>
                </a:solidFill>
                <a:latin typeface="微软雅黑" panose="020B0503020204020204" charset="-122"/>
                <a:ea typeface="微软雅黑" panose="020B0503020204020204" charset="-122"/>
              </a:rPr>
              <a:t>—衬套</a:t>
            </a:r>
            <a:endParaRPr lang="en-US" altLang="zh-CN" dirty="0">
              <a:solidFill>
                <a:srgbClr val="0066FF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>
              <a:lnSpc>
                <a:spcPct val="150000"/>
              </a:lnSpc>
              <a:buNone/>
            </a:pPr>
            <a:r>
              <a:rPr lang="en-US" altLang="zh-CN" dirty="0">
                <a:solidFill>
                  <a:srgbClr val="0066FF"/>
                </a:solidFill>
                <a:latin typeface="微软雅黑" panose="020B0503020204020204" charset="-122"/>
                <a:ea typeface="微软雅黑" panose="020B0503020204020204" charset="-122"/>
              </a:rPr>
              <a:t>4</a:t>
            </a:r>
            <a:r>
              <a:rPr lang="zh-CN" altLang="zh-CN" dirty="0">
                <a:solidFill>
                  <a:srgbClr val="0066FF"/>
                </a:solidFill>
                <a:latin typeface="微软雅黑" panose="020B0503020204020204" charset="-122"/>
                <a:ea typeface="微软雅黑" panose="020B0503020204020204" charset="-122"/>
              </a:rPr>
              <a:t>—轴</a:t>
            </a:r>
            <a:r>
              <a:rPr lang="en-US" altLang="zh-CN" dirty="0">
                <a:solidFill>
                  <a:srgbClr val="0066FF"/>
                </a:solidFill>
                <a:latin typeface="微软雅黑" panose="020B0503020204020204" charset="-122"/>
                <a:ea typeface="微软雅黑" panose="020B0503020204020204" charset="-122"/>
              </a:rPr>
              <a:t>  5</a:t>
            </a:r>
            <a:r>
              <a:rPr lang="zh-CN" altLang="zh-CN" dirty="0">
                <a:solidFill>
                  <a:srgbClr val="0066FF"/>
                </a:solidFill>
                <a:latin typeface="微软雅黑" panose="020B0503020204020204" charset="-122"/>
                <a:ea typeface="微软雅黑" panose="020B0503020204020204" charset="-122"/>
              </a:rPr>
              <a:t>—径向轴瓦</a:t>
            </a:r>
            <a:r>
              <a:rPr lang="en-US" altLang="zh-CN" dirty="0">
                <a:solidFill>
                  <a:srgbClr val="0066FF"/>
                </a:solidFill>
                <a:latin typeface="微软雅黑" panose="020B0503020204020204" charset="-122"/>
                <a:ea typeface="微软雅黑" panose="020B0503020204020204" charset="-122"/>
              </a:rPr>
              <a:t>  6</a:t>
            </a:r>
            <a:r>
              <a:rPr lang="zh-CN" altLang="zh-CN" dirty="0">
                <a:solidFill>
                  <a:srgbClr val="0066FF"/>
                </a:solidFill>
                <a:latin typeface="微软雅黑" panose="020B0503020204020204" charset="-122"/>
                <a:ea typeface="微软雅黑" panose="020B0503020204020204" charset="-122"/>
              </a:rPr>
              <a:t>—销钉</a:t>
            </a:r>
            <a:endParaRPr lang="zh-CN" altLang="en-US" dirty="0">
              <a:solidFill>
                <a:srgbClr val="0066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148" name="矩形 4"/>
          <p:cNvSpPr/>
          <p:nvPr/>
        </p:nvSpPr>
        <p:spPr>
          <a:xfrm>
            <a:off x="5624513" y="1609725"/>
            <a:ext cx="2016125" cy="1754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  <a:buNone/>
            </a:pPr>
            <a:r>
              <a:rPr lang="zh-CN" altLang="zh-CN" dirty="0">
                <a:latin typeface="微软雅黑" panose="020B0503020204020204" charset="-122"/>
                <a:ea typeface="微软雅黑" panose="020B0503020204020204" charset="-122"/>
              </a:rPr>
              <a:t>润滑油由下部油管注入，从上部油管导出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6149" name="Picture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43163" y="1420813"/>
            <a:ext cx="2619375" cy="21336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矩形 1"/>
          <p:cNvSpPr/>
          <p:nvPr/>
        </p:nvSpPr>
        <p:spPr>
          <a:xfrm>
            <a:off x="250825" y="772160"/>
            <a:ext cx="4305300" cy="584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zh-CN" sz="3200" b="1" dirty="0">
                <a:solidFill>
                  <a:srgbClr val="FF0066"/>
                </a:solidFill>
                <a:latin typeface="微软雅黑" panose="020B0503020204020204" charset="-122"/>
                <a:ea typeface="微软雅黑" panose="020B0503020204020204" charset="-122"/>
              </a:rPr>
              <a:t>二、轴瓦的结构及材料</a:t>
            </a:r>
            <a:endParaRPr lang="zh-CN" altLang="en-US" sz="3200" dirty="0">
              <a:solidFill>
                <a:srgbClr val="FF0066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171" name="矩形 2"/>
          <p:cNvSpPr/>
          <p:nvPr/>
        </p:nvSpPr>
        <p:spPr>
          <a:xfrm>
            <a:off x="858838" y="1357948"/>
            <a:ext cx="2560637" cy="52228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en-US" altLang="zh-CN" sz="2800" b="1" dirty="0"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zh-CN" sz="2800" b="1" dirty="0">
                <a:latin typeface="微软雅黑" panose="020B0503020204020204" charset="-122"/>
                <a:ea typeface="微软雅黑" panose="020B0503020204020204" charset="-122"/>
              </a:rPr>
              <a:t>．轴瓦的结构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172" name="矩形 3"/>
          <p:cNvSpPr/>
          <p:nvPr/>
        </p:nvSpPr>
        <p:spPr>
          <a:xfrm>
            <a:off x="674688" y="1880235"/>
            <a:ext cx="2505075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zh-CN" b="1" dirty="0">
                <a:latin typeface="微软雅黑" panose="020B0503020204020204" charset="-122"/>
                <a:ea typeface="微软雅黑" panose="020B0503020204020204" charset="-122"/>
              </a:rPr>
              <a:t>（</a:t>
            </a:r>
            <a:r>
              <a:rPr lang="en-US" altLang="zh-CN" b="1" dirty="0"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zh-CN" b="1" dirty="0">
                <a:latin typeface="微软雅黑" panose="020B0503020204020204" charset="-122"/>
                <a:ea typeface="微软雅黑" panose="020B0503020204020204" charset="-122"/>
              </a:rPr>
              <a:t>）整体式轴瓦</a:t>
            </a:r>
            <a:endParaRPr lang="zh-CN" altLang="en-US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173" name="矩形 6"/>
          <p:cNvSpPr/>
          <p:nvPr/>
        </p:nvSpPr>
        <p:spPr>
          <a:xfrm>
            <a:off x="6659563" y="4061460"/>
            <a:ext cx="1416050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lnSpc>
                <a:spcPct val="150000"/>
              </a:lnSpc>
              <a:buNone/>
            </a:pPr>
            <a:r>
              <a:rPr lang="zh-CN" altLang="zh-CN" dirty="0">
                <a:solidFill>
                  <a:srgbClr val="0066FF"/>
                </a:solidFill>
                <a:latin typeface="微软雅黑" panose="020B0503020204020204" charset="-122"/>
                <a:ea typeface="微软雅黑" panose="020B0503020204020204" charset="-122"/>
              </a:rPr>
              <a:t>卷制轴瓦</a:t>
            </a:r>
            <a:endParaRPr lang="zh-CN" altLang="en-US" dirty="0">
              <a:solidFill>
                <a:srgbClr val="0066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174" name="矩形 7"/>
          <p:cNvSpPr/>
          <p:nvPr/>
        </p:nvSpPr>
        <p:spPr>
          <a:xfrm>
            <a:off x="1136650" y="4056698"/>
            <a:ext cx="1570038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lnSpc>
                <a:spcPct val="150000"/>
              </a:lnSpc>
              <a:buNone/>
            </a:pPr>
            <a:r>
              <a:rPr lang="zh-CN" altLang="zh-CN" dirty="0">
                <a:solidFill>
                  <a:srgbClr val="0066FF"/>
                </a:solidFill>
                <a:latin typeface="微软雅黑" panose="020B0503020204020204" charset="-122"/>
                <a:ea typeface="微软雅黑" panose="020B0503020204020204" charset="-122"/>
              </a:rPr>
              <a:t>整体轴瓦</a:t>
            </a:r>
            <a:r>
              <a:rPr lang="en-US" altLang="zh-CN" dirty="0">
                <a:solidFill>
                  <a:srgbClr val="0066FF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endParaRPr lang="zh-CN" altLang="en-US" dirty="0">
              <a:solidFill>
                <a:srgbClr val="0066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175" name="矩形 8"/>
          <p:cNvSpPr/>
          <p:nvPr/>
        </p:nvSpPr>
        <p:spPr>
          <a:xfrm>
            <a:off x="3419475" y="4056698"/>
            <a:ext cx="1570038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lnSpc>
                <a:spcPct val="150000"/>
              </a:lnSpc>
              <a:buNone/>
            </a:pPr>
            <a:r>
              <a:rPr lang="zh-CN" altLang="zh-CN" dirty="0">
                <a:solidFill>
                  <a:srgbClr val="0066FF"/>
                </a:solidFill>
                <a:latin typeface="微软雅黑" panose="020B0503020204020204" charset="-122"/>
                <a:ea typeface="微软雅黑" panose="020B0503020204020204" charset="-122"/>
              </a:rPr>
              <a:t>整体轴瓦</a:t>
            </a:r>
            <a:r>
              <a:rPr lang="en-US" altLang="zh-CN" dirty="0">
                <a:solidFill>
                  <a:srgbClr val="0066FF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endParaRPr lang="zh-CN" altLang="en-US" dirty="0">
              <a:solidFill>
                <a:srgbClr val="0066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7176" name="Picture 10" descr="G:\教学科3\2022年上半年1月14起\机械基础在线课程开发\张翠华第二次修改\轴承\图片11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55650" y="2342198"/>
            <a:ext cx="8161338" cy="18478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矩形 1"/>
          <p:cNvSpPr/>
          <p:nvPr/>
        </p:nvSpPr>
        <p:spPr>
          <a:xfrm>
            <a:off x="539750" y="1202373"/>
            <a:ext cx="2503488" cy="4619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zh-CN" b="1" dirty="0">
                <a:latin typeface="微软雅黑" panose="020B0503020204020204" charset="-122"/>
                <a:ea typeface="微软雅黑" panose="020B0503020204020204" charset="-122"/>
              </a:rPr>
              <a:t>（</a:t>
            </a:r>
            <a:r>
              <a:rPr lang="en-US" altLang="zh-CN" b="1" dirty="0"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zh-CN" b="1" dirty="0">
                <a:latin typeface="微软雅黑" panose="020B0503020204020204" charset="-122"/>
                <a:ea typeface="微软雅黑" panose="020B0503020204020204" charset="-122"/>
              </a:rPr>
              <a:t>）对开式轴瓦</a:t>
            </a:r>
            <a:endParaRPr lang="zh-CN" altLang="en-US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195" name="矩形 3"/>
          <p:cNvSpPr/>
          <p:nvPr/>
        </p:nvSpPr>
        <p:spPr>
          <a:xfrm>
            <a:off x="565150" y="4015740"/>
            <a:ext cx="809180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  <a:buNone/>
            </a:pPr>
            <a:r>
              <a:rPr lang="en-US" altLang="zh-CN" dirty="0">
                <a:solidFill>
                  <a:srgbClr val="0066FF"/>
                </a:solidFill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zh-CN" altLang="zh-CN" dirty="0">
                <a:solidFill>
                  <a:srgbClr val="0066FF"/>
                </a:solidFill>
                <a:latin typeface="微软雅黑" panose="020B0503020204020204" charset="-122"/>
                <a:ea typeface="微软雅黑" panose="020B0503020204020204" charset="-122"/>
              </a:rPr>
              <a:t>剖分面上开有轴向油槽，轴瓦由单层材料或多层材料制成</a:t>
            </a:r>
            <a:endParaRPr lang="zh-CN" altLang="en-US" dirty="0">
              <a:solidFill>
                <a:srgbClr val="0066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8196" name="Picture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82763" y="1856423"/>
            <a:ext cx="5629275" cy="2047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tags/tag1.xml><?xml version="1.0" encoding="utf-8"?>
<p:tagLst xmlns:p="http://schemas.openxmlformats.org/presentationml/2006/main">
  <p:tag name="COMMONDATA" val="eyJoZGlkIjoiOWUyZDlhYzI5NGRiMjZiMGI2NzAyOWE1ZDM3NDRkZmQifQ=="/>
</p:tagLst>
</file>

<file path=ppt/theme/theme1.xml><?xml version="1.0" encoding="utf-8"?>
<a:theme xmlns:a="http://schemas.openxmlformats.org/drawingml/2006/main" name="49f5b78e2f8b5">
  <a:themeElements>
    <a:clrScheme name="49f5b78e2f8b5 6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FF0517"/>
      </a:accent1>
      <a:accent2>
        <a:srgbClr val="BC000D"/>
      </a:accent2>
      <a:accent3>
        <a:srgbClr val="FFFFFF"/>
      </a:accent3>
      <a:accent4>
        <a:srgbClr val="000000"/>
      </a:accent4>
      <a:accent5>
        <a:srgbClr val="FFAAAB"/>
      </a:accent5>
      <a:accent6>
        <a:srgbClr val="AA000B"/>
      </a:accent6>
      <a:hlink>
        <a:srgbClr val="3A0004"/>
      </a:hlink>
      <a:folHlink>
        <a:srgbClr val="FF3B3B"/>
      </a:folHlink>
    </a:clrScheme>
    <a:fontScheme name="49f5b78e2f8b5">
      <a:majorFont>
        <a:latin typeface="Arial"/>
        <a:ea typeface="华文细黑"/>
        <a:cs typeface=""/>
      </a:majorFont>
      <a:minorFont>
        <a:latin typeface="Arial"/>
        <a:ea typeface="华文细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234000" tIns="190800" rIns="198000" bIns="190800" numCol="1" anchor="ctr" anchorCtr="0" compatLnSpc="1">
        <a:spAutoFit/>
      </a:bodyPr>
      <a:lstStyle>
        <a:defPPr marL="0" marR="0" indent="304800" algn="l" defTabSz="914400" rtl="0" eaLnBrk="1" fontAlgn="base" latinLnBrk="0" hangingPunct="1">
          <a:lnSpc>
            <a:spcPct val="11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宋体" panose="0201060903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234000" tIns="190800" rIns="198000" bIns="190800" numCol="1" anchor="ctr" anchorCtr="0" compatLnSpc="1">
        <a:spAutoFit/>
      </a:bodyPr>
      <a:lstStyle>
        <a:defPPr marL="0" marR="0" indent="304800" algn="l" defTabSz="914400" rtl="0" eaLnBrk="1" fontAlgn="base" latinLnBrk="0" hangingPunct="1">
          <a:lnSpc>
            <a:spcPct val="11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宋体" panose="02010609030101010101" pitchFamily="49" charset="-122"/>
          </a:defRPr>
        </a:defPPr>
      </a:lstStyle>
    </a:lnDef>
  </a:objectDefaults>
  <a:extraClrSchemeLst>
    <a:extraClrScheme>
      <a:clrScheme name="49f5b78e2f8b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E78A2D"/>
        </a:accent6>
        <a:hlink>
          <a:srgbClr val="463900"/>
        </a:hlink>
        <a:folHlink>
          <a:srgbClr val="FFE6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9f5b78e2f8b5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021"/>
        </a:accent1>
        <a:accent2>
          <a:srgbClr val="DA5800"/>
        </a:accent2>
        <a:accent3>
          <a:srgbClr val="FFFFFF"/>
        </a:accent3>
        <a:accent4>
          <a:srgbClr val="000000"/>
        </a:accent4>
        <a:accent5>
          <a:srgbClr val="FFC6AB"/>
        </a:accent5>
        <a:accent6>
          <a:srgbClr val="C54F00"/>
        </a:accent6>
        <a:hlink>
          <a:srgbClr val="963D00"/>
        </a:hlink>
        <a:folHlink>
          <a:srgbClr val="FFAD5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9f5b78e2f8b5 3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5B8CC1"/>
        </a:accent1>
        <a:accent2>
          <a:srgbClr val="2A5682"/>
        </a:accent2>
        <a:accent3>
          <a:srgbClr val="FFFFFF"/>
        </a:accent3>
        <a:accent4>
          <a:srgbClr val="000000"/>
        </a:accent4>
        <a:accent5>
          <a:srgbClr val="B5C5DD"/>
        </a:accent5>
        <a:accent6>
          <a:srgbClr val="254D75"/>
        </a:accent6>
        <a:hlink>
          <a:srgbClr val="002850"/>
        </a:hlink>
        <a:folHlink>
          <a:srgbClr val="2A94F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9f5b78e2f8b5 4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B2B2B2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555555"/>
        </a:accent6>
        <a:hlink>
          <a:srgbClr val="1C1C1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9f5b78e2f8b5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F59B8"/>
        </a:accent1>
        <a:accent2>
          <a:srgbClr val="884183"/>
        </a:accent2>
        <a:accent3>
          <a:srgbClr val="FFFFFF"/>
        </a:accent3>
        <a:accent4>
          <a:srgbClr val="000000"/>
        </a:accent4>
        <a:accent5>
          <a:srgbClr val="DCB5D8"/>
        </a:accent5>
        <a:accent6>
          <a:srgbClr val="7B3A76"/>
        </a:accent6>
        <a:hlink>
          <a:srgbClr val="371535"/>
        </a:hlink>
        <a:folHlink>
          <a:srgbClr val="C468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9f5b78e2f8b5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517"/>
        </a:accent1>
        <a:accent2>
          <a:srgbClr val="BC000D"/>
        </a:accent2>
        <a:accent3>
          <a:srgbClr val="FFFFFF"/>
        </a:accent3>
        <a:accent4>
          <a:srgbClr val="000000"/>
        </a:accent4>
        <a:accent5>
          <a:srgbClr val="FFAAAB"/>
        </a:accent5>
        <a:accent6>
          <a:srgbClr val="AA000B"/>
        </a:accent6>
        <a:hlink>
          <a:srgbClr val="3A0004"/>
        </a:hlink>
        <a:folHlink>
          <a:srgbClr val="FF3B3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9f5b78e2f8b5 7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DFE0BE"/>
        </a:accent1>
        <a:accent2>
          <a:srgbClr val="D1D46B"/>
        </a:accent2>
        <a:accent3>
          <a:srgbClr val="FFFFFF"/>
        </a:accent3>
        <a:accent4>
          <a:srgbClr val="000000"/>
        </a:accent4>
        <a:accent5>
          <a:srgbClr val="ECEDDB"/>
        </a:accent5>
        <a:accent6>
          <a:srgbClr val="BDC060"/>
        </a:accent6>
        <a:hlink>
          <a:srgbClr val="3A3B11"/>
        </a:hlink>
        <a:folHlink>
          <a:srgbClr val="DDDF9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9f5b78e2f8b5 8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6FC01E"/>
        </a:accent1>
        <a:accent2>
          <a:srgbClr val="4F7913"/>
        </a:accent2>
        <a:accent3>
          <a:srgbClr val="FFFFFF"/>
        </a:accent3>
        <a:accent4>
          <a:srgbClr val="000000"/>
        </a:accent4>
        <a:accent5>
          <a:srgbClr val="BBDCAB"/>
        </a:accent5>
        <a:accent6>
          <a:srgbClr val="476D10"/>
        </a:accent6>
        <a:hlink>
          <a:srgbClr val="26420A"/>
        </a:hlink>
        <a:folHlink>
          <a:srgbClr val="7BD52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51ppt_231</Template>
  <TotalTime>0</TotalTime>
  <Words>472</Words>
  <Application>WPS 演示</Application>
  <PresentationFormat>全屏显示(16:9)</PresentationFormat>
  <Paragraphs>62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0" baseType="lpstr">
      <vt:lpstr>Arial</vt:lpstr>
      <vt:lpstr>宋体</vt:lpstr>
      <vt:lpstr>Wingdings</vt:lpstr>
      <vt:lpstr>新宋体</vt:lpstr>
      <vt:lpstr>华文细黑</vt:lpstr>
      <vt:lpstr>微软雅黑</vt:lpstr>
      <vt:lpstr>Times New Roman</vt:lpstr>
      <vt:lpstr>Arial Unicode MS</vt:lpstr>
      <vt:lpstr>49f5b78e2f8b5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User</dc:creator>
  <cp:lastModifiedBy>幸福来敲门</cp:lastModifiedBy>
  <cp:revision>272</cp:revision>
  <dcterms:created xsi:type="dcterms:W3CDTF">2007-05-06T07:50:00Z</dcterms:created>
  <dcterms:modified xsi:type="dcterms:W3CDTF">2022-08-20T15:04:04Z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88CDE9C4C8214AA0B6E98DDAA8B6E5B9</vt:lpwstr>
  </property>
  <property fmtid="{D5CDD505-2E9C-101B-9397-08002B2CF9AE}" pid="3" name="KSOProductBuildVer">
    <vt:lpwstr>2052-11.1.0.11636</vt:lpwstr>
  </property>
</Properties>
</file>