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90" r:id="rId3"/>
    <p:sldId id="547" r:id="rId4"/>
    <p:sldId id="560" r:id="rId5"/>
    <p:sldId id="561" r:id="rId6"/>
    <p:sldId id="515" r:id="rId7"/>
    <p:sldId id="563" r:id="rId8"/>
    <p:sldId id="562" r:id="rId9"/>
    <p:sldId id="566" r:id="rId10"/>
    <p:sldId id="564" r:id="rId11"/>
    <p:sldId id="565" r:id="rId12"/>
    <p:sldId id="567" r:id="rId13"/>
    <p:sldId id="570" r:id="rId14"/>
    <p:sldId id="433" r:id="rId15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89"/>
    <a:srgbClr val="315B2F"/>
    <a:srgbClr val="FFFFFF"/>
    <a:srgbClr val="5F8ADF"/>
    <a:srgbClr val="5DA9A5"/>
    <a:srgbClr val="D4BA3A"/>
    <a:srgbClr val="2E67A5"/>
    <a:srgbClr val="5988DD"/>
    <a:srgbClr val="77956D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1267" y="-72"/>
      </p:cViewPr>
      <p:guideLst>
        <p:guide orient="horz" pos="1807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6" name="Rectangle 4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Second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Third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Fourth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Fifth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ko-KR" altLang="en-US" sz="1200" strike="noStrike" noProof="1" dirty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200" strike="noStrike" noProof="1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10672763" y="0"/>
            <a:ext cx="1519238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 userDrawn="1"/>
        </p:nvSpPr>
        <p:spPr bwMode="auto">
          <a:xfrm>
            <a:off x="-14287" y="4648200"/>
            <a:ext cx="12192000" cy="2219325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0" y="2149475"/>
            <a:ext cx="12192000" cy="2498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Freeform 7"/>
          <p:cNvSpPr/>
          <p:nvPr userDrawn="1"/>
        </p:nvSpPr>
        <p:spPr bwMode="auto">
          <a:xfrm>
            <a:off x="-14287" y="2133600"/>
            <a:ext cx="10687050" cy="2271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3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8"/>
          <p:cNvSpPr>
            <a:spLocks noChangeArrowheads="1"/>
          </p:cNvSpPr>
          <p:nvPr userDrawn="1"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AutoShape 9"/>
          <p:cNvSpPr>
            <a:spLocks noChangeArrowheads="1"/>
          </p:cNvSpPr>
          <p:nvPr userDrawn="1"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AutoShape 10"/>
          <p:cNvSpPr>
            <a:spLocks noChangeArrowheads="1"/>
          </p:cNvSpPr>
          <p:nvPr userDrawn="1"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2149475"/>
            <a:ext cx="4283075" cy="339248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16000" y="1371600"/>
            <a:ext cx="9550400" cy="762000"/>
          </a:xfr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68800" y="3124200"/>
            <a:ext cx="60960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384800" y="6553200"/>
            <a:ext cx="2438400" cy="152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" y="6553200"/>
            <a:ext cx="3149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 smtClean="0">
                <a:solidFill>
                  <a:schemeClr val="tx2"/>
                </a:solidFill>
                <a:ea typeface="Gulim" panose="020B0600000101010101" pitchFamily="34" charset="-127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508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eaLnBrk="1" fontAlgn="base" hangingPunct="1">
              <a:buNone/>
            </a:pPr>
            <a:fld id="{9A0DB2DC-4C9A-4742-B13C-FB6460FD3503}" type="slidenum">
              <a:rPr lang="ko-KR" altLang="en-US" sz="1400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400" strike="noStrike" noProof="1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13800" y="381000"/>
            <a:ext cx="2768600" cy="5943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381000"/>
            <a:ext cx="8102600" cy="5943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08000" y="1066800"/>
            <a:ext cx="11074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u"/>
              <a:defRPr/>
            </a:pPr>
            <a:endParaRPr kumimoji="0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274935" cy="4889500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Verdana" panose="020B0604030504040204" pitchFamily="34" charset="0"/>
              </a:defRPr>
            </a:lvl3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Freeform 2"/>
          <p:cNvSpPr/>
          <p:nvPr/>
        </p:nvSpPr>
        <p:spPr bwMode="auto">
          <a:xfrm>
            <a:off x="-12700" y="344488"/>
            <a:ext cx="10926763" cy="633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9738" y="6502400"/>
            <a:ext cx="3352800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smtClean="0">
                <a:latin typeface="+mn-lt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892810" y="2697480"/>
            <a:ext cx="9895205" cy="32461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29" name="Group 5"/>
          <p:cNvGrpSpPr/>
          <p:nvPr userDrawn="1"/>
        </p:nvGrpSpPr>
        <p:grpSpPr>
          <a:xfrm>
            <a:off x="10871200" y="0"/>
            <a:ext cx="1320800" cy="6858000"/>
            <a:chOff x="0" y="0"/>
            <a:chExt cx="720" cy="432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" y="0"/>
              <a:ext cx="718" cy="4320"/>
            </a:xfrm>
            <a:prstGeom prst="rect">
              <a:avLst/>
            </a:prstGeom>
            <a:solidFill>
              <a:schemeClr val="bg2">
                <a:alpha val="39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219"/>
              <a:ext cx="720" cy="39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Rectangle 8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033" name="Group 9"/>
          <p:cNvGrpSpPr/>
          <p:nvPr userDrawn="1"/>
        </p:nvGrpSpPr>
        <p:grpSpPr>
          <a:xfrm>
            <a:off x="203200" y="228600"/>
            <a:ext cx="1117600" cy="838200"/>
            <a:chOff x="0" y="0"/>
            <a:chExt cx="510" cy="48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0" y="11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2" y="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222" y="24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362700"/>
            <a:ext cx="508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Gulim" panose="020B0600000101010101" pitchFamily="34" charset="-127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3"/>
          <p:cNvSpPr txBox="1"/>
          <p:nvPr/>
        </p:nvSpPr>
        <p:spPr>
          <a:xfrm>
            <a:off x="7467600" y="5865813"/>
            <a:ext cx="20116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主讲人：刘莉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WordArt 6"/>
          <p:cNvSpPr/>
          <p:nvPr/>
        </p:nvSpPr>
        <p:spPr>
          <a:xfrm>
            <a:off x="6051550" y="1177925"/>
            <a:ext cx="4319588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4400">
                <a:solidFill>
                  <a:srgbClr val="0033CC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建筑施工组织</a:t>
            </a:r>
            <a:endParaRPr lang="zh-CN" altLang="en-US" sz="4400">
              <a:solidFill>
                <a:srgbClr val="0033CC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5150168" y="2706370"/>
            <a:ext cx="5796280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zh-CN" sz="60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组织施工的方式</a:t>
            </a:r>
            <a:r>
              <a:rPr lang="en-US" altLang="zh-CN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</a:t>
            </a:r>
            <a:endParaRPr lang="en-US" altLang="zh-CN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5126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" y="133350"/>
            <a:ext cx="895350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3"/>
          <p:cNvSpPr txBox="1"/>
          <p:nvPr/>
        </p:nvSpPr>
        <p:spPr>
          <a:xfrm>
            <a:off x="1317625" y="287338"/>
            <a:ext cx="3778250" cy="8905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400" u="sng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聊 城 市 技 师 学 院</a:t>
            </a:r>
            <a:endParaRPr lang="zh-CN" altLang="en-US" u="sng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r>
              <a:rPr lang="en-US" altLang="zh-CN" sz="1000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TECHNICIAN COLLEGE OF LIAOCHENG CITY</a:t>
            </a:r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流水施工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pic>
        <p:nvPicPr>
          <p:cNvPr id="17410" name="Picture 4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18615" y="1049655"/>
            <a:ext cx="7000240" cy="5718810"/>
          </a:xfrm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流水施工的特点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18434" name="内容占位符 3"/>
          <p:cNvSpPr>
            <a:spLocks noGrp="1"/>
          </p:cNvSpPr>
          <p:nvPr>
            <p:ph idx="1"/>
          </p:nvPr>
        </p:nvSpPr>
        <p:spPr>
          <a:xfrm>
            <a:off x="623570" y="1253490"/>
            <a:ext cx="10842625" cy="5109210"/>
          </a:xfrm>
        </p:spPr>
        <p:txBody>
          <a:bodyPr anchor="t" anchorCtr="0"/>
          <a:p>
            <a:pPr marL="0" algn="l" defTabSz="1216025" eaLnBrk="1" hangingPunct="1">
              <a:lnSpc>
                <a:spcPct val="13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（1）尽可能地利用工作面进行施工，</a:t>
            </a:r>
            <a:r>
              <a:rPr lang="zh-CN" altLang="en-US" sz="2800" kern="1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工期</a:t>
            </a: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比较</a:t>
            </a:r>
            <a:r>
              <a:rPr lang="zh-CN" altLang="en-US" sz="2800" kern="1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短</a:t>
            </a: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  <a:endParaRPr lang="zh-CN" altLang="en-US" sz="280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3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（2）各专业队实现了专业化施工，有利于提</a:t>
            </a:r>
            <a:r>
              <a:rPr lang="zh-CN" altLang="en-US" sz="2800" kern="1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高技术水平和劳动生产率</a:t>
            </a: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，也有利于提</a:t>
            </a:r>
            <a:r>
              <a:rPr lang="zh-CN" altLang="en-US" sz="2800" kern="1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高</a:t>
            </a: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工程</a:t>
            </a:r>
            <a:r>
              <a:rPr lang="zh-CN" altLang="en-US" sz="2800" kern="1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质量</a:t>
            </a: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  <a:endParaRPr lang="zh-CN" altLang="en-US" sz="280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3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（3）各专业队能够连续作业，同时使相邻专业队的开工时间能够最大限度的搭接；</a:t>
            </a:r>
            <a:r>
              <a:rPr lang="en-US" altLang="zh-CN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2800" kern="1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用人少</a:t>
            </a:r>
            <a:endParaRPr lang="zh-CN" altLang="en-US" sz="280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3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（4）单位时间内投入的劳动力、施工机具、材料等</a:t>
            </a:r>
            <a:r>
              <a:rPr lang="zh-CN" altLang="en-US" sz="2800" kern="1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资源</a:t>
            </a: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较为</a:t>
            </a:r>
            <a:r>
              <a:rPr lang="zh-CN" altLang="en-US" sz="2800" kern="1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均衡</a:t>
            </a: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，有利于资源供应的组织；</a:t>
            </a:r>
            <a:endParaRPr lang="zh-CN" altLang="en-US" sz="280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3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（5）为施工现场的文明施工和科学管理创造了条件</a:t>
            </a:r>
            <a:endParaRPr lang="zh-CN" altLang="en-US" sz="280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@|5FFC:192|FBC:16777215|LFC:16777215|LBC:16777215"/>
          <p:cNvSpPr/>
          <p:nvPr/>
        </p:nvSpPr>
        <p:spPr>
          <a:xfrm>
            <a:off x="2227263" y="1765299"/>
            <a:ext cx="1174751" cy="1174751"/>
          </a:xfrm>
          <a:custGeom>
            <a:avLst/>
            <a:gdLst>
              <a:gd name="connsiteX0" fmla="*/ 0 w 1260455"/>
              <a:gd name="connsiteY0" fmla="*/ 630228 h 1260455"/>
              <a:gd name="connsiteX1" fmla="*/ 630228 w 1260455"/>
              <a:gd name="connsiteY1" fmla="*/ 0 h 1260455"/>
              <a:gd name="connsiteX2" fmla="*/ 1260456 w 1260455"/>
              <a:gd name="connsiteY2" fmla="*/ 630228 h 1260455"/>
              <a:gd name="connsiteX3" fmla="*/ 630228 w 1260455"/>
              <a:gd name="connsiteY3" fmla="*/ 1260456 h 1260455"/>
              <a:gd name="connsiteX4" fmla="*/ 0 w 1260455"/>
              <a:gd name="connsiteY4" fmla="*/ 630228 h 126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455" h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solidFill>
            <a:srgbClr val="315B2F"/>
          </a:solidFill>
          <a:ln w="38100" cap="flat" cmpd="sng" algn="ctr">
            <a:noFill/>
            <a:prstDash val="solid"/>
          </a:ln>
          <a:effectLst/>
        </p:spPr>
        <p:txBody>
          <a:bodyPr lIns="215069" tIns="215069" rIns="215069" bIns="215069" spcCol="953" anchor="ctr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zh-CN" altLang="en-US" sz="100" b="1" kern="0" dirty="0">
                <a:solidFill>
                  <a:srgbClr val="FFFFFF"/>
                </a:solidFill>
                <a:latin typeface="微软雅黑" panose="020B0503020204020204" charset="-122"/>
              </a:rPr>
              <a:t>流水标题</a:t>
            </a:r>
            <a:endParaRPr lang="zh-CN" altLang="en-US" sz="100" b="1" kern="0" dirty="0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31" name="Freeform 30@|5FFC:192|FBC:16777215|LFC:16777215|LBC:16777215"/>
          <p:cNvSpPr/>
          <p:nvPr/>
        </p:nvSpPr>
        <p:spPr>
          <a:xfrm>
            <a:off x="3665856" y="2027239"/>
            <a:ext cx="587375" cy="587375"/>
          </a:xfrm>
          <a:custGeom>
            <a:avLst/>
            <a:gdLst>
              <a:gd name="connsiteX0" fmla="*/ 96902 w 731063"/>
              <a:gd name="connsiteY0" fmla="*/ 150599 h 731063"/>
              <a:gd name="connsiteX1" fmla="*/ 634161 w 731063"/>
              <a:gd name="connsiteY1" fmla="*/ 150599 h 731063"/>
              <a:gd name="connsiteX2" fmla="*/ 634161 w 731063"/>
              <a:gd name="connsiteY2" fmla="*/ 322545 h 731063"/>
              <a:gd name="connsiteX3" fmla="*/ 96902 w 731063"/>
              <a:gd name="connsiteY3" fmla="*/ 322545 h 731063"/>
              <a:gd name="connsiteX4" fmla="*/ 96902 w 731063"/>
              <a:gd name="connsiteY4" fmla="*/ 150599 h 731063"/>
              <a:gd name="connsiteX5" fmla="*/ 96902 w 731063"/>
              <a:gd name="connsiteY5" fmla="*/ 408518 h 731063"/>
              <a:gd name="connsiteX6" fmla="*/ 634161 w 731063"/>
              <a:gd name="connsiteY6" fmla="*/ 408518 h 731063"/>
              <a:gd name="connsiteX7" fmla="*/ 634161 w 731063"/>
              <a:gd name="connsiteY7" fmla="*/ 580464 h 731063"/>
              <a:gd name="connsiteX8" fmla="*/ 96902 w 731063"/>
              <a:gd name="connsiteY8" fmla="*/ 580464 h 731063"/>
              <a:gd name="connsiteX9" fmla="*/ 96902 w 731063"/>
              <a:gd name="connsiteY9" fmla="*/ 408518 h 73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1063" h="731063">
                <a:moveTo>
                  <a:pt x="96902" y="150599"/>
                </a:moveTo>
                <a:lnTo>
                  <a:pt x="634161" y="150599"/>
                </a:lnTo>
                <a:lnTo>
                  <a:pt x="634161" y="322545"/>
                </a:lnTo>
                <a:lnTo>
                  <a:pt x="96902" y="322545"/>
                </a:lnTo>
                <a:lnTo>
                  <a:pt x="96902" y="150599"/>
                </a:lnTo>
                <a:close/>
                <a:moveTo>
                  <a:pt x="96902" y="408518"/>
                </a:moveTo>
                <a:lnTo>
                  <a:pt x="634161" y="408518"/>
                </a:lnTo>
                <a:lnTo>
                  <a:pt x="634161" y="580464"/>
                </a:lnTo>
                <a:lnTo>
                  <a:pt x="96902" y="580464"/>
                </a:lnTo>
                <a:lnTo>
                  <a:pt x="96902" y="408518"/>
                </a:lnTo>
                <a:close/>
              </a:path>
            </a:pathLst>
          </a:custGeom>
          <a:solidFill>
            <a:srgbClr val="315B2F"/>
          </a:solidFill>
          <a:ln w="9525" cap="flat" cmpd="sng" algn="ctr">
            <a:noFill/>
            <a:prstDash val="solid"/>
          </a:ln>
          <a:effectLst/>
        </p:spPr>
        <p:txBody>
          <a:bodyPr lIns="96902" tIns="150598" rIns="96902" bIns="150598" spcCol="953" anchor="ctr"/>
          <a:lstStyle/>
          <a:p>
            <a:pPr algn="ctr" defTabSz="10668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 sz="3200" kern="0">
              <a:solidFill>
                <a:prstClr val="black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32" name="Freeform 31@|5FFC:681197|FBC:16777215|LFC:16777215|LBC:16777215"/>
          <p:cNvSpPr/>
          <p:nvPr/>
        </p:nvSpPr>
        <p:spPr>
          <a:xfrm>
            <a:off x="4675505" y="1720849"/>
            <a:ext cx="1174751" cy="1174751"/>
          </a:xfrm>
          <a:custGeom>
            <a:avLst/>
            <a:gdLst>
              <a:gd name="connsiteX0" fmla="*/ 0 w 1260455"/>
              <a:gd name="connsiteY0" fmla="*/ 630228 h 1260455"/>
              <a:gd name="connsiteX1" fmla="*/ 630228 w 1260455"/>
              <a:gd name="connsiteY1" fmla="*/ 0 h 1260455"/>
              <a:gd name="connsiteX2" fmla="*/ 1260456 w 1260455"/>
              <a:gd name="connsiteY2" fmla="*/ 630228 h 1260455"/>
              <a:gd name="connsiteX3" fmla="*/ 630228 w 1260455"/>
              <a:gd name="connsiteY3" fmla="*/ 1260456 h 1260455"/>
              <a:gd name="connsiteX4" fmla="*/ 0 w 1260455"/>
              <a:gd name="connsiteY4" fmla="*/ 630228 h 126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455" h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solidFill>
            <a:srgbClr val="5AAB31"/>
          </a:solidFill>
          <a:ln w="38100" cap="flat" cmpd="sng" algn="ctr">
            <a:noFill/>
            <a:prstDash val="solid"/>
          </a:ln>
          <a:effectLst/>
        </p:spPr>
        <p:txBody>
          <a:bodyPr lIns="215069" tIns="215069" rIns="215069" bIns="215069" spcCol="953" anchor="ctr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zh-CN" altLang="en-US" sz="100" b="1" kern="0" dirty="0">
                <a:solidFill>
                  <a:srgbClr val="FFFFFF"/>
                </a:solidFill>
                <a:latin typeface="微软雅黑" panose="020B0503020204020204" charset="-122"/>
              </a:rPr>
              <a:t>标题</a:t>
            </a:r>
            <a:endParaRPr lang="zh-CN" altLang="en-US" sz="100" b="1" kern="0" dirty="0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33" name="Freeform 32@|5FFC:192|FBC:16777215|LFC:16777215|LBC:16777215"/>
          <p:cNvSpPr/>
          <p:nvPr/>
        </p:nvSpPr>
        <p:spPr>
          <a:xfrm rot="2880000">
            <a:off x="6231891" y="2027239"/>
            <a:ext cx="587375" cy="587375"/>
          </a:xfrm>
          <a:custGeom>
            <a:avLst/>
            <a:gdLst>
              <a:gd name="connsiteX0" fmla="*/ 114791 w 731063"/>
              <a:gd name="connsiteY0" fmla="*/ 236375 h 731063"/>
              <a:gd name="connsiteX1" fmla="*/ 236375 w 731063"/>
              <a:gd name="connsiteY1" fmla="*/ 114791 h 731063"/>
              <a:gd name="connsiteX2" fmla="*/ 365532 w 731063"/>
              <a:gd name="connsiteY2" fmla="*/ 243947 h 731063"/>
              <a:gd name="connsiteX3" fmla="*/ 494688 w 731063"/>
              <a:gd name="connsiteY3" fmla="*/ 114791 h 731063"/>
              <a:gd name="connsiteX4" fmla="*/ 616272 w 731063"/>
              <a:gd name="connsiteY4" fmla="*/ 236375 h 731063"/>
              <a:gd name="connsiteX5" fmla="*/ 487116 w 731063"/>
              <a:gd name="connsiteY5" fmla="*/ 365532 h 731063"/>
              <a:gd name="connsiteX6" fmla="*/ 616272 w 731063"/>
              <a:gd name="connsiteY6" fmla="*/ 494688 h 731063"/>
              <a:gd name="connsiteX7" fmla="*/ 494688 w 731063"/>
              <a:gd name="connsiteY7" fmla="*/ 616272 h 731063"/>
              <a:gd name="connsiteX8" fmla="*/ 365532 w 731063"/>
              <a:gd name="connsiteY8" fmla="*/ 487116 h 731063"/>
              <a:gd name="connsiteX9" fmla="*/ 236375 w 731063"/>
              <a:gd name="connsiteY9" fmla="*/ 616272 h 731063"/>
              <a:gd name="connsiteX10" fmla="*/ 114791 w 731063"/>
              <a:gd name="connsiteY10" fmla="*/ 494688 h 731063"/>
              <a:gd name="connsiteX11" fmla="*/ 243947 w 731063"/>
              <a:gd name="connsiteY11" fmla="*/ 365532 h 731063"/>
              <a:gd name="connsiteX12" fmla="*/ 114791 w 731063"/>
              <a:gd name="connsiteY12" fmla="*/ 236375 h 73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1063" h="731063">
                <a:moveTo>
                  <a:pt x="114791" y="236375"/>
                </a:moveTo>
                <a:lnTo>
                  <a:pt x="236375" y="114791"/>
                </a:lnTo>
                <a:lnTo>
                  <a:pt x="365532" y="243947"/>
                </a:lnTo>
                <a:lnTo>
                  <a:pt x="494688" y="114791"/>
                </a:lnTo>
                <a:lnTo>
                  <a:pt x="616272" y="236375"/>
                </a:lnTo>
                <a:lnTo>
                  <a:pt x="487116" y="365532"/>
                </a:lnTo>
                <a:lnTo>
                  <a:pt x="616272" y="494688"/>
                </a:lnTo>
                <a:lnTo>
                  <a:pt x="494688" y="616272"/>
                </a:lnTo>
                <a:lnTo>
                  <a:pt x="365532" y="487116"/>
                </a:lnTo>
                <a:lnTo>
                  <a:pt x="236375" y="616272"/>
                </a:lnTo>
                <a:lnTo>
                  <a:pt x="114791" y="494688"/>
                </a:lnTo>
                <a:lnTo>
                  <a:pt x="243947" y="365532"/>
                </a:lnTo>
                <a:lnTo>
                  <a:pt x="114791" y="236375"/>
                </a:lnTo>
                <a:close/>
              </a:path>
            </a:pathLst>
          </a:custGeom>
          <a:solidFill>
            <a:srgbClr val="315B2F"/>
          </a:solidFill>
          <a:ln w="9525" cap="flat" cmpd="sng" algn="ctr">
            <a:noFill/>
            <a:prstDash val="solid"/>
          </a:ln>
          <a:effectLst/>
        </p:spPr>
        <p:txBody>
          <a:bodyPr lIns="114790" tIns="114790" rIns="114790" bIns="114790" spcCol="953" anchor="ctr"/>
          <a:lstStyle/>
          <a:p>
            <a:pPr algn="ctr" defTabSz="1266825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 sz="3865" kern="0">
              <a:solidFill>
                <a:srgbClr val="FFFFFF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34" name="Freeform 33@|5FFC:681197|FBC:16777215|LFC:16777215|LBC:16777215"/>
          <p:cNvSpPr/>
          <p:nvPr/>
        </p:nvSpPr>
        <p:spPr>
          <a:xfrm>
            <a:off x="7243763" y="1733549"/>
            <a:ext cx="1174751" cy="1174751"/>
          </a:xfrm>
          <a:custGeom>
            <a:avLst/>
            <a:gdLst>
              <a:gd name="connsiteX0" fmla="*/ 0 w 1260455"/>
              <a:gd name="connsiteY0" fmla="*/ 630228 h 1260455"/>
              <a:gd name="connsiteX1" fmla="*/ 630228 w 1260455"/>
              <a:gd name="connsiteY1" fmla="*/ 0 h 1260455"/>
              <a:gd name="connsiteX2" fmla="*/ 1260456 w 1260455"/>
              <a:gd name="connsiteY2" fmla="*/ 630228 h 1260455"/>
              <a:gd name="connsiteX3" fmla="*/ 630228 w 1260455"/>
              <a:gd name="connsiteY3" fmla="*/ 1260456 h 1260455"/>
              <a:gd name="connsiteX4" fmla="*/ 0 w 1260455"/>
              <a:gd name="connsiteY4" fmla="*/ 630228 h 126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455" h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solidFill>
            <a:srgbClr val="5AAB31"/>
          </a:solidFill>
          <a:ln w="38100" cap="flat" cmpd="sng" algn="ctr">
            <a:noFill/>
            <a:prstDash val="solid"/>
          </a:ln>
          <a:effectLst/>
        </p:spPr>
        <p:txBody>
          <a:bodyPr lIns="215069" tIns="215069" rIns="215069" bIns="215069" spcCol="953" anchor="ctr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zh-CN" altLang="en-US" sz="100" b="1" kern="0" dirty="0">
                <a:solidFill>
                  <a:srgbClr val="FFFFFF"/>
                </a:solidFill>
                <a:latin typeface="微软雅黑" panose="020B0503020204020204" charset="-122"/>
              </a:rPr>
              <a:t>标题</a:t>
            </a:r>
            <a:endParaRPr lang="zh-CN" altLang="en-US" sz="100" b="1" kern="0" dirty="0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38" name="Down Arrow 37@|1FFC:192|FBC:16777215|LFC:16777215|LBC:16777215"/>
          <p:cNvSpPr/>
          <p:nvPr/>
        </p:nvSpPr>
        <p:spPr bwMode="auto">
          <a:xfrm>
            <a:off x="2573339" y="3136900"/>
            <a:ext cx="509587" cy="508000"/>
          </a:xfrm>
          <a:prstGeom prst="downArrow">
            <a:avLst/>
          </a:prstGeom>
          <a:solidFill>
            <a:srgbClr val="315B2F"/>
          </a:solidFill>
          <a:ln w="38100" cap="flat" cmpd="sng" algn="ctr">
            <a:noFill/>
            <a:prstDash val="solid"/>
          </a:ln>
          <a:effectLst/>
        </p:spPr>
        <p:txBody>
          <a:bodyPr lIns="215069" tIns="215069" rIns="215069" bIns="215069" spcCol="953" anchor="ctr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 sz="100" b="1" kern="0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27658" name="TextBox 52@|17FFC:3289814|FBC:16777215|LFC:16777215|LBC:16777215"/>
          <p:cNvSpPr txBox="1">
            <a:spLocks noChangeArrowheads="1"/>
          </p:cNvSpPr>
          <p:nvPr/>
        </p:nvSpPr>
        <p:spPr bwMode="auto">
          <a:xfrm>
            <a:off x="1849439" y="3841751"/>
            <a:ext cx="1957387" cy="1457325"/>
          </a:xfrm>
          <a:prstGeom prst="rect">
            <a:avLst/>
          </a:prstGeom>
          <a:solidFill>
            <a:srgbClr val="315B2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5069" tIns="215069" rIns="215069" bIns="215069" anchor="ctr"/>
          <a:lstStyle>
            <a:lvl1pPr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</a:pPr>
            <a:endParaRPr lang="zh-CN" altLang="en-US" sz="1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50" name="TextBox 13@|17FFC:16777215|FBC:16777215|LFC:16777215|LBC:16777215"/>
          <p:cNvSpPr txBox="1"/>
          <p:nvPr/>
        </p:nvSpPr>
        <p:spPr>
          <a:xfrm>
            <a:off x="1887855" y="3994150"/>
            <a:ext cx="1853565" cy="12922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/>
                </a:solidFill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较大规模、施工复杂、难度大工程</a:t>
            </a:r>
            <a:endParaRPr lang="zh-CN" altLang="en-US" sz="2800" b="1" dirty="0">
              <a:solidFill>
                <a:schemeClr val="bg1"/>
              </a:solidFill>
              <a:ea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Down Arrow 40@|1FFC:192|FBC:16777215|LFC:16777215|LBC:16777215"/>
          <p:cNvSpPr/>
          <p:nvPr/>
        </p:nvSpPr>
        <p:spPr bwMode="auto">
          <a:xfrm>
            <a:off x="5008880" y="3114675"/>
            <a:ext cx="509588" cy="508000"/>
          </a:xfrm>
          <a:prstGeom prst="downArrow">
            <a:avLst/>
          </a:prstGeom>
          <a:solidFill>
            <a:srgbClr val="315B2F"/>
          </a:solidFill>
          <a:ln w="38100" cap="flat" cmpd="sng" algn="ctr">
            <a:noFill/>
            <a:prstDash val="solid"/>
          </a:ln>
          <a:effectLst/>
        </p:spPr>
        <p:txBody>
          <a:bodyPr lIns="215069" tIns="215069" rIns="215069" bIns="215069" spcCol="953" anchor="ctr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 sz="100" b="1" kern="0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27662" name="TextBox 55@|17FFC:7355919|FBC:16777215|LFC:16777215|LBC:16777215"/>
          <p:cNvSpPr txBox="1">
            <a:spLocks noChangeArrowheads="1"/>
          </p:cNvSpPr>
          <p:nvPr/>
        </p:nvSpPr>
        <p:spPr bwMode="auto">
          <a:xfrm>
            <a:off x="4253230" y="3841751"/>
            <a:ext cx="1958975" cy="1457325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5069" tIns="215069" rIns="215069" bIns="215069" anchor="ctr"/>
          <a:lstStyle>
            <a:lvl1pPr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</a:pPr>
            <a:endParaRPr lang="zh-CN" altLang="en-US" sz="1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52" name="TextBox 13@|17FFC:16777215|FBC:16777215|LFC:16777215|LBC:16777215"/>
          <p:cNvSpPr txBox="1"/>
          <p:nvPr/>
        </p:nvSpPr>
        <p:spPr>
          <a:xfrm>
            <a:off x="4452304" y="3933826"/>
            <a:ext cx="1627187" cy="12922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2495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2800" b="1" dirty="0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规模较小、工作面有限的工程</a:t>
            </a:r>
            <a:endParaRPr lang="zh-CN" altLang="en-US" sz="2800" b="1" dirty="0">
              <a:solidFill>
                <a:schemeClr val="accent5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4" name="Down Arrow 43@|1FFC:192|FBC:16777215|LFC:16777215|LBC:16777215"/>
          <p:cNvSpPr/>
          <p:nvPr/>
        </p:nvSpPr>
        <p:spPr bwMode="auto">
          <a:xfrm>
            <a:off x="7575550" y="3146425"/>
            <a:ext cx="509588" cy="508000"/>
          </a:xfrm>
          <a:prstGeom prst="downArrow">
            <a:avLst/>
          </a:prstGeom>
          <a:solidFill>
            <a:srgbClr val="315B2F"/>
          </a:solidFill>
          <a:ln w="38100" cap="flat" cmpd="sng" algn="ctr">
            <a:noFill/>
            <a:prstDash val="solid"/>
          </a:ln>
          <a:effectLst/>
        </p:spPr>
        <p:txBody>
          <a:bodyPr lIns="215069" tIns="215069" rIns="215069" bIns="215069" spcCol="953" anchor="ctr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 sz="100" b="1" kern="0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27666" name="TextBox 58@|17FFC:7355919|FBC:16777215|LFC:16777215|LBC:16777215"/>
          <p:cNvSpPr txBox="1">
            <a:spLocks noChangeArrowheads="1"/>
          </p:cNvSpPr>
          <p:nvPr/>
        </p:nvSpPr>
        <p:spPr bwMode="auto">
          <a:xfrm>
            <a:off x="6821488" y="3841751"/>
            <a:ext cx="1957387" cy="1457325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5069" tIns="215069" rIns="215069" bIns="215069" anchor="ctr"/>
          <a:lstStyle>
            <a:lvl1pPr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0668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</a:pPr>
            <a:endParaRPr lang="zh-CN" altLang="en-US" sz="1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55" name="TextBox 13@|17FFC:16777215|FBC:16777215|LFC:16777215|LBC:16777215"/>
          <p:cNvSpPr txBox="1"/>
          <p:nvPr/>
        </p:nvSpPr>
        <p:spPr>
          <a:xfrm>
            <a:off x="6889115" y="3919220"/>
            <a:ext cx="1831975" cy="12922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工期要求紧、或不计工程代价的工程</a:t>
            </a:r>
            <a:endParaRPr lang="zh-CN" altLang="en-US" sz="2800" b="1" dirty="0">
              <a:solidFill>
                <a:schemeClr val="accent5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56" name="TextBox 13@|17FFC:16777215|FBC:16777215|LFC:16777215|LBC:16777215"/>
          <p:cNvSpPr txBox="1"/>
          <p:nvPr/>
        </p:nvSpPr>
        <p:spPr>
          <a:xfrm>
            <a:off x="8813801" y="3994151"/>
            <a:ext cx="1628775" cy="30734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Arial" panose="020B0604020202020204" pitchFamily="34" charset="0"/>
              </a:rPr>
              <a:t>单击编辑标题</a:t>
            </a:r>
            <a:endParaRPr lang="en-US" sz="2000" b="1" dirty="0">
              <a:solidFill>
                <a:schemeClr val="bg1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13@|17FFC:16777215|FBC:16777215|LFC:16777215|LBC:16777215"/>
          <p:cNvSpPr txBox="1"/>
          <p:nvPr/>
        </p:nvSpPr>
        <p:spPr>
          <a:xfrm>
            <a:off x="8801101" y="4403725"/>
            <a:ext cx="1628775" cy="9023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sz="1465" dirty="0">
                <a:solidFill>
                  <a:schemeClr val="bg1"/>
                </a:solidFill>
                <a:cs typeface="+mn-ea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65" dirty="0">
              <a:solidFill>
                <a:schemeClr val="bg1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文本框 18"/>
          <p:cNvSpPr txBox="1">
            <a:spLocks noChangeArrowheads="1"/>
          </p:cNvSpPr>
          <p:nvPr/>
        </p:nvSpPr>
        <p:spPr bwMode="auto">
          <a:xfrm>
            <a:off x="10102121" y="248259"/>
            <a:ext cx="1850529" cy="10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r" eaLnBrk="1" hangingPunct="1"/>
            <a:r>
              <a:rPr lang="en-US" altLang="zh-CN" sz="100" b="1" dirty="0">
                <a:solidFill>
                  <a:srgbClr val="4B8E37"/>
                </a:solidFill>
                <a:latin typeface="微软雅黑" panose="020B0503020204020204" charset="-122"/>
              </a:rPr>
              <a:t>LOGO</a:t>
            </a:r>
            <a:endParaRPr lang="zh-CN" altLang="en-US" sz="100" b="1" dirty="0">
              <a:solidFill>
                <a:srgbClr val="4B8E37"/>
              </a:solidFill>
              <a:latin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72995" y="2060575"/>
            <a:ext cx="9582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流水</a:t>
            </a:r>
            <a:endParaRPr lang="zh-CN" altLang="en-US" sz="2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85685" y="2060575"/>
            <a:ext cx="9582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平行</a:t>
            </a:r>
            <a:endParaRPr lang="zh-CN" altLang="en-US" sz="2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03775" y="2035175"/>
            <a:ext cx="9582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依次</a:t>
            </a:r>
            <a:endParaRPr lang="zh-CN" altLang="en-US" sz="2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组织施工方式小结</a:t>
            </a:r>
            <a:endParaRPr lang="zh-CN" altLang="en-US"/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同心圆 13"/>
          <p:cNvSpPr/>
          <p:nvPr/>
        </p:nvSpPr>
        <p:spPr>
          <a:xfrm>
            <a:off x="3521075" y="1330325"/>
            <a:ext cx="4875213" cy="3654425"/>
          </a:xfrm>
          <a:prstGeom prst="donut">
            <a:avLst>
              <a:gd name="adj" fmla="val 4879"/>
            </a:avLst>
          </a:prstGeom>
          <a:gradFill>
            <a:gsLst>
              <a:gs pos="0">
                <a:sysClr val="window" lastClr="FFFFFF"/>
              </a:gs>
              <a:gs pos="55000">
                <a:sysClr val="window" lastClr="FFFFFF">
                  <a:lumMod val="95000"/>
                </a:sysClr>
              </a:gs>
              <a:gs pos="100000">
                <a:sysClr val="window" lastClr="FFFFFF">
                  <a:lumMod val="65000"/>
                </a:sysClr>
              </a:gs>
            </a:gsLst>
            <a:lin ang="81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4556760" y="3052445"/>
            <a:ext cx="2925763" cy="922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1209675"/>
            <a:r>
              <a:rPr lang="zh-CN" altLang="en-US" sz="5400" noProof="1">
                <a:solidFill>
                  <a:srgbClr val="5F8ADF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  <a:cs typeface="+mn-cs"/>
              </a:rPr>
              <a:t>谢谢聆听</a:t>
            </a:r>
            <a:endParaRPr lang="zh-CN" altLang="en-US" sz="5400" b="1" noProof="1" dirty="0">
              <a:solidFill>
                <a:srgbClr val="5F8ADF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 rot="10498052">
            <a:off x="3316288" y="5319713"/>
            <a:ext cx="298450" cy="223838"/>
          </a:xfrm>
          <a:prstGeom prst="ellipse">
            <a:avLst/>
          </a:prstGeom>
          <a:solidFill>
            <a:srgbClr val="CEB9A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21" name="组合 16"/>
          <p:cNvGrpSpPr/>
          <p:nvPr/>
        </p:nvGrpSpPr>
        <p:grpSpPr>
          <a:xfrm>
            <a:off x="680804" y="3499109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 rot="10498052">
            <a:off x="2679700" y="3987800"/>
            <a:ext cx="300038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3" name="组合 23"/>
          <p:cNvGrpSpPr/>
          <p:nvPr/>
        </p:nvGrpSpPr>
        <p:grpSpPr>
          <a:xfrm>
            <a:off x="2426473" y="511304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37" name="椭圆 36"/>
          <p:cNvSpPr/>
          <p:nvPr/>
        </p:nvSpPr>
        <p:spPr>
          <a:xfrm rot="10498052">
            <a:off x="1637665" y="4575810"/>
            <a:ext cx="395288" cy="298450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8" name="组合 27"/>
          <p:cNvGrpSpPr/>
          <p:nvPr/>
        </p:nvGrpSpPr>
        <p:grpSpPr>
          <a:xfrm>
            <a:off x="5956351" y="5537794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3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41" name="椭圆 40"/>
          <p:cNvSpPr/>
          <p:nvPr/>
        </p:nvSpPr>
        <p:spPr>
          <a:xfrm rot="10498052">
            <a:off x="4953000" y="5403850"/>
            <a:ext cx="250825" cy="187325"/>
          </a:xfrm>
          <a:prstGeom prst="ellipse">
            <a:avLst/>
          </a:prstGeom>
          <a:solidFill>
            <a:srgbClr val="628EE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2" name="椭圆 41"/>
          <p:cNvSpPr/>
          <p:nvPr/>
        </p:nvSpPr>
        <p:spPr>
          <a:xfrm rot="10498052">
            <a:off x="768350" y="5475288"/>
            <a:ext cx="298450" cy="222250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3" name="椭圆 42"/>
          <p:cNvSpPr/>
          <p:nvPr/>
        </p:nvSpPr>
        <p:spPr>
          <a:xfrm rot="10498052">
            <a:off x="10814050" y="4322763"/>
            <a:ext cx="296863" cy="223838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5" name="椭圆 44"/>
          <p:cNvSpPr/>
          <p:nvPr/>
        </p:nvSpPr>
        <p:spPr>
          <a:xfrm rot="10498052">
            <a:off x="10040938" y="3197225"/>
            <a:ext cx="296863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49" name="组合 44"/>
          <p:cNvGrpSpPr/>
          <p:nvPr/>
        </p:nvGrpSpPr>
        <p:grpSpPr>
          <a:xfrm>
            <a:off x="9114829" y="430112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54" name="椭圆 53"/>
          <p:cNvSpPr/>
          <p:nvPr/>
        </p:nvSpPr>
        <p:spPr>
          <a:xfrm rot="10498052">
            <a:off x="7756525" y="4872038"/>
            <a:ext cx="396875" cy="296863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5" name="椭圆 54"/>
          <p:cNvSpPr/>
          <p:nvPr/>
        </p:nvSpPr>
        <p:spPr>
          <a:xfrm rot="10498052">
            <a:off x="9772650" y="5264150"/>
            <a:ext cx="250825" cy="187325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0498052">
            <a:off x="7175500" y="5503863"/>
            <a:ext cx="298450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092700" y="1606485"/>
            <a:ext cx="1905000" cy="1330325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D4BA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0 -0.806119 L -0.014240 -0.0168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2951 -0.81173 L 0 -2.4691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7600" y="40586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6 -0.7892 L 5E-6 2.4691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44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ldLvl="0" animBg="1"/>
      <p:bldP spid="28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  <p:bldP spid="54" grpId="0" bldLvl="0" animBg="1"/>
      <p:bldP spid="55" grpId="0" bldLvl="0" animBg="1"/>
      <p:bldP spid="56" grpId="0" bldLvl="0" animBg="1"/>
      <p:bldP spid="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000250" y="1553845"/>
            <a:ext cx="2185670" cy="2184400"/>
            <a:chOff x="3150" y="2447"/>
            <a:chExt cx="3442" cy="3440"/>
          </a:xfrm>
        </p:grpSpPr>
        <p:sp>
          <p:nvSpPr>
            <p:cNvPr id="8" name="任意多边形 7"/>
            <p:cNvSpPr>
              <a:spLocks noChangeArrowheads="1"/>
            </p:cNvSpPr>
            <p:nvPr/>
          </p:nvSpPr>
          <p:spPr bwMode="auto">
            <a:xfrm rot="13500000">
              <a:off x="3151" y="2446"/>
              <a:ext cx="3440" cy="3443"/>
            </a:xfrm>
            <a:custGeom>
              <a:avLst/>
              <a:gdLst>
                <a:gd name="connsiteX0" fmla="*/ 1348346 w 1941271"/>
                <a:gd name="connsiteY0" fmla="*/ 1346966 h 1941271"/>
                <a:gd name="connsiteX1" fmla="*/ 1348346 w 1941271"/>
                <a:gd name="connsiteY1" fmla="*/ 593015 h 1941271"/>
                <a:gd name="connsiteX2" fmla="*/ 594395 w 1941271"/>
                <a:gd name="connsiteY2" fmla="*/ 593015 h 1941271"/>
                <a:gd name="connsiteX3" fmla="*/ 594395 w 1941271"/>
                <a:gd name="connsiteY3" fmla="*/ 1346966 h 1941271"/>
                <a:gd name="connsiteX4" fmla="*/ 1348346 w 1941271"/>
                <a:gd name="connsiteY4" fmla="*/ 1346966 h 1941271"/>
                <a:gd name="connsiteX5" fmla="*/ 1763033 w 1941271"/>
                <a:gd name="connsiteY5" fmla="*/ 1550709 h 1941271"/>
                <a:gd name="connsiteX6" fmla="*/ 1551784 w 1941271"/>
                <a:gd name="connsiteY6" fmla="*/ 1761957 h 1941271"/>
                <a:gd name="connsiteX7" fmla="*/ 1342153 w 1941271"/>
                <a:gd name="connsiteY7" fmla="*/ 1653376 h 1941271"/>
                <a:gd name="connsiteX8" fmla="*/ 1265267 w 1941271"/>
                <a:gd name="connsiteY8" fmla="*/ 1693838 h 1941271"/>
                <a:gd name="connsiteX9" fmla="*/ 1192371 w 1941271"/>
                <a:gd name="connsiteY9" fmla="*/ 1715443 h 1941271"/>
                <a:gd name="connsiteX10" fmla="*/ 1120658 w 1941271"/>
                <a:gd name="connsiteY10" fmla="*/ 1941271 h 1941271"/>
                <a:gd name="connsiteX11" fmla="*/ 821908 w 1941271"/>
                <a:gd name="connsiteY11" fmla="*/ 1941271 h 1941271"/>
                <a:gd name="connsiteX12" fmla="*/ 750176 w 1941271"/>
                <a:gd name="connsiteY12" fmla="*/ 1715386 h 1941271"/>
                <a:gd name="connsiteX13" fmla="*/ 677473 w 1941271"/>
                <a:gd name="connsiteY13" fmla="*/ 1693838 h 1941271"/>
                <a:gd name="connsiteX14" fmla="*/ 601018 w 1941271"/>
                <a:gd name="connsiteY14" fmla="*/ 1653603 h 1941271"/>
                <a:gd name="connsiteX15" fmla="*/ 390651 w 1941271"/>
                <a:gd name="connsiteY15" fmla="*/ 1762566 h 1941271"/>
                <a:gd name="connsiteX16" fmla="*/ 179402 w 1941271"/>
                <a:gd name="connsiteY16" fmla="*/ 1551317 h 1941271"/>
                <a:gd name="connsiteX17" fmla="*/ 286633 w 1941271"/>
                <a:gd name="connsiteY17" fmla="*/ 1344294 h 1941271"/>
                <a:gd name="connsiteX18" fmla="*/ 279693 w 1941271"/>
                <a:gd name="connsiteY18" fmla="*/ 1333198 h 1941271"/>
                <a:gd name="connsiteX19" fmla="*/ 244004 w 1941271"/>
                <a:gd name="connsiteY19" fmla="*/ 1255056 h 1941271"/>
                <a:gd name="connsiteX20" fmla="*/ 222745 w 1941271"/>
                <a:gd name="connsiteY20" fmla="*/ 1190529 h 1941271"/>
                <a:gd name="connsiteX21" fmla="*/ 1 w 1941271"/>
                <a:gd name="connsiteY21" fmla="*/ 1119795 h 1941271"/>
                <a:gd name="connsiteX22" fmla="*/ 0 w 1941271"/>
                <a:gd name="connsiteY22" fmla="*/ 821045 h 1941271"/>
                <a:gd name="connsiteX23" fmla="*/ 221982 w 1941271"/>
                <a:gd name="connsiteY23" fmla="*/ 750554 h 1941271"/>
                <a:gd name="connsiteX24" fmla="*/ 247522 w 1941271"/>
                <a:gd name="connsiteY24" fmla="*/ 676093 h 1941271"/>
                <a:gd name="connsiteX25" fmla="*/ 287910 w 1941271"/>
                <a:gd name="connsiteY25" fmla="*/ 599348 h 1941271"/>
                <a:gd name="connsiteX26" fmla="*/ 179098 w 1941271"/>
                <a:gd name="connsiteY26" fmla="*/ 389271 h 1941271"/>
                <a:gd name="connsiteX27" fmla="*/ 390347 w 1941271"/>
                <a:gd name="connsiteY27" fmla="*/ 178023 h 1941271"/>
                <a:gd name="connsiteX28" fmla="*/ 600285 w 1941271"/>
                <a:gd name="connsiteY28" fmla="*/ 286763 h 1941271"/>
                <a:gd name="connsiteX29" fmla="*/ 677473 w 1941271"/>
                <a:gd name="connsiteY29" fmla="*/ 246142 h 1941271"/>
                <a:gd name="connsiteX30" fmla="*/ 751843 w 1941271"/>
                <a:gd name="connsiteY30" fmla="*/ 220633 h 1941271"/>
                <a:gd name="connsiteX31" fmla="*/ 821907 w 1941271"/>
                <a:gd name="connsiteY31" fmla="*/ 0 h 1941271"/>
                <a:gd name="connsiteX32" fmla="*/ 1120657 w 1941271"/>
                <a:gd name="connsiteY32" fmla="*/ 0 h 1941271"/>
                <a:gd name="connsiteX33" fmla="*/ 1190841 w 1941271"/>
                <a:gd name="connsiteY33" fmla="*/ 221013 h 1941271"/>
                <a:gd name="connsiteX34" fmla="*/ 1256436 w 1941271"/>
                <a:gd name="connsiteY34" fmla="*/ 242624 h 1941271"/>
                <a:gd name="connsiteX35" fmla="*/ 1334578 w 1941271"/>
                <a:gd name="connsiteY35" fmla="*/ 278313 h 1941271"/>
                <a:gd name="connsiteX36" fmla="*/ 1345931 w 1941271"/>
                <a:gd name="connsiteY36" fmla="*/ 285413 h 1941271"/>
                <a:gd name="connsiteX37" fmla="*/ 1552088 w 1941271"/>
                <a:gd name="connsiteY37" fmla="*/ 178631 h 1941271"/>
                <a:gd name="connsiteX38" fmla="*/ 1763337 w 1941271"/>
                <a:gd name="connsiteY38" fmla="*/ 389880 h 1941271"/>
                <a:gd name="connsiteX39" fmla="*/ 1656452 w 1941271"/>
                <a:gd name="connsiteY39" fmla="*/ 596236 h 1941271"/>
                <a:gd name="connsiteX40" fmla="*/ 1663047 w 1941271"/>
                <a:gd name="connsiteY40" fmla="*/ 606782 h 1941271"/>
                <a:gd name="connsiteX41" fmla="*/ 1698737 w 1941271"/>
                <a:gd name="connsiteY41" fmla="*/ 684925 h 1941271"/>
                <a:gd name="connsiteX42" fmla="*/ 1720483 w 1941271"/>
                <a:gd name="connsiteY42" fmla="*/ 750933 h 1941271"/>
                <a:gd name="connsiteX43" fmla="*/ 1941271 w 1941271"/>
                <a:gd name="connsiteY43" fmla="*/ 821045 h 1941271"/>
                <a:gd name="connsiteX44" fmla="*/ 1941271 w 1941271"/>
                <a:gd name="connsiteY44" fmla="*/ 1119795 h 1941271"/>
                <a:gd name="connsiteX45" fmla="*/ 1720607 w 1941271"/>
                <a:gd name="connsiteY45" fmla="*/ 1189868 h 1941271"/>
                <a:gd name="connsiteX46" fmla="*/ 1695218 w 1941271"/>
                <a:gd name="connsiteY46" fmla="*/ 1263887 h 1941271"/>
                <a:gd name="connsiteX47" fmla="*/ 1654523 w 1941271"/>
                <a:gd name="connsiteY47" fmla="*/ 1341216 h 1941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941271" h="1941271">
                  <a:moveTo>
                    <a:pt x="1348346" y="1346966"/>
                  </a:moveTo>
                  <a:cubicBezTo>
                    <a:pt x="1556521" y="1138791"/>
                    <a:pt x="1556521" y="801190"/>
                    <a:pt x="1348346" y="593015"/>
                  </a:cubicBezTo>
                  <a:cubicBezTo>
                    <a:pt x="1140171" y="384840"/>
                    <a:pt x="802570" y="384839"/>
                    <a:pt x="594395" y="593015"/>
                  </a:cubicBezTo>
                  <a:cubicBezTo>
                    <a:pt x="386220" y="801190"/>
                    <a:pt x="386220" y="1138791"/>
                    <a:pt x="594395" y="1346966"/>
                  </a:cubicBezTo>
                  <a:cubicBezTo>
                    <a:pt x="802570" y="1555141"/>
                    <a:pt x="1140171" y="1555141"/>
                    <a:pt x="1348346" y="1346966"/>
                  </a:cubicBezTo>
                  <a:close/>
                  <a:moveTo>
                    <a:pt x="1763033" y="1550709"/>
                  </a:moveTo>
                  <a:lnTo>
                    <a:pt x="1551784" y="1761957"/>
                  </a:lnTo>
                  <a:lnTo>
                    <a:pt x="1342153" y="1653376"/>
                  </a:lnTo>
                  <a:lnTo>
                    <a:pt x="1265267" y="1693838"/>
                  </a:lnTo>
                  <a:lnTo>
                    <a:pt x="1192371" y="1715443"/>
                  </a:lnTo>
                  <a:lnTo>
                    <a:pt x="1120658" y="1941271"/>
                  </a:lnTo>
                  <a:lnTo>
                    <a:pt x="821908" y="1941271"/>
                  </a:lnTo>
                  <a:lnTo>
                    <a:pt x="750176" y="1715386"/>
                  </a:lnTo>
                  <a:lnTo>
                    <a:pt x="677473" y="1693838"/>
                  </a:lnTo>
                  <a:lnTo>
                    <a:pt x="601018" y="1653603"/>
                  </a:lnTo>
                  <a:lnTo>
                    <a:pt x="390651" y="1762566"/>
                  </a:lnTo>
                  <a:lnTo>
                    <a:pt x="179402" y="1551317"/>
                  </a:lnTo>
                  <a:lnTo>
                    <a:pt x="286633" y="1344294"/>
                  </a:lnTo>
                  <a:lnTo>
                    <a:pt x="279693" y="1333198"/>
                  </a:lnTo>
                  <a:cubicBezTo>
                    <a:pt x="266288" y="1307692"/>
                    <a:pt x="254392" y="1281601"/>
                    <a:pt x="244004" y="1255056"/>
                  </a:cubicBezTo>
                  <a:lnTo>
                    <a:pt x="222745" y="1190529"/>
                  </a:lnTo>
                  <a:lnTo>
                    <a:pt x="1" y="1119795"/>
                  </a:lnTo>
                  <a:lnTo>
                    <a:pt x="0" y="821045"/>
                  </a:lnTo>
                  <a:lnTo>
                    <a:pt x="221982" y="750554"/>
                  </a:lnTo>
                  <a:lnTo>
                    <a:pt x="247522" y="676093"/>
                  </a:lnTo>
                  <a:lnTo>
                    <a:pt x="287910" y="599348"/>
                  </a:lnTo>
                  <a:lnTo>
                    <a:pt x="179098" y="389271"/>
                  </a:lnTo>
                  <a:lnTo>
                    <a:pt x="390347" y="178023"/>
                  </a:lnTo>
                  <a:lnTo>
                    <a:pt x="600285" y="286763"/>
                  </a:lnTo>
                  <a:lnTo>
                    <a:pt x="677473" y="246142"/>
                  </a:lnTo>
                  <a:lnTo>
                    <a:pt x="751843" y="220633"/>
                  </a:lnTo>
                  <a:lnTo>
                    <a:pt x="821907" y="0"/>
                  </a:lnTo>
                  <a:lnTo>
                    <a:pt x="1120657" y="0"/>
                  </a:lnTo>
                  <a:lnTo>
                    <a:pt x="1190841" y="221013"/>
                  </a:lnTo>
                  <a:lnTo>
                    <a:pt x="1256436" y="242624"/>
                  </a:lnTo>
                  <a:cubicBezTo>
                    <a:pt x="1282981" y="253012"/>
                    <a:pt x="1309072" y="264909"/>
                    <a:pt x="1334578" y="278313"/>
                  </a:cubicBezTo>
                  <a:lnTo>
                    <a:pt x="1345931" y="285413"/>
                  </a:lnTo>
                  <a:lnTo>
                    <a:pt x="1552088" y="178631"/>
                  </a:lnTo>
                  <a:lnTo>
                    <a:pt x="1763337" y="389880"/>
                  </a:lnTo>
                  <a:lnTo>
                    <a:pt x="1656452" y="596236"/>
                  </a:lnTo>
                  <a:lnTo>
                    <a:pt x="1663047" y="606782"/>
                  </a:lnTo>
                  <a:cubicBezTo>
                    <a:pt x="1676452" y="632288"/>
                    <a:pt x="1688348" y="658380"/>
                    <a:pt x="1698737" y="684925"/>
                  </a:cubicBezTo>
                  <a:lnTo>
                    <a:pt x="1720483" y="750933"/>
                  </a:lnTo>
                  <a:lnTo>
                    <a:pt x="1941271" y="821045"/>
                  </a:lnTo>
                  <a:lnTo>
                    <a:pt x="1941271" y="1119795"/>
                  </a:lnTo>
                  <a:lnTo>
                    <a:pt x="1720607" y="1189868"/>
                  </a:lnTo>
                  <a:lnTo>
                    <a:pt x="1695218" y="1263887"/>
                  </a:lnTo>
                  <a:lnTo>
                    <a:pt x="1654523" y="1341216"/>
                  </a:ln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32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12" name="Text Box 70"/>
            <p:cNvSpPr txBox="1">
              <a:spLocks noChangeArrowheads="1"/>
            </p:cNvSpPr>
            <p:nvPr/>
          </p:nvSpPr>
          <p:spPr bwMode="auto">
            <a:xfrm>
              <a:off x="3949" y="3493"/>
              <a:ext cx="1845" cy="1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40" tIns="45720" rIns="91440" bIns="45720">
              <a:spAutoFit/>
            </a:bodyPr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800" b="1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charset="-122"/>
                  <a:cs typeface="+mn-ea"/>
                  <a:sym typeface="+mn-ea"/>
                </a:rPr>
                <a:t>工业产品</a:t>
              </a:r>
              <a:endPara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885055" y="2199640"/>
            <a:ext cx="2537460" cy="2538730"/>
            <a:chOff x="7693" y="3464"/>
            <a:chExt cx="3996" cy="3998"/>
          </a:xfrm>
        </p:grpSpPr>
        <p:sp>
          <p:nvSpPr>
            <p:cNvPr id="27" name="任意多边形 26"/>
            <p:cNvSpPr>
              <a:spLocks noChangeArrowheads="1"/>
            </p:cNvSpPr>
            <p:nvPr/>
          </p:nvSpPr>
          <p:spPr bwMode="auto">
            <a:xfrm rot="15780000">
              <a:off x="7692" y="3465"/>
              <a:ext cx="3998" cy="3997"/>
            </a:xfrm>
            <a:custGeom>
              <a:avLst/>
              <a:gdLst>
                <a:gd name="connsiteX0" fmla="*/ 1952395 w 2538357"/>
                <a:gd name="connsiteY0" fmla="*/ 1409094 h 2538356"/>
                <a:gd name="connsiteX1" fmla="*/ 1966559 w 2538357"/>
                <a:gd name="connsiteY1" fmla="*/ 1268615 h 2538356"/>
                <a:gd name="connsiteX2" fmla="*/ 1269460 w 2538357"/>
                <a:gd name="connsiteY2" fmla="*/ 571516 h 2538356"/>
                <a:gd name="connsiteX3" fmla="*/ 572361 w 2538357"/>
                <a:gd name="connsiteY3" fmla="*/ 1268615 h 2538356"/>
                <a:gd name="connsiteX4" fmla="*/ 1269460 w 2538357"/>
                <a:gd name="connsiteY4" fmla="*/ 1965714 h 2538356"/>
                <a:gd name="connsiteX5" fmla="*/ 1952395 w 2538357"/>
                <a:gd name="connsiteY5" fmla="*/ 1409094 h 2538356"/>
                <a:gd name="connsiteX6" fmla="*/ 2538357 w 2538357"/>
                <a:gd name="connsiteY6" fmla="*/ 1464215 h 2538356"/>
                <a:gd name="connsiteX7" fmla="*/ 2247997 w 2538357"/>
                <a:gd name="connsiteY7" fmla="*/ 1556421 h 2538356"/>
                <a:gd name="connsiteX8" fmla="*/ 2219878 w 2538357"/>
                <a:gd name="connsiteY8" fmla="*/ 1643095 h 2538356"/>
                <a:gd name="connsiteX9" fmla="*/ 2167458 w 2538357"/>
                <a:gd name="connsiteY9" fmla="*/ 1755418 h 2538356"/>
                <a:gd name="connsiteX10" fmla="*/ 2165601 w 2538357"/>
                <a:gd name="connsiteY10" fmla="*/ 1758476 h 2538356"/>
                <a:gd name="connsiteX11" fmla="*/ 2305530 w 2538357"/>
                <a:gd name="connsiteY11" fmla="*/ 2028628 h 2538356"/>
                <a:gd name="connsiteX12" fmla="*/ 2029307 w 2538357"/>
                <a:gd name="connsiteY12" fmla="*/ 2304851 h 2538356"/>
                <a:gd name="connsiteX13" fmla="*/ 1754130 w 2538357"/>
                <a:gd name="connsiteY13" fmla="*/ 2162320 h 2538356"/>
                <a:gd name="connsiteX14" fmla="*/ 1666990 w 2538357"/>
                <a:gd name="connsiteY14" fmla="*/ 2209617 h 2538356"/>
                <a:gd name="connsiteX15" fmla="*/ 1573160 w 2538357"/>
                <a:gd name="connsiteY15" fmla="*/ 2243957 h 2538356"/>
                <a:gd name="connsiteX16" fmla="*/ 1557559 w 2538357"/>
                <a:gd name="connsiteY16" fmla="*/ 2247968 h 2538356"/>
                <a:gd name="connsiteX17" fmla="*/ 1465344 w 2538357"/>
                <a:gd name="connsiteY17" fmla="*/ 2538356 h 2538356"/>
                <a:gd name="connsiteX18" fmla="*/ 1074706 w 2538357"/>
                <a:gd name="connsiteY18" fmla="*/ 2538356 h 2538356"/>
                <a:gd name="connsiteX19" fmla="*/ 982277 w 2538357"/>
                <a:gd name="connsiteY19" fmla="*/ 2247293 h 2538356"/>
                <a:gd name="connsiteX20" fmla="*/ 930071 w 2538357"/>
                <a:gd name="connsiteY20" fmla="*/ 2232127 h 2538356"/>
                <a:gd name="connsiteX21" fmla="*/ 826691 w 2538357"/>
                <a:gd name="connsiteY21" fmla="*/ 2189166 h 2538356"/>
                <a:gd name="connsiteX22" fmla="*/ 782735 w 2538357"/>
                <a:gd name="connsiteY22" fmla="*/ 2163903 h 2538356"/>
                <a:gd name="connsiteX23" fmla="*/ 509845 w 2538357"/>
                <a:gd name="connsiteY23" fmla="*/ 2305248 h 2538356"/>
                <a:gd name="connsiteX24" fmla="*/ 233622 w 2538357"/>
                <a:gd name="connsiteY24" fmla="*/ 2029026 h 2538356"/>
                <a:gd name="connsiteX25" fmla="*/ 374747 w 2538357"/>
                <a:gd name="connsiteY25" fmla="*/ 1756567 h 2538356"/>
                <a:gd name="connsiteX26" fmla="*/ 328458 w 2538357"/>
                <a:gd name="connsiteY26" fmla="*/ 1666145 h 2538356"/>
                <a:gd name="connsiteX27" fmla="*/ 294843 w 2538357"/>
                <a:gd name="connsiteY27" fmla="*/ 1557844 h 2538356"/>
                <a:gd name="connsiteX28" fmla="*/ 0 w 2538357"/>
                <a:gd name="connsiteY28" fmla="*/ 1464216 h 2538356"/>
                <a:gd name="connsiteX29" fmla="*/ 0 w 2538357"/>
                <a:gd name="connsiteY29" fmla="*/ 1073578 h 2538356"/>
                <a:gd name="connsiteX30" fmla="*/ 294649 w 2538357"/>
                <a:gd name="connsiteY30" fmla="*/ 980010 h 2538356"/>
                <a:gd name="connsiteX31" fmla="*/ 328458 w 2538357"/>
                <a:gd name="connsiteY31" fmla="*/ 871085 h 2538356"/>
                <a:gd name="connsiteX32" fmla="*/ 373634 w 2538357"/>
                <a:gd name="connsiteY32" fmla="*/ 778738 h 2538356"/>
                <a:gd name="connsiteX33" fmla="*/ 234418 w 2538357"/>
                <a:gd name="connsiteY33" fmla="*/ 509962 h 2538356"/>
                <a:gd name="connsiteX34" fmla="*/ 510641 w 2538357"/>
                <a:gd name="connsiteY34" fmla="*/ 233739 h 2538356"/>
                <a:gd name="connsiteX35" fmla="*/ 779880 w 2538357"/>
                <a:gd name="connsiteY35" fmla="*/ 373194 h 2538356"/>
                <a:gd name="connsiteX36" fmla="*/ 860510 w 2538357"/>
                <a:gd name="connsiteY36" fmla="*/ 332526 h 2538356"/>
                <a:gd name="connsiteX37" fmla="*/ 965759 w 2538357"/>
                <a:gd name="connsiteY37" fmla="*/ 293274 h 2538356"/>
                <a:gd name="connsiteX38" fmla="*/ 982821 w 2538357"/>
                <a:gd name="connsiteY38" fmla="*/ 289341 h 2538356"/>
                <a:gd name="connsiteX39" fmla="*/ 1074705 w 2538357"/>
                <a:gd name="connsiteY39" fmla="*/ 0 h 2538356"/>
                <a:gd name="connsiteX40" fmla="*/ 1465342 w 2538357"/>
                <a:gd name="connsiteY40" fmla="*/ 0 h 2538356"/>
                <a:gd name="connsiteX41" fmla="*/ 1557312 w 2538357"/>
                <a:gd name="connsiteY41" fmla="*/ 289622 h 2538356"/>
                <a:gd name="connsiteX42" fmla="*/ 1573161 w 2538357"/>
                <a:gd name="connsiteY42" fmla="*/ 293274 h 2538356"/>
                <a:gd name="connsiteX43" fmla="*/ 1678409 w 2538357"/>
                <a:gd name="connsiteY43" fmla="*/ 332525 h 2538356"/>
                <a:gd name="connsiteX44" fmla="*/ 1759547 w 2538357"/>
                <a:gd name="connsiteY44" fmla="*/ 373450 h 2538356"/>
                <a:gd name="connsiteX45" fmla="*/ 2028510 w 2538357"/>
                <a:gd name="connsiteY45" fmla="*/ 234137 h 2538356"/>
                <a:gd name="connsiteX46" fmla="*/ 2304734 w 2538357"/>
                <a:gd name="connsiteY46" fmla="*/ 510359 h 2538356"/>
                <a:gd name="connsiteX47" fmla="*/ 2165498 w 2538357"/>
                <a:gd name="connsiteY47" fmla="*/ 779174 h 2538356"/>
                <a:gd name="connsiteX48" fmla="*/ 2210461 w 2538357"/>
                <a:gd name="connsiteY48" fmla="*/ 871084 h 2538356"/>
                <a:gd name="connsiteX49" fmla="*/ 2244332 w 2538357"/>
                <a:gd name="connsiteY49" fmla="*/ 980208 h 2538356"/>
                <a:gd name="connsiteX50" fmla="*/ 2538357 w 2538357"/>
                <a:gd name="connsiteY50" fmla="*/ 1073578 h 253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2538357" h="2538356">
                  <a:moveTo>
                    <a:pt x="1952395" y="1409094"/>
                  </a:moveTo>
                  <a:cubicBezTo>
                    <a:pt x="1961682" y="1363716"/>
                    <a:pt x="1966559" y="1316734"/>
                    <a:pt x="1966559" y="1268615"/>
                  </a:cubicBezTo>
                  <a:cubicBezTo>
                    <a:pt x="1966559" y="883659"/>
                    <a:pt x="1654415" y="571517"/>
                    <a:pt x="1269460" y="571516"/>
                  </a:cubicBezTo>
                  <a:cubicBezTo>
                    <a:pt x="884504" y="571516"/>
                    <a:pt x="572360" y="883660"/>
                    <a:pt x="572361" y="1268615"/>
                  </a:cubicBezTo>
                  <a:cubicBezTo>
                    <a:pt x="572360" y="1653570"/>
                    <a:pt x="884504" y="1965714"/>
                    <a:pt x="1269460" y="1965714"/>
                  </a:cubicBezTo>
                  <a:cubicBezTo>
                    <a:pt x="1606295" y="1965714"/>
                    <a:pt x="1887386" y="1726729"/>
                    <a:pt x="1952395" y="1409094"/>
                  </a:cubicBezTo>
                  <a:close/>
                  <a:moveTo>
                    <a:pt x="2538357" y="1464215"/>
                  </a:moveTo>
                  <a:lnTo>
                    <a:pt x="2247997" y="1556421"/>
                  </a:lnTo>
                  <a:lnTo>
                    <a:pt x="2219878" y="1643095"/>
                  </a:lnTo>
                  <a:cubicBezTo>
                    <a:pt x="2204639" y="1681745"/>
                    <a:pt x="2187110" y="1719242"/>
                    <a:pt x="2167458" y="1755418"/>
                  </a:cubicBezTo>
                  <a:lnTo>
                    <a:pt x="2165601" y="1758476"/>
                  </a:lnTo>
                  <a:lnTo>
                    <a:pt x="2305530" y="2028628"/>
                  </a:lnTo>
                  <a:lnTo>
                    <a:pt x="2029307" y="2304851"/>
                  </a:lnTo>
                  <a:lnTo>
                    <a:pt x="1754130" y="2162320"/>
                  </a:lnTo>
                  <a:lnTo>
                    <a:pt x="1666990" y="2209617"/>
                  </a:lnTo>
                  <a:cubicBezTo>
                    <a:pt x="1636444" y="2222536"/>
                    <a:pt x="1605139" y="2234011"/>
                    <a:pt x="1573160" y="2243957"/>
                  </a:cubicBezTo>
                  <a:lnTo>
                    <a:pt x="1557559" y="2247968"/>
                  </a:lnTo>
                  <a:lnTo>
                    <a:pt x="1465344" y="2538356"/>
                  </a:lnTo>
                  <a:lnTo>
                    <a:pt x="1074706" y="2538356"/>
                  </a:lnTo>
                  <a:lnTo>
                    <a:pt x="982277" y="2247293"/>
                  </a:lnTo>
                  <a:lnTo>
                    <a:pt x="930071" y="2232127"/>
                  </a:lnTo>
                  <a:cubicBezTo>
                    <a:pt x="894677" y="2219661"/>
                    <a:pt x="860176" y="2205301"/>
                    <a:pt x="826691" y="2189166"/>
                  </a:cubicBezTo>
                  <a:lnTo>
                    <a:pt x="782735" y="2163903"/>
                  </a:lnTo>
                  <a:lnTo>
                    <a:pt x="509845" y="2305248"/>
                  </a:lnTo>
                  <a:lnTo>
                    <a:pt x="233622" y="2029026"/>
                  </a:lnTo>
                  <a:lnTo>
                    <a:pt x="374747" y="1756567"/>
                  </a:lnTo>
                  <a:lnTo>
                    <a:pt x="328458" y="1666145"/>
                  </a:lnTo>
                  <a:lnTo>
                    <a:pt x="294843" y="1557844"/>
                  </a:lnTo>
                  <a:lnTo>
                    <a:pt x="0" y="1464216"/>
                  </a:lnTo>
                  <a:lnTo>
                    <a:pt x="0" y="1073578"/>
                  </a:lnTo>
                  <a:lnTo>
                    <a:pt x="294649" y="980010"/>
                  </a:lnTo>
                  <a:lnTo>
                    <a:pt x="328458" y="871085"/>
                  </a:lnTo>
                  <a:lnTo>
                    <a:pt x="373634" y="778738"/>
                  </a:lnTo>
                  <a:lnTo>
                    <a:pt x="234418" y="509962"/>
                  </a:lnTo>
                  <a:lnTo>
                    <a:pt x="510641" y="233739"/>
                  </a:lnTo>
                  <a:lnTo>
                    <a:pt x="779880" y="373194"/>
                  </a:lnTo>
                  <a:lnTo>
                    <a:pt x="860510" y="332526"/>
                  </a:lnTo>
                  <a:cubicBezTo>
                    <a:pt x="894659" y="317587"/>
                    <a:pt x="929783" y="304462"/>
                    <a:pt x="965759" y="293274"/>
                  </a:cubicBezTo>
                  <a:lnTo>
                    <a:pt x="982821" y="289341"/>
                  </a:lnTo>
                  <a:lnTo>
                    <a:pt x="1074705" y="0"/>
                  </a:lnTo>
                  <a:lnTo>
                    <a:pt x="1465342" y="0"/>
                  </a:lnTo>
                  <a:lnTo>
                    <a:pt x="1557312" y="289622"/>
                  </a:lnTo>
                  <a:lnTo>
                    <a:pt x="1573161" y="293274"/>
                  </a:lnTo>
                  <a:cubicBezTo>
                    <a:pt x="1609138" y="304463"/>
                    <a:pt x="1644261" y="317587"/>
                    <a:pt x="1678409" y="332525"/>
                  </a:cubicBezTo>
                  <a:lnTo>
                    <a:pt x="1759547" y="373450"/>
                  </a:lnTo>
                  <a:lnTo>
                    <a:pt x="2028510" y="234137"/>
                  </a:lnTo>
                  <a:lnTo>
                    <a:pt x="2304734" y="510359"/>
                  </a:lnTo>
                  <a:lnTo>
                    <a:pt x="2165498" y="779174"/>
                  </a:lnTo>
                  <a:lnTo>
                    <a:pt x="2210461" y="871084"/>
                  </a:lnTo>
                  <a:lnTo>
                    <a:pt x="2244332" y="980208"/>
                  </a:lnTo>
                  <a:lnTo>
                    <a:pt x="2538357" y="1073578"/>
                  </a:ln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  <a:effectLst/>
          </p:spPr>
          <p:txBody>
            <a:bodyPr lIns="91440" tIns="45720" rIns="91440" bIns="45720" anchor="ctr"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 sz="2135">
                <a:solidFill>
                  <a:srgbClr val="FFFFFF"/>
                </a:solidFill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14" name="Text Box 70"/>
            <p:cNvSpPr txBox="1">
              <a:spLocks noChangeArrowheads="1"/>
            </p:cNvSpPr>
            <p:nvPr/>
          </p:nvSpPr>
          <p:spPr bwMode="auto">
            <a:xfrm>
              <a:off x="8406" y="4808"/>
              <a:ext cx="2571" cy="1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1440" tIns="45720" rIns="91440" bIns="45720">
              <a:spAutoFit/>
            </a:bodyPr>
            <a:lstStyle/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2800" b="1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charset="-122"/>
                  <a:cs typeface="+mn-ea"/>
                  <a:sym typeface="+mn-ea"/>
                </a:rPr>
                <a:t>生产工人和设备</a:t>
              </a:r>
              <a:endParaRPr lang="zh-CN" altLang="en-US" sz="2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cs typeface="+mn-ea"/>
                <a:sym typeface="+mn-ea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7721714" y="1442574"/>
            <a:ext cx="2186395" cy="2186393"/>
            <a:chOff x="8122399" y="2393986"/>
            <a:chExt cx="2186394" cy="2186393"/>
          </a:xfrm>
          <a:solidFill>
            <a:srgbClr val="D63232"/>
          </a:solidFill>
        </p:grpSpPr>
        <p:sp>
          <p:nvSpPr>
            <p:cNvPr id="5" name="AutoShape 54@|5FFC:0|FBC:0|LFC:0|LBC:16777215"/>
            <p:cNvSpPr>
              <a:spLocks noChangeArrowheads="1"/>
            </p:cNvSpPr>
            <p:nvPr/>
          </p:nvSpPr>
          <p:spPr bwMode="auto">
            <a:xfrm rot="20520000" flipV="1">
              <a:off x="8630132" y="2436113"/>
              <a:ext cx="642829" cy="482364"/>
            </a:xfrm>
            <a:custGeom>
              <a:avLst/>
              <a:gdLst>
                <a:gd name="G0" fmla="+- 5147 0 0"/>
                <a:gd name="G1" fmla="+- 21600 0 5147"/>
                <a:gd name="G2" fmla="*/ 5147 1 2"/>
                <a:gd name="G3" fmla="+- 21600 0 G2"/>
                <a:gd name="G4" fmla="+/ 5147 21600 2"/>
                <a:gd name="G5" fmla="+/ G1 0 2"/>
                <a:gd name="G6" fmla="*/ 21600 21600 5147"/>
                <a:gd name="G7" fmla="*/ G6 1 2"/>
                <a:gd name="G8" fmla="+- 21600 0 G7"/>
                <a:gd name="G9" fmla="*/ 21600 1 2"/>
                <a:gd name="G10" fmla="+- 5147 0 G9"/>
                <a:gd name="G11" fmla="?: G10 G8 0"/>
                <a:gd name="G12" fmla="?: G10 G7 21600"/>
                <a:gd name="T0" fmla="*/ 19026 w 21600"/>
                <a:gd name="T1" fmla="*/ 10800 h 21600"/>
                <a:gd name="T2" fmla="*/ 10800 w 21600"/>
                <a:gd name="T3" fmla="*/ 21600 h 21600"/>
                <a:gd name="T4" fmla="*/ 2574 w 21600"/>
                <a:gd name="T5" fmla="*/ 10800 h 21600"/>
                <a:gd name="T6" fmla="*/ 10800 w 21600"/>
                <a:gd name="T7" fmla="*/ 0 h 21600"/>
                <a:gd name="T8" fmla="*/ 4374 w 21600"/>
                <a:gd name="T9" fmla="*/ 4374 h 21600"/>
                <a:gd name="T10" fmla="*/ 17226 w 21600"/>
                <a:gd name="T11" fmla="*/ 1722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147" y="21600"/>
                  </a:lnTo>
                  <a:lnTo>
                    <a:pt x="16453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32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6" name="任意多边形 5"/>
            <p:cNvSpPr>
              <a:spLocks noChangeArrowheads="1"/>
            </p:cNvSpPr>
            <p:nvPr/>
          </p:nvSpPr>
          <p:spPr bwMode="auto">
            <a:xfrm rot="12420000">
              <a:off x="8122399" y="2393986"/>
              <a:ext cx="2186394" cy="2186393"/>
            </a:xfrm>
            <a:custGeom>
              <a:avLst/>
              <a:gdLst>
                <a:gd name="connsiteX0" fmla="*/ 1172747 w 1942522"/>
                <a:gd name="connsiteY0" fmla="*/ 1465008 h 1942521"/>
                <a:gd name="connsiteX1" fmla="*/ 1349215 w 1942522"/>
                <a:gd name="connsiteY1" fmla="*/ 1347834 h 1942521"/>
                <a:gd name="connsiteX2" fmla="*/ 1349216 w 1942522"/>
                <a:gd name="connsiteY2" fmla="*/ 593397 h 1942521"/>
                <a:gd name="connsiteX3" fmla="*/ 594779 w 1942522"/>
                <a:gd name="connsiteY3" fmla="*/ 593397 h 1942521"/>
                <a:gd name="connsiteX4" fmla="*/ 594779 w 1942522"/>
                <a:gd name="connsiteY4" fmla="*/ 1347834 h 1942521"/>
                <a:gd name="connsiteX5" fmla="*/ 1172747 w 1942522"/>
                <a:gd name="connsiteY5" fmla="*/ 1465008 h 1942521"/>
                <a:gd name="connsiteX6" fmla="*/ 1121378 w 1942522"/>
                <a:gd name="connsiteY6" fmla="*/ 1942521 h 1942521"/>
                <a:gd name="connsiteX7" fmla="*/ 822435 w 1942522"/>
                <a:gd name="connsiteY7" fmla="*/ 1942521 h 1942521"/>
                <a:gd name="connsiteX8" fmla="*/ 750658 w 1942522"/>
                <a:gd name="connsiteY8" fmla="*/ 1716490 h 1942521"/>
                <a:gd name="connsiteX9" fmla="*/ 677912 w 1942522"/>
                <a:gd name="connsiteY9" fmla="*/ 1694929 h 1942521"/>
                <a:gd name="connsiteX10" fmla="*/ 601408 w 1942522"/>
                <a:gd name="connsiteY10" fmla="*/ 1654669 h 1942521"/>
                <a:gd name="connsiteX11" fmla="*/ 390905 w 1942522"/>
                <a:gd name="connsiteY11" fmla="*/ 1763702 h 1942521"/>
                <a:gd name="connsiteX12" fmla="*/ 179520 w 1942522"/>
                <a:gd name="connsiteY12" fmla="*/ 1552318 h 1942521"/>
                <a:gd name="connsiteX13" fmla="*/ 286819 w 1942522"/>
                <a:gd name="connsiteY13" fmla="*/ 1345161 h 1942521"/>
                <a:gd name="connsiteX14" fmla="*/ 279875 w 1942522"/>
                <a:gd name="connsiteY14" fmla="*/ 1334058 h 1942521"/>
                <a:gd name="connsiteX15" fmla="*/ 244162 w 1942522"/>
                <a:gd name="connsiteY15" fmla="*/ 1255864 h 1942521"/>
                <a:gd name="connsiteX16" fmla="*/ 222889 w 1942522"/>
                <a:gd name="connsiteY16" fmla="*/ 1191296 h 1942521"/>
                <a:gd name="connsiteX17" fmla="*/ 1 w 1942522"/>
                <a:gd name="connsiteY17" fmla="*/ 1120516 h 1942521"/>
                <a:gd name="connsiteX18" fmla="*/ 0 w 1942522"/>
                <a:gd name="connsiteY18" fmla="*/ 821573 h 1942521"/>
                <a:gd name="connsiteX19" fmla="*/ 227013 w 1942522"/>
                <a:gd name="connsiteY19" fmla="*/ 749484 h 1942521"/>
                <a:gd name="connsiteX20" fmla="*/ 247683 w 1942522"/>
                <a:gd name="connsiteY20" fmla="*/ 676529 h 1942521"/>
                <a:gd name="connsiteX21" fmla="*/ 288098 w 1942522"/>
                <a:gd name="connsiteY21" fmla="*/ 599734 h 1942521"/>
                <a:gd name="connsiteX22" fmla="*/ 179216 w 1942522"/>
                <a:gd name="connsiteY22" fmla="*/ 389523 h 1942521"/>
                <a:gd name="connsiteX23" fmla="*/ 390601 w 1942522"/>
                <a:gd name="connsiteY23" fmla="*/ 178138 h 1942521"/>
                <a:gd name="connsiteX24" fmla="*/ 600674 w 1942522"/>
                <a:gd name="connsiteY24" fmla="*/ 286948 h 1942521"/>
                <a:gd name="connsiteX25" fmla="*/ 677911 w 1942522"/>
                <a:gd name="connsiteY25" fmla="*/ 246302 h 1942521"/>
                <a:gd name="connsiteX26" fmla="*/ 752326 w 1942522"/>
                <a:gd name="connsiteY26" fmla="*/ 220777 h 1942521"/>
                <a:gd name="connsiteX27" fmla="*/ 822436 w 1942522"/>
                <a:gd name="connsiteY27" fmla="*/ 0 h 1942521"/>
                <a:gd name="connsiteX28" fmla="*/ 1121379 w 1942522"/>
                <a:gd name="connsiteY28" fmla="*/ 0 h 1942521"/>
                <a:gd name="connsiteX29" fmla="*/ 1191955 w 1942522"/>
                <a:gd name="connsiteY29" fmla="*/ 222247 h 1942521"/>
                <a:gd name="connsiteX30" fmla="*/ 1335439 w 1942522"/>
                <a:gd name="connsiteY30" fmla="*/ 278493 h 1942521"/>
                <a:gd name="connsiteX31" fmla="*/ 1346799 w 1942522"/>
                <a:gd name="connsiteY31" fmla="*/ 285598 h 1942521"/>
                <a:gd name="connsiteX32" fmla="*/ 1553090 w 1942522"/>
                <a:gd name="connsiteY32" fmla="*/ 178747 h 1942521"/>
                <a:gd name="connsiteX33" fmla="*/ 1764475 w 1942522"/>
                <a:gd name="connsiteY33" fmla="*/ 390131 h 1942521"/>
                <a:gd name="connsiteX34" fmla="*/ 1657690 w 1942522"/>
                <a:gd name="connsiteY34" fmla="*/ 596294 h 1942521"/>
                <a:gd name="connsiteX35" fmla="*/ 1664120 w 1942522"/>
                <a:gd name="connsiteY35" fmla="*/ 607173 h 1942521"/>
                <a:gd name="connsiteX36" fmla="*/ 1712798 w 1942522"/>
                <a:gd name="connsiteY36" fmla="*/ 721040 h 1942521"/>
                <a:gd name="connsiteX37" fmla="*/ 1720312 w 1942522"/>
                <a:gd name="connsiteY37" fmla="*/ 751010 h 1942521"/>
                <a:gd name="connsiteX38" fmla="*/ 1942522 w 1942522"/>
                <a:gd name="connsiteY38" fmla="*/ 821574 h 1942521"/>
                <a:gd name="connsiteX39" fmla="*/ 1942522 w 1942522"/>
                <a:gd name="connsiteY39" fmla="*/ 1120516 h 1942521"/>
                <a:gd name="connsiteX40" fmla="*/ 1721170 w 1942522"/>
                <a:gd name="connsiteY40" fmla="*/ 1190808 h 1942521"/>
                <a:gd name="connsiteX41" fmla="*/ 1718611 w 1942522"/>
                <a:gd name="connsiteY41" fmla="*/ 1202174 h 1942521"/>
                <a:gd name="connsiteX42" fmla="*/ 1524623 w 1942522"/>
                <a:gd name="connsiteY42" fmla="*/ 1523242 h 1942521"/>
                <a:gd name="connsiteX43" fmla="*/ 1266084 w 1942522"/>
                <a:gd name="connsiteY43" fmla="*/ 1694930 h 1942521"/>
                <a:gd name="connsiteX44" fmla="*/ 1193136 w 1942522"/>
                <a:gd name="connsiteY44" fmla="*/ 1716550 h 1942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942522" h="1942521">
                  <a:moveTo>
                    <a:pt x="1172747" y="1465008"/>
                  </a:moveTo>
                  <a:cubicBezTo>
                    <a:pt x="1236966" y="1438969"/>
                    <a:pt x="1297138" y="1399911"/>
                    <a:pt x="1349215" y="1347834"/>
                  </a:cubicBezTo>
                  <a:cubicBezTo>
                    <a:pt x="1557525" y="1139524"/>
                    <a:pt x="1557525" y="801707"/>
                    <a:pt x="1349216" y="593397"/>
                  </a:cubicBezTo>
                  <a:cubicBezTo>
                    <a:pt x="1140906" y="385088"/>
                    <a:pt x="803088" y="385088"/>
                    <a:pt x="594779" y="593397"/>
                  </a:cubicBezTo>
                  <a:cubicBezTo>
                    <a:pt x="386470" y="801707"/>
                    <a:pt x="386470" y="1139525"/>
                    <a:pt x="594779" y="1347834"/>
                  </a:cubicBezTo>
                  <a:cubicBezTo>
                    <a:pt x="751011" y="1504066"/>
                    <a:pt x="980092" y="1543124"/>
                    <a:pt x="1172747" y="1465008"/>
                  </a:cubicBezTo>
                  <a:close/>
                  <a:moveTo>
                    <a:pt x="1121378" y="1942521"/>
                  </a:moveTo>
                  <a:lnTo>
                    <a:pt x="822435" y="1942521"/>
                  </a:lnTo>
                  <a:lnTo>
                    <a:pt x="750658" y="1716490"/>
                  </a:lnTo>
                  <a:lnTo>
                    <a:pt x="677912" y="1694929"/>
                  </a:lnTo>
                  <a:lnTo>
                    <a:pt x="601408" y="1654669"/>
                  </a:lnTo>
                  <a:lnTo>
                    <a:pt x="390905" y="1763702"/>
                  </a:lnTo>
                  <a:lnTo>
                    <a:pt x="179520" y="1552318"/>
                  </a:lnTo>
                  <a:lnTo>
                    <a:pt x="286819" y="1345161"/>
                  </a:lnTo>
                  <a:lnTo>
                    <a:pt x="279875" y="1334058"/>
                  </a:lnTo>
                  <a:cubicBezTo>
                    <a:pt x="266462" y="1308535"/>
                    <a:pt x="254557" y="1282427"/>
                    <a:pt x="244162" y="1255864"/>
                  </a:cubicBezTo>
                  <a:lnTo>
                    <a:pt x="222889" y="1191296"/>
                  </a:lnTo>
                  <a:lnTo>
                    <a:pt x="1" y="1120516"/>
                  </a:lnTo>
                  <a:lnTo>
                    <a:pt x="0" y="821573"/>
                  </a:lnTo>
                  <a:lnTo>
                    <a:pt x="227013" y="749484"/>
                  </a:lnTo>
                  <a:lnTo>
                    <a:pt x="247683" y="676529"/>
                  </a:lnTo>
                  <a:lnTo>
                    <a:pt x="288098" y="599734"/>
                  </a:lnTo>
                  <a:lnTo>
                    <a:pt x="179216" y="389523"/>
                  </a:lnTo>
                  <a:lnTo>
                    <a:pt x="390601" y="178138"/>
                  </a:lnTo>
                  <a:lnTo>
                    <a:pt x="600674" y="286948"/>
                  </a:lnTo>
                  <a:lnTo>
                    <a:pt x="677911" y="246302"/>
                  </a:lnTo>
                  <a:lnTo>
                    <a:pt x="752326" y="220777"/>
                  </a:lnTo>
                  <a:lnTo>
                    <a:pt x="822436" y="0"/>
                  </a:lnTo>
                  <a:lnTo>
                    <a:pt x="1121379" y="0"/>
                  </a:lnTo>
                  <a:lnTo>
                    <a:pt x="1191955" y="222247"/>
                  </a:lnTo>
                  <a:lnTo>
                    <a:pt x="1335439" y="278493"/>
                  </a:lnTo>
                  <a:lnTo>
                    <a:pt x="1346799" y="285598"/>
                  </a:lnTo>
                  <a:lnTo>
                    <a:pt x="1553090" y="178747"/>
                  </a:lnTo>
                  <a:lnTo>
                    <a:pt x="1764475" y="390131"/>
                  </a:lnTo>
                  <a:lnTo>
                    <a:pt x="1657690" y="596294"/>
                  </a:lnTo>
                  <a:lnTo>
                    <a:pt x="1664120" y="607173"/>
                  </a:lnTo>
                  <a:cubicBezTo>
                    <a:pt x="1683494" y="644039"/>
                    <a:pt x="1699721" y="682127"/>
                    <a:pt x="1712798" y="721040"/>
                  </a:cubicBezTo>
                  <a:lnTo>
                    <a:pt x="1720312" y="751010"/>
                  </a:lnTo>
                  <a:lnTo>
                    <a:pt x="1942522" y="821574"/>
                  </a:lnTo>
                  <a:lnTo>
                    <a:pt x="1942522" y="1120516"/>
                  </a:lnTo>
                  <a:lnTo>
                    <a:pt x="1721170" y="1190808"/>
                  </a:lnTo>
                  <a:lnTo>
                    <a:pt x="1718611" y="1202174"/>
                  </a:lnTo>
                  <a:cubicBezTo>
                    <a:pt x="1682283" y="1319646"/>
                    <a:pt x="1617621" y="1430244"/>
                    <a:pt x="1524623" y="1523242"/>
                  </a:cubicBezTo>
                  <a:cubicBezTo>
                    <a:pt x="1448317" y="1599547"/>
                    <a:pt x="1360163" y="1656777"/>
                    <a:pt x="1266084" y="1694930"/>
                  </a:cubicBezTo>
                  <a:lnTo>
                    <a:pt x="1193136" y="1716550"/>
                  </a:ln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32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sp>
        <p:nvSpPr>
          <p:cNvPr id="16" name="Text Box 70"/>
          <p:cNvSpPr txBox="1">
            <a:spLocks noChangeArrowheads="1"/>
          </p:cNvSpPr>
          <p:nvPr/>
        </p:nvSpPr>
        <p:spPr bwMode="auto">
          <a:xfrm>
            <a:off x="8228966" y="2058988"/>
            <a:ext cx="1171575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rIns="91440" bIns="45720"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charset="-122"/>
                <a:cs typeface="+mn-ea"/>
                <a:sym typeface="+mn-ea"/>
              </a:rPr>
              <a:t>建筑产品</a:t>
            </a:r>
            <a:endParaRPr lang="zh-CN" altLang="en-US" sz="2000" b="1" dirty="0">
              <a:latin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28688" name="文本框 27"/>
          <p:cNvSpPr txBox="1">
            <a:spLocks noChangeArrowheads="1"/>
          </p:cNvSpPr>
          <p:nvPr/>
        </p:nvSpPr>
        <p:spPr bwMode="auto">
          <a:xfrm>
            <a:off x="1047750" y="5001260"/>
            <a:ext cx="9398635" cy="138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l" eaLnBrk="1" hangingPunct="1">
              <a:spcBef>
                <a:spcPct val="20000"/>
              </a:spcBef>
              <a:buClrTx/>
              <a:buSzTx/>
            </a:pPr>
            <a:r>
              <a:rPr lang="en-US" altLang="zh-CN" sz="2800" b="1">
                <a:latin typeface="仿宋" panose="02010609060101010101" charset="-122"/>
                <a:ea typeface="仿宋" panose="02010609060101010101" charset="-122"/>
                <a:sym typeface="+mn-ea"/>
              </a:rPr>
              <a:t>    </a:t>
            </a:r>
            <a:r>
              <a:rPr lang="zh-CN" altLang="en-US" sz="2800" b="1">
                <a:latin typeface="仿宋" panose="02010609060101010101" charset="-122"/>
                <a:ea typeface="仿宋" panose="02010609060101010101" charset="-122"/>
                <a:sym typeface="+mn-ea"/>
              </a:rPr>
              <a:t>在建筑工程流水施工中，建筑产品是固定的，而生产工人和设备在建筑物上流动。</a:t>
            </a:r>
            <a:r>
              <a:rPr lang="zh-CN" altLang="en-US" sz="2800" b="1">
                <a:latin typeface="仿宋" panose="02010609060101010101" charset="-122"/>
                <a:ea typeface="仿宋" panose="02010609060101010101" charset="-122"/>
                <a:sym typeface="+mn-ea"/>
              </a:rPr>
              <a:t>在工业生产中，生产工人和设备是固定的，产品是流动的，</a:t>
            </a:r>
            <a:endParaRPr lang="zh-CN" altLang="en-US" sz="2800" b="1"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  <p:sp>
        <p:nvSpPr>
          <p:cNvPr id="25" name="文本框 37"/>
          <p:cNvSpPr txBox="1">
            <a:spLocks noChangeArrowheads="1"/>
          </p:cNvSpPr>
          <p:nvPr/>
        </p:nvSpPr>
        <p:spPr bwMode="auto">
          <a:xfrm>
            <a:off x="1388745" y="426085"/>
            <a:ext cx="87172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l" eaLnBrk="1" hangingPunct="1"/>
            <a:r>
              <a:rPr lang="zh-CN" altLang="en-US" sz="2800" kern="0">
                <a:solidFill>
                  <a:schemeClr val="bg1"/>
                </a:solidFill>
                <a:latin typeface="微软雅黑" panose="020B0503020204020204" charset="-122"/>
                <a:cs typeface="+mj-cs"/>
                <a:sym typeface="+mn-ea"/>
              </a:rPr>
              <a:t>建筑工程施工与一般工业产品的流水作业生产线的区别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8" name="文本框 18"/>
          <p:cNvSpPr txBox="1">
            <a:spLocks noChangeArrowheads="1"/>
          </p:cNvSpPr>
          <p:nvPr/>
        </p:nvSpPr>
        <p:spPr bwMode="auto">
          <a:xfrm>
            <a:off x="10102121" y="248259"/>
            <a:ext cx="1850529" cy="10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r" eaLnBrk="1" hangingPunct="1"/>
            <a:r>
              <a:rPr lang="en-US" altLang="zh-CN" sz="100" b="1" dirty="0">
                <a:solidFill>
                  <a:srgbClr val="4B8E37"/>
                </a:solidFill>
                <a:latin typeface="微软雅黑" panose="020B0503020204020204" charset="-122"/>
              </a:rPr>
              <a:t>LOGO</a:t>
            </a:r>
            <a:endParaRPr lang="zh-CN" altLang="en-US" sz="100" b="1" dirty="0">
              <a:solidFill>
                <a:srgbClr val="4B8E37"/>
              </a:solidFill>
              <a:latin typeface="微软雅黑" panose="020B0503020204020204" charset="-122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endParaRPr lang="zh-CN" altLang="en-US" sz="1335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3C61A109-9828-4C68-AB74-64BB27BA9378}" type="slidenum">
              <a:rPr lang="zh-CN" altLang="en-US" sz="1335"/>
            </a:fld>
            <a:endParaRPr lang="zh-CN" altLang="en-US" sz="1335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utoUpdateAnimBg="0"/>
      <p:bldP spid="16" grpId="1" bldLvl="0" animBg="1"/>
      <p:bldP spid="28688" grpId="0"/>
      <p:bldP spid="16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 bwMode="auto">
          <a:xfrm rot="1500000">
            <a:off x="4104005" y="1562101"/>
            <a:ext cx="2924175" cy="1738313"/>
            <a:chOff x="733193" y="3991305"/>
            <a:chExt cx="2924673" cy="1738698"/>
          </a:xfrm>
        </p:grpSpPr>
        <p:sp>
          <p:nvSpPr>
            <p:cNvPr id="40" name="Oval 5"/>
            <p:cNvSpPr>
              <a:spLocks noChangeArrowheads="1"/>
            </p:cNvSpPr>
            <p:nvPr/>
          </p:nvSpPr>
          <p:spPr bwMode="auto">
            <a:xfrm>
              <a:off x="733193" y="3991305"/>
              <a:ext cx="2924673" cy="1738698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35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1119022" y="3991305"/>
              <a:ext cx="2308618" cy="13147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35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 bwMode="auto">
          <a:xfrm rot="21000000">
            <a:off x="4050983" y="3629661"/>
            <a:ext cx="2925763" cy="1738313"/>
            <a:chOff x="4103199" y="3991305"/>
            <a:chExt cx="2926253" cy="1738698"/>
          </a:xfrm>
        </p:grpSpPr>
        <p:sp>
          <p:nvSpPr>
            <p:cNvPr id="42" name="Oval 13"/>
            <p:cNvSpPr>
              <a:spLocks noChangeArrowheads="1"/>
            </p:cNvSpPr>
            <p:nvPr/>
          </p:nvSpPr>
          <p:spPr bwMode="auto">
            <a:xfrm>
              <a:off x="4103199" y="3991305"/>
              <a:ext cx="2926253" cy="1738698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35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>
              <a:off x="4325486" y="3991305"/>
              <a:ext cx="2308612" cy="13147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35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sp>
        <p:nvSpPr>
          <p:cNvPr id="51211" name="文本框 53"/>
          <p:cNvSpPr txBox="1">
            <a:spLocks noChangeArrowheads="1"/>
          </p:cNvSpPr>
          <p:nvPr/>
        </p:nvSpPr>
        <p:spPr bwMode="auto">
          <a:xfrm>
            <a:off x="125095" y="1236980"/>
            <a:ext cx="3889375" cy="181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 </a:t>
            </a:r>
            <a:r>
              <a:rPr lang="zh-CN" altLang="en-US" sz="2800" b="1" dirty="0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 pitchFamily="34" charset="0"/>
              </a:rPr>
              <a:t>依次施工</a:t>
            </a:r>
            <a:r>
              <a:rPr lang="zh-CN" altLang="en-US" sz="2800" b="1" dirty="0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也称顺序施工，是指各施工段或施工过程依次开工、依次完成的施工组织方式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2800" b="1" dirty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4" name="文本框 18"/>
          <p:cNvSpPr txBox="1">
            <a:spLocks noChangeArrowheads="1"/>
          </p:cNvSpPr>
          <p:nvPr/>
        </p:nvSpPr>
        <p:spPr bwMode="auto">
          <a:xfrm>
            <a:off x="10102121" y="248259"/>
            <a:ext cx="1850529" cy="10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r" eaLnBrk="1" hangingPunct="1"/>
            <a:r>
              <a:rPr lang="en-US" altLang="zh-CN" sz="100" b="1" dirty="0">
                <a:solidFill>
                  <a:srgbClr val="4B8E37"/>
                </a:solidFill>
                <a:latin typeface="微软雅黑" panose="020B0503020204020204" charset="-122"/>
              </a:rPr>
              <a:t>LOGO</a:t>
            </a:r>
            <a:endParaRPr lang="zh-CN" altLang="en-US" sz="100" b="1" dirty="0">
              <a:solidFill>
                <a:srgbClr val="4B8E37"/>
              </a:solidFill>
              <a:latin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 bwMode="auto">
          <a:xfrm>
            <a:off x="6811010" y="4572636"/>
            <a:ext cx="2922589" cy="1739900"/>
            <a:chOff x="2418850" y="1767795"/>
            <a:chExt cx="2923400" cy="1740673"/>
          </a:xfrm>
        </p:grpSpPr>
        <p:sp>
          <p:nvSpPr>
            <p:cNvPr id="44" name="Oval 21"/>
            <p:cNvSpPr>
              <a:spLocks noChangeArrowheads="1"/>
            </p:cNvSpPr>
            <p:nvPr/>
          </p:nvSpPr>
          <p:spPr bwMode="auto">
            <a:xfrm>
              <a:off x="2418850" y="1767795"/>
              <a:ext cx="2923400" cy="1740673"/>
            </a:xfrm>
            <a:prstGeom prst="ellipse">
              <a:avLst/>
            </a:prstGeom>
            <a:solidFill>
              <a:srgbClr val="315B2F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35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7" name="Oval 26"/>
            <p:cNvSpPr>
              <a:spLocks noChangeArrowheads="1"/>
            </p:cNvSpPr>
            <p:nvPr/>
          </p:nvSpPr>
          <p:spPr bwMode="auto">
            <a:xfrm>
              <a:off x="2723735" y="1767795"/>
              <a:ext cx="2307279" cy="131503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35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3070232" y="2190893"/>
              <a:ext cx="1816604" cy="58382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dirty="0">
                  <a:solidFill>
                    <a:srgbClr val="315B2F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+mn-ea"/>
                </a:rPr>
                <a:t>流水施工</a:t>
              </a:r>
              <a:endParaRPr lang="zh-CN" altLang="en-US" sz="3200" b="1" dirty="0">
                <a:solidFill>
                  <a:srgbClr val="315B2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endParaRPr>
            </a:p>
          </p:txBody>
        </p:sp>
      </p:grp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Verdana" panose="020B0604030504040204" pitchFamily="34" charset="0"/>
                <a:ea typeface="微软雅黑" panose="020B0503020204020204" charset="-122"/>
                <a:cs typeface="Verdana" panose="020B0604030504040204" pitchFamily="34" charset="0"/>
                <a:sym typeface="+mn-ea"/>
              </a:rPr>
              <a:t> 组织</a:t>
            </a:r>
            <a:r>
              <a:rPr lang="zh-CN" altLang="en-US" dirty="0">
                <a:latin typeface="Verdana" panose="020B0604030504040204" pitchFamily="34" charset="0"/>
                <a:ea typeface="微软雅黑" panose="020B0503020204020204" charset="-122"/>
                <a:cs typeface="Verdana" panose="020B0604030504040204" pitchFamily="34" charset="0"/>
                <a:sym typeface="+mn-ea"/>
              </a:rPr>
              <a:t>施工的</a:t>
            </a:r>
            <a:r>
              <a:rPr lang="zh-CN" altLang="en-US" dirty="0">
                <a:latin typeface="Verdana" panose="020B0604030504040204" pitchFamily="34" charset="0"/>
                <a:ea typeface="微软雅黑" panose="020B0503020204020204" charset="-122"/>
                <a:cs typeface="Verdana" panose="020B0604030504040204" pitchFamily="34" charset="0"/>
                <a:sym typeface="+mn-ea"/>
              </a:rPr>
              <a:t>方式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730441" y="1910081"/>
            <a:ext cx="1816100" cy="583565"/>
          </a:xfrm>
          <a:prstGeom prst="rect">
            <a:avLst/>
          </a:prstGeom>
          <a:noFill/>
        </p:spPr>
        <p:txBody>
          <a:bodyPr wrap="none">
            <a:spAutoFit/>
          </a:bodyPr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00B05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依次施工</a:t>
            </a:r>
            <a:endParaRPr lang="zh-CN" altLang="en-US" sz="3200" b="1" dirty="0">
              <a:solidFill>
                <a:srgbClr val="00B05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 rot="21000000">
            <a:off x="4625031" y="4025901"/>
            <a:ext cx="1816100" cy="5835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latin typeface="微软雅黑" panose="020B0503020204020204" charset="-122"/>
                <a:cs typeface="+mn-ea"/>
                <a:sym typeface="+mn-ea"/>
              </a:rPr>
              <a:t>平行施工</a:t>
            </a:r>
            <a:endParaRPr lang="zh-CN" altLang="en-US" sz="3200" b="1" dirty="0">
              <a:latin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10" name="文本框 53"/>
          <p:cNvSpPr txBox="1">
            <a:spLocks noChangeArrowheads="1"/>
          </p:cNvSpPr>
          <p:nvPr/>
        </p:nvSpPr>
        <p:spPr bwMode="auto">
          <a:xfrm>
            <a:off x="7258685" y="1402715"/>
            <a:ext cx="4850130" cy="310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800" b="1" dirty="0">
                <a:solidFill>
                  <a:srgbClr val="315B2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流水施工是指所有的施工过程按一定的时间间隔依次投入施工，各个施工过程陆续开工、陆续完工，使同一施工过程的施工班组保持连续、均衡施工，不同施工过程尽可能平行搭接施工的组织方式。</a:t>
            </a:r>
            <a:endParaRPr lang="zh-CN" altLang="en-US" sz="2800" b="1" dirty="0">
              <a:solidFill>
                <a:srgbClr val="315B2F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1" name="文本框 53"/>
          <p:cNvSpPr txBox="1">
            <a:spLocks noChangeArrowheads="1"/>
          </p:cNvSpPr>
          <p:nvPr/>
        </p:nvSpPr>
        <p:spPr bwMode="auto">
          <a:xfrm>
            <a:off x="299720" y="3636010"/>
            <a:ext cx="39751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   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平行施工是指每项工作在所有工作面上同时开始，同时结束，以最大限度地缩短施工持续时间，这就需要组织成倍的施工班组。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1211" grpId="0"/>
      <p:bldP spid="11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实例对比不同施工方式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0255" y="1701800"/>
            <a:ext cx="9694545" cy="4889500"/>
          </a:xfrm>
        </p:spPr>
        <p:txBody>
          <a:bodyPr/>
          <a:p>
            <a:pPr marL="0" indent="0">
              <a:buNone/>
            </a:pPr>
            <a:r>
              <a:rPr lang="zh-CN" altLang="en-US" b="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例如，某小区有4幢相同框架结构住宅楼的基础工程，划分为4个施工过程：基槽挖土（2天）、混凝土垫层（1天）、钢筋混凝土基础（3天）、基槽回填土（1天），每栋楼为1个施工段。现分别采用依次、平行、流水施工方式组织施工来进行一下对比分析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Verdana" panose="020B0604030504040204" pitchFamily="34" charset="0"/>
                <a:ea typeface="微软雅黑" panose="020B0503020204020204" charset="-122"/>
                <a:cs typeface="Verdana" panose="020B0604030504040204" pitchFamily="34" charset="0"/>
                <a:sym typeface="+mn-ea"/>
              </a:rPr>
              <a:t> 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按幢组织（按施工段）</a:t>
            </a:r>
            <a:r>
              <a:rPr lang="zh-CN" altLang="en-US" dirty="0">
                <a:latin typeface="Verdana" panose="020B0604030504040204" pitchFamily="34" charset="0"/>
                <a:ea typeface="微软雅黑" panose="020B0503020204020204" charset="-122"/>
                <a:cs typeface="Verdana" panose="020B0604030504040204" pitchFamily="34" charset="0"/>
                <a:sym typeface="+mn-ea"/>
              </a:rPr>
              <a:t>依次施工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8649335" y="5743575"/>
            <a:ext cx="1268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000">
              <a:ea typeface="宋体" panose="02010600030101010101" pitchFamily="2" charset="-122"/>
            </a:endParaRPr>
          </a:p>
        </p:txBody>
      </p:sp>
      <p:pic>
        <p:nvPicPr>
          <p:cNvPr id="10243" name="图片 -214748223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30020" y="1010920"/>
            <a:ext cx="7320280" cy="5791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文本框 4"/>
          <p:cNvSpPr txBox="1"/>
          <p:nvPr/>
        </p:nvSpPr>
        <p:spPr>
          <a:xfrm>
            <a:off x="9081770" y="1925320"/>
            <a:ext cx="1834515" cy="353822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 anchorCtr="0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特点：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各幢工作面利用充分，但施工班组有窝工现象，施工时间长。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Verdana" panose="020B0604030504040204" pitchFamily="34" charset="0"/>
                <a:ea typeface="微软雅黑" panose="020B0503020204020204" charset="-122"/>
                <a:cs typeface="Verdana" panose="020B0604030504040204" pitchFamily="34" charset="0"/>
                <a:sym typeface="+mn-ea"/>
              </a:rPr>
              <a:t> 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按施工内容组织（按施工过程）</a:t>
            </a:r>
            <a:r>
              <a:rPr lang="zh-CN" altLang="en-US" dirty="0">
                <a:latin typeface="Verdana" panose="020B0604030504040204" pitchFamily="34" charset="0"/>
                <a:ea typeface="微软雅黑" panose="020B0503020204020204" charset="-122"/>
                <a:cs typeface="Verdana" panose="020B0604030504040204" pitchFamily="34" charset="0"/>
                <a:sym typeface="+mn-ea"/>
              </a:rPr>
              <a:t>依次施工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8649335" y="5743575"/>
            <a:ext cx="1268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2000">
              <a:ea typeface="宋体" panose="02010600030101010101" pitchFamily="2" charset="-122"/>
            </a:endParaRPr>
          </a:p>
        </p:txBody>
      </p:sp>
      <p:pic>
        <p:nvPicPr>
          <p:cNvPr id="11267" name="Picture 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3670" y="1062990"/>
            <a:ext cx="7160260" cy="56616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文本框 4"/>
          <p:cNvSpPr txBox="1"/>
          <p:nvPr/>
        </p:nvSpPr>
        <p:spPr>
          <a:xfrm>
            <a:off x="8927465" y="1659890"/>
            <a:ext cx="2654935" cy="353822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 anchorCtr="0">
            <a:spAutoFit/>
          </a:bodyPr>
          <a:p>
            <a:pPr lvl="0" algn="l">
              <a:buClrTx/>
              <a:buSzTx/>
            </a:pP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特点：</a:t>
            </a: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各施工班组连续施工，无窝工现象，但工作面有空闲，利用不充分，施工时间较长。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依次施工组织方式的特点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12289" name="内容占位符 2"/>
          <p:cNvSpPr>
            <a:spLocks noGrp="1"/>
          </p:cNvSpPr>
          <p:nvPr>
            <p:ph idx="1"/>
          </p:nvPr>
        </p:nvSpPr>
        <p:spPr>
          <a:xfrm>
            <a:off x="457200" y="1135380"/>
            <a:ext cx="11125200" cy="4094480"/>
          </a:xfrm>
        </p:spPr>
        <p:txBody>
          <a:bodyPr anchor="t" anchorCtr="0"/>
          <a:p>
            <a:pPr marL="0" algn="l" defTabSz="1216025" eaLnBrk="1" hangingPunct="1">
              <a:lnSpc>
                <a:spcPct val="12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（1）每天投入的劳动力和物资较少，有利于资源的供应和组织；</a:t>
            </a:r>
            <a:endParaRPr lang="zh-CN" altLang="en-US" sz="2800" b="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2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（2）施工现场管理简单，便于组织和安排；</a:t>
            </a:r>
            <a:endParaRPr lang="zh-CN" altLang="en-US" sz="2800" b="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2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（3）工作面不能充分利用，施工工期较长；</a:t>
            </a:r>
            <a:endParaRPr lang="zh-CN" altLang="en-US" sz="2800" b="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2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（4）若采用专业施工班组作业，施工班组的工作有间歇性，劳动力及物资消耗有间断性；</a:t>
            </a:r>
            <a:endParaRPr lang="zh-CN" altLang="en-US" sz="2800" b="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2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（5）如果由一个工作队完成全部施工任务，则不能实现专业化施工，不利于提高劳动生产率和工程质量。</a:t>
            </a:r>
            <a:endParaRPr lang="zh-CN" altLang="en-US" sz="2800" b="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2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0" kern="1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endParaRPr lang="zh-CN" altLang="en-US" sz="2800" kern="12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20800" y="5417185"/>
            <a:ext cx="852297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依次施工不利于总体施工的全面组织，只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适用于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规模较小、工作面有限的工程。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平行施工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pic>
        <p:nvPicPr>
          <p:cNvPr id="14338" name="Picture 4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29765" y="1012190"/>
            <a:ext cx="7480935" cy="5815965"/>
          </a:xfrm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平行施工的特点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15361" name="内容占位符 2"/>
          <p:cNvSpPr>
            <a:spLocks noGrp="1"/>
          </p:cNvSpPr>
          <p:nvPr/>
        </p:nvSpPr>
        <p:spPr>
          <a:xfrm>
            <a:off x="534670" y="1362710"/>
            <a:ext cx="11123295" cy="295211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algn="l" defTabSz="1216025" eaLnBrk="1" hangingPunct="1">
              <a:lnSpc>
                <a:spcPct val="120000"/>
              </a:lnSpc>
              <a:buClrTx/>
              <a:buSzTx/>
              <a:buNone/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（1）充分利用工作面，施工工期最短；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20000"/>
              </a:lnSpc>
              <a:buClrTx/>
              <a:buSzTx/>
              <a:buNone/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（2）各专业队不能连续作业，劳动力及施工机具等资源无法均衡使用;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20000"/>
              </a:lnSpc>
              <a:buClrTx/>
              <a:buSzTx/>
              <a:buNone/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（3）施工班组数目成倍增加，每天投入的劳动力和物资等资源消耗集中，给资源供应的组织带来压力；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20000"/>
              </a:lnSpc>
              <a:buClrTx/>
              <a:buSzTx/>
              <a:buNone/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（4）施工现场的组织管理复杂。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defTabSz="1216025" eaLnBrk="1" hangingPunct="1">
              <a:lnSpc>
                <a:spcPct val="110000"/>
              </a:lnSpc>
              <a:buClrTx/>
              <a:buSzTx/>
              <a:buNone/>
            </a:pP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609600" y="4512945"/>
            <a:ext cx="11123295" cy="165163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algn="l" defTabSz="1216025" eaLnBrk="1" hangingPunct="1">
              <a:lnSpc>
                <a:spcPct val="130000"/>
              </a:lnSpc>
              <a:buClrTx/>
              <a:buSzTx/>
              <a:buNone/>
            </a:pP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平行施工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适用于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工期要求紧、或为了尽量抢工期（如季节性施工）的局部或小范围内或不计工程代价的工程，若整体施工采用此种方式，投资将会成倍增加，故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不适合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大面积、大范围的组织施工。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5705,&quot;width&quot;:7212.499212598425}"/>
</p:tagLst>
</file>

<file path=ppt/theme/theme1.xml><?xml version="1.0" encoding="utf-8"?>
<a:theme xmlns:a="http://schemas.openxmlformats.org/drawingml/2006/main" name="148TGp_industry_light">
  <a:themeElements>
    <a:clrScheme name="148TGp_industry_light 2">
      <a:dk1>
        <a:srgbClr val="333389"/>
      </a:dk1>
      <a:lt1>
        <a:srgbClr val="FFFFFF"/>
      </a:lt1>
      <a:dk2>
        <a:srgbClr val="4D8ACD"/>
      </a:dk2>
      <a:lt2>
        <a:srgbClr val="C0C0C0"/>
      </a:lt2>
      <a:accent1>
        <a:srgbClr val="5F8ADF"/>
      </a:accent1>
      <a:accent2>
        <a:srgbClr val="D4BA3A"/>
      </a:accent2>
      <a:accent3>
        <a:srgbClr val="FFFFFF"/>
      </a:accent3>
      <a:accent4>
        <a:srgbClr val="2A2A74"/>
      </a:accent4>
      <a:accent5>
        <a:srgbClr val="B6C4EC"/>
      </a:accent5>
      <a:accent6>
        <a:srgbClr val="C0A834"/>
      </a:accent6>
      <a:hlink>
        <a:srgbClr val="5DA9A5"/>
      </a:hlink>
      <a:folHlink>
        <a:srgbClr val="BAC4A0"/>
      </a:folHlink>
    </a:clrScheme>
    <a:fontScheme name="148TGp_industr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48TGp_industry_light 1">
        <a:dk1>
          <a:srgbClr val="003366"/>
        </a:dk1>
        <a:lt1>
          <a:srgbClr val="FFFFFF"/>
        </a:lt1>
        <a:dk2>
          <a:srgbClr val="6542AA"/>
        </a:dk2>
        <a:lt2>
          <a:srgbClr val="C0C0C0"/>
        </a:lt2>
        <a:accent1>
          <a:srgbClr val="269DD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ACCCE9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2">
        <a:dk1>
          <a:srgbClr val="333389"/>
        </a:dk1>
        <a:lt1>
          <a:srgbClr val="FFFFFF"/>
        </a:lt1>
        <a:dk2>
          <a:srgbClr val="4D8ACD"/>
        </a:dk2>
        <a:lt2>
          <a:srgbClr val="C0C0C0"/>
        </a:lt2>
        <a:accent1>
          <a:srgbClr val="5F8ADF"/>
        </a:accent1>
        <a:accent2>
          <a:srgbClr val="D4BA3A"/>
        </a:accent2>
        <a:accent3>
          <a:srgbClr val="FFFFFF"/>
        </a:accent3>
        <a:accent4>
          <a:srgbClr val="2A2A74"/>
        </a:accent4>
        <a:accent5>
          <a:srgbClr val="B6C4EC"/>
        </a:accent5>
        <a:accent6>
          <a:srgbClr val="C0A834"/>
        </a:accent6>
        <a:hlink>
          <a:srgbClr val="5DA9A5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3">
        <a:dk1>
          <a:srgbClr val="006666"/>
        </a:dk1>
        <a:lt1>
          <a:srgbClr val="FFFFFF"/>
        </a:lt1>
        <a:dk2>
          <a:srgbClr val="003366"/>
        </a:dk2>
        <a:lt2>
          <a:srgbClr val="C0C0C0"/>
        </a:lt2>
        <a:accent1>
          <a:srgbClr val="73A784"/>
        </a:accent1>
        <a:accent2>
          <a:srgbClr val="D4BA3A"/>
        </a:accent2>
        <a:accent3>
          <a:srgbClr val="FFFFFF"/>
        </a:accent3>
        <a:accent4>
          <a:srgbClr val="005656"/>
        </a:accent4>
        <a:accent5>
          <a:srgbClr val="BCD0C2"/>
        </a:accent5>
        <a:accent6>
          <a:srgbClr val="C0A834"/>
        </a:accent6>
        <a:hlink>
          <a:srgbClr val="A1A959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148TGp_industry_light</Template>
  <TotalTime>0</TotalTime>
  <Words>1350</Words>
  <Application>WPS 演示</Application>
  <PresentationFormat>全屏显示(4:3)</PresentationFormat>
  <Paragraphs>133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8" baseType="lpstr">
      <vt:lpstr>Arial</vt:lpstr>
      <vt:lpstr>宋体</vt:lpstr>
      <vt:lpstr>Wingdings</vt:lpstr>
      <vt:lpstr>Times New Roman</vt:lpstr>
      <vt:lpstr>Gulim</vt:lpstr>
      <vt:lpstr>Verdana</vt:lpstr>
      <vt:lpstr>黑体</vt:lpstr>
      <vt:lpstr>华文琥珀</vt:lpstr>
      <vt:lpstr>方正姚体</vt:lpstr>
      <vt:lpstr>微软雅黑</vt:lpstr>
      <vt:lpstr>仿宋</vt:lpstr>
      <vt:lpstr>Arial</vt:lpstr>
      <vt:lpstr>Calibri</vt:lpstr>
      <vt:lpstr>Arial Unicode MS</vt:lpstr>
      <vt:lpstr>148TGp_industry_light</vt:lpstr>
      <vt:lpstr>PowerPoint 演示文稿</vt:lpstr>
      <vt:lpstr>PowerPoint 演示文稿</vt:lpstr>
      <vt:lpstr> 组织施工的方式</vt:lpstr>
      <vt:lpstr>实例对比</vt:lpstr>
      <vt:lpstr> 按幢组织（按施工段）依次施工</vt:lpstr>
      <vt:lpstr> 按施工内容组织（按施工过程）依次施工</vt:lpstr>
      <vt:lpstr>依次施工组织方式的特点</vt:lpstr>
      <vt:lpstr>平行施工</vt:lpstr>
      <vt:lpstr>平行施工的特点</vt:lpstr>
      <vt:lpstr>流水施工</vt:lpstr>
      <vt:lpstr>流水施工的特点</vt:lpstr>
      <vt:lpstr>组织施工方式小结</vt:lpstr>
      <vt:lpstr>双代号网络图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</dc:creator>
  <cp:lastModifiedBy>若水</cp:lastModifiedBy>
  <cp:revision>188</cp:revision>
  <dcterms:created xsi:type="dcterms:W3CDTF">2010-04-09T08:49:00Z</dcterms:created>
  <dcterms:modified xsi:type="dcterms:W3CDTF">2021-08-19T07:29:53Z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C33590CB1C034627A7A08D616A0CB653</vt:lpwstr>
  </property>
</Properties>
</file>