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37" r:id="rId2"/>
    <p:sldId id="473" r:id="rId3"/>
    <p:sldId id="528" r:id="rId4"/>
    <p:sldId id="529" r:id="rId5"/>
    <p:sldId id="532" r:id="rId6"/>
    <p:sldId id="538" r:id="rId7"/>
    <p:sldId id="533" r:id="rId8"/>
    <p:sldId id="550" r:id="rId9"/>
    <p:sldId id="564" r:id="rId10"/>
    <p:sldId id="543" r:id="rId11"/>
    <p:sldId id="565" r:id="rId12"/>
    <p:sldId id="572" r:id="rId13"/>
    <p:sldId id="542" r:id="rId14"/>
    <p:sldId id="534" r:id="rId15"/>
    <p:sldId id="566" r:id="rId16"/>
    <p:sldId id="448" r:id="rId17"/>
  </p:sldIdLst>
  <p:sldSz cx="12190413" cy="6858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jing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408" y="-108"/>
      </p:cViewPr>
      <p:guideLst>
        <p:guide orient="horz" pos="1122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7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t>2019/12/8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8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447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996E4C-4E70-4800-82D4-5C356AEF5C4F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0</a:t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2019/12/8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754" y="2062163"/>
            <a:ext cx="443172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6383035" y="1557338"/>
            <a:ext cx="4852886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666" y="3911118"/>
              <a:ext cx="4753096" cy="44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03" y="4162478"/>
              <a:ext cx="4248258" cy="46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687" y="4162743"/>
              <a:ext cx="4392724" cy="44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322" y="2205039"/>
            <a:ext cx="838091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90550" y="2071678"/>
            <a:ext cx="652695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049" y="4122739"/>
            <a:ext cx="1073011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9173" y="4122739"/>
            <a:ext cx="1028566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299" y="2055814"/>
            <a:ext cx="1104756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7354" y="3881438"/>
            <a:ext cx="5513200" cy="268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322" y="2043114"/>
            <a:ext cx="838091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9478" y="836613"/>
            <a:ext cx="1273009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 bwMode="auto">
          <a:xfrm>
            <a:off x="190475" y="1412875"/>
            <a:ext cx="2016921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6562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635" y="3607635"/>
              <a:ext cx="459099" cy="52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934231" y="2183538"/>
            <a:ext cx="5737039" cy="1619556"/>
            <a:chOff x="1462550" y="2106090"/>
            <a:chExt cx="5736458" cy="1619189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462550" y="2106090"/>
              <a:ext cx="5736458" cy="11385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2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任务</a:t>
              </a:r>
              <a:r>
                <a:rPr lang="en-US" altLang="zh-CN" sz="3200" dirty="0" smtClean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0501 </a:t>
              </a:r>
              <a:r>
                <a:rPr lang="zh-CN" altLang="zh-CN" sz="3200" dirty="0" smtClean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安装木</a:t>
              </a:r>
              <a:r>
                <a:rPr lang="zh-CN" altLang="zh-CN" sz="32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龙骨及垫层</a:t>
              </a:r>
              <a:r>
                <a:rPr lang="en-US" altLang="zh-CN" sz="3200" dirty="0">
                  <a:solidFill>
                    <a:srgbClr val="FFC000"/>
                  </a:solidFill>
                  <a:latin typeface="黑体" pitchFamily="49" charset="-122"/>
                  <a:ea typeface="黑体" pitchFamily="49" charset="-122"/>
                </a:rPr>
                <a:t>                               </a:t>
              </a:r>
              <a:endParaRPr lang="en-US" altLang="zh-CN" sz="3200" dirty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1602" y="3356031"/>
              <a:ext cx="184712" cy="369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68244" y="2032001"/>
            <a:ext cx="4649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建筑装饰工程施工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</p:spTree>
  </p:cSld>
  <p:clrMapOvr>
    <a:masterClrMapping/>
  </p:clrMapOvr>
  <p:transition spd="slow" advClick="0"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9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7493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22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64817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6145"/>
          <p:cNvSpPr txBox="1"/>
          <p:nvPr/>
        </p:nvSpPr>
        <p:spPr>
          <a:xfrm>
            <a:off x="1791970" y="1507490"/>
            <a:ext cx="3298825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ym typeface="+mn-ea"/>
              </a:rPr>
              <a:t>制作木龙骨架</a:t>
            </a:r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2963059" y="2006600"/>
            <a:ext cx="8460740" cy="401574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marL="812800" indent="-812800">
              <a:lnSpc>
                <a:spcPct val="80000"/>
              </a:lnSpc>
            </a:pPr>
            <a:r>
              <a:rPr lang="en-US" altLang="zh-CN" sz="1600" dirty="0">
                <a:sym typeface="+mn-ea"/>
              </a:rPr>
              <a:t>             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 </a:t>
            </a:r>
            <a:r>
              <a:rPr lang="en-US" altLang="zh-CN" sz="2000" b="1" dirty="0" smtClean="0">
                <a:latin typeface="仿宋" charset="0"/>
                <a:ea typeface="仿宋" charset="0"/>
                <a:sym typeface="+mn-ea"/>
              </a:rPr>
              <a:t>     </a:t>
            </a:r>
            <a:r>
              <a:rPr lang="zh-CN" altLang="en-US" sz="2800" b="1" dirty="0" smtClean="0">
                <a:latin typeface="仿宋" charset="0"/>
                <a:ea typeface="仿宋" charset="0"/>
                <a:sym typeface="+mn-ea"/>
              </a:rPr>
              <a:t>通常</a:t>
            </a:r>
            <a:r>
              <a:rPr lang="zh-CN" altLang="en-US" sz="2800" b="1" dirty="0">
                <a:latin typeface="仿宋" charset="0"/>
                <a:ea typeface="仿宋" charset="0"/>
                <a:sym typeface="+mn-ea"/>
              </a:rPr>
              <a:t>制作木龙骨架是在相对平整的地面制作拼装，要求把墙面上需要分片或可以分片的尺寸标注出来，再根据分片尺寸制作木龙骨架。用料和制作方法与木质吊顶龙骨架相同。这样施工可以保证木龙骨的平整度，达到省工、省时、省料的目的。木龙骨架的间距通常根据面板的模数或现场施工的尺寸而定，一般为</a:t>
            </a:r>
            <a:r>
              <a:rPr lang="en-US" altLang="zh-CN" sz="2800" b="1" dirty="0">
                <a:latin typeface="仿宋" charset="0"/>
                <a:ea typeface="仿宋" charset="0"/>
                <a:sym typeface="+mn-ea"/>
              </a:rPr>
              <a:t>300~600mm</a:t>
            </a:r>
            <a:r>
              <a:rPr lang="zh-CN" altLang="en-US" sz="2800" b="1" dirty="0">
                <a:latin typeface="仿宋" charset="0"/>
                <a:ea typeface="仿宋" charset="0"/>
                <a:sym typeface="+mn-ea"/>
              </a:rPr>
              <a:t>。在有开关插座的位置，要在四周加钉木龙骨框，以便固定开关插座盒。所以安装的木龙骨架要做防腐、防潮、防火处理。</a:t>
            </a:r>
            <a:endParaRPr lang="zh-CN" altLang="en-US" sz="2800" b="1" dirty="0">
              <a:latin typeface="仿宋" charset="0"/>
              <a:ea typeface="仿宋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</a:t>
            </a:r>
            <a:endParaRPr lang="en-US" altLang="zh-CN" sz="2000" b="1" dirty="0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pic>
        <p:nvPicPr>
          <p:cNvPr id="4" name="图片 3" descr="龙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" y="1950085"/>
            <a:ext cx="2816225" cy="407225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10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730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232025" y="1507490"/>
            <a:ext cx="3669665" cy="1076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ym typeface="+mn-ea"/>
              </a:rPr>
              <a:t>安装木龙骨架</a:t>
            </a:r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  <a:p>
            <a:pPr lvl="0" algn="l"/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9660" y="1713230"/>
            <a:ext cx="7352665" cy="478663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>
              <a:lnSpc>
                <a:spcPct val="80000"/>
              </a:lnSpc>
            </a:pPr>
            <a:r>
              <a:rPr lang="en-US" altLang="zh-CN" sz="1600" dirty="0">
                <a:sym typeface="+mn-ea"/>
              </a:rPr>
              <a:t>         </a:t>
            </a:r>
            <a:r>
              <a:rPr lang="zh-CN" altLang="en-US" sz="2000" b="1" dirty="0" smtClean="0">
                <a:latin typeface="仿宋" charset="0"/>
                <a:ea typeface="仿宋" charset="0"/>
                <a:sym typeface="+mn-ea"/>
              </a:rPr>
              <a:t>在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木龙骨甲固定安装完毕后，进行检查，没有发现问题后，再按操作步骤安装基层底板，如设计上要求隔声、防火、保温的墙面，要将相应的玻璃丝棉、岩棉、苯板等敷设在龙骨内但要符合有关防火规范。基层板材料一般使用胶合板、中密度板、细木工板等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认真选择符合条件的板材，根据实际尺寸下载截材板。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基层底板在安装时应在背面做卸力槽，这样可以防止板面弯曲变形。卸力槽一般间距为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，槽宽为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，深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5MM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左右。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在木龙骨表面刷一层白乳胶，底板与木龙骨的链接采取胶钉方式，将板扶正与木龙骨相贴，然后把气钉或圆钉打入板内，使板与木龙骨相连接，要求布钉均匀。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圆钉、气钉长度要根据所用底板的厚度选用，一般为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25~30MM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，钉距宜为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80~150MM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钉头要用尖的铁冲子，顺木纹方向打入板内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0.5~1MM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</a:t>
            </a:r>
            <a:endParaRPr lang="en-US" altLang="zh-CN" sz="2000" b="1" dirty="0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85" y="2454910"/>
            <a:ext cx="3816985" cy="234188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82273" y="6270159"/>
            <a:ext cx="578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730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232025" y="1507490"/>
            <a:ext cx="3669665" cy="1076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ym typeface="+mn-ea"/>
              </a:rPr>
              <a:t>安装木龙骨架</a:t>
            </a:r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  <a:p>
            <a:pPr lvl="0" algn="l"/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70" y="1739265"/>
            <a:ext cx="4762500" cy="35814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69990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三、施工要点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342678" y="1560175"/>
            <a:ext cx="10501386" cy="414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A50021"/>
                </a:solidFill>
                <a:latin typeface="+mj-ea"/>
                <a:ea typeface="+mj-ea"/>
              </a:rPr>
              <a:t>1</a:t>
            </a:r>
            <a:r>
              <a:rPr lang="zh-CN" altLang="en-US" sz="2400" b="1" dirty="0">
                <a:solidFill>
                  <a:srgbClr val="A50021"/>
                </a:solidFill>
                <a:latin typeface="+mj-ea"/>
                <a:ea typeface="+mj-ea"/>
              </a:rPr>
              <a:t>、基层处理</a:t>
            </a:r>
            <a:r>
              <a:rPr lang="zh-CN" altLang="en-US" sz="2400" b="1" dirty="0">
                <a:latin typeface="+mj-ea"/>
                <a:ea typeface="+mj-ea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）施工时没有充分考虑装修与结构的配合，没有为装修提供条件，没有预留木砖，或木档留得不合格；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2</a:t>
            </a:r>
            <a:r>
              <a:rPr lang="zh-CN" altLang="en-US" sz="2400" dirty="0">
                <a:sym typeface="+mn-ea"/>
              </a:rPr>
              <a:t>）制作木龙骨时的木料含水率过大或未做防潮处理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chemeClr val="accent2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sym typeface="+mn-ea"/>
              </a:rPr>
              <a:t>、防治方法：</a:t>
            </a:r>
            <a:endParaRPr lang="zh-CN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）要认真的熟悉施工图纸，在结构施工过程中，对预埋件的规格</a:t>
            </a:r>
            <a:r>
              <a:rPr lang="en-US" altLang="zh-CN" sz="2400" dirty="0">
                <a:sym typeface="+mn-ea"/>
              </a:rPr>
              <a:t>·</a:t>
            </a:r>
            <a:r>
              <a:rPr lang="zh-CN" altLang="en-US" sz="2400" dirty="0">
                <a:sym typeface="+mn-ea"/>
              </a:rPr>
              <a:t>部位</a:t>
            </a:r>
            <a:r>
              <a:rPr lang="en-US" altLang="zh-CN" sz="2400" dirty="0">
                <a:sym typeface="+mn-ea"/>
              </a:rPr>
              <a:t>·</a:t>
            </a:r>
            <a:r>
              <a:rPr lang="zh-CN" altLang="en-US" sz="2400" dirty="0">
                <a:sym typeface="+mn-ea"/>
              </a:rPr>
              <a:t>间距及装修留量一定要认真了解；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2</a:t>
            </a:r>
            <a:r>
              <a:rPr lang="zh-CN" altLang="en-US" sz="2400" dirty="0">
                <a:sym typeface="+mn-ea"/>
              </a:rPr>
              <a:t>）木龙骨的含水率应小于</a:t>
            </a:r>
            <a:r>
              <a:rPr lang="en-US" altLang="zh-CN" sz="2400" dirty="0">
                <a:sym typeface="+mn-ea"/>
              </a:rPr>
              <a:t>15%</a:t>
            </a:r>
            <a:r>
              <a:rPr lang="zh-CN" altLang="en-US" sz="2400" dirty="0">
                <a:sym typeface="+mn-ea"/>
              </a:rPr>
              <a:t>，并且不能有腐朽</a:t>
            </a:r>
            <a:r>
              <a:rPr lang="en-US" altLang="zh-CN" sz="2400" dirty="0">
                <a:sym typeface="+mn-ea"/>
              </a:rPr>
              <a:t>·</a:t>
            </a:r>
            <a:r>
              <a:rPr lang="zh-CN" altLang="en-US" sz="2400" dirty="0">
                <a:sym typeface="+mn-ea"/>
              </a:rPr>
              <a:t>严重的死伤疤</a:t>
            </a:r>
            <a:r>
              <a:rPr lang="en-US" altLang="zh-CN" sz="2400" dirty="0">
                <a:sym typeface="+mn-ea"/>
              </a:rPr>
              <a:t>·</a:t>
            </a:r>
            <a:r>
              <a:rPr lang="zh-CN" altLang="en-US" sz="2400" dirty="0">
                <a:sym typeface="+mn-ea"/>
              </a:rPr>
              <a:t>劈痕</a:t>
            </a:r>
            <a:r>
              <a:rPr lang="en-US" altLang="zh-CN" sz="2400" dirty="0">
                <a:sym typeface="+mn-ea"/>
              </a:rPr>
              <a:t>·</a:t>
            </a:r>
            <a:r>
              <a:rPr lang="zh-CN" altLang="en-US" sz="2400" dirty="0">
                <a:sym typeface="+mn-ea"/>
              </a:rPr>
              <a:t>扭曲等缺陷；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3</a:t>
            </a:r>
            <a:r>
              <a:rPr lang="zh-CN" altLang="en-US" sz="2400" dirty="0">
                <a:sym typeface="+mn-ea"/>
              </a:rPr>
              <a:t>）检查预留木楔是否符合木龙骨分档尺寸，数量是否符合要求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08886" y="1464923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sym typeface="+mn-ea"/>
              </a:rPr>
              <a:t>．材料要求</a:t>
            </a:r>
            <a:endParaRPr lang="zh-CN" altLang="en-US" sz="2800" b="1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）人造木板的甲醛含量应符合室内装修的有关规定。</a:t>
            </a:r>
            <a:endParaRPr lang="zh-CN" altLang="en-US" sz="2400"/>
          </a:p>
          <a:p>
            <a:pPr>
              <a:lnSpc>
                <a:spcPct val="80000"/>
              </a:lnSpc>
            </a:pP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）木龙骨的含水率应符合有关规定。对可能受虫蛀和受潮的木材进行防腐、防虫处理。</a:t>
            </a:r>
            <a:endParaRPr lang="zh-CN" altLang="en-US" sz="240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>
                <a:sym typeface="+mn-ea"/>
              </a:rPr>
              <a:t>     （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）胶粘剂、射钓。等辅料的质量应符合有关规定。</a:t>
            </a:r>
            <a:endParaRPr lang="zh-CN" altLang="en-US" sz="160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sym typeface="+mn-ea"/>
              </a:rPr>
              <a:t>    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sym typeface="+mn-ea"/>
              </a:rPr>
              <a:t>．木饰面护壁墙裙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1)</a:t>
            </a:r>
            <a:r>
              <a:rPr lang="zh-CN" altLang="en-US" sz="1600">
                <a:sym typeface="+mn-ea"/>
              </a:rPr>
              <a:t>制作安装前应检查基层的垂直度和平整度，有防潮要求的应进行防潮处理。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2)</a:t>
            </a:r>
            <a:r>
              <a:rPr lang="zh-CN" altLang="en-US" sz="1600">
                <a:sym typeface="+mn-ea"/>
              </a:rPr>
              <a:t>按设计要求弹出标高、控制线、分格线。打孔安装木砖或木楔，深度应不小于</a:t>
            </a:r>
            <a:r>
              <a:rPr lang="en-US" altLang="zh-CN" sz="1600">
                <a:sym typeface="+mn-ea"/>
              </a:rPr>
              <a:t>40 mm</a:t>
            </a:r>
            <a:r>
              <a:rPr lang="zh-CN" altLang="en-US" sz="1600">
                <a:sym typeface="+mn-ea"/>
              </a:rPr>
              <a:t>，木砖或木楔应做防腐处理。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3)</a:t>
            </a:r>
            <a:r>
              <a:rPr lang="zh-CN" altLang="en-US" sz="1600">
                <a:sym typeface="+mn-ea"/>
              </a:rPr>
              <a:t>龙骨间距应符合设计要求。当设计无要求时，横向间距宜为</a:t>
            </a:r>
            <a:r>
              <a:rPr lang="en-US" altLang="zh-CN" sz="1600">
                <a:sym typeface="+mn-ea"/>
              </a:rPr>
              <a:t>300mm</a:t>
            </a:r>
            <a:r>
              <a:rPr lang="zh-CN" altLang="en-US" sz="1600">
                <a:sym typeface="+mn-ea"/>
              </a:rPr>
              <a:t>，竖向间距宜为</a:t>
            </a:r>
            <a:r>
              <a:rPr lang="en-US" altLang="zh-CN" sz="1600">
                <a:sym typeface="+mn-ea"/>
              </a:rPr>
              <a:t>400mm</a:t>
            </a:r>
            <a:r>
              <a:rPr lang="zh-CN" altLang="en-US" sz="1600">
                <a:sym typeface="+mn-ea"/>
              </a:rPr>
              <a:t>。龙骨与木砖或木楔的连接应牢固。龙骨、木质基层板应进行防火处理。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4)</a:t>
            </a:r>
            <a:r>
              <a:rPr lang="zh-CN" altLang="en-US" sz="1600">
                <a:sym typeface="+mn-ea"/>
              </a:rPr>
              <a:t>饰面板安装前应进行选配，颜色、木纹对接应自然协调。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5)</a:t>
            </a:r>
            <a:r>
              <a:rPr lang="zh-CN" altLang="en-US" sz="1600">
                <a:sym typeface="+mn-ea"/>
              </a:rPr>
              <a:t>饰面板固定应采用射钉或胶粘接，接缝应在龙骨上，接缝应平整。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zh-CN" altLang="en-US" sz="1600">
                <a:sym typeface="+mn-ea"/>
              </a:rPr>
              <a:t>    </a:t>
            </a:r>
            <a:r>
              <a:rPr lang="en-US" altLang="zh-CN" sz="1600">
                <a:sym typeface="+mn-ea"/>
              </a:rPr>
              <a:t>6)</a:t>
            </a:r>
            <a:r>
              <a:rPr lang="zh-CN" altLang="en-US" sz="1600">
                <a:sym typeface="+mn-ea"/>
              </a:rPr>
              <a:t>镶接式木饰面墙可用射钉从凹榫边倾斜射人，安装第一块时必须校对竖向控制线。</a:t>
            </a:r>
            <a:endParaRPr lang="zh-CN" altLang="en-US" sz="1600"/>
          </a:p>
          <a:p>
            <a:pPr>
              <a:lnSpc>
                <a:spcPct val="80000"/>
              </a:lnSpc>
            </a:pPr>
            <a:r>
              <a:rPr lang="en-US" altLang="zh-CN" sz="1600">
                <a:sym typeface="+mn-ea"/>
              </a:rPr>
              <a:t>7)</a:t>
            </a:r>
            <a:r>
              <a:rPr lang="zh-CN" altLang="en-US" sz="1600">
                <a:sym typeface="+mn-ea"/>
              </a:rPr>
              <a:t>安装封边收口线条时应采用射钉固定，钉的位置应在线条的凹槽处或背视线的一侧。</a:t>
            </a:r>
            <a:endParaRPr lang="zh-CN" altLang="en-US" sz="1600" dirty="0"/>
          </a:p>
        </p:txBody>
      </p:sp>
    </p:spTree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672366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82638" y="1412777"/>
            <a:ext cx="784887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4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．细木工板垫层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        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基层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板一般采用胶合板，可用气枪钉把木夹板固定在木龙骨上,也可用自攻螺丝固定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。 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        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封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钉前先根据龙骨双向间距在胶合板表面弹双向墨线，用以确定钉子的固定位置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。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800" dirty="0">
                <a:sym typeface="+mn-ea"/>
              </a:rPr>
              <a:t> </a:t>
            </a:r>
            <a:r>
              <a:rPr lang="en-US" altLang="zh-CN" sz="2800" dirty="0" smtClean="0">
                <a:sym typeface="+mn-ea"/>
              </a:rPr>
              <a:t>        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安装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时从上往下或由中间向两头固定,要求布钉均匀，钉距100-150 皿左右，钉尾陷入板面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。</a:t>
            </a:r>
            <a:endParaRPr lang="en-US" altLang="zh-CN" sz="2800" dirty="0" smtClean="0">
              <a:solidFill>
                <a:schemeClr val="tx1"/>
              </a:solidFill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         为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避免今后收缩变形，板与板拼接处留3-5皿缝。对版面大的饰面，基层板宜错缝安装，避免产生通缝而形成集中伸缩.应力。相邻板的板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边一定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要厚薄均匀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、一致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，以免产生接缝高差。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1600" dirty="0">
                <a:sym typeface="+mn-ea"/>
              </a:rPr>
              <a:t>   </a:t>
            </a:r>
            <a:endParaRPr lang="zh-CN" altLang="en-US" sz="20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80" y="44450"/>
            <a:ext cx="2786380" cy="1969135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58392" y="787903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三、施工要点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01480" y="1840230"/>
            <a:ext cx="2346960" cy="234696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/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/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/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3229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能够做施工前的准备工作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4.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，完成楼墙面施工的各道工序；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938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严格执行楼墙面施工工艺，确保施工质量；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注重维护公司企业形象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861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掌握块材楼木质墙面施工的准备工作内容；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块材楼木质墙面的施工程序；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掌握楼木质墙面施工质量控制要点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标</a:t>
              </a:r>
            </a:p>
          </p:txBody>
        </p:sp>
      </p:grp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76779" y="4445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>
              <a:lnSpc>
                <a:spcPct val="90000"/>
              </a:lnSpc>
            </a:pPr>
            <a:r>
              <a:rPr lang="zh-CN" altLang="en-US" sz="2000" b="1" dirty="0"/>
              <a:t>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）人造板材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    胶合板 、细木工板 、刨花板 、纤维板 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）木龙骨</a:t>
            </a:r>
            <a:endParaRPr lang="zh-CN" altLang="en-US" sz="2000" dirty="0"/>
          </a:p>
          <a:p>
            <a:pPr>
              <a:lnSpc>
                <a:spcPct val="90000"/>
              </a:lnSpc>
            </a:pP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3</a:t>
            </a:r>
            <a:r>
              <a:rPr lang="zh-CN" altLang="en-US" sz="2000" dirty="0">
                <a:sym typeface="+mn-ea"/>
              </a:rPr>
              <a:t>）木线条   </a:t>
            </a:r>
            <a:endParaRPr lang="zh-CN" altLang="en-US" sz="2000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4678" y="571480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1</a:t>
            </a:r>
            <a:r>
              <a:rPr lang="zh-CN" altLang="en-US" sz="1800" b="1" dirty="0"/>
              <a:t>、材料准备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90" y="939800"/>
            <a:ext cx="3237865" cy="1988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565" y="814070"/>
            <a:ext cx="2649220" cy="2649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095" y="3705860"/>
            <a:ext cx="2472690" cy="247269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pic>
        <p:nvPicPr>
          <p:cNvPr id="3" name="图片 2" descr="timg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330" y="3047365"/>
            <a:ext cx="1828800" cy="740410"/>
          </a:xfrm>
          <a:prstGeom prst="rect">
            <a:avLst/>
          </a:prstGeom>
        </p:spPr>
      </p:pic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755" y="1223645"/>
            <a:ext cx="6299835" cy="4410075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zh-CN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pic>
        <p:nvPicPr>
          <p:cNvPr id="6" name="图片 5" descr="timg (2)"/>
          <p:cNvPicPr>
            <a:picLocks noChangeAspect="1"/>
          </p:cNvPicPr>
          <p:nvPr/>
        </p:nvPicPr>
        <p:blipFill>
          <a:blip r:embed="rId5"/>
          <a:srcRect t="9438"/>
          <a:stretch>
            <a:fillRect/>
          </a:stretch>
        </p:blipFill>
        <p:spPr>
          <a:xfrm>
            <a:off x="5262245" y="1026160"/>
            <a:ext cx="4330700" cy="480568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8926" y="500042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2199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一、施工准备</a:t>
            </a:r>
            <a:r>
              <a:rPr lang="zh-CN" altLang="en-US" sz="2000" dirty="0"/>
              <a:t> </a:t>
            </a:r>
          </a:p>
        </p:txBody>
      </p:sp>
      <p:pic>
        <p:nvPicPr>
          <p:cNvPr id="21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8" y="2786058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46734" y="1817683"/>
            <a:ext cx="2199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 dirty="0"/>
              <a:t>2</a:t>
            </a:r>
            <a:r>
              <a:rPr lang="zh-CN" altLang="en-US" sz="1800" b="1" dirty="0"/>
              <a:t>、主要工具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7554" y="27146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水平尺</a:t>
            </a:r>
          </a:p>
        </p:txBody>
      </p:sp>
      <p:pic>
        <p:nvPicPr>
          <p:cNvPr id="19458" name="Picture 2" descr="d:\My Documents\Tencent Files\598347169\Image\C2C\4)$[~C_$8W$EE[NLW5M6U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140" y="2000240"/>
            <a:ext cx="3371850" cy="31242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0372" y="114277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sp>
        <p:nvSpPr>
          <p:cNvPr id="5123" name="文本框 5122"/>
          <p:cNvSpPr txBox="1"/>
          <p:nvPr/>
        </p:nvSpPr>
        <p:spPr>
          <a:xfrm>
            <a:off x="2987993" y="1484313"/>
            <a:ext cx="5903912" cy="417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lvl="0" algn="just"/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弹线定位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安装木楔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制作木龙骨架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安装木龙骨架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安装基层板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安装饰面板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收口线条处理</a:t>
            </a:r>
            <a:r>
              <a:rPr lang="en-US" altLang="zh-CN" sz="3200" b="1" dirty="0">
                <a:latin typeface="仿宋" charset="0"/>
                <a:ea typeface="仿宋" charset="0"/>
                <a:sym typeface="+mn-ea"/>
              </a:rPr>
              <a:t>——</a:t>
            </a:r>
            <a:r>
              <a:rPr lang="zh-CN" altLang="en-US" sz="3200" b="1" dirty="0">
                <a:latin typeface="仿宋" charset="0"/>
                <a:ea typeface="仿宋" charset="0"/>
                <a:sym typeface="+mn-ea"/>
              </a:rPr>
              <a:t>踢脚板施工</a:t>
            </a:r>
            <a:endParaRPr lang="en-US" altLang="zh-CN" sz="3200" b="1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6145"/>
          <p:cNvSpPr txBox="1"/>
          <p:nvPr/>
        </p:nvSpPr>
        <p:spPr>
          <a:xfrm>
            <a:off x="1741805" y="1601470"/>
            <a:ext cx="2442210" cy="5835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3200" b="1" dirty="0">
                <a:sym typeface="+mn-ea"/>
              </a:rPr>
              <a:t>弹线定位</a:t>
            </a:r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550811" y="2009328"/>
            <a:ext cx="9317990" cy="401196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 marL="812800" indent="-812800">
              <a:lnSpc>
                <a:spcPct val="80000"/>
              </a:lnSpc>
            </a:pPr>
            <a:r>
              <a:rPr lang="en-US" altLang="zh-CN" sz="1600" dirty="0">
                <a:sym typeface="+mn-ea"/>
              </a:rPr>
              <a:t>             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 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弹线的作用：一是在制作木质护墙时有个基准线，便于下一道工序的施工；二是让木楔孔洞打在线上，便于木屑与护墙龙骨连接，检查电气布线是否影响木龙骨架的安装位置，空间尺寸是否合适，标高的尺寸是否改动等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             通 过弹线发现了不能按原来标高施工，不能按图纸设计布局的情况时，应及时提出设计变更，以保证施工正常进行。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             护墙的标高线：确立标高线最常用的方法是用透明软管注水法，具体详见木吊顶工程。首先确定地平基准水平线。其次将定出的地平基准水平线画在墙上，即以地平基准水平线为起点，在墙面上量出护墙板的装修标高线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              墙面的造型线：首先在需要施工的墙面测出中心点，并用线坠的方法确立中心线，然后再中心线上确定装饰造型的中心点高度。再分别画出装饰造型的上线和下线的位置、左边线和右边线的位置。最后分别通过线坠法、水平仪或软管注水法，确定边线水平高度的上下限的位置，并连线而成 </a:t>
            </a:r>
            <a:endParaRPr lang="en-US" altLang="zh-CN" sz="2000" b="1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8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51736" y="285728"/>
            <a:ext cx="860095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1802" y="142852"/>
            <a:ext cx="2786082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51736" y="857232"/>
            <a:ext cx="3022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二、施工工艺流程</a:t>
            </a:r>
            <a:endParaRPr lang="zh-CN" altLang="en-US" sz="2000" dirty="0"/>
          </a:p>
        </p:txBody>
      </p:sp>
      <p:pic>
        <p:nvPicPr>
          <p:cNvPr id="10" name="Picture 11" descr="Dre_S_Software_Icons_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883127"/>
            <a:ext cx="301915" cy="3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054860" y="1605598"/>
            <a:ext cx="181610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algn="l"/>
            <a:r>
              <a:rPr lang="zh-CN" altLang="en-US" sz="3200" b="1" dirty="0">
                <a:sym typeface="+mn-ea"/>
              </a:rPr>
              <a:t>安装木楔</a:t>
            </a:r>
            <a:endParaRPr lang="en-US" altLang="zh-CN" sz="3200" u="sng">
              <a:solidFill>
                <a:srgbClr val="282826"/>
              </a:solidFill>
              <a:latin typeface="Arial" panose="020B0604020202020204" charset="-116"/>
              <a:ea typeface="Arial" panose="020B0604020202020204" charset="-116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65575" y="2091055"/>
            <a:ext cx="7721600" cy="3930233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0000" tIns="180000" rIns="180000" bIns="180000"/>
          <a:lstStyle/>
          <a:p>
            <a:pPr>
              <a:lnSpc>
                <a:spcPct val="80000"/>
              </a:lnSpc>
            </a:pPr>
            <a:r>
              <a:rPr lang="en-US" altLang="zh-CN" sz="1600" dirty="0">
                <a:sym typeface="+mn-ea"/>
              </a:rPr>
              <a:t>        </a:t>
            </a:r>
            <a:r>
              <a:rPr lang="en-US" altLang="zh-CN" sz="1600" dirty="0" smtClean="0">
                <a:sym typeface="+mn-ea"/>
              </a:rPr>
              <a:t> </a:t>
            </a:r>
            <a:r>
              <a:rPr lang="zh-CN" altLang="en-US" sz="2000" b="1" dirty="0" smtClean="0">
                <a:latin typeface="仿宋" charset="0"/>
                <a:ea typeface="仿宋" charset="0"/>
                <a:sym typeface="+mn-ea"/>
              </a:rPr>
              <a:t>安装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木楔固定点时，根据不同的基层表面采用不同的具体做法。木楔的作用是把墙体与木龙骨连接起来，要求安装牢固。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一般的砖混结构，可按照墙上的弹位线，用直径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10~18mm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的冲击钻头钻孔，其深度一般为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100~150mm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，但不能小于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40mm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，间距为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40mm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左右。安装木龙骨时，如果木龙骨不在弹线的位置上，也可以固定。具体做法是紧靠木龙骨的一边打一孔洞，将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300mm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的木龙骨一端削成小于孔洞的锥形，打入孔洞安装牢固后，再从侧边与木龙骨用钢筋钉连接。把高出木龙骨的部分割掉，与木龙骨齐平，不能先锯后钉。因为先锯后钉会使木龙骨开裂，使固定不牢。</a:t>
            </a:r>
            <a:endParaRPr lang="zh-CN" altLang="en-US" sz="2000" b="1" dirty="0">
              <a:latin typeface="仿宋" charset="0"/>
              <a:ea typeface="仿宋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当墙体为加气混凝土砖、空心砖墙体时，要先将木楔浸油，按预先设计的位置预埋于墙体内，间距为</a:t>
            </a:r>
            <a:r>
              <a:rPr lang="en-US" altLang="zh-CN" sz="2000" b="1" dirty="0">
                <a:latin typeface="仿宋" charset="0"/>
                <a:ea typeface="仿宋" charset="0"/>
                <a:sym typeface="+mn-ea"/>
              </a:rPr>
              <a:t>400mm</a:t>
            </a:r>
            <a:r>
              <a:rPr lang="zh-CN" altLang="en-US" sz="2000" b="1" dirty="0">
                <a:latin typeface="仿宋" charset="0"/>
                <a:ea typeface="仿宋" charset="0"/>
                <a:sym typeface="+mn-ea"/>
              </a:rPr>
              <a:t>左右，用水泥砂浆砌实，使木楔表面与墙面平整。还可以在木垫块局部找平的情况下，采用射钉枪或强力气钢钉把木龙骨直接钉在墙上。</a:t>
            </a:r>
            <a:endParaRPr lang="en-US" altLang="zh-CN" sz="2000" b="1" dirty="0">
              <a:solidFill>
                <a:srgbClr val="282826"/>
              </a:solidFill>
              <a:latin typeface="仿宋" charset="0"/>
              <a:ea typeface="仿宋" charset="0"/>
            </a:endParaRPr>
          </a:p>
        </p:txBody>
      </p:sp>
      <p:pic>
        <p:nvPicPr>
          <p:cNvPr id="221188" name="Picture 4" descr="img121-1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344420"/>
            <a:ext cx="2125345" cy="31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01,&quot;width&quot;:438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68423836"/>
  <p:tag name="KSO_WM_UNIT_PLACING_PICTURE_USER_VIEWPORT" val="{&quot;height&quot;:6000,&quot;width&quot;:60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1802</Words>
  <Application>Microsoft Office PowerPoint</Application>
  <PresentationFormat>自定义</PresentationFormat>
  <Paragraphs>201</Paragraphs>
  <Slides>16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weihai</cp:lastModifiedBy>
  <cp:revision>1562</cp:revision>
  <dcterms:created xsi:type="dcterms:W3CDTF">2016-06-02T10:48:00Z</dcterms:created>
  <dcterms:modified xsi:type="dcterms:W3CDTF">2019-12-08T15:04:18Z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