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537" r:id="rId3"/>
    <p:sldId id="473" r:id="rId5"/>
    <p:sldId id="528" r:id="rId6"/>
    <p:sldId id="552" r:id="rId7"/>
    <p:sldId id="551" r:id="rId8"/>
    <p:sldId id="559" r:id="rId9"/>
    <p:sldId id="554" r:id="rId10"/>
    <p:sldId id="561" r:id="rId11"/>
    <p:sldId id="562" r:id="rId12"/>
    <p:sldId id="563" r:id="rId13"/>
    <p:sldId id="556" r:id="rId14"/>
    <p:sldId id="448" r:id="rId15"/>
  </p:sldIdLst>
  <p:sldSz cx="12190095" cy="6858000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5" userDrawn="1">
          <p15:clr>
            <a:srgbClr val="A4A3A4"/>
          </p15:clr>
        </p15:guide>
        <p15:guide id="2" pos="3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 jing" initials="r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7F6"/>
    <a:srgbClr val="993300"/>
    <a:srgbClr val="FF9933"/>
    <a:srgbClr val="FAFFFF"/>
    <a:srgbClr val="504E64"/>
    <a:srgbClr val="FAFAFA"/>
    <a:srgbClr val="0DE8C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 autoAdjust="0"/>
    <p:restoredTop sz="94660" autoAdjust="0"/>
  </p:normalViewPr>
  <p:slideViewPr>
    <p:cSldViewPr showGuides="1">
      <p:cViewPr varScale="1">
        <p:scale>
          <a:sx n="66" d="100"/>
          <a:sy n="66" d="100"/>
        </p:scale>
        <p:origin x="754" y="62"/>
      </p:cViewPr>
      <p:guideLst>
        <p:guide orient="horz" pos="1145"/>
        <p:guide pos="3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91"/>
    </p:cViewPr>
  </p:sorterViewPr>
  <p:notesViewPr>
    <p:cSldViewPr>
      <p:cViewPr varScale="1">
        <p:scale>
          <a:sx n="86" d="100"/>
          <a:sy n="86" d="100"/>
        </p:scale>
        <p:origin x="-3834" y="-90"/>
      </p:cViewPr>
      <p:guideLst>
        <p:guide orient="horz" pos="295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78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B077353-EE02-4F54-944F-C75BD23FC78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705C79E-35B9-4AD3-A52C-209C3191F8D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4BC5409-FE04-49A8-968F-740FF713DDA9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277BA13-FDA9-4E09-B1D3-DE77EDA82DF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2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D7996E4C-4E70-4800-82D4-5C356AEF5C4F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60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2CECE-2761-4D88-A32C-F8CC3C96A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12475-DCF3-4342-88CD-6DD8B809F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461C-3DE8-459F-AD18-06C083DC8EC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9398-2D15-42D6-AD12-CBBD3893145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9353A-A46D-4BA6-9874-B6F000ACEB6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5217-E876-479A-A117-1CDC7C5513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F6CB-F2FB-4320-845F-003C21EC3D9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F8D9-6BBE-4787-A285-2A2EC3EAFF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AC64-B205-4604-9ABC-A49B1C4A07D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7FCD-7151-4F18-8C03-98D9A47916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7154-3B74-4E3F-A3AA-BCCA4DC4405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DB86-770D-4D87-A6C1-9C9F82E62D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8AA5-FA6B-4DB4-9B01-CADF224C6B6C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9CB7C-6515-4ED9-92A5-7354E876884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E3FF-B34E-41CD-821D-3AF87CC45FB9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19BC-8F19-4119-BACC-D13955E32C8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C0BF-74F5-43D7-A1C7-2D75D02E3A7F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A4BF-E487-4951-B7B5-6DD076B2C3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8E3EBF-A956-4B92-858A-9B5552AF8F8D}" type="datetime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B1B61-B78F-44D8-B31E-E39BB3F48469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9564E-EE05-4A9B-B4B2-4A8BB64E41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40E3-B5ED-484F-BEC0-2508E5C08389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E4BF-9833-4A11-B91B-7719E705685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D23D748-172D-4700-9149-0DAD3CEA968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773E4CB-D398-4D6C-9DE9-52D92DB6DF9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image" Target="../media/image17.jpeg"/><Relationship Id="rId6" Type="http://schemas.openxmlformats.org/officeDocument/2006/relationships/tags" Target="../tags/tag70.xml"/><Relationship Id="rId5" Type="http://schemas.openxmlformats.org/officeDocument/2006/relationships/image" Target="../media/image16.jpeg"/><Relationship Id="rId4" Type="http://schemas.openxmlformats.org/officeDocument/2006/relationships/tags" Target="../tags/tag69.xml"/><Relationship Id="rId3" Type="http://schemas.openxmlformats.org/officeDocument/2006/relationships/image" Target="../media/image15.jpeg"/><Relationship Id="rId2" Type="http://schemas.openxmlformats.org/officeDocument/2006/relationships/tags" Target="../tags/tag68.xml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tags" Target="../tags/tag6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.xml"/><Relationship Id="rId3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image" Target="../media/image5.jpeg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0" Type="http://schemas.openxmlformats.org/officeDocument/2006/relationships/notesSlide" Target="../notesSlides/notesSlide5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image" Target="../media/image7.jpeg"/><Relationship Id="rId4" Type="http://schemas.openxmlformats.org/officeDocument/2006/relationships/tags" Target="../tags/tag26.xml"/><Relationship Id="rId3" Type="http://schemas.openxmlformats.org/officeDocument/2006/relationships/image" Target="../media/image6.jpeg"/><Relationship Id="rId2" Type="http://schemas.openxmlformats.org/officeDocument/2006/relationships/tags" Target="../tags/tag25.xml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38.xml"/><Relationship Id="rId16" Type="http://schemas.openxmlformats.org/officeDocument/2006/relationships/tags" Target="../tags/tag3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image" Target="../media/image9.jpeg"/><Relationship Id="rId4" Type="http://schemas.openxmlformats.org/officeDocument/2006/relationships/tags" Target="../tags/tag41.xml"/><Relationship Id="rId3" Type="http://schemas.openxmlformats.org/officeDocument/2006/relationships/image" Target="../media/image8.jpeg"/><Relationship Id="rId22" Type="http://schemas.openxmlformats.org/officeDocument/2006/relationships/notesSlide" Target="../notesSlides/notesSlide7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56.xml"/><Relationship Id="rId2" Type="http://schemas.openxmlformats.org/officeDocument/2006/relationships/tags" Target="../tags/tag40.xml"/><Relationship Id="rId19" Type="http://schemas.openxmlformats.org/officeDocument/2006/relationships/tags" Target="../tags/tag55.xml"/><Relationship Id="rId18" Type="http://schemas.openxmlformats.org/officeDocument/2006/relationships/tags" Target="../tags/tag54.xml"/><Relationship Id="rId17" Type="http://schemas.openxmlformats.org/officeDocument/2006/relationships/tags" Target="../tags/tag53.xml"/><Relationship Id="rId16" Type="http://schemas.openxmlformats.org/officeDocument/2006/relationships/tags" Target="../tags/tag52.xml"/><Relationship Id="rId15" Type="http://schemas.openxmlformats.org/officeDocument/2006/relationships/tags" Target="../tags/tag51.xml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image" Target="../media/image11.jpeg"/><Relationship Id="rId4" Type="http://schemas.openxmlformats.org/officeDocument/2006/relationships/tags" Target="../tags/tag59.xml"/><Relationship Id="rId3" Type="http://schemas.openxmlformats.org/officeDocument/2006/relationships/image" Target="../media/image10.jpeg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66.xml"/><Relationship Id="rId7" Type="http://schemas.openxmlformats.org/officeDocument/2006/relationships/image" Target="../media/image14.wmf"/><Relationship Id="rId6" Type="http://schemas.openxmlformats.org/officeDocument/2006/relationships/tags" Target="../tags/tag65.xml"/><Relationship Id="rId5" Type="http://schemas.openxmlformats.org/officeDocument/2006/relationships/image" Target="../media/image13.jpeg"/><Relationship Id="rId4" Type="http://schemas.openxmlformats.org/officeDocument/2006/relationships/tags" Target="../tags/tag64.xml"/><Relationship Id="rId3" Type="http://schemas.openxmlformats.org/officeDocument/2006/relationships/image" Target="../media/image12.jpeg"/><Relationship Id="rId2" Type="http://schemas.openxmlformats.org/officeDocument/2006/relationships/tags" Target="../tags/tag63.xml"/><Relationship Id="rId10" Type="http://schemas.openxmlformats.org/officeDocument/2006/relationships/notesSlide" Target="../notesSlides/notesSlide9.xml"/><Relationship Id="rId1" Type="http://schemas.openxmlformats.org/officeDocument/2006/relationships/tags" Target="../tags/tag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759754" y="2062163"/>
            <a:ext cx="4431723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8"/>
          <p:cNvGrpSpPr/>
          <p:nvPr/>
        </p:nvGrpSpPr>
        <p:grpSpPr bwMode="auto">
          <a:xfrm>
            <a:off x="6383035" y="1557338"/>
            <a:ext cx="4852886" cy="4824412"/>
            <a:chOff x="6383237" y="1556793"/>
            <a:chExt cx="4853065" cy="4824535"/>
          </a:xfrm>
        </p:grpSpPr>
        <p:sp>
          <p:nvSpPr>
            <p:cNvPr id="19" name="矩形 18"/>
            <p:cNvSpPr/>
            <p:nvPr/>
          </p:nvSpPr>
          <p:spPr>
            <a:xfrm>
              <a:off x="6383237" y="3023680"/>
              <a:ext cx="4853065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383237" y="4077807"/>
              <a:ext cx="4853065" cy="444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5400000">
              <a:off x="5423666" y="3911118"/>
              <a:ext cx="4753096" cy="444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6828503" y="4162478"/>
              <a:ext cx="4248258" cy="465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5400000">
              <a:off x="7908687" y="4162743"/>
              <a:ext cx="4392724" cy="444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11352322" y="2205039"/>
            <a:ext cx="838091" cy="1025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57175" y="2047240"/>
            <a:ext cx="6295390" cy="30245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0129049" y="4122739"/>
            <a:ext cx="1073011" cy="962025"/>
          </a:xfrm>
          <a:prstGeom prst="rect">
            <a:avLst/>
          </a:prstGeom>
          <a:solidFill>
            <a:schemeClr val="accent2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749173" y="4122739"/>
            <a:ext cx="1028566" cy="962025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7824299" y="2055814"/>
            <a:ext cx="1104756" cy="962025"/>
          </a:xfrm>
          <a:prstGeom prst="rect">
            <a:avLst/>
          </a:prstGeom>
          <a:solidFill>
            <a:schemeClr val="accent1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1" name="标题 4"/>
          <p:cNvSpPr txBox="1">
            <a:spLocks noChangeArrowheads="1"/>
          </p:cNvSpPr>
          <p:nvPr/>
        </p:nvSpPr>
        <p:spPr bwMode="auto">
          <a:xfrm>
            <a:off x="-97354" y="3881438"/>
            <a:ext cx="5513200" cy="268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lvl="1"/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352322" y="2043114"/>
            <a:ext cx="838091" cy="1025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9370" y="909320"/>
            <a:ext cx="1214755" cy="113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48139" y="1671638"/>
            <a:ext cx="5384099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 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轻质吊顶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工程施工</a:t>
            </a:r>
            <a:endParaRPr lang="zh-CN" altLang="en-US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6"/>
          <p:cNvGrpSpPr/>
          <p:nvPr/>
        </p:nvGrpSpPr>
        <p:grpSpPr bwMode="auto">
          <a:xfrm>
            <a:off x="190475" y="1412875"/>
            <a:ext cx="2016921" cy="3170238"/>
            <a:chOff x="-169490" y="1609060"/>
            <a:chExt cx="2016224" cy="3170099"/>
          </a:xfrm>
        </p:grpSpPr>
        <p:sp>
          <p:nvSpPr>
            <p:cNvPr id="3" name="TextBox 2"/>
            <p:cNvSpPr txBox="1"/>
            <p:nvPr/>
          </p:nvSpPr>
          <p:spPr>
            <a:xfrm>
              <a:off x="-169490" y="1609060"/>
              <a:ext cx="1656562" cy="31700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20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  <a:ea typeface="方正舒体" panose="02010601030101010101" pitchFamily="2" charset="-122"/>
                <a:cs typeface="Arial Unicode MS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87635" y="3607635"/>
              <a:ext cx="459099" cy="5238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2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468916" y="2607718"/>
            <a:ext cx="6201410" cy="1753235"/>
            <a:chOff x="925534" y="2397489"/>
            <a:chExt cx="6200782" cy="1752836"/>
          </a:xfrm>
        </p:grpSpPr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925534" y="2397489"/>
              <a:ext cx="6200782" cy="17528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altLang="zh-CN" sz="3600" dirty="0">
                <a:solidFill>
                  <a:schemeClr val="bg1"/>
                </a:solidFill>
                <a:latin typeface="AvantGarde Md BT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3600" dirty="0">
                  <a:solidFill>
                    <a:srgbClr val="FFC000"/>
                  </a:solidFill>
                  <a:latin typeface="AvantGarde Md BT"/>
                  <a:ea typeface="微软雅黑" panose="020B0503020204020204" pitchFamily="34" charset="-122"/>
                </a:rPr>
                <a:t>任务</a:t>
              </a:r>
              <a:r>
                <a:rPr lang="en-US" altLang="zh-CN" sz="3600" dirty="0">
                  <a:solidFill>
                    <a:srgbClr val="FFC000"/>
                  </a:solidFill>
                  <a:latin typeface="AvantGarde Md BT"/>
                  <a:ea typeface="微软雅黑" panose="020B0503020204020204" pitchFamily="34" charset="-122"/>
                </a:rPr>
                <a:t>0701</a:t>
              </a:r>
              <a:r>
                <a:rPr lang="zh-CN" altLang="en-US" sz="3600" dirty="0">
                  <a:solidFill>
                    <a:srgbClr val="FFC000"/>
                  </a:solidFill>
                  <a:latin typeface="AvantGarde Md BT"/>
                  <a:ea typeface="微软雅黑" panose="020B0503020204020204" pitchFamily="34" charset="-122"/>
                </a:rPr>
                <a:t>安装轻钢龙骨</a:t>
              </a:r>
              <a:endParaRPr lang="zh-CN" altLang="en-US" sz="3600" dirty="0">
                <a:solidFill>
                  <a:srgbClr val="FFC000"/>
                </a:solidFill>
                <a:latin typeface="AvantGarde Md BT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en-US" altLang="zh-CN" sz="3600" dirty="0">
                  <a:solidFill>
                    <a:srgbClr val="FFC000"/>
                  </a:solidFill>
                  <a:latin typeface="AvantGarde Md BT"/>
                  <a:ea typeface="微软雅黑" panose="020B0503020204020204" pitchFamily="34" charset="-122"/>
                </a:rPr>
                <a:t>      </a:t>
              </a:r>
              <a:r>
                <a:rPr lang="zh-CN" altLang="en-US" sz="3600" dirty="0">
                  <a:solidFill>
                    <a:srgbClr val="FFC000"/>
                  </a:solidFill>
                  <a:latin typeface="AvantGarde Md BT"/>
                  <a:ea typeface="微软雅黑" panose="020B0503020204020204" pitchFamily="34" charset="-122"/>
                </a:rPr>
                <a:t>工艺流程</a:t>
              </a:r>
              <a:endParaRPr lang="zh-CN" altLang="en-US" sz="3600" dirty="0">
                <a:solidFill>
                  <a:srgbClr val="FFC000"/>
                </a:solidFill>
                <a:latin typeface="AvantGarde Md BT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881602" y="3356031"/>
              <a:ext cx="184712" cy="369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847594" y="2335531"/>
            <a:ext cx="46497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建筑装饰工程施工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24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8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bldLvl="0" animBg="1"/>
      <p:bldP spid="34" grpId="0" animBg="1"/>
      <p:bldP spid="33" grpId="0" animBg="1"/>
      <p:bldP spid="35" grpId="0" animBg="1"/>
      <p:bldP spid="81" grpId="0"/>
      <p:bldP spid="24" grpId="0" animBg="1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43" name="流程图: 过程 4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64615" y="4869180"/>
            <a:ext cx="10335260" cy="122428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0070C0"/>
            </a:solidFill>
            <a:miter lim="800000"/>
          </a:ln>
          <a:effectLst/>
        </p:spPr>
        <p:txBody>
          <a:bodyPr upright="1"/>
          <a:p>
            <a:pPr>
              <a:lnSpc>
                <a:spcPct val="120000"/>
              </a:lnSpc>
              <a:defRPr/>
            </a:pPr>
            <a:r>
              <a:rPr lang="en-US" altLang="zh-CN" sz="2800" b="1" kern="100" smtClean="0">
                <a:solidFill>
                  <a:srgbClr val="C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6</a:t>
            </a:r>
            <a:r>
              <a:rPr lang="zh-CN" altLang="en-US" sz="2800" b="1" kern="100" smtClean="0">
                <a:solidFill>
                  <a:srgbClr val="C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、安装次龙骨：</a:t>
            </a:r>
            <a:r>
              <a:rPr lang="zh-CN" altLang="en-US" sz="28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次龙骨安装应紧贴主龙骨，间距控制在</a:t>
            </a:r>
            <a:r>
              <a:rPr lang="en-US" altLang="zh-CN" sz="28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30~60cm</a:t>
            </a:r>
            <a:r>
              <a:rPr lang="zh-CN" altLang="en-US" sz="28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之间，次龙骨与主龙骨</a:t>
            </a:r>
            <a:r>
              <a:rPr lang="zh-CN" altLang="en-US" sz="28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用连接卡连接，检修口四周加设次龙骨。</a:t>
            </a:r>
            <a:endParaRPr lang="zh-CN" sz="2800" kern="100">
              <a:solidFill>
                <a:srgbClr val="000000"/>
              </a:solidFill>
              <a:latin typeface="Calibri" panose="020F0502020204030204"/>
              <a:ea typeface="华文仿宋" panose="02010600040101010101" pitchFamily="2" charset="-122"/>
              <a:cs typeface="Times New Roman" panose="0202060305040502030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4677" y="980966"/>
            <a:ext cx="4320000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5210" y="548919"/>
            <a:ext cx="3264363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1" b="7157"/>
          <a:stretch>
            <a:fillRect/>
          </a:stretch>
        </p:blipFill>
        <p:spPr bwMode="auto">
          <a:xfrm>
            <a:off x="6935210" y="3069198"/>
            <a:ext cx="2880000" cy="1705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流程图: 过程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841863" y="3069197"/>
            <a:ext cx="357710" cy="170580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0070C0"/>
            </a:solidFill>
            <a:miter lim="800000"/>
          </a:ln>
          <a:effectLst/>
        </p:spPr>
        <p:txBody>
          <a:bodyPr upright="1"/>
          <a:p>
            <a:pPr algn="ctr">
              <a:defRPr/>
            </a:pPr>
            <a:r>
              <a:rPr lang="zh-CN" altLang="en-US" sz="20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龙骨连接件</a:t>
            </a:r>
            <a:endParaRPr lang="zh-CN" sz="2000" kern="100">
              <a:solidFill>
                <a:srgbClr val="000000"/>
              </a:solidFill>
              <a:latin typeface="Calibri" panose="020F0502020204030204"/>
              <a:ea typeface="华文仿宋" panose="02010600040101010101" pitchFamily="2" charset="-122"/>
              <a:cs typeface="Times New Roman" panose="02020603050405020304"/>
            </a:endParaRPr>
          </a:p>
        </p:txBody>
      </p:sp>
      <p:sp>
        <p:nvSpPr>
          <p:cNvPr id="8" name="椭圆 7"/>
          <p:cNvSpPr/>
          <p:nvPr>
            <p:custDataLst>
              <p:tags r:id="rId9"/>
            </p:custDataLst>
          </p:nvPr>
        </p:nvSpPr>
        <p:spPr>
          <a:xfrm>
            <a:off x="4726965" y="1557030"/>
            <a:ext cx="1512168" cy="22322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9" name="椭圆 8"/>
          <p:cNvSpPr/>
          <p:nvPr>
            <p:custDataLst>
              <p:tags r:id="rId10"/>
            </p:custDataLst>
          </p:nvPr>
        </p:nvSpPr>
        <p:spPr>
          <a:xfrm>
            <a:off x="7496431" y="1402045"/>
            <a:ext cx="2199086" cy="742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10" name="椭圆 9"/>
          <p:cNvSpPr/>
          <p:nvPr>
            <p:custDataLst>
              <p:tags r:id="rId11"/>
            </p:custDataLst>
          </p:nvPr>
        </p:nvSpPr>
        <p:spPr>
          <a:xfrm>
            <a:off x="7166929" y="4172684"/>
            <a:ext cx="1608339" cy="602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 smtClean="0">
                <a:solidFill>
                  <a:srgbClr val="000000"/>
                </a:solidFill>
                <a:ea typeface="华文仿宋" panose="02010600040101010101" pitchFamily="2" charset="-122"/>
              </a:rPr>
              <a:t>主龙骨</a:t>
            </a:r>
            <a:endParaRPr lang="zh-CN" altLang="en-US" b="1">
              <a:solidFill>
                <a:srgbClr val="000000"/>
              </a:solidFill>
              <a:ea typeface="华文仿宋" panose="02010600040101010101" pitchFamily="2" charset="-122"/>
            </a:endParaRPr>
          </a:p>
        </p:txBody>
      </p:sp>
      <p:sp>
        <p:nvSpPr>
          <p:cNvPr id="11" name="椭圆 10"/>
          <p:cNvSpPr/>
          <p:nvPr>
            <p:custDataLst>
              <p:tags r:id="rId12"/>
            </p:custDataLst>
          </p:nvPr>
        </p:nvSpPr>
        <p:spPr>
          <a:xfrm>
            <a:off x="8206871" y="3171368"/>
            <a:ext cx="1608339" cy="617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 smtClean="0">
                <a:solidFill>
                  <a:srgbClr val="C00000"/>
                </a:solidFill>
                <a:ea typeface="华文仿宋" panose="02010600040101010101" pitchFamily="2" charset="-122"/>
              </a:rPr>
              <a:t>次龙骨</a:t>
            </a:r>
            <a:endParaRPr lang="zh-CN" altLang="en-US" b="1">
              <a:solidFill>
                <a:srgbClr val="C00000"/>
              </a:solidFill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43" name="流程图: 过程 4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74190" y="4940935"/>
            <a:ext cx="9036050" cy="104076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0070C0"/>
            </a:solidFill>
            <a:miter lim="800000"/>
          </a:ln>
          <a:effectLst/>
        </p:spPr>
        <p:txBody>
          <a:bodyPr upright="1"/>
          <a:p>
            <a:pPr>
              <a:lnSpc>
                <a:spcPct val="120000"/>
              </a:lnSpc>
              <a:defRPr/>
            </a:pPr>
            <a:r>
              <a:rPr lang="zh-CN" altLang="en-US" sz="2800" b="1" kern="100" smtClean="0">
                <a:solidFill>
                  <a:srgbClr val="C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7、检查验收：</a:t>
            </a:r>
            <a:r>
              <a:rPr lang="zh-CN" altLang="en-US" sz="2400" b="1" dirty="0">
                <a:sym typeface="+mn-ea"/>
              </a:rPr>
              <a:t>龙骨安装到位后，要对其水平度及连接质量全面校正，合格后，将所有的吊挂件及连接件拧紧，使骨架稳定可靠</a:t>
            </a:r>
            <a:r>
              <a:rPr lang="zh-CN" altLang="en-US" sz="24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。</a:t>
            </a:r>
            <a:endParaRPr lang="zh-CN" sz="2400" kern="100">
              <a:solidFill>
                <a:srgbClr val="000000"/>
              </a:solidFill>
              <a:latin typeface="Calibri" panose="020F0502020204030204"/>
              <a:ea typeface="华文仿宋" panose="02010600040101010101" pitchFamily="2" charset="-122"/>
              <a:cs typeface="Times New Roman" panose="02020603050405020304"/>
            </a:endParaRPr>
          </a:p>
        </p:txBody>
      </p:sp>
      <p:pic>
        <p:nvPicPr>
          <p:cNvPr id="24591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98470" y="518795"/>
            <a:ext cx="5528310" cy="4248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-1724025" y="630456"/>
            <a:ext cx="13914438" cy="5616575"/>
            <a:chOff x="-1724078" y="765700"/>
            <a:chExt cx="13914491" cy="5615628"/>
          </a:xfrm>
        </p:grpSpPr>
        <p:grpSp>
          <p:nvGrpSpPr>
            <p:cNvPr id="85001" name="组合 1"/>
            <p:cNvGrpSpPr/>
            <p:nvPr/>
          </p:nvGrpSpPr>
          <p:grpSpPr bwMode="auto">
            <a:xfrm>
              <a:off x="-1724078" y="765700"/>
              <a:ext cx="13914491" cy="4319063"/>
              <a:chOff x="-1724078" y="765700"/>
              <a:chExt cx="13914491" cy="431906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-46" y="2060882"/>
                <a:ext cx="6527825" cy="302367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pic>
            <p:nvPicPr>
              <p:cNvPr id="85009" name="图片 5"/>
              <p:cNvPicPr>
                <a:picLocks noChangeAspect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6837136" y="2060575"/>
                <a:ext cx="4232728" cy="3024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5010" name="标题 4"/>
              <p:cNvSpPr txBox="1">
                <a:spLocks noChangeArrowheads="1"/>
              </p:cNvSpPr>
              <p:nvPr/>
            </p:nvSpPr>
            <p:spPr bwMode="auto">
              <a:xfrm>
                <a:off x="-1724078" y="4816476"/>
                <a:ext cx="5513388" cy="2682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lvl="1"/>
                <a:endPara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TextBox 59"/>
              <p:cNvSpPr>
                <a:spLocks noChangeArrowheads="1"/>
              </p:cNvSpPr>
              <p:nvPr/>
            </p:nvSpPr>
            <p:spPr bwMode="auto">
              <a:xfrm flipH="1">
                <a:off x="4006819" y="1197427"/>
                <a:ext cx="3119450" cy="3999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 altLang="zh-CN" sz="2000" dirty="0">
                  <a:solidFill>
                    <a:schemeClr val="bg1">
                      <a:lumMod val="50000"/>
                    </a:schemeClr>
                  </a:solidFill>
                  <a:latin typeface="华文隶书" panose="02010800040101010101" charset="-122"/>
                  <a:ea typeface="华文隶书" panose="02010800040101010101" charset="-122"/>
                  <a:sym typeface="方正兰亭黑_GBK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1352210" y="2043423"/>
                <a:ext cx="838203" cy="30411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pic>
            <p:nvPicPr>
              <p:cNvPr id="85013" name="图片 10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263558" y="765700"/>
                <a:ext cx="1224136" cy="1222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5002" name="组合 8"/>
            <p:cNvGrpSpPr/>
            <p:nvPr/>
          </p:nvGrpSpPr>
          <p:grpSpPr bwMode="auto">
            <a:xfrm>
              <a:off x="6735764" y="1556916"/>
              <a:ext cx="4500562" cy="4824412"/>
              <a:chOff x="6735668" y="1556793"/>
              <a:chExt cx="4500634" cy="4824535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6735646" y="3022659"/>
                <a:ext cx="4500651" cy="460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735646" y="4078196"/>
                <a:ext cx="4500651" cy="444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5400000">
                <a:off x="5423144" y="3909941"/>
                <a:ext cx="4753882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5400000">
                <a:off x="6828069" y="4162317"/>
                <a:ext cx="4249129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5400000">
                <a:off x="7908396" y="4161523"/>
                <a:ext cx="4393571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487488" y="2792413"/>
            <a:ext cx="534828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AvantGarde Md BT"/>
                <a:ea typeface="微软雅黑" panose="020B0503020204020204" pitchFamily="34" charset="-122"/>
              </a:rPr>
              <a:t>   </a:t>
            </a:r>
            <a:endParaRPr lang="en-US" altLang="zh-CN" sz="3600" b="1" dirty="0">
              <a:solidFill>
                <a:srgbClr val="FFC000"/>
              </a:solidFill>
              <a:latin typeface="AvantGarde Md BT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2658" y="2933919"/>
            <a:ext cx="4826000" cy="15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9200" dirty="0">
                <a:solidFill>
                  <a:schemeClr val="bg1">
                    <a:lumMod val="75000"/>
                  </a:schemeClr>
                </a:solidFill>
                <a:latin typeface="Stencil" pitchFamily="82" charset="0"/>
              </a:rPr>
              <a:t>Thanks</a:t>
            </a:r>
            <a:endParaRPr lang="zh-CN" altLang="en-US" sz="9200" dirty="0">
              <a:solidFill>
                <a:schemeClr val="bg1">
                  <a:lumMod val="75000"/>
                </a:schemeClr>
              </a:solidFill>
              <a:latin typeface="Stencil" pitchFamily="82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128250" y="4124325"/>
            <a:ext cx="941388" cy="960438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8986838" y="2065338"/>
            <a:ext cx="1095375" cy="962025"/>
          </a:xfrm>
          <a:prstGeom prst="rect">
            <a:avLst/>
          </a:prstGeom>
          <a:solidFill>
            <a:schemeClr val="accent6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  <p:transition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3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1290638" y="673100"/>
            <a:ext cx="23558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tx2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教学目标</a:t>
            </a:r>
            <a:endParaRPr lang="zh-CN" altLang="en-US" sz="2800">
              <a:solidFill>
                <a:schemeClr val="tx2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sp>
        <p:nvSpPr>
          <p:cNvPr id="55" name="KSO_Shape"/>
          <p:cNvSpPr/>
          <p:nvPr/>
        </p:nvSpPr>
        <p:spPr bwMode="auto">
          <a:xfrm>
            <a:off x="400050" y="582613"/>
            <a:ext cx="671513" cy="623887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5">
              <a:solidFill>
                <a:srgbClr val="1C666E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1563" y="1125538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7350" y="765175"/>
            <a:ext cx="20955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Unit teaching goal </a:t>
            </a:r>
            <a:endParaRPr lang="zh-CN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29939" y="1335776"/>
            <a:ext cx="3877248" cy="4528640"/>
            <a:chOff x="735806" y="1328010"/>
            <a:chExt cx="3877248" cy="4528640"/>
          </a:xfrm>
        </p:grpSpPr>
        <p:sp>
          <p:nvSpPr>
            <p:cNvPr id="20" name="矩形 19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1" name="矩形 29"/>
            <p:cNvSpPr>
              <a:spLocks noChangeArrowheads="1"/>
            </p:cNvSpPr>
            <p:nvPr/>
          </p:nvSpPr>
          <p:spPr bwMode="auto">
            <a:xfrm>
              <a:off x="941673" y="1837814"/>
              <a:ext cx="3239889" cy="33229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1.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  <a:sym typeface="+mn-ea"/>
                </a:rPr>
                <a:t>能够依据</a:t>
              </a:r>
              <a:r>
                <a:rPr lang="en-US" altLang="zh-CN" sz="2000" dirty="0">
                  <a:solidFill>
                    <a:srgbClr val="C00000"/>
                  </a:solidFill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  <a:sym typeface="+mn-ea"/>
                </a:rPr>
                <a:t>《GB50327-2001</a:t>
              </a:r>
              <a:r>
                <a:rPr lang="zh-CN" altLang="en-US" sz="2000" dirty="0">
                  <a:solidFill>
                    <a:srgbClr val="C00000"/>
                  </a:solidFill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  <a:sym typeface="+mn-ea"/>
                </a:rPr>
                <a:t>住宅装饰装修工程施工规范</a:t>
              </a:r>
              <a:r>
                <a:rPr lang="en-US" altLang="zh-CN" sz="2000" dirty="0">
                  <a:solidFill>
                    <a:srgbClr val="C00000"/>
                  </a:solidFill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  <a:sym typeface="+mn-ea"/>
                </a:rPr>
                <a:t>》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  <a:sym typeface="+mn-ea"/>
                </a:rPr>
                <a:t>，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  <a:sym typeface="+mn-ea"/>
                </a:rPr>
                <a:t>按照轻钢龙骨的工艺流程，完成轻钢龙骨安装。</a:t>
              </a:r>
              <a:r>
                <a:rPr lang="en-US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  <a:sym typeface="+mn-ea"/>
                </a:rPr>
                <a:t>2.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  <a:sym typeface="+mn-ea"/>
                </a:rPr>
                <a:t>能够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  <a:sym typeface="+mn-ea"/>
                </a:rPr>
                <a:t>安全使用轻钢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  <a:sym typeface="+mn-ea"/>
                </a:rPr>
                <a:t>龙骨安装的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  <a:sym typeface="+mn-ea"/>
                </a:rPr>
                <a:t>装修工具。</a:t>
              </a:r>
              <a:endParaRPr lang="en-US" altLang="zh-CN" sz="20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20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</p:txBody>
        </p:sp>
        <p:sp>
          <p:nvSpPr>
            <p:cNvPr id="3" name="上凸带形 2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 力 目 标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5708002" y="6266790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2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45869" y="1164732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071759" y="1208965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126382" y="1343308"/>
            <a:ext cx="3877248" cy="4898390"/>
            <a:chOff x="735806" y="1328010"/>
            <a:chExt cx="3877248" cy="4898390"/>
          </a:xfrm>
        </p:grpSpPr>
        <p:sp>
          <p:nvSpPr>
            <p:cNvPr id="30" name="矩形 29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35806" y="1531845"/>
              <a:ext cx="3516630" cy="434657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29"/>
            <p:cNvSpPr>
              <a:spLocks noChangeArrowheads="1"/>
            </p:cNvSpPr>
            <p:nvPr/>
          </p:nvSpPr>
          <p:spPr bwMode="auto">
            <a:xfrm>
              <a:off x="858361" y="1980155"/>
              <a:ext cx="3239770" cy="42462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1.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严格按规程使用装修工机具；</a:t>
              </a:r>
              <a:endParaRPr lang="en-US" altLang="zh-CN" sz="20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培养安全意识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；</a:t>
              </a:r>
              <a:endParaRPr lang="en-US" altLang="zh-CN" sz="20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2.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严格执行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  <a:sym typeface="+mn-ea"/>
                </a:rPr>
                <a:t>轻钢龙骨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  <a:sym typeface="+mn-ea"/>
                </a:rPr>
                <a:t>的安装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工艺，确保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  <a:sym typeface="+mn-ea"/>
                </a:rPr>
                <a:t>轻钢龙骨安装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施工质量；</a:t>
              </a:r>
              <a:endParaRPr lang="en-US" altLang="zh-CN" sz="20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培养责任意识、质量意识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；</a:t>
              </a:r>
              <a:endParaRPr lang="en-US" altLang="zh-CN" sz="20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  <a:p>
              <a:pPr>
                <a:lnSpc>
                  <a:spcPts val="3000"/>
                </a:lnSpc>
              </a:pPr>
              <a:endParaRPr lang="en-US" altLang="zh-CN" sz="20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</p:txBody>
        </p:sp>
        <p:sp>
          <p:nvSpPr>
            <p:cNvPr id="33" name="上凸带形 32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素质目 标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25458" y="1334199"/>
            <a:ext cx="3877248" cy="4528640"/>
            <a:chOff x="735806" y="1328010"/>
            <a:chExt cx="3877248" cy="4528640"/>
          </a:xfrm>
        </p:grpSpPr>
        <p:sp>
          <p:nvSpPr>
            <p:cNvPr id="35" name="矩形 34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29"/>
            <p:cNvSpPr>
              <a:spLocks noChangeArrowheads="1"/>
            </p:cNvSpPr>
            <p:nvPr/>
          </p:nvSpPr>
          <p:spPr bwMode="auto">
            <a:xfrm>
              <a:off x="841062" y="2270768"/>
              <a:ext cx="3239889" cy="2399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1.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了解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  <a:sym typeface="+mn-ea"/>
                </a:rPr>
                <a:t>轻钢龙骨安装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施工的工具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类型；</a:t>
              </a:r>
              <a:endParaRPr lang="en-US" altLang="zh-CN" sz="20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2.</a:t>
              </a:r>
              <a:r>
                <a:rPr lang="zh-CN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掌握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  <a:sym typeface="+mn-ea"/>
                </a:rPr>
                <a:t>轻钢龙骨安装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的施工程序；</a:t>
              </a:r>
              <a:endParaRPr lang="en-US" altLang="zh-CN" sz="20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20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</p:txBody>
        </p:sp>
        <p:sp>
          <p:nvSpPr>
            <p:cNvPr id="38" name="上凸带形 37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知识目 标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270759" y="548640"/>
            <a:ext cx="635798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  <a:endParaRPr lang="zh-CN" altLang="en-US" sz="16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sp>
        <p:nvSpPr>
          <p:cNvPr id="11" name="流程图: 过程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6247" y="1844566"/>
            <a:ext cx="1562100" cy="4318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0070C0"/>
            </a:solidFill>
            <a:miter lim="800000"/>
          </a:ln>
          <a:effectLst/>
        </p:spPr>
        <p:txBody>
          <a:bodyPr upright="1"/>
          <a:p>
            <a:pPr algn="ctr">
              <a:spcAft>
                <a:spcPct val="0"/>
              </a:spcAft>
              <a:defRPr/>
            </a:pPr>
            <a:r>
              <a:rPr lang="zh-CN" altLang="en-US" sz="20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施工准备</a:t>
            </a:r>
            <a:endParaRPr lang="zh-CN" sz="2000" kern="100">
              <a:solidFill>
                <a:srgbClr val="000000"/>
              </a:solidFill>
              <a:latin typeface="Calibri" panose="020F0502020204030204"/>
              <a:ea typeface="华文仿宋" panose="02010600040101010101" pitchFamily="2" charset="-122"/>
              <a:cs typeface="Times New Roman" panose="02020603050405020304"/>
            </a:endParaRPr>
          </a:p>
        </p:txBody>
      </p:sp>
      <p:sp>
        <p:nvSpPr>
          <p:cNvPr id="12" name="流程图: 过程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483" y="1869672"/>
            <a:ext cx="2452472" cy="4318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0070C0"/>
            </a:solidFill>
            <a:miter lim="800000"/>
          </a:ln>
          <a:effectLst/>
        </p:spPr>
        <p:txBody>
          <a:bodyPr upright="1"/>
          <a:p>
            <a:pPr algn="ctr">
              <a:spcAft>
                <a:spcPct val="0"/>
              </a:spcAft>
              <a:defRPr/>
            </a:pPr>
            <a:r>
              <a:rPr lang="zh-CN" altLang="en-US" sz="20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弹顶棚标高水平线</a:t>
            </a:r>
            <a:endParaRPr lang="zh-CN" sz="2000" kern="100">
              <a:solidFill>
                <a:srgbClr val="000000"/>
              </a:solidFill>
              <a:latin typeface="Calibri" panose="020F0502020204030204"/>
              <a:ea typeface="华文仿宋" panose="02010600040101010101" pitchFamily="2" charset="-122"/>
              <a:cs typeface="Times New Roman" panose="02020603050405020304"/>
            </a:endParaRPr>
          </a:p>
        </p:txBody>
      </p:sp>
      <p:sp>
        <p:nvSpPr>
          <p:cNvPr id="13" name="流程图: 过程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37091" y="2753360"/>
            <a:ext cx="2073864" cy="4320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0070C0"/>
            </a:solidFill>
            <a:miter lim="800000"/>
          </a:ln>
          <a:effectLst/>
        </p:spPr>
        <p:txBody>
          <a:bodyPr upright="1"/>
          <a:p>
            <a:pPr algn="ctr">
              <a:spcAft>
                <a:spcPct val="0"/>
              </a:spcAft>
              <a:defRPr/>
            </a:pPr>
            <a:r>
              <a:rPr lang="zh-CN" altLang="en-US" sz="20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划分龙骨分档线</a:t>
            </a:r>
            <a:endParaRPr lang="zh-CN" sz="2000" kern="100">
              <a:solidFill>
                <a:srgbClr val="000000"/>
              </a:solidFill>
              <a:latin typeface="Calibri" panose="020F0502020204030204"/>
              <a:ea typeface="华文仿宋" panose="02010600040101010101" pitchFamily="2" charset="-122"/>
              <a:cs typeface="Times New Roman" panose="02020603050405020304"/>
            </a:endParaRPr>
          </a:p>
        </p:txBody>
      </p:sp>
      <p:sp>
        <p:nvSpPr>
          <p:cNvPr id="14" name="流程图: 过程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1042" y="2708662"/>
            <a:ext cx="2477345" cy="40957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0070C0"/>
            </a:solidFill>
            <a:miter lim="800000"/>
          </a:ln>
          <a:effectLst/>
        </p:spPr>
        <p:txBody>
          <a:bodyPr upright="1"/>
          <a:p>
            <a:pPr algn="ctr">
              <a:spcAft>
                <a:spcPct val="0"/>
              </a:spcAft>
              <a:defRPr/>
            </a:pPr>
            <a:r>
              <a:rPr lang="zh-CN" altLang="en-US" sz="20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安装吊顶吊杆</a:t>
            </a:r>
            <a:endParaRPr lang="zh-CN" sz="2000" kern="100">
              <a:solidFill>
                <a:srgbClr val="000000"/>
              </a:solidFill>
              <a:latin typeface="Calibri" panose="020F0502020204030204"/>
              <a:ea typeface="华文仿宋" panose="02010600040101010101" pitchFamily="2" charset="-122"/>
              <a:cs typeface="Times New Roman" panose="02020603050405020304"/>
            </a:endParaRPr>
          </a:p>
        </p:txBody>
      </p:sp>
      <p:sp>
        <p:nvSpPr>
          <p:cNvPr id="3" name="流程图: 过程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55633" y="3754032"/>
            <a:ext cx="1662030" cy="40957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0070C0"/>
            </a:solidFill>
            <a:miter lim="800000"/>
          </a:ln>
          <a:effectLst/>
        </p:spPr>
        <p:txBody>
          <a:bodyPr upright="1"/>
          <a:p>
            <a:pPr algn="ctr">
              <a:spcAft>
                <a:spcPct val="0"/>
              </a:spcAft>
              <a:defRPr/>
            </a:pPr>
            <a:r>
              <a:rPr lang="zh-CN" altLang="en-US" sz="20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安装主龙骨</a:t>
            </a:r>
            <a:endParaRPr lang="zh-CN" sz="2000" kern="100">
              <a:solidFill>
                <a:srgbClr val="000000"/>
              </a:solidFill>
              <a:latin typeface="Calibri" panose="020F0502020204030204"/>
              <a:ea typeface="华文仿宋" panose="02010600040101010101" pitchFamily="2" charset="-122"/>
              <a:cs typeface="Times New Roman" panose="02020603050405020304"/>
            </a:endParaRPr>
          </a:p>
        </p:txBody>
      </p:sp>
      <p:sp>
        <p:nvSpPr>
          <p:cNvPr id="6" name="流程图: 过程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74451" y="3736691"/>
            <a:ext cx="1779843" cy="4320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0070C0"/>
            </a:solidFill>
            <a:miter lim="800000"/>
          </a:ln>
          <a:effectLst/>
        </p:spPr>
        <p:txBody>
          <a:bodyPr upright="1"/>
          <a:p>
            <a:pPr algn="ctr">
              <a:spcAft>
                <a:spcPct val="0"/>
              </a:spcAft>
              <a:defRPr/>
            </a:pPr>
            <a:r>
              <a:rPr lang="zh-CN" altLang="en-US" sz="20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安装次龙骨</a:t>
            </a:r>
            <a:endParaRPr lang="zh-CN" sz="2000" kern="100">
              <a:solidFill>
                <a:srgbClr val="000000"/>
              </a:solidFill>
              <a:latin typeface="Calibri" panose="020F0502020204030204"/>
              <a:ea typeface="华文仿宋" panose="02010600040101010101" pitchFamily="2" charset="-122"/>
              <a:cs typeface="Times New Roman" panose="02020603050405020304"/>
            </a:endParaRPr>
          </a:p>
        </p:txBody>
      </p:sp>
      <p:sp>
        <p:nvSpPr>
          <p:cNvPr id="21" name="右弧形箭头 20"/>
          <p:cNvSpPr/>
          <p:nvPr>
            <p:custDataLst>
              <p:tags r:id="rId7"/>
            </p:custDataLst>
          </p:nvPr>
        </p:nvSpPr>
        <p:spPr>
          <a:xfrm>
            <a:off x="9340800" y="2060893"/>
            <a:ext cx="307975" cy="963612"/>
          </a:xfrm>
          <a:prstGeom prst="curved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>
              <a:solidFill>
                <a:srgbClr val="000000"/>
              </a:solidFill>
              <a:ea typeface="华文仿宋" panose="02010600040101010101" pitchFamily="2" charset="-122"/>
            </a:endParaRPr>
          </a:p>
        </p:txBody>
      </p:sp>
      <p:sp>
        <p:nvSpPr>
          <p:cNvPr id="22" name="右箭头 21"/>
          <p:cNvSpPr/>
          <p:nvPr>
            <p:custDataLst>
              <p:tags r:id="rId8"/>
            </p:custDataLst>
          </p:nvPr>
        </p:nvSpPr>
        <p:spPr>
          <a:xfrm>
            <a:off x="3880639" y="2040574"/>
            <a:ext cx="2976834" cy="8999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>
              <a:solidFill>
                <a:srgbClr val="000000"/>
              </a:solidFill>
              <a:ea typeface="华文仿宋" panose="02010600040101010101" pitchFamily="2" charset="-122"/>
            </a:endParaRPr>
          </a:p>
        </p:txBody>
      </p:sp>
      <p:sp>
        <p:nvSpPr>
          <p:cNvPr id="23" name="左箭头 22"/>
          <p:cNvSpPr/>
          <p:nvPr>
            <p:custDataLst>
              <p:tags r:id="rId9"/>
            </p:custDataLst>
          </p:nvPr>
        </p:nvSpPr>
        <p:spPr>
          <a:xfrm>
            <a:off x="4468387" y="2912110"/>
            <a:ext cx="2768704" cy="92075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>
              <a:solidFill>
                <a:srgbClr val="000000"/>
              </a:solidFill>
              <a:ea typeface="华文仿宋" panose="02010600040101010101" pitchFamily="2" charset="-122"/>
            </a:endParaRPr>
          </a:p>
        </p:txBody>
      </p:sp>
      <p:sp>
        <p:nvSpPr>
          <p:cNvPr id="24" name="左弧形箭头 23"/>
          <p:cNvSpPr/>
          <p:nvPr>
            <p:custDataLst>
              <p:tags r:id="rId10"/>
            </p:custDataLst>
          </p:nvPr>
        </p:nvSpPr>
        <p:spPr>
          <a:xfrm>
            <a:off x="1702118" y="2912110"/>
            <a:ext cx="319087" cy="1081088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>
              <a:solidFill>
                <a:srgbClr val="000000"/>
              </a:solidFill>
              <a:ea typeface="华文仿宋" panose="02010600040101010101" pitchFamily="2" charset="-122"/>
            </a:endParaRPr>
          </a:p>
        </p:txBody>
      </p:sp>
      <p:sp>
        <p:nvSpPr>
          <p:cNvPr id="25" name="右箭头 24"/>
          <p:cNvSpPr/>
          <p:nvPr>
            <p:custDataLst>
              <p:tags r:id="rId11"/>
            </p:custDataLst>
          </p:nvPr>
        </p:nvSpPr>
        <p:spPr>
          <a:xfrm>
            <a:off x="3766339" y="3913820"/>
            <a:ext cx="948290" cy="90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>
              <a:solidFill>
                <a:srgbClr val="000000"/>
              </a:solidFill>
              <a:ea typeface="华文仿宋" panose="02010600040101010101" pitchFamily="2" charset="-122"/>
            </a:endParaRPr>
          </a:p>
        </p:txBody>
      </p:sp>
      <p:sp>
        <p:nvSpPr>
          <p:cNvPr id="31" name="右箭头 30"/>
          <p:cNvSpPr/>
          <p:nvPr>
            <p:custDataLst>
              <p:tags r:id="rId12"/>
            </p:custDataLst>
          </p:nvPr>
        </p:nvSpPr>
        <p:spPr>
          <a:xfrm>
            <a:off x="6592683" y="3961448"/>
            <a:ext cx="759234" cy="635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>
              <a:solidFill>
                <a:srgbClr val="000000"/>
              </a:solidFill>
              <a:ea typeface="华文仿宋" panose="02010600040101010101" pitchFamily="2" charset="-122"/>
            </a:endParaRPr>
          </a:p>
        </p:txBody>
      </p:sp>
      <p:sp>
        <p:nvSpPr>
          <p:cNvPr id="38" name="流程图: 过程 3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60503" y="3789030"/>
            <a:ext cx="1980281" cy="4318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0070C0"/>
            </a:solidFill>
            <a:miter lim="800000"/>
          </a:ln>
          <a:effectLst/>
        </p:spPr>
        <p:txBody>
          <a:bodyPr upright="1"/>
          <a:p>
            <a:pPr algn="ctr">
              <a:spcAft>
                <a:spcPct val="0"/>
              </a:spcAft>
              <a:defRPr/>
            </a:pPr>
            <a:r>
              <a:rPr lang="zh-CN" altLang="en-US" sz="20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检查</a:t>
            </a:r>
            <a:r>
              <a:rPr lang="zh-CN" altLang="en-US" sz="20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验收</a:t>
            </a:r>
            <a:endParaRPr lang="zh-CN" altLang="en-US" sz="2000" kern="100" smtClean="0">
              <a:solidFill>
                <a:srgbClr val="000000"/>
              </a:solidFill>
              <a:latin typeface="Calibri" panose="020F0502020204030204"/>
              <a:ea typeface="华文仿宋" panose="02010600040101010101" pitchFamily="2" charset="-122"/>
              <a:cs typeface="Times New Roman" panose="02020603050405020304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342390" y="476885"/>
            <a:ext cx="4826000" cy="5835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 smtClean="0">
                <a:solidFill>
                  <a:srgbClr val="C00000"/>
                </a:solidFill>
                <a:latin typeface="宋体" panose="02010600030101010101" pitchFamily="2" charset="-122"/>
                <a:sym typeface="+mn-ea"/>
              </a:rPr>
              <a:t>轻钢龙骨安装工艺流程</a:t>
            </a:r>
            <a:endParaRPr lang="zh-CN" altLang="en-US" sz="3200" b="1" dirty="0" smtClean="0">
              <a:solidFill>
                <a:srgbClr val="C00000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165984" y="0"/>
            <a:ext cx="635798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  <a:endParaRPr lang="zh-CN" altLang="en-US" sz="16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sp>
        <p:nvSpPr>
          <p:cNvPr id="19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41120" y="621030"/>
            <a:ext cx="373824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、施工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准备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0918" y="837107"/>
            <a:ext cx="6048672" cy="41892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流程图: 过程 4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42390" y="1319530"/>
            <a:ext cx="3736975" cy="371538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0070C0"/>
            </a:solidFill>
            <a:miter lim="800000"/>
          </a:ln>
          <a:effectLst/>
        </p:spPr>
        <p:txBody>
          <a:bodyPr upright="1"/>
          <a:p>
            <a:pPr marL="0" indent="0" eaLnBrk="1" latinLnBrk="0" hangingPunct="1">
              <a:lnSpc>
                <a:spcPct val="150000"/>
              </a:lnSpc>
              <a:spcAft>
                <a:spcPct val="0"/>
              </a:spcAft>
              <a:defRPr/>
            </a:pPr>
            <a:r>
              <a:rPr lang="zh-CN" altLang="en-US" sz="2400" b="1" dirty="0">
                <a:latin typeface="+mn-lt"/>
                <a:ea typeface="+mn-ea"/>
              </a:rPr>
              <a:t>深化设计图纸，确定各专业管道走向及相对位置，确定吊顶底标高；各专业吊顶内分项工程隐蔽验收合格。</a:t>
            </a:r>
            <a:endParaRPr lang="zh-CN" altLang="en-US" sz="2400" b="1" dirty="0">
              <a:latin typeface="+mn-lt"/>
              <a:ea typeface="+mn-ea"/>
            </a:endParaRPr>
          </a:p>
        </p:txBody>
      </p:sp>
    </p:spTree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165984" y="0"/>
            <a:ext cx="635798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  <a:endParaRPr lang="zh-CN" altLang="en-US" sz="16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sp>
        <p:nvSpPr>
          <p:cNvPr id="3" name="文本框 2"/>
          <p:cNvSpPr txBox="1"/>
          <p:nvPr/>
        </p:nvSpPr>
        <p:spPr>
          <a:xfrm>
            <a:off x="1804875" y="2550706"/>
            <a:ext cx="8290860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         </a:t>
            </a:r>
            <a:endParaRPr lang="zh-CN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8654" y="857394"/>
            <a:ext cx="4320000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063" y="837074"/>
            <a:ext cx="4320000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2519319" y="1999874"/>
            <a:ext cx="3935208" cy="9144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>
          <a:xfrm>
            <a:off x="6987663" y="1197114"/>
            <a:ext cx="2347184" cy="183144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灯片编号占位符 7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8867775" y="498856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marL="0" algn="r" rtl="0" eaLnBrk="1" latinLnBrk="0" hangingPunct="1">
              <a:defRPr kumimoji="0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3F1A24-18AD-436F-8F12-138FEF18687F}" type="slidenum">
              <a:rPr lang="zh-CN" altLang="en-US" smtClean="0">
                <a:ea typeface="华文仿宋" panose="02010600040101010101" pitchFamily="2" charset="-122"/>
              </a:rPr>
            </a:fld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43" name="流程图: 过程 4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42820" y="4220845"/>
            <a:ext cx="9036050" cy="134683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0070C0"/>
            </a:solidFill>
            <a:miter lim="800000"/>
          </a:ln>
          <a:effectLst/>
        </p:spPr>
        <p:txBody>
          <a:bodyPr upright="1"/>
          <a:p>
            <a:pPr>
              <a:lnSpc>
                <a:spcPct val="120000"/>
              </a:lnSpc>
              <a:defRPr/>
            </a:pPr>
            <a:r>
              <a:rPr lang="en-US" altLang="zh-CN" sz="2400" b="1" kern="100" smtClean="0">
                <a:solidFill>
                  <a:srgbClr val="C00000"/>
                </a:solidFill>
                <a:ea typeface="华文仿宋" panose="02010600040101010101" pitchFamily="2" charset="-122"/>
                <a:cs typeface="Times New Roman" panose="02020603050405020304"/>
              </a:rPr>
              <a:t>2</a:t>
            </a:r>
            <a:r>
              <a:rPr lang="zh-CN" altLang="en-US" sz="2400" b="1" kern="100" smtClean="0">
                <a:solidFill>
                  <a:srgbClr val="C00000"/>
                </a:solidFill>
                <a:ea typeface="华文仿宋" panose="02010600040101010101" pitchFamily="2" charset="-122"/>
                <a:cs typeface="Times New Roman" panose="02020603050405020304"/>
              </a:rPr>
              <a:t>、弹</a:t>
            </a:r>
            <a:r>
              <a:rPr lang="zh-CN" altLang="en-US" sz="2400" b="1" kern="100">
                <a:solidFill>
                  <a:srgbClr val="C00000"/>
                </a:solidFill>
                <a:ea typeface="华文仿宋" panose="02010600040101010101" pitchFamily="2" charset="-122"/>
                <a:cs typeface="Times New Roman" panose="02020603050405020304"/>
              </a:rPr>
              <a:t>顶棚标高水平</a:t>
            </a:r>
            <a:r>
              <a:rPr lang="zh-CN" altLang="en-US" sz="2400" b="1" kern="100" smtClean="0">
                <a:solidFill>
                  <a:srgbClr val="C00000"/>
                </a:solidFill>
                <a:ea typeface="华文仿宋" panose="02010600040101010101" pitchFamily="2" charset="-122"/>
                <a:cs typeface="Times New Roman" panose="02020603050405020304"/>
              </a:rPr>
              <a:t>线</a:t>
            </a:r>
            <a:r>
              <a:rPr lang="zh-CN" altLang="en-US" sz="2400" b="1" kern="100" smtClean="0">
                <a:solidFill>
                  <a:srgbClr val="C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：</a:t>
            </a:r>
            <a:r>
              <a:rPr lang="zh-CN" altLang="en-US" sz="24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根据</a:t>
            </a:r>
            <a:r>
              <a:rPr lang="en-US" altLang="zh-CN" sz="24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1</a:t>
            </a:r>
            <a:r>
              <a:rPr lang="zh-CN" altLang="en-US" sz="24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米水准控制线，从水准线量至吊顶设计高度加罩面板厚度</a:t>
            </a:r>
            <a:r>
              <a:rPr lang="zh-CN" altLang="en-US" sz="24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得控制点，用放线仪放线，弹出边龙骨位置线。</a:t>
            </a:r>
            <a:endParaRPr lang="zh-CN" sz="2400" kern="100">
              <a:solidFill>
                <a:srgbClr val="000000"/>
              </a:solidFill>
              <a:latin typeface="Calibri" panose="020F0502020204030204"/>
              <a:ea typeface="华文仿宋" panose="0201060004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ransition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165984" y="0"/>
            <a:ext cx="635798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  <a:endParaRPr lang="zh-CN" altLang="en-US" sz="16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sp>
        <p:nvSpPr>
          <p:cNvPr id="3" name="文本框 2"/>
          <p:cNvSpPr txBox="1"/>
          <p:nvPr/>
        </p:nvSpPr>
        <p:spPr>
          <a:xfrm>
            <a:off x="1804875" y="2550706"/>
            <a:ext cx="8290860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         </a:t>
            </a:r>
            <a:endParaRPr lang="zh-CN" altLang="en-US" sz="2400" dirty="0"/>
          </a:p>
        </p:txBody>
      </p:sp>
      <p:sp>
        <p:nvSpPr>
          <p:cNvPr id="43" name="流程图: 过程 4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95755" y="4632960"/>
            <a:ext cx="9036050" cy="130429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0070C0"/>
            </a:solidFill>
            <a:miter lim="800000"/>
          </a:ln>
          <a:effectLst/>
        </p:spPr>
        <p:txBody>
          <a:bodyPr upright="1"/>
          <a:p>
            <a:pPr>
              <a:lnSpc>
                <a:spcPct val="120000"/>
              </a:lnSpc>
              <a:defRPr/>
            </a:pPr>
            <a:r>
              <a:rPr lang="en-US" altLang="zh-CN" sz="2800" b="1" kern="100" smtClean="0">
                <a:solidFill>
                  <a:srgbClr val="C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3</a:t>
            </a:r>
            <a:r>
              <a:rPr lang="zh-CN" altLang="en-US" sz="2800" b="1" kern="100" smtClean="0">
                <a:solidFill>
                  <a:srgbClr val="C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、划分龙骨分档线：</a:t>
            </a:r>
            <a:r>
              <a:rPr lang="zh-CN" altLang="en-US" sz="28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在楼地面上确定吊杆点位置，用激光垂准仪进行投点，标识。</a:t>
            </a:r>
            <a:endParaRPr lang="zh-CN" sz="2800" kern="100">
              <a:solidFill>
                <a:srgbClr val="000000"/>
              </a:solidFill>
              <a:latin typeface="Calibri" panose="020F0502020204030204"/>
              <a:ea typeface="华文仿宋" panose="02010600040101010101" pitchFamily="2" charset="-122"/>
              <a:cs typeface="Times New Roman" panose="02020603050405020304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7853" y="980953"/>
            <a:ext cx="4320000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5" descr="20120823129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46893" y="796425"/>
            <a:ext cx="3987924" cy="3476460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tretch>
              <a:fillRect/>
            </a:stretch>
          </a:blipFill>
          <a:ln w="9525">
            <a:solidFill>
              <a:srgbClr val="002060"/>
            </a:solidFill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6815445" y="260095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11" name="椭圆 10"/>
          <p:cNvSpPr/>
          <p:nvPr>
            <p:custDataLst>
              <p:tags r:id="rId7"/>
            </p:custDataLst>
          </p:nvPr>
        </p:nvSpPr>
        <p:spPr>
          <a:xfrm>
            <a:off x="9839781" y="264483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12" name="椭圆 11"/>
          <p:cNvSpPr/>
          <p:nvPr>
            <p:custDataLst>
              <p:tags r:id="rId8"/>
            </p:custDataLst>
          </p:nvPr>
        </p:nvSpPr>
        <p:spPr>
          <a:xfrm>
            <a:off x="8687653" y="263613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13" name="椭圆 12"/>
          <p:cNvSpPr/>
          <p:nvPr>
            <p:custDataLst>
              <p:tags r:id="rId9"/>
            </p:custDataLst>
          </p:nvPr>
        </p:nvSpPr>
        <p:spPr>
          <a:xfrm>
            <a:off x="7607533" y="260095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14" name="椭圆 13"/>
          <p:cNvSpPr/>
          <p:nvPr>
            <p:custDataLst>
              <p:tags r:id="rId10"/>
            </p:custDataLst>
          </p:nvPr>
        </p:nvSpPr>
        <p:spPr>
          <a:xfrm>
            <a:off x="6599421" y="189662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17" name="椭圆 16"/>
          <p:cNvSpPr/>
          <p:nvPr>
            <p:custDataLst>
              <p:tags r:id="rId11"/>
            </p:custDataLst>
          </p:nvPr>
        </p:nvSpPr>
        <p:spPr>
          <a:xfrm>
            <a:off x="10127813" y="194049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18" name="椭圆 17"/>
          <p:cNvSpPr/>
          <p:nvPr>
            <p:custDataLst>
              <p:tags r:id="rId12"/>
            </p:custDataLst>
          </p:nvPr>
        </p:nvSpPr>
        <p:spPr>
          <a:xfrm>
            <a:off x="8687653" y="193180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19" name="椭圆 18"/>
          <p:cNvSpPr/>
          <p:nvPr>
            <p:custDataLst>
              <p:tags r:id="rId13"/>
            </p:custDataLst>
          </p:nvPr>
        </p:nvSpPr>
        <p:spPr>
          <a:xfrm>
            <a:off x="7463517" y="189662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20" name="椭圆 19"/>
          <p:cNvSpPr/>
          <p:nvPr>
            <p:custDataLst>
              <p:tags r:id="rId14"/>
            </p:custDataLst>
          </p:nvPr>
        </p:nvSpPr>
        <p:spPr>
          <a:xfrm>
            <a:off x="6383397" y="139256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21" name="椭圆 20"/>
          <p:cNvSpPr/>
          <p:nvPr>
            <p:custDataLst>
              <p:tags r:id="rId15"/>
            </p:custDataLst>
          </p:nvPr>
        </p:nvSpPr>
        <p:spPr>
          <a:xfrm>
            <a:off x="10271829" y="143644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22" name="椭圆 21"/>
          <p:cNvSpPr/>
          <p:nvPr>
            <p:custDataLst>
              <p:tags r:id="rId16"/>
            </p:custDataLst>
          </p:nvPr>
        </p:nvSpPr>
        <p:spPr>
          <a:xfrm>
            <a:off x="8759661" y="142774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23" name="椭圆 22"/>
          <p:cNvSpPr/>
          <p:nvPr>
            <p:custDataLst>
              <p:tags r:id="rId17"/>
            </p:custDataLst>
          </p:nvPr>
        </p:nvSpPr>
        <p:spPr>
          <a:xfrm>
            <a:off x="7319501" y="139256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43" name="流程图: 过程 4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0000" y="4725035"/>
            <a:ext cx="10139045" cy="111569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0070C0"/>
            </a:solidFill>
            <a:miter lim="800000"/>
          </a:ln>
          <a:effectLst/>
        </p:spPr>
        <p:txBody>
          <a:bodyPr upright="1"/>
          <a:p>
            <a:pPr>
              <a:lnSpc>
                <a:spcPct val="120000"/>
              </a:lnSpc>
              <a:defRPr/>
            </a:pPr>
            <a:r>
              <a:rPr lang="en-US" altLang="zh-CN" sz="2400" b="1" kern="100" smtClean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 b="1" kern="100" smtClean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、安装吊顶吊杆：</a:t>
            </a:r>
            <a:r>
              <a:rPr lang="zh-CN" altLang="en-US" sz="2400" kern="10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采用膨胀螺栓固定吊挂吊件，间距不大于</a:t>
            </a:r>
            <a:r>
              <a:rPr lang="en-US" altLang="zh-CN" sz="2400" kern="10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1.2m</a:t>
            </a:r>
            <a:r>
              <a:rPr lang="zh-CN" altLang="en-US" sz="2400" kern="10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，吊杆离墙边距离不得超过</a:t>
            </a:r>
            <a:r>
              <a:rPr lang="en-US" altLang="zh-CN" sz="2400" kern="10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30cm</a:t>
            </a:r>
            <a:r>
              <a:rPr lang="zh-CN" altLang="en-US" sz="2400" kern="10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；用冲击电</a:t>
            </a:r>
            <a:r>
              <a:rPr lang="zh-CN" altLang="en-US" sz="2400" kern="10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钻打孔，孔径应稍大于膨胀螺栓的直径。</a:t>
            </a:r>
            <a:endParaRPr lang="zh-CN" altLang="en-US" sz="2400" kern="100" smtClean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100" y="945013"/>
            <a:ext cx="4320000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5063" y="548789"/>
            <a:ext cx="3024336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>
            <a:off x="4222775" y="2903113"/>
            <a:ext cx="864096" cy="742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11" name="椭圆 10"/>
          <p:cNvSpPr/>
          <p:nvPr>
            <p:custDataLst>
              <p:tags r:id="rId7"/>
            </p:custDataLst>
          </p:nvPr>
        </p:nvSpPr>
        <p:spPr>
          <a:xfrm>
            <a:off x="2952920" y="273531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12" name="椭圆 11"/>
          <p:cNvSpPr/>
          <p:nvPr>
            <p:custDataLst>
              <p:tags r:id="rId8"/>
            </p:custDataLst>
          </p:nvPr>
        </p:nvSpPr>
        <p:spPr>
          <a:xfrm>
            <a:off x="4321072" y="115114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13" name="椭圆 12"/>
          <p:cNvSpPr/>
          <p:nvPr>
            <p:custDataLst>
              <p:tags r:id="rId9"/>
            </p:custDataLst>
          </p:nvPr>
        </p:nvSpPr>
        <p:spPr>
          <a:xfrm>
            <a:off x="4654823" y="314107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14" name="椭圆 13"/>
          <p:cNvSpPr/>
          <p:nvPr>
            <p:custDataLst>
              <p:tags r:id="rId10"/>
            </p:custDataLst>
          </p:nvPr>
        </p:nvSpPr>
        <p:spPr>
          <a:xfrm>
            <a:off x="3889024" y="295134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3" name="椭圆 2"/>
          <p:cNvSpPr/>
          <p:nvPr>
            <p:custDataLst>
              <p:tags r:id="rId11"/>
            </p:custDataLst>
          </p:nvPr>
        </p:nvSpPr>
        <p:spPr>
          <a:xfrm>
            <a:off x="3384968" y="230327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4" name="椭圆 3"/>
          <p:cNvSpPr/>
          <p:nvPr>
            <p:custDataLst>
              <p:tags r:id="rId12"/>
            </p:custDataLst>
          </p:nvPr>
        </p:nvSpPr>
        <p:spPr>
          <a:xfrm>
            <a:off x="5185168" y="148489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17" name="椭圆 16"/>
          <p:cNvSpPr/>
          <p:nvPr>
            <p:custDataLst>
              <p:tags r:id="rId13"/>
            </p:custDataLst>
          </p:nvPr>
        </p:nvSpPr>
        <p:spPr>
          <a:xfrm>
            <a:off x="5113160" y="273531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18" name="椭圆 17"/>
          <p:cNvSpPr/>
          <p:nvPr>
            <p:custDataLst>
              <p:tags r:id="rId14"/>
            </p:custDataLst>
          </p:nvPr>
        </p:nvSpPr>
        <p:spPr>
          <a:xfrm>
            <a:off x="4294783" y="251929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7" name="椭圆 6"/>
          <p:cNvSpPr/>
          <p:nvPr>
            <p:custDataLst>
              <p:tags r:id="rId15"/>
            </p:custDataLst>
          </p:nvPr>
        </p:nvSpPr>
        <p:spPr>
          <a:xfrm>
            <a:off x="3790727" y="184493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20" name="椭圆 19"/>
          <p:cNvSpPr/>
          <p:nvPr>
            <p:custDataLst>
              <p:tags r:id="rId16"/>
            </p:custDataLst>
          </p:nvPr>
        </p:nvSpPr>
        <p:spPr>
          <a:xfrm>
            <a:off x="5977256" y="177292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21" name="椭圆 20"/>
          <p:cNvSpPr/>
          <p:nvPr>
            <p:custDataLst>
              <p:tags r:id="rId17"/>
            </p:custDataLst>
          </p:nvPr>
        </p:nvSpPr>
        <p:spPr>
          <a:xfrm>
            <a:off x="5518919" y="230327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22" name="椭圆 21"/>
          <p:cNvSpPr/>
          <p:nvPr>
            <p:custDataLst>
              <p:tags r:id="rId18"/>
            </p:custDataLst>
          </p:nvPr>
        </p:nvSpPr>
        <p:spPr>
          <a:xfrm>
            <a:off x="4654823" y="208724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23" name="椭圆 22"/>
          <p:cNvSpPr/>
          <p:nvPr>
            <p:custDataLst>
              <p:tags r:id="rId19"/>
            </p:custDataLst>
          </p:nvPr>
        </p:nvSpPr>
        <p:spPr>
          <a:xfrm>
            <a:off x="3070647" y="158319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24" name="椭圆 23"/>
          <p:cNvSpPr/>
          <p:nvPr>
            <p:custDataLst>
              <p:tags r:id="rId20"/>
            </p:custDataLst>
          </p:nvPr>
        </p:nvSpPr>
        <p:spPr>
          <a:xfrm>
            <a:off x="6959079" y="2348989"/>
            <a:ext cx="864096" cy="1296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43" name="流程图: 过程 4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8245" y="4220845"/>
            <a:ext cx="10078720" cy="163512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0070C0"/>
            </a:solidFill>
            <a:miter lim="800000"/>
          </a:ln>
          <a:effectLst/>
        </p:spPr>
        <p:txBody>
          <a:bodyPr upright="1"/>
          <a:p>
            <a:pPr>
              <a:lnSpc>
                <a:spcPct val="120000"/>
              </a:lnSpc>
              <a:defRPr/>
            </a:pPr>
            <a:r>
              <a:rPr lang="en-US" altLang="zh-CN" sz="2800" b="1" kern="100" smtClean="0">
                <a:solidFill>
                  <a:srgbClr val="C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5</a:t>
            </a:r>
            <a:r>
              <a:rPr lang="zh-CN" altLang="en-US" sz="2800" b="1" kern="100" smtClean="0">
                <a:solidFill>
                  <a:srgbClr val="C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、安装主龙骨：</a:t>
            </a:r>
            <a:r>
              <a:rPr lang="zh-CN" altLang="en-US" sz="28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根据边龙骨控制线安装边龙骨，钉距不大于次龙骨间距；主龙骨应平行房间长向安装，同时按</a:t>
            </a:r>
            <a:r>
              <a:rPr lang="en-US" altLang="zh-CN" sz="28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1/200~1/300</a:t>
            </a:r>
            <a:r>
              <a:rPr lang="zh-CN" altLang="en-US" sz="28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起拱，主龙骨悬臂段不大于</a:t>
            </a:r>
            <a:r>
              <a:rPr lang="en-US" altLang="zh-CN" sz="28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30cm</a:t>
            </a:r>
            <a:r>
              <a:rPr lang="zh-CN" altLang="en-US" sz="28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。</a:t>
            </a:r>
            <a:endParaRPr lang="zh-CN" sz="2800" kern="100">
              <a:solidFill>
                <a:srgbClr val="000000"/>
              </a:solidFill>
              <a:latin typeface="Calibri" panose="020F0502020204030204"/>
              <a:ea typeface="华文仿宋" panose="02010600040101010101" pitchFamily="2" charset="-122"/>
              <a:cs typeface="Times New Roman" panose="0202060305040502030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859" y="836692"/>
            <a:ext cx="4320000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7383" y="832566"/>
            <a:ext cx="4320000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椭圆 5"/>
          <p:cNvSpPr/>
          <p:nvPr>
            <p:custDataLst>
              <p:tags r:id="rId6"/>
            </p:custDataLst>
          </p:nvPr>
        </p:nvSpPr>
        <p:spPr>
          <a:xfrm>
            <a:off x="2422451" y="1340748"/>
            <a:ext cx="864096" cy="2448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  <p:sp>
        <p:nvSpPr>
          <p:cNvPr id="7" name="椭圆 6"/>
          <p:cNvSpPr/>
          <p:nvPr>
            <p:custDataLst>
              <p:tags r:id="rId7"/>
            </p:custDataLst>
          </p:nvPr>
        </p:nvSpPr>
        <p:spPr>
          <a:xfrm>
            <a:off x="6646610" y="1630881"/>
            <a:ext cx="2664296" cy="742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189905" y="5140494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43" name="流程图: 过程 4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6490" y="5356860"/>
            <a:ext cx="10109200" cy="64389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0070C0"/>
            </a:solidFill>
            <a:miter lim="800000"/>
          </a:ln>
          <a:effectLst/>
        </p:spPr>
        <p:txBody>
          <a:bodyPr upright="1"/>
          <a:p>
            <a:pPr algn="ctr">
              <a:lnSpc>
                <a:spcPct val="120000"/>
              </a:lnSpc>
              <a:defRPr/>
            </a:pPr>
            <a:r>
              <a:rPr lang="en-US" altLang="zh-CN" sz="2800" b="1" kern="100" smtClean="0">
                <a:solidFill>
                  <a:srgbClr val="C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5</a:t>
            </a:r>
            <a:r>
              <a:rPr lang="zh-CN" altLang="en-US" sz="2800" b="1" kern="100" smtClean="0">
                <a:solidFill>
                  <a:srgbClr val="C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、安装主龙骨：</a:t>
            </a:r>
            <a:r>
              <a:rPr lang="zh-CN" altLang="en-US" sz="28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吊杆长度大于</a:t>
            </a:r>
            <a:r>
              <a:rPr lang="en-US" altLang="zh-CN" sz="28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1.5m</a:t>
            </a:r>
            <a:r>
              <a:rPr lang="zh-CN" altLang="en-US" sz="2800" kern="100" smtClean="0">
                <a:solidFill>
                  <a:srgbClr val="000000"/>
                </a:solidFill>
                <a:latin typeface="Calibri" panose="020F0502020204030204"/>
                <a:ea typeface="华文仿宋" panose="02010600040101010101" pitchFamily="2" charset="-122"/>
                <a:cs typeface="Times New Roman" panose="02020603050405020304"/>
              </a:rPr>
              <a:t>时，应设置反支撑。</a:t>
            </a:r>
            <a:endParaRPr lang="zh-CN" sz="2800" kern="100">
              <a:solidFill>
                <a:srgbClr val="000000"/>
              </a:solidFill>
              <a:latin typeface="Calibri" panose="020F0502020204030204"/>
              <a:ea typeface="华文仿宋" panose="02010600040101010101" pitchFamily="2" charset="-122"/>
              <a:cs typeface="Times New Roman" panose="0202060305040502030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4804" y="532526"/>
            <a:ext cx="3123829" cy="2342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7244" y="2938298"/>
            <a:ext cx="3111389" cy="2241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" t="10359" r="24976" b="1638"/>
          <a:stretch>
            <a:fillRect/>
          </a:stretch>
        </p:blipFill>
        <p:spPr bwMode="auto">
          <a:xfrm>
            <a:off x="1486657" y="981333"/>
            <a:ext cx="5645996" cy="39139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</p:pic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7714337" y="1147207"/>
            <a:ext cx="2664296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ransition advClick="0" advTm="3000"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ISPRING_PRESENTATION_TITLE" val="信息化教学设计PPT模版"/>
  <p:tag name="commondata" val="eyJoZGlkIjoiZjFmZWIzNDg2MmIzZjExOTIzMmViNTBmYTMwYTk0ZWY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solidFill>
            <a:srgbClr val="FF9933"/>
          </a:solidFill>
        </a:ln>
      </a:spPr>
      <a:bodyPr rtlCol="0" anchor="ctr"/>
      <a:lstStyle>
        <a:defPPr algn="ctr">
          <a:defRPr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996</Words>
  <Application>WPS 演示</Application>
  <PresentationFormat>自定义</PresentationFormat>
  <Paragraphs>136</Paragraphs>
  <Slides>12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Calibri</vt:lpstr>
      <vt:lpstr>Arial Black</vt:lpstr>
      <vt:lpstr>方正舒体</vt:lpstr>
      <vt:lpstr>Arial Unicode MS</vt:lpstr>
      <vt:lpstr>AvantGarde Md BT</vt:lpstr>
      <vt:lpstr>Segoe Print</vt:lpstr>
      <vt:lpstr>华文隶书</vt:lpstr>
      <vt:lpstr>隶书</vt:lpstr>
      <vt:lpstr>Calibri</vt:lpstr>
      <vt:lpstr>华文仿宋</vt:lpstr>
      <vt:lpstr>Times New Roman</vt:lpstr>
      <vt:lpstr>Times New Roman</vt:lpstr>
      <vt:lpstr>方正兰亭黑_GBK</vt:lpstr>
      <vt:lpstr>Stencil</vt:lpstr>
      <vt:lpstr>Arial Unicode MS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信息化教学设计PPT模版</dc:title>
  <dc:creator>weihai</dc:creator>
  <cp:lastModifiedBy>蓝天白云</cp:lastModifiedBy>
  <cp:revision>1578</cp:revision>
  <dcterms:created xsi:type="dcterms:W3CDTF">2016-06-02T10:48:00Z</dcterms:created>
  <dcterms:modified xsi:type="dcterms:W3CDTF">2023-10-19T23:04:30Z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BA38BADF7C21421DAD5E33A97047E018_12</vt:lpwstr>
  </property>
</Properties>
</file>