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90" r:id="rId3"/>
    <p:sldId id="620" r:id="rId4"/>
    <p:sldId id="596" r:id="rId5"/>
    <p:sldId id="624" r:id="rId6"/>
    <p:sldId id="606" r:id="rId7"/>
    <p:sldId id="629" r:id="rId9"/>
    <p:sldId id="630" r:id="rId10"/>
    <p:sldId id="638" r:id="rId11"/>
    <p:sldId id="633" r:id="rId12"/>
    <p:sldId id="641" r:id="rId13"/>
    <p:sldId id="433" r:id="rId14"/>
  </p:sldIdLst>
  <p:sldSz cx="12192000" cy="6858000"/>
  <p:notesSz cx="6858000" cy="9144000"/>
  <p:defaultTextStyle>
    <a:defPPr>
      <a:defRPr lang="en-US"/>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mn-ea"/>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mn-ea"/>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mn-ea"/>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mn-ea"/>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1231C"/>
    <a:srgbClr val="020205"/>
    <a:srgbClr val="333389"/>
    <a:srgbClr val="5F8ADF"/>
    <a:srgbClr val="5DA9A5"/>
    <a:srgbClr val="D4BA3A"/>
    <a:srgbClr val="2E67A5"/>
    <a:srgbClr val="5988DD"/>
    <a:srgbClr val="7795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50" d="100"/>
          <a:sy n="50" d="100"/>
        </p:scale>
        <p:origin x="-1267" y="-72"/>
      </p:cViewPr>
      <p:guideLst>
        <p:guide orient="horz" pos="1797"/>
        <p:guide pos="371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4" Type="http://schemas.openxmlformats.org/officeDocument/2006/relationships/image" Target="../media/image7.wmf"/><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4" Type="http://schemas.openxmlformats.org/officeDocument/2006/relationships/image" Target="../media/image11.wmf"/><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buFont typeface="Arial" panose="020B0604020202020204" pitchFamily="34" charset="0"/>
              <a:buNone/>
              <a:defRPr sz="1200" smtClean="0">
                <a:latin typeface="Arial" panose="020B0604020202020204" pitchFamily="34" charset="0"/>
                <a:ea typeface="Gulim" panose="020B0600000101010101" pitchFamily="34" charset="-127"/>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Gulim" panose="020B0600000101010101" pitchFamily="34" charset="-127"/>
              <a:cs typeface="+mn-cs"/>
            </a:endParaRPr>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buFont typeface="Arial" panose="020B0604020202020204" pitchFamily="34" charset="0"/>
              <a:buNone/>
              <a:defRPr sz="1200" smtClean="0">
                <a:latin typeface="Arial" panose="020B0604020202020204" pitchFamily="34" charset="0"/>
                <a:ea typeface="Gulim" panose="020B0600000101010101" pitchFamily="34" charset="-127"/>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Gulim" panose="020B0600000101010101" pitchFamily="34" charset="-127"/>
              <a:cs typeface="+mn-cs"/>
            </a:endParaRPr>
          </a:p>
        </p:txBody>
      </p:sp>
      <p:sp>
        <p:nvSpPr>
          <p:cNvPr id="3076" name="Rectangle 4"/>
          <p:cNvSpPr>
            <a:spLocks noGrp="1" noRot="1"/>
          </p:cNvSpPr>
          <p:nvPr>
            <p:ph type="sldImg"/>
          </p:nvPr>
        </p:nvSpPr>
        <p:spPr>
          <a:xfrm>
            <a:off x="381000" y="685800"/>
            <a:ext cx="6096000" cy="3429000"/>
          </a:xfrm>
          <a:prstGeom prst="rect">
            <a:avLst/>
          </a:prstGeom>
          <a:noFill/>
          <a:ln w="9525">
            <a:noFill/>
          </a:ln>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ctr" anchorCtr="0" compatLnSpc="1"/>
          <a:lstStyle/>
          <a:p>
            <a:pPr marL="0" marR="0" lvl="0" indent="0" algn="l" defTabSz="914400" rtl="0" eaLnBrk="0" fontAlgn="base" latinLnBrk="1"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Gulim" panose="020B0600000101010101" pitchFamily="34" charset="-127"/>
                <a:ea typeface="Gulim" panose="020B0600000101010101" pitchFamily="34" charset="-127"/>
                <a:cs typeface="+mn-cs"/>
              </a:rPr>
              <a:t>Click to edit Master text styles</a:t>
            </a:r>
            <a:endParaRPr kumimoji="0" lang="en-US" altLang="zh-CN" sz="1200" b="0" i="0" u="none" strike="noStrike" kern="1200" cap="none" spc="0" normalizeH="0" baseline="0" noProof="0" smtClean="0">
              <a:ln>
                <a:noFill/>
              </a:ln>
              <a:solidFill>
                <a:schemeClr val="tx1"/>
              </a:solidFill>
              <a:effectLst/>
              <a:uLnTx/>
              <a:uFillTx/>
              <a:latin typeface="Gulim" panose="020B0600000101010101" pitchFamily="34" charset="-127"/>
              <a:ea typeface="Gulim" panose="020B0600000101010101" pitchFamily="34" charset="-127"/>
              <a:cs typeface="+mn-cs"/>
            </a:endParaRPr>
          </a:p>
          <a:p>
            <a:pPr marL="457200" marR="0" lvl="1" indent="0" algn="l" defTabSz="914400" rtl="0" eaLnBrk="0" fontAlgn="base" latinLnBrk="1"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Gulim" panose="020B0600000101010101" pitchFamily="34" charset="-127"/>
                <a:ea typeface="Gulim" panose="020B0600000101010101" pitchFamily="34" charset="-127"/>
                <a:cs typeface="+mn-cs"/>
              </a:rPr>
              <a:t>Second level</a:t>
            </a:r>
            <a:endParaRPr kumimoji="0" lang="en-US" altLang="zh-CN" sz="1200" b="0" i="0" u="none" strike="noStrike" kern="1200" cap="none" spc="0" normalizeH="0" baseline="0" noProof="0" smtClean="0">
              <a:ln>
                <a:noFill/>
              </a:ln>
              <a:solidFill>
                <a:schemeClr val="tx1"/>
              </a:solidFill>
              <a:effectLst/>
              <a:uLnTx/>
              <a:uFillTx/>
              <a:latin typeface="Gulim" panose="020B0600000101010101" pitchFamily="34" charset="-127"/>
              <a:ea typeface="Gulim" panose="020B0600000101010101" pitchFamily="34" charset="-127"/>
              <a:cs typeface="+mn-cs"/>
            </a:endParaRPr>
          </a:p>
          <a:p>
            <a:pPr marL="914400" marR="0" lvl="2" indent="0" algn="l" defTabSz="914400" rtl="0" eaLnBrk="0" fontAlgn="base" latinLnBrk="1"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Gulim" panose="020B0600000101010101" pitchFamily="34" charset="-127"/>
                <a:ea typeface="Gulim" panose="020B0600000101010101" pitchFamily="34" charset="-127"/>
                <a:cs typeface="+mn-cs"/>
              </a:rPr>
              <a:t>Third level</a:t>
            </a:r>
            <a:endParaRPr kumimoji="0" lang="en-US" altLang="zh-CN" sz="1200" b="0" i="0" u="none" strike="noStrike" kern="1200" cap="none" spc="0" normalizeH="0" baseline="0" noProof="0" smtClean="0">
              <a:ln>
                <a:noFill/>
              </a:ln>
              <a:solidFill>
                <a:schemeClr val="tx1"/>
              </a:solidFill>
              <a:effectLst/>
              <a:uLnTx/>
              <a:uFillTx/>
              <a:latin typeface="Gulim" panose="020B0600000101010101" pitchFamily="34" charset="-127"/>
              <a:ea typeface="Gulim" panose="020B0600000101010101" pitchFamily="34" charset="-127"/>
              <a:cs typeface="+mn-cs"/>
            </a:endParaRPr>
          </a:p>
          <a:p>
            <a:pPr marL="1371600" marR="0" lvl="3" indent="0" algn="l" defTabSz="914400" rtl="0" eaLnBrk="0" fontAlgn="base" latinLnBrk="1"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Gulim" panose="020B0600000101010101" pitchFamily="34" charset="-127"/>
                <a:ea typeface="Gulim" panose="020B0600000101010101" pitchFamily="34" charset="-127"/>
                <a:cs typeface="+mn-cs"/>
              </a:rPr>
              <a:t>Fourth level</a:t>
            </a:r>
            <a:endParaRPr kumimoji="0" lang="en-US" altLang="zh-CN" sz="1200" b="0" i="0" u="none" strike="noStrike" kern="1200" cap="none" spc="0" normalizeH="0" baseline="0" noProof="0" smtClean="0">
              <a:ln>
                <a:noFill/>
              </a:ln>
              <a:solidFill>
                <a:schemeClr val="tx1"/>
              </a:solidFill>
              <a:effectLst/>
              <a:uLnTx/>
              <a:uFillTx/>
              <a:latin typeface="Gulim" panose="020B0600000101010101" pitchFamily="34" charset="-127"/>
              <a:ea typeface="Gulim" panose="020B0600000101010101" pitchFamily="34" charset="-127"/>
              <a:cs typeface="+mn-cs"/>
            </a:endParaRPr>
          </a:p>
          <a:p>
            <a:pPr marL="1828800" marR="0" lvl="4" indent="0" algn="l" defTabSz="914400" rtl="0" eaLnBrk="0" fontAlgn="base" latinLnBrk="1"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Gulim" panose="020B0600000101010101" pitchFamily="34" charset="-127"/>
                <a:ea typeface="Gulim" panose="020B0600000101010101" pitchFamily="34" charset="-127"/>
                <a:cs typeface="+mn-cs"/>
              </a:rPr>
              <a:t>Fifth level</a:t>
            </a:r>
            <a:endParaRPr kumimoji="0" lang="en-US" altLang="zh-CN" sz="1200" b="0" i="0" u="none" strike="noStrike" kern="1200" cap="none" spc="0" normalizeH="0" baseline="0" noProof="0" smtClean="0">
              <a:ln>
                <a:noFill/>
              </a:ln>
              <a:solidFill>
                <a:schemeClr val="tx1"/>
              </a:solidFill>
              <a:effectLst/>
              <a:uLnTx/>
              <a:uFillTx/>
              <a:latin typeface="Gulim" panose="020B0600000101010101" pitchFamily="34" charset="-127"/>
              <a:ea typeface="Gulim" panose="020B0600000101010101" pitchFamily="34" charset="-127"/>
              <a:cs typeface="+mn-cs"/>
            </a:endParaRP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buFont typeface="Arial" panose="020B0604020202020204" pitchFamily="34" charset="0"/>
              <a:buNone/>
              <a:defRPr sz="1200" smtClean="0">
                <a:latin typeface="Arial" panose="020B0604020202020204" pitchFamily="34" charset="0"/>
                <a:ea typeface="Gulim" panose="020B0600000101010101" pitchFamily="34" charset="-127"/>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Gulim" panose="020B0600000101010101" pitchFamily="34" charset="-127"/>
              <a:cs typeface="+mn-cs"/>
            </a:endParaRP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fontAlgn="base" hangingPunct="1">
              <a:buNone/>
            </a:pPr>
            <a:fld id="{9A0DB2DC-4C9A-4742-B13C-FB6460FD3503}" type="slidenum">
              <a:rPr lang="ko-KR" altLang="en-US" sz="1200" strike="noStrike" noProof="1" dirty="0">
                <a:latin typeface="Arial" panose="020B0604020202020204" pitchFamily="34" charset="0"/>
                <a:ea typeface="Gulim" panose="020B0600000101010101" pitchFamily="34" charset="-127"/>
                <a:cs typeface="+mn-cs"/>
              </a:rPr>
            </a:fld>
            <a:endParaRPr lang="ko-KR" altLang="en-US" sz="1200" strike="noStrike" noProof="1" dirty="0">
              <a:latin typeface="Arial" panose="020B0604020202020204" pitchFamily="34" charset="0"/>
              <a:ea typeface="Gulim" panose="020B0600000101010101" pitchFamily="34" charset="-127"/>
            </a:endParaRPr>
          </a:p>
        </p:txBody>
      </p:sp>
    </p:spTree>
  </p:cSld>
  <p:clrMap bg1="lt1" tx1="dk1" bg2="lt2" tx2="dk2" accent1="accent1" accent2="accent2" accent3="accent3" accent4="accent4" accent5="accent5" accent6="accent6" hlink="hlink" folHlink="folHlink"/>
  <p:hf sldNum="0" hdr="0" ftr="0" dt="0"/>
  <p:notesStyle>
    <a:lvl1pPr algn="l" rtl="0" eaLnBrk="0" fontAlgn="base" latinLnBrk="1" hangingPunct="0">
      <a:spcBef>
        <a:spcPct val="30000"/>
      </a:spcBef>
      <a:spcAft>
        <a:spcPct val="0"/>
      </a:spcAft>
      <a:defRPr sz="1200" kern="1200">
        <a:solidFill>
          <a:schemeClr val="tx1"/>
        </a:solidFill>
        <a:latin typeface="Gulim" panose="020B0600000101010101" pitchFamily="34" charset="-127"/>
        <a:ea typeface="Gulim" panose="020B0600000101010101" pitchFamily="34" charset="-127"/>
        <a:cs typeface="+mn-cs"/>
      </a:defRPr>
    </a:lvl1pPr>
    <a:lvl2pPr marL="457200" algn="l" rtl="0" eaLnBrk="0" fontAlgn="base" latinLnBrk="1" hangingPunct="0">
      <a:spcBef>
        <a:spcPct val="30000"/>
      </a:spcBef>
      <a:spcAft>
        <a:spcPct val="0"/>
      </a:spcAft>
      <a:defRPr sz="1200" kern="1200">
        <a:solidFill>
          <a:schemeClr val="tx1"/>
        </a:solidFill>
        <a:latin typeface="Gulim" panose="020B0600000101010101" pitchFamily="34" charset="-127"/>
        <a:ea typeface="Gulim" panose="020B0600000101010101" pitchFamily="34" charset="-127"/>
        <a:cs typeface="+mn-cs"/>
      </a:defRPr>
    </a:lvl2pPr>
    <a:lvl3pPr marL="914400" algn="l" rtl="0" eaLnBrk="0" fontAlgn="base" latinLnBrk="1" hangingPunct="0">
      <a:spcBef>
        <a:spcPct val="30000"/>
      </a:spcBef>
      <a:spcAft>
        <a:spcPct val="0"/>
      </a:spcAft>
      <a:defRPr sz="1200" kern="1200">
        <a:solidFill>
          <a:schemeClr val="tx1"/>
        </a:solidFill>
        <a:latin typeface="Gulim" panose="020B0600000101010101" pitchFamily="34" charset="-127"/>
        <a:ea typeface="Gulim" panose="020B0600000101010101" pitchFamily="34" charset="-127"/>
        <a:cs typeface="+mn-cs"/>
      </a:defRPr>
    </a:lvl3pPr>
    <a:lvl4pPr marL="1371600" algn="l" rtl="0" eaLnBrk="0" fontAlgn="base" latinLnBrk="1" hangingPunct="0">
      <a:spcBef>
        <a:spcPct val="30000"/>
      </a:spcBef>
      <a:spcAft>
        <a:spcPct val="0"/>
      </a:spcAft>
      <a:defRPr sz="1200" kern="1200">
        <a:solidFill>
          <a:schemeClr val="tx1"/>
        </a:solidFill>
        <a:latin typeface="Gulim" panose="020B0600000101010101" pitchFamily="34" charset="-127"/>
        <a:ea typeface="Gulim" panose="020B0600000101010101" pitchFamily="34" charset="-127"/>
        <a:cs typeface="+mn-cs"/>
      </a:defRPr>
    </a:lvl4pPr>
    <a:lvl5pPr marL="1828800" algn="l" rtl="0" eaLnBrk="0" fontAlgn="base" latinLnBrk="1" hangingPunct="0">
      <a:spcBef>
        <a:spcPct val="30000"/>
      </a:spcBef>
      <a:spcAft>
        <a:spcPct val="0"/>
      </a:spcAft>
      <a:defRPr sz="1200" kern="1200">
        <a:solidFill>
          <a:schemeClr val="tx1"/>
        </a:solidFill>
        <a:latin typeface="Gulim" panose="020B0600000101010101" pitchFamily="34" charset="-127"/>
        <a:ea typeface="Gulim" panose="020B0600000101010101" pitchFamily="34" charset="-127"/>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3642FC-928E-44E4-A2CA-8B537D4A8328}" type="slidenum">
              <a:rPr lang="zh-CN" altLang="en-US" smtClean="0">
                <a:solidFill>
                  <a:prstClr val="black"/>
                </a:solidFill>
              </a:rPr>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18" name="Rectangle 2"/>
          <p:cNvSpPr>
            <a:spLocks noChangeArrowheads="1"/>
          </p:cNvSpPr>
          <p:nvPr userDrawn="1"/>
        </p:nvSpPr>
        <p:spPr bwMode="auto">
          <a:xfrm>
            <a:off x="10672763" y="0"/>
            <a:ext cx="1519238" cy="6858000"/>
          </a:xfrm>
          <a:prstGeom prst="rect">
            <a:avLst/>
          </a:prstGeom>
          <a:solidFill>
            <a:schemeClr val="bg2">
              <a:alpha val="39999"/>
            </a:schemeClr>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9" name="Rectangle 3"/>
          <p:cNvSpPr>
            <a:spLocks noChangeArrowheads="1"/>
          </p:cNvSpPr>
          <p:nvPr userDrawn="1"/>
        </p:nvSpPr>
        <p:spPr bwMode="auto">
          <a:xfrm>
            <a:off x="-14287" y="4648200"/>
            <a:ext cx="12192000" cy="2219325"/>
          </a:xfrm>
          <a:prstGeom prst="rect">
            <a:avLst/>
          </a:prstGeom>
          <a:solidFill>
            <a:schemeClr val="folHlink">
              <a:alpha val="31000"/>
            </a:schemeClr>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0" name="Rectangle 4"/>
          <p:cNvSpPr>
            <a:spLocks noChangeArrowheads="1"/>
          </p:cNvSpPr>
          <p:nvPr userDrawn="1"/>
        </p:nvSpPr>
        <p:spPr bwMode="auto">
          <a:xfrm>
            <a:off x="0" y="2149475"/>
            <a:ext cx="12192000" cy="2498725"/>
          </a:xfrm>
          <a:prstGeom prst="rect">
            <a:avLst/>
          </a:prstGeom>
          <a:solidFill>
            <a:schemeClr val="tx1"/>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1" name="Freeform 7"/>
          <p:cNvSpPr/>
          <p:nvPr userDrawn="1"/>
        </p:nvSpPr>
        <p:spPr bwMode="auto">
          <a:xfrm>
            <a:off x="-14287" y="2133600"/>
            <a:ext cx="10687050" cy="2271713"/>
          </a:xfrm>
          <a:custGeom>
            <a:avLst/>
            <a:gdLst/>
            <a:ahLst/>
            <a:cxnLst>
              <a:cxn ang="0">
                <a:pos x="0" y="0"/>
              </a:cxn>
              <a:cxn ang="0">
                <a:pos x="5049" y="2"/>
              </a:cxn>
              <a:cxn ang="0">
                <a:pos x="5048" y="1458"/>
              </a:cxn>
              <a:cxn ang="0">
                <a:pos x="0" y="1471"/>
              </a:cxn>
              <a:cxn ang="0">
                <a:pos x="0" y="0"/>
              </a:cxn>
            </a:cxnLst>
            <a:rect l="0" t="0" r="r" b="b"/>
            <a:pathLst>
              <a:path w="5049" h="1471">
                <a:moveTo>
                  <a:pt x="0" y="0"/>
                </a:moveTo>
                <a:lnTo>
                  <a:pt x="5049" y="2"/>
                </a:lnTo>
                <a:lnTo>
                  <a:pt x="5048" y="1458"/>
                </a:lnTo>
                <a:lnTo>
                  <a:pt x="0" y="1471"/>
                </a:lnTo>
                <a:lnTo>
                  <a:pt x="0" y="0"/>
                </a:lnTo>
                <a:close/>
              </a:path>
            </a:pathLst>
          </a:custGeom>
          <a:solidFill>
            <a:schemeClr val="accent1">
              <a:alpha val="73000"/>
            </a:schemeClr>
          </a:solidFill>
          <a:ln w="9525">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2" name="AutoShape 8"/>
          <p:cNvSpPr>
            <a:spLocks noChangeArrowheads="1"/>
          </p:cNvSpPr>
          <p:nvPr userDrawn="1"/>
        </p:nvSpPr>
        <p:spPr bwMode="auto">
          <a:xfrm>
            <a:off x="10261600" y="5943600"/>
            <a:ext cx="812800" cy="533400"/>
          </a:xfrm>
          <a:prstGeom prst="hexagon">
            <a:avLst>
              <a:gd name="adj" fmla="val 28571"/>
              <a:gd name="vf" fmla="val 115470"/>
            </a:avLst>
          </a:prstGeom>
          <a:solidFill>
            <a:schemeClr val="hlink">
              <a:alpha val="50000"/>
            </a:schemeClr>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3" name="AutoShape 9"/>
          <p:cNvSpPr>
            <a:spLocks noChangeArrowheads="1"/>
          </p:cNvSpPr>
          <p:nvPr userDrawn="1"/>
        </p:nvSpPr>
        <p:spPr bwMode="auto">
          <a:xfrm>
            <a:off x="10972800" y="5638800"/>
            <a:ext cx="812800" cy="533400"/>
          </a:xfrm>
          <a:prstGeom prst="hexagon">
            <a:avLst>
              <a:gd name="adj" fmla="val 28571"/>
              <a:gd name="vf" fmla="val 115470"/>
            </a:avLst>
          </a:prstGeom>
          <a:solidFill>
            <a:schemeClr val="hlink">
              <a:alpha val="50000"/>
            </a:schemeClr>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4" name="AutoShape 10"/>
          <p:cNvSpPr>
            <a:spLocks noChangeArrowheads="1"/>
          </p:cNvSpPr>
          <p:nvPr userDrawn="1"/>
        </p:nvSpPr>
        <p:spPr bwMode="auto">
          <a:xfrm>
            <a:off x="10960100" y="6229350"/>
            <a:ext cx="812800" cy="533400"/>
          </a:xfrm>
          <a:prstGeom prst="hexagon">
            <a:avLst>
              <a:gd name="adj" fmla="val 28571"/>
              <a:gd name="vf" fmla="val 115470"/>
            </a:avLst>
          </a:prstGeom>
          <a:solidFill>
            <a:schemeClr val="hlink">
              <a:alpha val="50000"/>
            </a:schemeClr>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14" name="图片 13"/>
          <p:cNvPicPr>
            <a:picLocks noChangeAspect="1"/>
          </p:cNvPicPr>
          <p:nvPr userDrawn="1"/>
        </p:nvPicPr>
        <p:blipFill>
          <a:blip r:embed="rId2"/>
          <a:stretch>
            <a:fillRect/>
          </a:stretch>
        </p:blipFill>
        <p:spPr>
          <a:xfrm>
            <a:off x="85725" y="2149475"/>
            <a:ext cx="4283075" cy="3392488"/>
          </a:xfrm>
          <a:prstGeom prst="rect">
            <a:avLst/>
          </a:prstGeom>
          <a:effectLst>
            <a:outerShdw blurRad="50800" dist="38100" algn="l" rotWithShape="0">
              <a:prstClr val="black">
                <a:alpha val="40000"/>
              </a:prstClr>
            </a:outerShdw>
          </a:effectLst>
        </p:spPr>
      </p:pic>
      <p:sp>
        <p:nvSpPr>
          <p:cNvPr id="2060" name="Rectangle 12"/>
          <p:cNvSpPr>
            <a:spLocks noGrp="1" noChangeArrowheads="1"/>
          </p:cNvSpPr>
          <p:nvPr>
            <p:ph type="ctrTitle" sz="quarter"/>
          </p:nvPr>
        </p:nvSpPr>
        <p:spPr>
          <a:xfrm>
            <a:off x="1016000" y="1371600"/>
            <a:ext cx="9550400" cy="762000"/>
          </a:xfrm>
        </p:spPr>
        <p:txBody>
          <a:bodyPr/>
          <a:lstStyle>
            <a:lvl1pPr algn="r">
              <a:defRPr sz="3600" b="1">
                <a:solidFill>
                  <a:schemeClr val="tx2"/>
                </a:solidFill>
              </a:defRPr>
            </a:lvl1pPr>
          </a:lstStyle>
          <a:p>
            <a:pPr fontAlgn="base"/>
            <a:r>
              <a:rPr lang="zh-CN" altLang="en-US" strike="noStrike" noProof="1"/>
              <a:t>单击此处编辑母版标题样式</a:t>
            </a:r>
            <a:endParaRPr lang="zh-CN" altLang="en-US" strike="noStrike" noProof="1"/>
          </a:p>
        </p:txBody>
      </p:sp>
      <p:sp>
        <p:nvSpPr>
          <p:cNvPr id="2064" name="Rectangle 16"/>
          <p:cNvSpPr>
            <a:spLocks noGrp="1" noChangeArrowheads="1"/>
          </p:cNvSpPr>
          <p:nvPr>
            <p:ph type="subTitle" sz="quarter" idx="1"/>
          </p:nvPr>
        </p:nvSpPr>
        <p:spPr>
          <a:xfrm>
            <a:off x="4368800" y="3124200"/>
            <a:ext cx="6096000" cy="685800"/>
          </a:xfrm>
        </p:spPr>
        <p:txBody>
          <a:bodyPr/>
          <a:lstStyle>
            <a:lvl1pPr marL="0" indent="0" algn="r">
              <a:buFont typeface="Wingdings" panose="05000000000000000000" pitchFamily="2" charset="2"/>
              <a:buNone/>
              <a:defRPr sz="1800" b="0">
                <a:solidFill>
                  <a:schemeClr val="bg1"/>
                </a:solidFill>
              </a:defRPr>
            </a:lvl1pPr>
          </a:lstStyle>
          <a:p>
            <a:pPr fontAlgn="base"/>
            <a:r>
              <a:rPr lang="zh-CN" altLang="en-US" strike="noStrike" noProof="1"/>
              <a:t>单击此处编辑母版副标题样式</a:t>
            </a:r>
            <a:endParaRPr lang="zh-CN" altLang="en-US" strike="noStrike" noProof="1"/>
          </a:p>
        </p:txBody>
      </p:sp>
      <p:sp>
        <p:nvSpPr>
          <p:cNvPr id="28" name="Rectangle 5"/>
          <p:cNvSpPr>
            <a:spLocks noGrp="1" noChangeArrowheads="1"/>
          </p:cNvSpPr>
          <p:nvPr>
            <p:ph type="dt" sz="quarter" idx="2"/>
          </p:nvPr>
        </p:nvSpPr>
        <p:spPr bwMode="auto">
          <a:xfrm>
            <a:off x="5384800" y="6553200"/>
            <a:ext cx="2438400" cy="152400"/>
          </a:xfrm>
          <a:prstGeom prst="rect">
            <a:avLst/>
          </a:prstGeom>
          <a:noFill/>
          <a:ln w="9525">
            <a:noFill/>
            <a:miter lim="800000"/>
          </a:ln>
          <a:effectLst/>
        </p:spPr>
        <p:txBody>
          <a:bodyPr vert="horz" wrap="square" lIns="91440" tIns="45720" rIns="91440" bIns="45720" numCol="1" anchor="t" anchorCtr="0" compatLnSpc="1"/>
          <a:lstStyle>
            <a:lvl1pPr algn="r">
              <a:defRPr sz="1400" smtClean="0">
                <a:solidFill>
                  <a:schemeClr val="tx2"/>
                </a:solidFill>
                <a:latin typeface="Times New Roman" panose="02020603050405020304" pitchFamily="18"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2"/>
              </a:solidFill>
              <a:effectLst/>
              <a:uLnTx/>
              <a:uFillTx/>
              <a:latin typeface="Times New Roman" panose="02020603050405020304" pitchFamily="18" charset="0"/>
              <a:ea typeface="Gulim" panose="020B0600000101010101" pitchFamily="34" charset="-127"/>
              <a:cs typeface="+mn-cs"/>
            </a:endParaRPr>
          </a:p>
        </p:txBody>
      </p:sp>
      <p:sp>
        <p:nvSpPr>
          <p:cNvPr id="29" name="Rectangle 6"/>
          <p:cNvSpPr>
            <a:spLocks noGrp="1" noChangeArrowheads="1"/>
          </p:cNvSpPr>
          <p:nvPr>
            <p:ph type="ftr" sz="quarter" idx="3"/>
          </p:nvPr>
        </p:nvSpPr>
        <p:spPr bwMode="auto">
          <a:xfrm>
            <a:off x="406400" y="6553200"/>
            <a:ext cx="3149600" cy="228600"/>
          </a:xfrm>
          <a:prstGeom prst="rect">
            <a:avLst/>
          </a:prstGeom>
          <a:ln>
            <a:miter lim="800000"/>
          </a:ln>
        </p:spPr>
        <p:txBody>
          <a:bodyPr vert="horz" wrap="square" lIns="91440" tIns="45720" rIns="91440" bIns="45720" numCol="1" anchor="t" anchorCtr="0" compatLnSpc="1"/>
          <a:lstStyle>
            <a:lvl1pPr algn="ctr" eaLnBrk="1" hangingPunct="1">
              <a:buFont typeface="Arial" panose="020B0604020202020204" pitchFamily="34" charset="0"/>
              <a:buNone/>
              <a:defRPr sz="1400" smtClean="0">
                <a:solidFill>
                  <a:schemeClr val="tx2"/>
                </a:solidFill>
                <a:ea typeface="Gulim" panose="020B0600000101010101" pitchFamily="34" charset="-127"/>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2"/>
              </a:solidFill>
              <a:effectLst/>
              <a:uLnTx/>
              <a:uFillTx/>
              <a:latin typeface="Times New Roman" panose="02020603050405020304" pitchFamily="18" charset="0"/>
              <a:ea typeface="Gulim" panose="020B0600000101010101" pitchFamily="34" charset="-127"/>
              <a:cs typeface="+mn-cs"/>
            </a:endParaRPr>
          </a:p>
        </p:txBody>
      </p:sp>
      <p:sp>
        <p:nvSpPr>
          <p:cNvPr id="30" name="Rectangle 11"/>
          <p:cNvSpPr>
            <a:spLocks noGrp="1" noChangeArrowheads="1"/>
          </p:cNvSpPr>
          <p:nvPr>
            <p:ph type="sldNum" sz="quarter" idx="4"/>
          </p:nvPr>
        </p:nvSpPr>
        <p:spPr bwMode="auto">
          <a:xfrm>
            <a:off x="11074400" y="6400800"/>
            <a:ext cx="508000" cy="152400"/>
          </a:xfrm>
          <a:prstGeom prst="rect">
            <a:avLst/>
          </a:prstGeom>
          <a:solidFill>
            <a:schemeClr val="bg2"/>
          </a:solidFill>
          <a:ln w="9525">
            <a:noFill/>
            <a:miter lim="800000"/>
          </a:ln>
          <a:effectLst/>
        </p:spPr>
        <p:txBody>
          <a:bodyPr vert="horz" wrap="square" lIns="91440" tIns="45720" rIns="91440" bIns="45720" numCol="1" anchor="t" anchorCtr="0" compatLnSpc="1"/>
          <a:p>
            <a:pPr algn="r" eaLnBrk="1" fontAlgn="base" hangingPunct="1">
              <a:buNone/>
            </a:pPr>
            <a:fld id="{9A0DB2DC-4C9A-4742-B13C-FB6460FD3503}" type="slidenum">
              <a:rPr lang="ko-KR" altLang="en-US" sz="1400" strike="noStrike" noProof="1" dirty="0">
                <a:latin typeface="Verdana" panose="020B0604030504040204" pitchFamily="34" charset="0"/>
                <a:ea typeface="Gulim" panose="020B0600000101010101" pitchFamily="34" charset="-127"/>
                <a:cs typeface="+mn-cs"/>
              </a:rPr>
            </a:fld>
            <a:endParaRPr lang="ko-KR" altLang="en-US" sz="1400" strike="noStrike" noProof="1" dirty="0">
              <a:ea typeface="Gulim" panose="020B0600000101010101" pitchFamily="34" charset="-127"/>
            </a:endParaRPr>
          </a:p>
        </p:txBody>
      </p:sp>
    </p:spTree>
  </p:cSld>
  <p:clrMapOvr>
    <a:masterClrMapping/>
  </p:clrMapOvr>
  <p:transition>
    <p:random/>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5" name="灯片编号占位符 4"/>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13800" y="381000"/>
            <a:ext cx="2768600" cy="59436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508000" y="381000"/>
            <a:ext cx="8102600" cy="59436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5" name="灯片编号占位符 4"/>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625600" y="381000"/>
            <a:ext cx="8839200" cy="533400"/>
          </a:xfr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508000" y="1066800"/>
            <a:ext cx="11074400" cy="52578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Char char="u"/>
              <a:defRPr/>
            </a:pPr>
            <a:endParaRPr kumimoji="0" lang="zh-CN" altLang="en-US" sz="28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5" name="灯片编号占位符 4"/>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58800" y="1193800"/>
            <a:ext cx="10274935" cy="4889500"/>
          </a:xfrm>
        </p:spPr>
        <p:txBody>
          <a:bodyPr/>
          <a:lstStyle>
            <a:lvl2pPr>
              <a:defRPr>
                <a:latin typeface="+mn-lt"/>
              </a:defRPr>
            </a:lvl2pPr>
            <a:lvl3pPr>
              <a:defRPr>
                <a:latin typeface="Verdana" panose="020B0604030504040204" pitchFamily="34" charset="0"/>
              </a:defRPr>
            </a:lvl3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5" name="灯片编号占位符 4"/>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5" name="灯片编号占位符 4"/>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508000" y="1066800"/>
            <a:ext cx="5435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46800" y="1066800"/>
            <a:ext cx="5435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6" name="灯片编号占位符 5"/>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8" name="灯片编号占位符 7"/>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4" name="灯片编号占位符 3"/>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3" name="灯片编号占位符 2"/>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6" name="灯片编号占位符 5"/>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6" name="灯片编号占位符 5"/>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Freeform 2"/>
          <p:cNvSpPr/>
          <p:nvPr/>
        </p:nvSpPr>
        <p:spPr bwMode="auto">
          <a:xfrm>
            <a:off x="-12700" y="344488"/>
            <a:ext cx="10926763" cy="633413"/>
          </a:xfrm>
          <a:custGeom>
            <a:avLst/>
            <a:gdLst/>
            <a:ahLst/>
            <a:cxnLst>
              <a:cxn ang="0">
                <a:pos x="0" y="0"/>
              </a:cxn>
              <a:cxn ang="0">
                <a:pos x="5049" y="2"/>
              </a:cxn>
              <a:cxn ang="0">
                <a:pos x="5048" y="1458"/>
              </a:cxn>
              <a:cxn ang="0">
                <a:pos x="0" y="1471"/>
              </a:cxn>
              <a:cxn ang="0">
                <a:pos x="0" y="0"/>
              </a:cxn>
            </a:cxnLst>
            <a:rect l="0" t="0" r="r" b="b"/>
            <a:pathLst>
              <a:path w="5049" h="1471">
                <a:moveTo>
                  <a:pt x="0" y="0"/>
                </a:moveTo>
                <a:lnTo>
                  <a:pt x="5049" y="2"/>
                </a:lnTo>
                <a:lnTo>
                  <a:pt x="5048" y="1458"/>
                </a:lnTo>
                <a:lnTo>
                  <a:pt x="0" y="1471"/>
                </a:lnTo>
                <a:lnTo>
                  <a:pt x="0" y="0"/>
                </a:lnTo>
                <a:close/>
              </a:path>
            </a:pathLst>
          </a:custGeom>
          <a:solidFill>
            <a:schemeClr val="tx1"/>
          </a:solidFill>
          <a:ln w="9525">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27" name="Rectangle 3"/>
          <p:cNvSpPr>
            <a:spLocks noGrp="1" noChangeArrowheads="1"/>
          </p:cNvSpPr>
          <p:nvPr>
            <p:ph type="dt" sz="half" idx="2"/>
          </p:nvPr>
        </p:nvSpPr>
        <p:spPr bwMode="auto">
          <a:xfrm>
            <a:off x="439738" y="6502400"/>
            <a:ext cx="3352800" cy="228600"/>
          </a:xfrm>
          <a:prstGeom prst="rect">
            <a:avLst/>
          </a:prstGeom>
          <a:noFill/>
          <a:ln w="9525">
            <a:noFill/>
            <a:miter lim="800000"/>
          </a:ln>
          <a:effectLst/>
        </p:spPr>
        <p:txBody>
          <a:bodyPr vert="horz" wrap="square" lIns="91440" tIns="45720" rIns="91440" bIns="45720" numCol="1" anchor="t" anchorCtr="0" compatLnSpc="1"/>
          <a:lstStyle>
            <a:lvl1pPr eaLnBrk="1" hangingPunct="1">
              <a:buFont typeface="Arial" panose="020B0604020202020204" pitchFamily="34" charset="0"/>
              <a:buNone/>
              <a:defRPr sz="1000" smtClean="0">
                <a:latin typeface="+mn-lt"/>
                <a:ea typeface="Gulim" panose="020B0600000101010101" pitchFamily="34" charset="-127"/>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1028" name="Rectangle 4"/>
          <p:cNvSpPr>
            <a:spLocks noGrp="1"/>
          </p:cNvSpPr>
          <p:nvPr>
            <p:ph type="body"/>
          </p:nvPr>
        </p:nvSpPr>
        <p:spPr>
          <a:xfrm>
            <a:off x="892810" y="2697480"/>
            <a:ext cx="9895205" cy="3246120"/>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grpSp>
        <p:nvGrpSpPr>
          <p:cNvPr id="1029" name="Group 5"/>
          <p:cNvGrpSpPr/>
          <p:nvPr userDrawn="1"/>
        </p:nvGrpSpPr>
        <p:grpSpPr>
          <a:xfrm>
            <a:off x="10871200" y="0"/>
            <a:ext cx="1320800" cy="6858000"/>
            <a:chOff x="0" y="0"/>
            <a:chExt cx="720" cy="4320"/>
          </a:xfrm>
        </p:grpSpPr>
        <p:sp>
          <p:nvSpPr>
            <p:cNvPr id="1030" name="Rectangle 6"/>
            <p:cNvSpPr>
              <a:spLocks noChangeArrowheads="1"/>
            </p:cNvSpPr>
            <p:nvPr/>
          </p:nvSpPr>
          <p:spPr bwMode="auto">
            <a:xfrm>
              <a:off x="2" y="0"/>
              <a:ext cx="718" cy="4320"/>
            </a:xfrm>
            <a:prstGeom prst="rect">
              <a:avLst/>
            </a:prstGeom>
            <a:solidFill>
              <a:schemeClr val="bg2">
                <a:alpha val="39999"/>
              </a:schemeClr>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1" name="Rectangle 7"/>
            <p:cNvSpPr>
              <a:spLocks noChangeArrowheads="1"/>
            </p:cNvSpPr>
            <p:nvPr/>
          </p:nvSpPr>
          <p:spPr bwMode="auto">
            <a:xfrm>
              <a:off x="0" y="219"/>
              <a:ext cx="720" cy="393"/>
            </a:xfrm>
            <a:prstGeom prst="rect">
              <a:avLst/>
            </a:prstGeom>
            <a:solidFill>
              <a:schemeClr val="accent1"/>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1032" name="Rectangle 8"/>
          <p:cNvSpPr>
            <a:spLocks noGrp="1"/>
          </p:cNvSpPr>
          <p:nvPr>
            <p:ph type="title"/>
          </p:nvPr>
        </p:nvSpPr>
        <p:spPr>
          <a:xfrm>
            <a:off x="1625600" y="381000"/>
            <a:ext cx="8839200" cy="533400"/>
          </a:xfrm>
          <a:prstGeom prst="rect">
            <a:avLst/>
          </a:prstGeom>
          <a:noFill/>
          <a:ln w="9525">
            <a:noFill/>
          </a:ln>
        </p:spPr>
        <p:txBody>
          <a:bodyPr anchor="ctr"/>
          <a:p>
            <a:pPr lvl="0"/>
            <a:r>
              <a:rPr lang="zh-CN" altLang="en-US" dirty="0"/>
              <a:t>单击此处编辑母版标题样式</a:t>
            </a:r>
            <a:endParaRPr lang="zh-CN" altLang="en-US" dirty="0"/>
          </a:p>
        </p:txBody>
      </p:sp>
      <p:grpSp>
        <p:nvGrpSpPr>
          <p:cNvPr id="1033" name="Group 9"/>
          <p:cNvGrpSpPr/>
          <p:nvPr userDrawn="1"/>
        </p:nvGrpSpPr>
        <p:grpSpPr>
          <a:xfrm>
            <a:off x="203200" y="228600"/>
            <a:ext cx="1117600" cy="838200"/>
            <a:chOff x="0" y="0"/>
            <a:chExt cx="510" cy="480"/>
          </a:xfrm>
        </p:grpSpPr>
        <p:sp>
          <p:nvSpPr>
            <p:cNvPr id="1034" name="AutoShape 10"/>
            <p:cNvSpPr>
              <a:spLocks noChangeArrowheads="1"/>
            </p:cNvSpPr>
            <p:nvPr/>
          </p:nvSpPr>
          <p:spPr bwMode="auto">
            <a:xfrm>
              <a:off x="0" y="114"/>
              <a:ext cx="288" cy="240"/>
            </a:xfrm>
            <a:prstGeom prst="hexagon">
              <a:avLst>
                <a:gd name="adj" fmla="val 30000"/>
                <a:gd name="vf" fmla="val 115470"/>
              </a:avLst>
            </a:prstGeom>
            <a:solidFill>
              <a:schemeClr val="hlink"/>
            </a:solidFill>
            <a:ln w="28575" cmpd="sng">
              <a:solidFill>
                <a:schemeClr val="bg1"/>
              </a:solidFill>
              <a:miter lim="800000"/>
            </a:ln>
            <a:effectLst>
              <a:outerShdw dist="56796" dir="1593903" algn="ctr" rotWithShape="0">
                <a:srgbClr val="666633">
                  <a:alpha val="50000"/>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5" name="AutoShape 11"/>
            <p:cNvSpPr>
              <a:spLocks noChangeArrowheads="1"/>
            </p:cNvSpPr>
            <p:nvPr/>
          </p:nvSpPr>
          <p:spPr bwMode="auto">
            <a:xfrm>
              <a:off x="222" y="0"/>
              <a:ext cx="288" cy="240"/>
            </a:xfrm>
            <a:prstGeom prst="hexagon">
              <a:avLst>
                <a:gd name="adj" fmla="val 30000"/>
                <a:gd name="vf" fmla="val 115470"/>
              </a:avLst>
            </a:prstGeom>
            <a:solidFill>
              <a:schemeClr val="accent2"/>
            </a:solidFill>
            <a:ln w="28575" cmpd="sng">
              <a:solidFill>
                <a:schemeClr val="bg1"/>
              </a:solidFill>
              <a:miter lim="800000"/>
            </a:ln>
            <a:effectLst>
              <a:outerShdw dist="56796" dir="1593903" algn="ctr" rotWithShape="0">
                <a:srgbClr val="666633">
                  <a:alpha val="50000"/>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6" name="AutoShape 12"/>
            <p:cNvSpPr>
              <a:spLocks noChangeArrowheads="1"/>
            </p:cNvSpPr>
            <p:nvPr/>
          </p:nvSpPr>
          <p:spPr bwMode="auto">
            <a:xfrm>
              <a:off x="222" y="240"/>
              <a:ext cx="288" cy="240"/>
            </a:xfrm>
            <a:prstGeom prst="hexagon">
              <a:avLst>
                <a:gd name="adj" fmla="val 30000"/>
                <a:gd name="vf" fmla="val 115470"/>
              </a:avLst>
            </a:prstGeom>
            <a:solidFill>
              <a:schemeClr val="accent1"/>
            </a:solidFill>
            <a:ln w="28575" cmpd="sng">
              <a:solidFill>
                <a:schemeClr val="bg1"/>
              </a:solidFill>
              <a:miter lim="800000"/>
            </a:ln>
            <a:effectLst>
              <a:outerShdw dist="56796" dir="1593903" algn="ctr" rotWithShape="0">
                <a:srgbClr val="666633">
                  <a:alpha val="50000"/>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1037" name="AutoShape 13"/>
          <p:cNvSpPr>
            <a:spLocks noChangeArrowheads="1"/>
          </p:cNvSpPr>
          <p:nvPr/>
        </p:nvSpPr>
        <p:spPr bwMode="auto">
          <a:xfrm>
            <a:off x="10261600" y="5943600"/>
            <a:ext cx="812800" cy="533400"/>
          </a:xfrm>
          <a:prstGeom prst="hexagon">
            <a:avLst>
              <a:gd name="adj" fmla="val 28571"/>
              <a:gd name="vf" fmla="val 115470"/>
            </a:avLst>
          </a:prstGeom>
          <a:solidFill>
            <a:schemeClr val="bg2">
              <a:alpha val="34999"/>
            </a:schemeClr>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8" name="AutoShape 14"/>
          <p:cNvSpPr>
            <a:spLocks noChangeArrowheads="1"/>
          </p:cNvSpPr>
          <p:nvPr/>
        </p:nvSpPr>
        <p:spPr bwMode="auto">
          <a:xfrm>
            <a:off x="10972800" y="5638800"/>
            <a:ext cx="812800" cy="533400"/>
          </a:xfrm>
          <a:prstGeom prst="hexagon">
            <a:avLst>
              <a:gd name="adj" fmla="val 28571"/>
              <a:gd name="vf" fmla="val 115470"/>
            </a:avLst>
          </a:prstGeom>
          <a:solidFill>
            <a:schemeClr val="bg2">
              <a:alpha val="34999"/>
            </a:schemeClr>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9" name="AutoShape 15"/>
          <p:cNvSpPr>
            <a:spLocks noChangeArrowheads="1"/>
          </p:cNvSpPr>
          <p:nvPr/>
        </p:nvSpPr>
        <p:spPr bwMode="auto">
          <a:xfrm>
            <a:off x="10960100" y="6229350"/>
            <a:ext cx="812800" cy="533400"/>
          </a:xfrm>
          <a:prstGeom prst="hexagon">
            <a:avLst>
              <a:gd name="adj" fmla="val 28571"/>
              <a:gd name="vf" fmla="val 115470"/>
            </a:avLst>
          </a:prstGeom>
          <a:solidFill>
            <a:schemeClr val="bg2">
              <a:alpha val="34999"/>
            </a:schemeClr>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40" name="Rectangle 16"/>
          <p:cNvSpPr>
            <a:spLocks noGrp="1" noChangeArrowheads="1"/>
          </p:cNvSpPr>
          <p:nvPr>
            <p:ph type="sldNum" sz="quarter" idx="4"/>
          </p:nvPr>
        </p:nvSpPr>
        <p:spPr bwMode="auto">
          <a:xfrm>
            <a:off x="11074400" y="6362700"/>
            <a:ext cx="508000" cy="228600"/>
          </a:xfrm>
          <a:prstGeom prst="rect">
            <a:avLst/>
          </a:prstGeom>
          <a:solidFill>
            <a:schemeClr val="bg2"/>
          </a:solidFill>
          <a:ln w="9525">
            <a:noFill/>
            <a:miter lim="800000"/>
          </a:ln>
          <a:effectLst/>
        </p:spPr>
        <p:txBody>
          <a:bodyPr vert="horz" wrap="square" lIns="91440" tIns="45720" rIns="91440" bIns="45720" numCol="1" anchor="t" anchorCtr="0" compatLnSpc="1"/>
          <a:lstStyle>
            <a:lvl1pPr algn="r">
              <a:defRPr sz="1000">
                <a:solidFill>
                  <a:schemeClr val="bg1"/>
                </a:solidFill>
                <a:latin typeface="Verdana" panose="020B0604030504040204" pitchFamily="34" charset="0"/>
                <a:ea typeface="Gulim" panose="020B0600000101010101" pitchFamily="34" charset="-127"/>
              </a:defRPr>
            </a:lvl1pPr>
          </a:lstStyle>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hdr="0" ftr="0" dt="0"/>
  <p:txStyles>
    <p:title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anose="020B0604030504040204" pitchFamily="34" charset="0"/>
        </a:defRPr>
      </a:lvl2pPr>
      <a:lvl3pPr algn="l" rtl="0" eaLnBrk="0" fontAlgn="base" hangingPunct="0">
        <a:spcBef>
          <a:spcPct val="0"/>
        </a:spcBef>
        <a:spcAft>
          <a:spcPct val="0"/>
        </a:spcAft>
        <a:defRPr sz="3200">
          <a:solidFill>
            <a:schemeClr val="bg1"/>
          </a:solidFill>
          <a:latin typeface="Verdana" panose="020B0604030504040204" pitchFamily="34" charset="0"/>
        </a:defRPr>
      </a:lvl3pPr>
      <a:lvl4pPr algn="l" rtl="0" eaLnBrk="0" fontAlgn="base" hangingPunct="0">
        <a:spcBef>
          <a:spcPct val="0"/>
        </a:spcBef>
        <a:spcAft>
          <a:spcPct val="0"/>
        </a:spcAft>
        <a:defRPr sz="3200">
          <a:solidFill>
            <a:schemeClr val="bg1"/>
          </a:solidFill>
          <a:latin typeface="Verdana" panose="020B0604030504040204" pitchFamily="34" charset="0"/>
        </a:defRPr>
      </a:lvl4pPr>
      <a:lvl5pPr algn="l" rtl="0" eaLnBrk="0" fontAlgn="base" hangingPunct="0">
        <a:spcBef>
          <a:spcPct val="0"/>
        </a:spcBef>
        <a:spcAft>
          <a:spcPct val="0"/>
        </a:spcAft>
        <a:defRPr sz="3200">
          <a:solidFill>
            <a:schemeClr val="bg1"/>
          </a:solidFill>
          <a:latin typeface="Verdana" panose="020B0604030504040204" pitchFamily="34" charset="0"/>
        </a:defRPr>
      </a:lvl5pPr>
      <a:lvl6pPr marL="457200" algn="l" rtl="0" fontAlgn="base">
        <a:spcBef>
          <a:spcPct val="0"/>
        </a:spcBef>
        <a:spcAft>
          <a:spcPct val="0"/>
        </a:spcAft>
        <a:defRPr sz="3200">
          <a:solidFill>
            <a:schemeClr val="bg1"/>
          </a:solidFill>
          <a:latin typeface="Verdana" panose="020B0604030504040204" pitchFamily="34" charset="0"/>
        </a:defRPr>
      </a:lvl6pPr>
      <a:lvl7pPr marL="914400" algn="l" rtl="0" fontAlgn="base">
        <a:spcBef>
          <a:spcPct val="0"/>
        </a:spcBef>
        <a:spcAft>
          <a:spcPct val="0"/>
        </a:spcAft>
        <a:defRPr sz="3200">
          <a:solidFill>
            <a:schemeClr val="bg1"/>
          </a:solidFill>
          <a:latin typeface="Verdana" panose="020B0604030504040204" pitchFamily="34" charset="0"/>
        </a:defRPr>
      </a:lvl7pPr>
      <a:lvl8pPr marL="1371600" algn="l" rtl="0" fontAlgn="base">
        <a:spcBef>
          <a:spcPct val="0"/>
        </a:spcBef>
        <a:spcAft>
          <a:spcPct val="0"/>
        </a:spcAft>
        <a:defRPr sz="3200">
          <a:solidFill>
            <a:schemeClr val="bg1"/>
          </a:solidFill>
          <a:latin typeface="Verdana" panose="020B0604030504040204" pitchFamily="34" charset="0"/>
        </a:defRPr>
      </a:lvl8pPr>
      <a:lvl9pPr marL="1828800" algn="l" rtl="0" fontAlgn="base">
        <a:spcBef>
          <a:spcPct val="0"/>
        </a:spcBef>
        <a:spcAft>
          <a:spcPct val="0"/>
        </a:spcAft>
        <a:defRPr sz="3200">
          <a:solidFill>
            <a:schemeClr val="bg1"/>
          </a:solidFill>
          <a:latin typeface="Verdana" panose="020B0604030504040204" pitchFamily="34" charset="0"/>
        </a:defRPr>
      </a:lvl9pPr>
    </p:titleStyle>
    <p:bodyStyle>
      <a:lvl1pPr marL="342900" indent="-342900" algn="l" rtl="0" eaLnBrk="0" fontAlgn="base" hangingPunct="0">
        <a:lnSpc>
          <a:spcPct val="150000"/>
        </a:lnSpc>
        <a:spcBef>
          <a:spcPct val="20000"/>
        </a:spcBef>
        <a:spcAft>
          <a:spcPct val="0"/>
        </a:spcAft>
        <a:buClr>
          <a:schemeClr val="accent1"/>
        </a:buClr>
        <a:buFont typeface="Wingdings" panose="05000000000000000000" pitchFamily="2" charset="2"/>
        <a:buChar char="u"/>
        <a:defRPr sz="2800" b="1">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2"/>
        </a:buClr>
        <a:buSzPct val="60000"/>
        <a:buFont typeface="Wingdings" panose="05000000000000000000" pitchFamily="2" charset="2"/>
        <a:buChar char="n"/>
        <a:defRPr sz="2400">
          <a:solidFill>
            <a:schemeClr val="tx1"/>
          </a:solidFill>
          <a:latin typeface="+mn-lt"/>
        </a:defRPr>
      </a:lvl2pPr>
      <a:lvl3pPr marL="1143000" indent="-228600" algn="l" rtl="0" eaLnBrk="0" fontAlgn="base" hangingPunct="0">
        <a:lnSpc>
          <a:spcPct val="150000"/>
        </a:lnSpc>
        <a:spcBef>
          <a:spcPct val="20000"/>
        </a:spcBef>
        <a:spcAft>
          <a:spcPct val="0"/>
        </a:spcAft>
        <a:buClr>
          <a:schemeClr val="folHlink"/>
        </a:buClr>
        <a:buSzPct val="60000"/>
        <a:buFont typeface="Wingdings" panose="05000000000000000000" pitchFamily="2" charset="2"/>
        <a:buChar char="n"/>
        <a:defRPr sz="2400">
          <a:solidFill>
            <a:schemeClr val="tx1"/>
          </a:solidFill>
          <a:latin typeface="+mn-lt"/>
        </a:defRPr>
      </a:lvl3pPr>
      <a:lvl4pPr marL="1600200" indent="-228600" algn="l" rtl="0" eaLnBrk="0" fontAlgn="base" hangingPunct="0">
        <a:lnSpc>
          <a:spcPct val="150000"/>
        </a:lnSpc>
        <a:spcBef>
          <a:spcPct val="20000"/>
        </a:spcBef>
        <a:spcAft>
          <a:spcPct val="0"/>
        </a:spcAft>
        <a:buClr>
          <a:schemeClr val="tx1"/>
        </a:buClr>
        <a:buSzPct val="60000"/>
        <a:buFont typeface="Wingdings" panose="05000000000000000000" pitchFamily="2" charset="2"/>
        <a:buChar char="n"/>
        <a:defRPr sz="2000">
          <a:solidFill>
            <a:schemeClr val="tx1"/>
          </a:solidFill>
          <a:latin typeface="+mn-lt"/>
        </a:defRPr>
      </a:lvl4pPr>
      <a:lvl5pPr marL="2057400" indent="-228600" algn="l" rtl="0" eaLnBrk="0" fontAlgn="base" hangingPunct="0">
        <a:lnSpc>
          <a:spcPct val="150000"/>
        </a:lnSpc>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7.wmf"/><Relationship Id="rId7" Type="http://schemas.openxmlformats.org/officeDocument/2006/relationships/oleObject" Target="../embeddings/oleObject4.bin"/><Relationship Id="rId6" Type="http://schemas.openxmlformats.org/officeDocument/2006/relationships/image" Target="../media/image6.wmf"/><Relationship Id="rId5" Type="http://schemas.openxmlformats.org/officeDocument/2006/relationships/oleObject" Target="../embeddings/oleObject3.bin"/><Relationship Id="rId4" Type="http://schemas.openxmlformats.org/officeDocument/2006/relationships/image" Target="../media/image5.wmf"/><Relationship Id="rId3" Type="http://schemas.openxmlformats.org/officeDocument/2006/relationships/oleObject" Target="../embeddings/oleObject2.bin"/><Relationship Id="rId2" Type="http://schemas.openxmlformats.org/officeDocument/2006/relationships/image" Target="../media/image4.wmf"/><Relationship Id="rId10" Type="http://schemas.openxmlformats.org/officeDocument/2006/relationships/vmlDrawing" Target="../drawings/vmlDrawing1.vml"/><Relationship Id="rId1"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1.wmf"/><Relationship Id="rId7" Type="http://schemas.openxmlformats.org/officeDocument/2006/relationships/oleObject" Target="../embeddings/oleObject8.bin"/><Relationship Id="rId6" Type="http://schemas.openxmlformats.org/officeDocument/2006/relationships/image" Target="../media/image10.wmf"/><Relationship Id="rId5" Type="http://schemas.openxmlformats.org/officeDocument/2006/relationships/oleObject" Target="../embeddings/oleObject7.bin"/><Relationship Id="rId4" Type="http://schemas.openxmlformats.org/officeDocument/2006/relationships/image" Target="../media/image9.wmf"/><Relationship Id="rId3" Type="http://schemas.openxmlformats.org/officeDocument/2006/relationships/oleObject" Target="../embeddings/oleObject6.bin"/><Relationship Id="rId2" Type="http://schemas.openxmlformats.org/officeDocument/2006/relationships/image" Target="../media/image8.wmf"/><Relationship Id="rId11" Type="http://schemas.openxmlformats.org/officeDocument/2006/relationships/notesSlide" Target="../notesSlides/notesSlide1.xml"/><Relationship Id="rId10" Type="http://schemas.openxmlformats.org/officeDocument/2006/relationships/vmlDrawing" Target="../drawings/vmlDrawing2.vml"/><Relationship Id="rId1"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emf"/></Relationships>
</file>

<file path=ppt/slides/_rels/slide9.xml.rels><?xml version="1.0" encoding="UTF-8" standalone="yes"?>
<Relationships xmlns="http://schemas.openxmlformats.org/package/2006/relationships"><Relationship Id="rId9" Type="http://schemas.openxmlformats.org/officeDocument/2006/relationships/oleObject" Target="../embeddings/oleObject13.bin"/><Relationship Id="rId8" Type="http://schemas.openxmlformats.org/officeDocument/2006/relationships/image" Target="../media/image16.wmf"/><Relationship Id="rId7" Type="http://schemas.openxmlformats.org/officeDocument/2006/relationships/oleObject" Target="../embeddings/oleObject12.bin"/><Relationship Id="rId6" Type="http://schemas.openxmlformats.org/officeDocument/2006/relationships/image" Target="../media/image15.wmf"/><Relationship Id="rId5" Type="http://schemas.openxmlformats.org/officeDocument/2006/relationships/oleObject" Target="../embeddings/oleObject11.bin"/><Relationship Id="rId4" Type="http://schemas.openxmlformats.org/officeDocument/2006/relationships/image" Target="../media/image14.wmf"/><Relationship Id="rId3" Type="http://schemas.openxmlformats.org/officeDocument/2006/relationships/oleObject" Target="../embeddings/oleObject10.bin"/><Relationship Id="rId2" Type="http://schemas.openxmlformats.org/officeDocument/2006/relationships/image" Target="../media/image13.wmf"/><Relationship Id="rId14" Type="http://schemas.openxmlformats.org/officeDocument/2006/relationships/vmlDrawing" Target="../drawings/vmlDrawing3.vml"/><Relationship Id="rId13" Type="http://schemas.openxmlformats.org/officeDocument/2006/relationships/slideLayout" Target="../slideLayouts/slideLayout2.xml"/><Relationship Id="rId12" Type="http://schemas.openxmlformats.org/officeDocument/2006/relationships/image" Target="../media/image18.wmf"/><Relationship Id="rId11" Type="http://schemas.openxmlformats.org/officeDocument/2006/relationships/oleObject" Target="../embeddings/oleObject14.bin"/><Relationship Id="rId10" Type="http://schemas.openxmlformats.org/officeDocument/2006/relationships/image" Target="../media/image17.wmf"/><Relationship Id="rId1"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Text Box 3"/>
          <p:cNvSpPr txBox="1"/>
          <p:nvPr/>
        </p:nvSpPr>
        <p:spPr>
          <a:xfrm>
            <a:off x="7467600" y="5865813"/>
            <a:ext cx="2011680" cy="460375"/>
          </a:xfrm>
          <a:prstGeom prst="rect">
            <a:avLst/>
          </a:prstGeom>
          <a:noFill/>
          <a:ln w="9525">
            <a:noFill/>
          </a:ln>
        </p:spPr>
        <p:txBody>
          <a:bodyPr wrap="none" anchor="t">
            <a:spAutoFit/>
          </a:bodyPr>
          <a:p>
            <a:pPr eaLnBrk="0" hangingPunct="0"/>
            <a:r>
              <a:rPr lang="zh-CN" altLang="en-US" sz="2400" dirty="0">
                <a:solidFill>
                  <a:srgbClr val="000000"/>
                </a:solidFill>
                <a:latin typeface="黑体" panose="02010609060101010101" pitchFamily="49" charset="-122"/>
                <a:ea typeface="黑体" panose="02010609060101010101" pitchFamily="49" charset="-122"/>
              </a:rPr>
              <a:t>主讲人：刘莉</a:t>
            </a:r>
            <a:endParaRPr lang="zh-CN" altLang="en-US" sz="2400" dirty="0">
              <a:solidFill>
                <a:srgbClr val="000000"/>
              </a:solidFill>
              <a:latin typeface="黑体" panose="02010609060101010101" pitchFamily="49" charset="-122"/>
              <a:ea typeface="黑体" panose="02010609060101010101" pitchFamily="49" charset="-122"/>
            </a:endParaRPr>
          </a:p>
        </p:txBody>
      </p:sp>
      <p:sp>
        <p:nvSpPr>
          <p:cNvPr id="4100" name="WordArt 6"/>
          <p:cNvSpPr/>
          <p:nvPr/>
        </p:nvSpPr>
        <p:spPr>
          <a:xfrm>
            <a:off x="6051550" y="1177925"/>
            <a:ext cx="4319588" cy="863600"/>
          </a:xfrm>
          <a:prstGeom prst="rect">
            <a:avLst/>
          </a:prstGeom>
        </p:spPr>
        <p:txBody>
          <a:bodyPr wrap="none" fromWordArt="1">
            <a:prstTxWarp prst="textSlantUp">
              <a:avLst>
                <a:gd name="adj" fmla="val 0"/>
              </a:avLst>
            </a:prstTxWarp>
            <a:normAutofit/>
          </a:bodyPr>
          <a:p>
            <a:pPr algn="ctr"/>
            <a:r>
              <a:rPr lang="zh-CN" altLang="en-US" sz="4400">
                <a:solidFill>
                  <a:srgbClr val="0033CC"/>
                </a:solidFill>
                <a:effectLst>
                  <a:outerShdw dist="53882" dir="2699999" algn="ctr" rotWithShape="0">
                    <a:srgbClr val="9999FF">
                      <a:alpha val="75000"/>
                    </a:srgbClr>
                  </a:outerShdw>
                </a:effectLst>
                <a:latin typeface="华文琥珀" panose="02010800040101010101" charset="-122"/>
                <a:ea typeface="华文琥珀" panose="02010800040101010101" charset="-122"/>
              </a:rPr>
              <a:t>建筑施工组织</a:t>
            </a:r>
            <a:endParaRPr lang="zh-CN" altLang="en-US" sz="4400">
              <a:solidFill>
                <a:srgbClr val="0033CC"/>
              </a:solidFill>
              <a:effectLst>
                <a:outerShdw dist="53882" dir="2699999" algn="ctr" rotWithShape="0">
                  <a:srgbClr val="9999FF">
                    <a:alpha val="75000"/>
                  </a:srgbClr>
                </a:outerShdw>
              </a:effectLst>
              <a:latin typeface="华文琥珀" panose="02010800040101010101" charset="-122"/>
              <a:ea typeface="华文琥珀" panose="02010800040101010101" charset="-122"/>
            </a:endParaRPr>
          </a:p>
        </p:txBody>
      </p:sp>
      <p:sp>
        <p:nvSpPr>
          <p:cNvPr id="4099" name="Text Box 4"/>
          <p:cNvSpPr txBox="1"/>
          <p:nvPr/>
        </p:nvSpPr>
        <p:spPr>
          <a:xfrm>
            <a:off x="5150168" y="2706370"/>
            <a:ext cx="3510280" cy="1014730"/>
          </a:xfrm>
          <a:prstGeom prst="rect">
            <a:avLst/>
          </a:prstGeom>
          <a:noFill/>
          <a:ln w="9525">
            <a:noFill/>
          </a:ln>
        </p:spPr>
        <p:txBody>
          <a:bodyPr wrap="none" anchor="t">
            <a:spAutoFit/>
          </a:bodyPr>
          <a:p>
            <a:pPr eaLnBrk="0" hangingPunct="0"/>
            <a:r>
              <a:rPr lang="zh-CN" altLang="zh-CN" sz="6000" dirty="0">
                <a:solidFill>
                  <a:schemeClr val="bg1"/>
                </a:solidFill>
                <a:latin typeface="方正姚体" panose="02010601030101010101" pitchFamily="2" charset="-122"/>
                <a:ea typeface="方正姚体" panose="02010601030101010101" pitchFamily="2" charset="-122"/>
              </a:rPr>
              <a:t>时间参数</a:t>
            </a:r>
            <a:r>
              <a:rPr lang="en-US" altLang="zh-CN" sz="4400" dirty="0">
                <a:solidFill>
                  <a:schemeClr val="bg1"/>
                </a:solidFill>
                <a:latin typeface="方正姚体" panose="02010601030101010101" pitchFamily="2" charset="-122"/>
                <a:ea typeface="方正姚体" panose="02010601030101010101" pitchFamily="2" charset="-122"/>
              </a:rPr>
              <a:t> </a:t>
            </a:r>
            <a:endParaRPr lang="en-US" altLang="zh-CN" sz="4400" dirty="0">
              <a:solidFill>
                <a:schemeClr val="bg1"/>
              </a:solidFill>
              <a:latin typeface="方正姚体" panose="02010601030101010101" pitchFamily="2" charset="-122"/>
              <a:ea typeface="方正姚体" panose="02010601030101010101" pitchFamily="2" charset="-122"/>
            </a:endParaRPr>
          </a:p>
        </p:txBody>
      </p:sp>
      <p:pic>
        <p:nvPicPr>
          <p:cNvPr id="2" name="图片 5126" descr="校徽"/>
          <p:cNvPicPr>
            <a:picLocks noChangeAspect="1"/>
          </p:cNvPicPr>
          <p:nvPr/>
        </p:nvPicPr>
        <p:blipFill>
          <a:blip r:embed="rId1"/>
          <a:stretch>
            <a:fillRect/>
          </a:stretch>
        </p:blipFill>
        <p:spPr>
          <a:xfrm>
            <a:off x="254000" y="133350"/>
            <a:ext cx="895350" cy="895350"/>
          </a:xfrm>
          <a:prstGeom prst="rect">
            <a:avLst/>
          </a:prstGeom>
          <a:noFill/>
          <a:ln w="9525">
            <a:noFill/>
          </a:ln>
        </p:spPr>
      </p:pic>
      <p:sp>
        <p:nvSpPr>
          <p:cNvPr id="4101" name="文本框 3"/>
          <p:cNvSpPr txBox="1"/>
          <p:nvPr/>
        </p:nvSpPr>
        <p:spPr>
          <a:xfrm>
            <a:off x="1317625" y="287338"/>
            <a:ext cx="3778250" cy="890587"/>
          </a:xfrm>
          <a:prstGeom prst="rect">
            <a:avLst/>
          </a:prstGeom>
          <a:noFill/>
          <a:ln w="9525">
            <a:noFill/>
          </a:ln>
        </p:spPr>
        <p:txBody>
          <a:bodyPr wrap="square" anchor="t">
            <a:spAutoFit/>
          </a:bodyPr>
          <a:p>
            <a:pPr eaLnBrk="0" hangingPunct="0"/>
            <a:r>
              <a:rPr lang="zh-CN" altLang="en-US" sz="2400" u="sng" dirty="0">
                <a:solidFill>
                  <a:srgbClr val="303030"/>
                </a:solidFill>
                <a:latin typeface="微软雅黑" panose="020B0503020204020204" charset="-122"/>
                <a:ea typeface="微软雅黑" panose="020B0503020204020204" charset="-122"/>
              </a:rPr>
              <a:t>聊 城 市 技 师 学 院</a:t>
            </a:r>
            <a:endParaRPr lang="zh-CN" altLang="en-US" u="sng" dirty="0">
              <a:solidFill>
                <a:srgbClr val="303030"/>
              </a:solidFill>
              <a:latin typeface="微软雅黑" panose="020B0503020204020204" charset="-122"/>
              <a:ea typeface="微软雅黑" panose="020B0503020204020204" charset="-122"/>
            </a:endParaRPr>
          </a:p>
          <a:p>
            <a:pPr eaLnBrk="0" hangingPunct="0"/>
            <a:r>
              <a:rPr lang="en-US" altLang="zh-CN" sz="1000" dirty="0">
                <a:solidFill>
                  <a:srgbClr val="303030"/>
                </a:solidFill>
                <a:latin typeface="微软雅黑" panose="020B0503020204020204" charset="-122"/>
                <a:ea typeface="微软雅黑" panose="020B0503020204020204" charset="-122"/>
              </a:rPr>
              <a:t>TECHNICIAN COLLEGE OF LIAOCHENG CITY</a:t>
            </a:r>
            <a:endParaRPr lang="zh-CN" altLang="en-US" dirty="0">
              <a:solidFill>
                <a:srgbClr val="303030"/>
              </a:solidFill>
              <a:latin typeface="微软雅黑" panose="020B0503020204020204" charset="-122"/>
              <a:ea typeface="微软雅黑" panose="020B0503020204020204" charset="-122"/>
            </a:endParaRPr>
          </a:p>
          <a:p>
            <a:pPr eaLnBrk="0" hangingPunct="0"/>
            <a:endParaRPr lang="zh-CN" altLang="en-US" dirty="0">
              <a:solidFill>
                <a:srgbClr val="303030"/>
              </a:solidFill>
              <a:latin typeface="微软雅黑" panose="020B0503020204020204" charset="-122"/>
              <a:ea typeface="微软雅黑" panose="020B050302020402020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385" decel="100000"/>
                                        <p:tgtEl>
                                          <p:spTgt spid="4100"/>
                                        </p:tgtEl>
                                      </p:cBhvr>
                                    </p:animEffect>
                                    <p:animScale>
                                      <p:cBhvr>
                                        <p:cTn id="8" dur="385" decel="100000"/>
                                        <p:tgtEl>
                                          <p:spTgt spid="4100"/>
                                        </p:tgtEl>
                                      </p:cBhvr>
                                      <p:from x="10000" y="10000"/>
                                      <p:to x="200000" y="450000"/>
                                    </p:animScale>
                                    <p:animScale>
                                      <p:cBhvr>
                                        <p:cTn id="9" dur="615" accel="100000" fill="hold">
                                          <p:stCondLst>
                                            <p:cond delay="385"/>
                                          </p:stCondLst>
                                        </p:cTn>
                                        <p:tgtEl>
                                          <p:spTgt spid="4100"/>
                                        </p:tgtEl>
                                      </p:cBhvr>
                                      <p:from x="200000" y="450000"/>
                                      <p:to x="100000" y="100000"/>
                                    </p:animScale>
                                    <p:set>
                                      <p:cBhvr>
                                        <p:cTn id="10" dur="385" fill="hold"/>
                                        <p:tgtEl>
                                          <p:spTgt spid="4100"/>
                                        </p:tgtEl>
                                        <p:attrNameLst>
                                          <p:attrName>ppt_x</p:attrName>
                                        </p:attrNameLst>
                                      </p:cBhvr>
                                      <p:to>
                                        <p:strVal val="(0.5)"/>
                                      </p:to>
                                    </p:set>
                                    <p:anim from="(0.5)" to="(#ppt_x)" calcmode="lin" valueType="num">
                                      <p:cBhvr>
                                        <p:cTn id="11" dur="615" accel="100000" fill="hold">
                                          <p:stCondLst>
                                            <p:cond delay="385"/>
                                          </p:stCondLst>
                                        </p:cTn>
                                        <p:tgtEl>
                                          <p:spTgt spid="4100"/>
                                        </p:tgtEl>
                                        <p:attrNameLst>
                                          <p:attrName>ppt_x</p:attrName>
                                        </p:attrNameLst>
                                      </p:cBhvr>
                                    </p:anim>
                                    <p:set>
                                      <p:cBhvr>
                                        <p:cTn id="12" dur="385" fill="hold"/>
                                        <p:tgtEl>
                                          <p:spTgt spid="4100"/>
                                        </p:tgtEl>
                                        <p:attrNameLst>
                                          <p:attrName>ppt_y</p:attrName>
                                        </p:attrNameLst>
                                      </p:cBhvr>
                                      <p:to>
                                        <p:strVal val="(#ppt_y+0.4)"/>
                                      </p:to>
                                    </p:set>
                                    <p:anim from="(#ppt_y+0.4)" to="(#ppt_y)" calcmode="lin" valueType="num">
                                      <p:cBhvr>
                                        <p:cTn id="13" dur="615" accel="100000" fill="hold">
                                          <p:stCondLst>
                                            <p:cond delay="385"/>
                                          </p:stCondLst>
                                        </p:cTn>
                                        <p:tgtEl>
                                          <p:spTgt spid="410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
        <p:nvSpPr>
          <p:cNvPr id="55" name="标题 54"/>
          <p:cNvSpPr>
            <a:spLocks noGrp="1"/>
          </p:cNvSpPr>
          <p:nvPr/>
        </p:nvSpPr>
        <p:spPr>
          <a:xfrm>
            <a:off x="1395095" y="398780"/>
            <a:ext cx="8839200" cy="533400"/>
          </a:xfrm>
          <a:prstGeom prst="rect">
            <a:avLst/>
          </a:prstGeom>
          <a:noFill/>
          <a:ln w="9525">
            <a:noFill/>
          </a:ln>
        </p:spPr>
        <p:txBody>
          <a:bodyPr anchor="ctr"/>
          <a:lst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anose="020B0604030504040204" pitchFamily="34" charset="0"/>
              </a:defRPr>
            </a:lvl2pPr>
            <a:lvl3pPr algn="l" rtl="0" eaLnBrk="0" fontAlgn="base" hangingPunct="0">
              <a:spcBef>
                <a:spcPct val="0"/>
              </a:spcBef>
              <a:spcAft>
                <a:spcPct val="0"/>
              </a:spcAft>
              <a:defRPr sz="3200">
                <a:solidFill>
                  <a:schemeClr val="bg1"/>
                </a:solidFill>
                <a:latin typeface="Verdana" panose="020B0604030504040204" pitchFamily="34" charset="0"/>
              </a:defRPr>
            </a:lvl3pPr>
            <a:lvl4pPr algn="l" rtl="0" eaLnBrk="0" fontAlgn="base" hangingPunct="0">
              <a:spcBef>
                <a:spcPct val="0"/>
              </a:spcBef>
              <a:spcAft>
                <a:spcPct val="0"/>
              </a:spcAft>
              <a:defRPr sz="3200">
                <a:solidFill>
                  <a:schemeClr val="bg1"/>
                </a:solidFill>
                <a:latin typeface="Verdana" panose="020B0604030504040204" pitchFamily="34" charset="0"/>
              </a:defRPr>
            </a:lvl4pPr>
            <a:lvl5pPr algn="l" rtl="0" eaLnBrk="0" fontAlgn="base" hangingPunct="0">
              <a:spcBef>
                <a:spcPct val="0"/>
              </a:spcBef>
              <a:spcAft>
                <a:spcPct val="0"/>
              </a:spcAft>
              <a:defRPr sz="3200">
                <a:solidFill>
                  <a:schemeClr val="bg1"/>
                </a:solidFill>
                <a:latin typeface="Verdana" panose="020B0604030504040204" pitchFamily="34" charset="0"/>
              </a:defRPr>
            </a:lvl5pPr>
            <a:lvl6pPr marL="457200" algn="l" rtl="0" fontAlgn="base">
              <a:spcBef>
                <a:spcPct val="0"/>
              </a:spcBef>
              <a:spcAft>
                <a:spcPct val="0"/>
              </a:spcAft>
              <a:defRPr sz="3200">
                <a:solidFill>
                  <a:schemeClr val="bg1"/>
                </a:solidFill>
                <a:latin typeface="Verdana" panose="020B0604030504040204" pitchFamily="34" charset="0"/>
              </a:defRPr>
            </a:lvl6pPr>
            <a:lvl7pPr marL="914400" algn="l" rtl="0" fontAlgn="base">
              <a:spcBef>
                <a:spcPct val="0"/>
              </a:spcBef>
              <a:spcAft>
                <a:spcPct val="0"/>
              </a:spcAft>
              <a:defRPr sz="3200">
                <a:solidFill>
                  <a:schemeClr val="bg1"/>
                </a:solidFill>
                <a:latin typeface="Verdana" panose="020B0604030504040204" pitchFamily="34" charset="0"/>
              </a:defRPr>
            </a:lvl7pPr>
            <a:lvl8pPr marL="1371600" algn="l" rtl="0" fontAlgn="base">
              <a:spcBef>
                <a:spcPct val="0"/>
              </a:spcBef>
              <a:spcAft>
                <a:spcPct val="0"/>
              </a:spcAft>
              <a:defRPr sz="3200">
                <a:solidFill>
                  <a:schemeClr val="bg1"/>
                </a:solidFill>
                <a:latin typeface="Verdana" panose="020B0604030504040204" pitchFamily="34" charset="0"/>
              </a:defRPr>
            </a:lvl8pPr>
            <a:lvl9pPr marL="1828800" algn="l" rtl="0" fontAlgn="base">
              <a:spcBef>
                <a:spcPct val="0"/>
              </a:spcBef>
              <a:spcAft>
                <a:spcPct val="0"/>
              </a:spcAft>
              <a:defRPr sz="3200">
                <a:solidFill>
                  <a:schemeClr val="bg1"/>
                </a:solidFill>
                <a:latin typeface="Verdana" panose="020B0604030504040204" pitchFamily="34" charset="0"/>
              </a:defRPr>
            </a:lvl9pPr>
          </a:lstStyle>
          <a:p>
            <a:r>
              <a:rPr lang="zh-CN" altLang="en-US" b="1" dirty="0">
                <a:latin typeface="Arial" panose="020B0604020202020204" pitchFamily="34" charset="0"/>
                <a:ea typeface="宋体" panose="02010600030101010101" pitchFamily="2" charset="-122"/>
                <a:sym typeface="+mn-ea"/>
              </a:rPr>
              <a:t>流水施工参数小结</a:t>
            </a:r>
            <a:endParaRPr lang="zh-CN" altLang="en-US">
              <a:latin typeface="华文楷体" charset="-122"/>
              <a:ea typeface="华文楷体" charset="-122"/>
              <a:sym typeface="+mn-ea"/>
            </a:endParaRPr>
          </a:p>
        </p:txBody>
      </p:sp>
      <p:pic>
        <p:nvPicPr>
          <p:cNvPr id="7" name="图片 6"/>
          <p:cNvPicPr>
            <a:picLocks noChangeAspect="1"/>
          </p:cNvPicPr>
          <p:nvPr>
            <p:custDataLst>
              <p:tags r:id="rId1"/>
            </p:custDataLst>
          </p:nvPr>
        </p:nvPicPr>
        <p:blipFill>
          <a:blip r:embed="rId2"/>
          <a:srcRect t="23969" b="13747"/>
          <a:stretch>
            <a:fillRect/>
          </a:stretch>
        </p:blipFill>
        <p:spPr>
          <a:xfrm>
            <a:off x="787400" y="1140460"/>
            <a:ext cx="10287000" cy="5574030"/>
          </a:xfrm>
          <a:prstGeom prst="rect">
            <a:avLst/>
          </a:prstGeom>
        </p:spPr>
      </p:pic>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同心圆 13"/>
          <p:cNvSpPr/>
          <p:nvPr/>
        </p:nvSpPr>
        <p:spPr>
          <a:xfrm>
            <a:off x="3521075" y="1330325"/>
            <a:ext cx="4875213" cy="3654425"/>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17" name="TextBox 10"/>
          <p:cNvSpPr txBox="1"/>
          <p:nvPr/>
        </p:nvSpPr>
        <p:spPr>
          <a:xfrm>
            <a:off x="4556760" y="3052445"/>
            <a:ext cx="2925763" cy="922338"/>
          </a:xfrm>
          <a:prstGeom prst="rect">
            <a:avLst/>
          </a:prstGeom>
          <a:noFill/>
          <a:ln w="9525">
            <a:noFill/>
          </a:ln>
        </p:spPr>
        <p:txBody>
          <a:bodyPr wrap="none" anchor="t">
            <a:spAutoFit/>
          </a:bodyPr>
          <a:p>
            <a:pPr defTabSz="1209675"/>
            <a:r>
              <a:rPr lang="zh-CN" altLang="en-US" sz="5400" noProof="1">
                <a:solidFill>
                  <a:srgbClr val="5F8ADF"/>
                </a:solidFill>
                <a:effectLst>
                  <a:outerShdw dist="53882" dir="2699999" algn="ctr" rotWithShape="0">
                    <a:srgbClr val="9999FF">
                      <a:alpha val="75000"/>
                    </a:srgbClr>
                  </a:outerShdw>
                </a:effectLst>
                <a:latin typeface="华文琥珀" panose="02010800040101010101" charset="-122"/>
                <a:ea typeface="华文琥珀" panose="02010800040101010101" charset="-122"/>
                <a:cs typeface="+mn-cs"/>
              </a:rPr>
              <a:t>谢谢聆听</a:t>
            </a:r>
            <a:endParaRPr lang="zh-CN" altLang="en-US" sz="5400" b="1" noProof="1" dirty="0">
              <a:solidFill>
                <a:srgbClr val="5F8ADF"/>
              </a:solidFill>
              <a:effectLst>
                <a:outerShdw dist="53882" dir="2699999" algn="ctr" rotWithShape="0">
                  <a:srgbClr val="9999FF">
                    <a:alpha val="75000"/>
                  </a:srgbClr>
                </a:outerShdw>
              </a:effectLst>
              <a:latin typeface="华文琥珀" panose="02010800040101010101" charset="-122"/>
              <a:ea typeface="华文琥珀" panose="02010800040101010101" charset="-122"/>
              <a:cs typeface="+mn-cs"/>
            </a:endParaRPr>
          </a:p>
        </p:txBody>
      </p:sp>
      <p:sp>
        <p:nvSpPr>
          <p:cNvPr id="20" name="椭圆 19"/>
          <p:cNvSpPr/>
          <p:nvPr/>
        </p:nvSpPr>
        <p:spPr>
          <a:xfrm rot="10498052">
            <a:off x="3316288" y="5319713"/>
            <a:ext cx="298450" cy="223838"/>
          </a:xfrm>
          <a:prstGeom prst="ellipse">
            <a:avLst/>
          </a:prstGeom>
          <a:solidFill>
            <a:srgbClr val="CEB9A3"/>
          </a:solidFill>
          <a:ln w="25400" cap="flat" cmpd="sng" algn="ctr">
            <a:noFill/>
            <a:prstDash val="solid"/>
          </a:ln>
          <a:effectLst>
            <a:outerShdw blurRad="254000" dist="127000" dir="8100000" algn="tr" rotWithShape="0">
              <a:prstClr val="black">
                <a:alpha val="6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nvGrpSpPr>
          <p:cNvPr id="21" name="组合 16"/>
          <p:cNvGrpSpPr/>
          <p:nvPr/>
        </p:nvGrpSpPr>
        <p:grpSpPr>
          <a:xfrm>
            <a:off x="680804" y="3499109"/>
            <a:ext cx="404782" cy="303270"/>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24" name="椭圆 2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sp>
        <p:nvSpPr>
          <p:cNvPr id="28" name="椭圆 27"/>
          <p:cNvSpPr/>
          <p:nvPr/>
        </p:nvSpPr>
        <p:spPr>
          <a:xfrm rot="10498052">
            <a:off x="2679700" y="3987800"/>
            <a:ext cx="300038" cy="223838"/>
          </a:xfrm>
          <a:prstGeom prst="ellipse">
            <a:avLst/>
          </a:prstGeom>
          <a:solidFill>
            <a:srgbClr val="47B6E7"/>
          </a:solidFill>
          <a:ln w="25400" cap="flat" cmpd="sng" algn="ctr">
            <a:noFill/>
            <a:prstDash val="solid"/>
          </a:ln>
          <a:effectLst>
            <a:outerShdw blurRad="254000" dist="127000" dir="8100000" algn="tr" rotWithShape="0">
              <a:prstClr val="black">
                <a:alpha val="6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nvGrpSpPr>
          <p:cNvPr id="33" name="组合 23"/>
          <p:cNvGrpSpPr/>
          <p:nvPr/>
        </p:nvGrpSpPr>
        <p:grpSpPr>
          <a:xfrm>
            <a:off x="2426473" y="5113047"/>
            <a:ext cx="575354" cy="431066"/>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36" name="椭圆 3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sp>
        <p:nvSpPr>
          <p:cNvPr id="37" name="椭圆 36"/>
          <p:cNvSpPr/>
          <p:nvPr/>
        </p:nvSpPr>
        <p:spPr>
          <a:xfrm rot="10498052">
            <a:off x="1637665" y="4575810"/>
            <a:ext cx="395288" cy="298450"/>
          </a:xfrm>
          <a:prstGeom prst="ellipse">
            <a:avLst/>
          </a:prstGeom>
          <a:solidFill>
            <a:srgbClr val="2BC3B5"/>
          </a:solidFill>
          <a:ln w="25400" cap="flat" cmpd="sng" algn="ctr">
            <a:noFill/>
            <a:prstDash val="solid"/>
          </a:ln>
          <a:effectLst>
            <a:outerShdw blurRad="254000" dist="127000" dir="8100000" algn="tr" rotWithShape="0">
              <a:prstClr val="black">
                <a:alpha val="6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nvGrpSpPr>
          <p:cNvPr id="38" name="组合 27"/>
          <p:cNvGrpSpPr/>
          <p:nvPr/>
        </p:nvGrpSpPr>
        <p:grpSpPr>
          <a:xfrm>
            <a:off x="5956351" y="5537794"/>
            <a:ext cx="404782" cy="303270"/>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40" name="椭圆 3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sp>
        <p:nvSpPr>
          <p:cNvPr id="41" name="椭圆 40"/>
          <p:cNvSpPr/>
          <p:nvPr/>
        </p:nvSpPr>
        <p:spPr>
          <a:xfrm rot="10498052">
            <a:off x="4953000" y="5403850"/>
            <a:ext cx="250825" cy="187325"/>
          </a:xfrm>
          <a:prstGeom prst="ellipse">
            <a:avLst/>
          </a:prstGeom>
          <a:solidFill>
            <a:srgbClr val="628EE3"/>
          </a:solidFill>
          <a:ln w="25400" cap="flat" cmpd="sng" algn="ctr">
            <a:noFill/>
            <a:prstDash val="solid"/>
          </a:ln>
          <a:effectLst>
            <a:outerShdw blurRad="254000" dist="127000" dir="8100000" algn="tr" rotWithShape="0">
              <a:prstClr val="black">
                <a:alpha val="6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sp>
        <p:nvSpPr>
          <p:cNvPr id="42" name="椭圆 41"/>
          <p:cNvSpPr/>
          <p:nvPr/>
        </p:nvSpPr>
        <p:spPr>
          <a:xfrm rot="10498052">
            <a:off x="768350" y="5475288"/>
            <a:ext cx="298450" cy="222250"/>
          </a:xfrm>
          <a:prstGeom prst="ellipse">
            <a:avLst/>
          </a:prstGeom>
          <a:solidFill>
            <a:srgbClr val="4F81BD">
              <a:lumMod val="50000"/>
            </a:srgbClr>
          </a:solidFill>
          <a:ln w="25400" cap="flat" cmpd="sng" algn="ctr">
            <a:solidFill>
              <a:srgbClr val="1F497D"/>
            </a:solidFill>
            <a:prstDash val="solid"/>
          </a:ln>
          <a:effectLst>
            <a:outerShdw blurRad="254000" dist="127000" dir="8100000" algn="tr" rotWithShape="0">
              <a:prstClr val="black">
                <a:alpha val="6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sp>
        <p:nvSpPr>
          <p:cNvPr id="43" name="椭圆 42"/>
          <p:cNvSpPr/>
          <p:nvPr/>
        </p:nvSpPr>
        <p:spPr>
          <a:xfrm rot="10498052">
            <a:off x="10814050" y="4322763"/>
            <a:ext cx="296863" cy="223838"/>
          </a:xfrm>
          <a:prstGeom prst="ellipse">
            <a:avLst/>
          </a:prstGeom>
          <a:solidFill>
            <a:srgbClr val="92D050"/>
          </a:solidFill>
          <a:ln w="25400" cap="flat" cmpd="sng" algn="ctr">
            <a:noFill/>
            <a:prstDash val="solid"/>
          </a:ln>
          <a:effectLst>
            <a:outerShdw blurRad="254000" dist="127000" dir="8100000" algn="tr" rotWithShape="0">
              <a:prstClr val="black">
                <a:alpha val="6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sp>
        <p:nvSpPr>
          <p:cNvPr id="45" name="椭圆 44"/>
          <p:cNvSpPr/>
          <p:nvPr/>
        </p:nvSpPr>
        <p:spPr>
          <a:xfrm rot="10498052">
            <a:off x="10040938" y="3197225"/>
            <a:ext cx="296863" cy="223838"/>
          </a:xfrm>
          <a:prstGeom prst="ellipse">
            <a:avLst/>
          </a:prstGeom>
          <a:solidFill>
            <a:srgbClr val="47B6E7"/>
          </a:solidFill>
          <a:ln w="25400" cap="flat" cmpd="sng" algn="ctr">
            <a:noFill/>
            <a:prstDash val="solid"/>
          </a:ln>
          <a:effectLst>
            <a:outerShdw blurRad="254000" dist="127000" dir="8100000" algn="tr" rotWithShape="0">
              <a:prstClr val="black">
                <a:alpha val="6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nvGrpSpPr>
          <p:cNvPr id="49" name="组合 44"/>
          <p:cNvGrpSpPr/>
          <p:nvPr/>
        </p:nvGrpSpPr>
        <p:grpSpPr>
          <a:xfrm>
            <a:off x="9114829" y="4301127"/>
            <a:ext cx="575354" cy="431066"/>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51" name="椭圆 5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sp>
        <p:nvSpPr>
          <p:cNvPr id="54" name="椭圆 53"/>
          <p:cNvSpPr/>
          <p:nvPr/>
        </p:nvSpPr>
        <p:spPr>
          <a:xfrm rot="10498052">
            <a:off x="7756525" y="4872038"/>
            <a:ext cx="396875" cy="296863"/>
          </a:xfrm>
          <a:prstGeom prst="ellipse">
            <a:avLst/>
          </a:prstGeom>
          <a:solidFill>
            <a:srgbClr val="2BC3B5"/>
          </a:solidFill>
          <a:ln w="25400" cap="flat" cmpd="sng" algn="ctr">
            <a:noFill/>
            <a:prstDash val="solid"/>
          </a:ln>
          <a:effectLst>
            <a:outerShdw blurRad="254000" dist="127000" dir="8100000" algn="tr" rotWithShape="0">
              <a:prstClr val="black">
                <a:alpha val="6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sp>
        <p:nvSpPr>
          <p:cNvPr id="55" name="椭圆 54"/>
          <p:cNvSpPr/>
          <p:nvPr/>
        </p:nvSpPr>
        <p:spPr>
          <a:xfrm rot="10498052">
            <a:off x="9772650" y="5264150"/>
            <a:ext cx="250825" cy="187325"/>
          </a:xfrm>
          <a:prstGeom prst="ellipse">
            <a:avLst/>
          </a:prstGeom>
          <a:solidFill>
            <a:srgbClr val="4F81BD">
              <a:lumMod val="50000"/>
            </a:srgbClr>
          </a:solidFill>
          <a:ln w="25400" cap="flat" cmpd="sng" algn="ctr">
            <a:solidFill>
              <a:srgbClr val="1F497D"/>
            </a:solidFill>
            <a:prstDash val="solid"/>
          </a:ln>
          <a:effectLst>
            <a:outerShdw blurRad="254000" dist="127000" dir="8100000" algn="tr" rotWithShape="0">
              <a:prstClr val="black">
                <a:alpha val="6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sp>
        <p:nvSpPr>
          <p:cNvPr id="56" name="椭圆 55"/>
          <p:cNvSpPr/>
          <p:nvPr/>
        </p:nvSpPr>
        <p:spPr>
          <a:xfrm rot="10498052">
            <a:off x="7175500" y="5503863"/>
            <a:ext cx="298450" cy="223838"/>
          </a:xfrm>
          <a:prstGeom prst="ellipse">
            <a:avLst/>
          </a:prstGeom>
          <a:solidFill>
            <a:srgbClr val="47B6E7"/>
          </a:solidFill>
          <a:ln w="25400" cap="flat" cmpd="sng" algn="ctr">
            <a:noFill/>
            <a:prstDash val="solid"/>
          </a:ln>
          <a:effectLst>
            <a:outerShdw blurRad="254000" dist="127000" dir="8100000" algn="tr" rotWithShape="0">
              <a:prstClr val="black">
                <a:alpha val="6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sp>
        <p:nvSpPr>
          <p:cNvPr id="8" name="KSO_Shape"/>
          <p:cNvSpPr/>
          <p:nvPr/>
        </p:nvSpPr>
        <p:spPr bwMode="auto">
          <a:xfrm>
            <a:off x="5092700" y="1606485"/>
            <a:ext cx="1905000" cy="1330325"/>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rgbClr val="D4BA3A"/>
          </a:solidFill>
          <a:ln>
            <a:noFill/>
          </a:ln>
        </p:spPr>
        <p:txBody>
          <a:bodyPr anchor="ctr">
            <a:scene3d>
              <a:camera prst="orthographicFront"/>
              <a:lightRig rig="threePt" dir="t"/>
            </a:scene3d>
            <a:sp3d>
              <a:contourClr>
                <a:srgbClr val="FFFFFF"/>
              </a:contourClr>
            </a:sp3d>
          </a:bodyPr>
          <a:p>
            <a:pPr algn="ctr">
              <a:defRPr/>
            </a:pPr>
            <a:endParaRPr lang="zh-CN" altLang="en-US">
              <a:solidFill>
                <a:srgbClr val="FFFFFF"/>
              </a:solidFill>
            </a:endParaRPr>
          </a:p>
        </p:txBody>
      </p:sp>
      <p:sp>
        <p:nvSpPr>
          <p:cNvPr id="2" name="灯片编号占位符 1"/>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
        <p:nvSpPr>
          <p:cNvPr id="3" name="标题 2"/>
          <p:cNvSpPr/>
          <p:nvPr>
            <p:ph type="title"/>
          </p:nvPr>
        </p:nvSpPr>
        <p:spPr/>
        <p:txBody>
          <a:bodyPr/>
          <a:p>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Abs val="0"/>
                                  </p:iterate>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42" presetClass="path" presetSubtype="0" accel="50000" decel="50000" fill="hold" grpId="0" nodeType="withEffect">
                                  <p:stCondLst>
                                    <p:cond delay="0"/>
                                  </p:stCondLst>
                                  <p:childTnLst>
                                    <p:animMotion origin="layout" path="M 1.05712 -0.81186 L -0.01424 -0.02255 " pathEditMode="relative" rAng="0" ptsTypes="AA">
                                      <p:cBhvr>
                                        <p:cTn id="9" dur="2000" fill="hold"/>
                                        <p:tgtEl>
                                          <p:spTgt spid="43"/>
                                        </p:tgtEl>
                                        <p:attrNameLst>
                                          <p:attrName>ppt_x</p:attrName>
                                          <p:attrName>ppt_y</p:attrName>
                                        </p:attrNameLst>
                                      </p:cBhvr>
                                      <p:rCtr x="-5357600" y="3945000"/>
                                    </p:animMotion>
                                  </p:childTnLst>
                                </p:cTn>
                              </p:par>
                              <p:par>
                                <p:cTn id="10" presetID="42" presetClass="path" presetSubtype="0" accel="50000" decel="50000" fill="hold" grpId="0" nodeType="withEffect">
                                  <p:stCondLst>
                                    <p:cond delay="0"/>
                                  </p:stCondLst>
                                  <p:childTnLst>
                                    <p:animMotion origin="layout" path="M 1.05712 -0.81186 L -0.01424 -0.02255 " pathEditMode="relative" rAng="0" ptsTypes="AA">
                                      <p:cBhvr>
                                        <p:cTn id="11" dur="2000" fill="hold"/>
                                        <p:tgtEl>
                                          <p:spTgt spid="45"/>
                                        </p:tgtEl>
                                        <p:attrNameLst>
                                          <p:attrName>ppt_x</p:attrName>
                                          <p:attrName>ppt_y</p:attrName>
                                        </p:attrNameLst>
                                      </p:cBhvr>
                                      <p:rCtr x="-5357600" y="3945000"/>
                                    </p:animMotion>
                                  </p:childTnLst>
                                </p:cTn>
                              </p:par>
                              <p:par>
                                <p:cTn id="12" presetID="42" presetClass="path" presetSubtype="0" accel="50000" decel="50000" fill="hold" nodeType="withEffect">
                                  <p:stCondLst>
                                    <p:cond delay="0"/>
                                  </p:stCondLst>
                                  <p:childTnLst>
                                    <p:animMotion origin="layout" path="M 0.93194 -0.36577 L -2.77778E-7 5.68428E-7 " pathEditMode="relative" rAng="0" ptsTypes="AA">
                                      <p:cBhvr>
                                        <p:cTn id="13" dur="2000" fill="hold"/>
                                        <p:tgtEl>
                                          <p:spTgt spid="49"/>
                                        </p:tgtEl>
                                        <p:attrNameLst>
                                          <p:attrName>ppt_x</p:attrName>
                                          <p:attrName>ppt_y</p:attrName>
                                        </p:attrNameLst>
                                      </p:cBhvr>
                                      <p:rCtr x="-4659700" y="1828900"/>
                                    </p:animMotion>
                                  </p:childTnLst>
                                </p:cTn>
                              </p:par>
                              <p:par>
                                <p:cTn id="14" presetID="42" presetClass="path" presetSubtype="0" accel="50000" decel="50000" fill="hold" grpId="0" nodeType="withEffect">
                                  <p:stCondLst>
                                    <p:cond delay="0"/>
                                  </p:stCondLst>
                                  <p:childTnLst>
                                    <p:animMotion origin="layout" path="M 1.05712 -0.81186 L -0.01424 -0.02255 " pathEditMode="relative" rAng="0" ptsTypes="AA">
                                      <p:cBhvr>
                                        <p:cTn id="15" dur="2000" fill="hold"/>
                                        <p:tgtEl>
                                          <p:spTgt spid="54"/>
                                        </p:tgtEl>
                                        <p:attrNameLst>
                                          <p:attrName>ppt_x</p:attrName>
                                          <p:attrName>ppt_y</p:attrName>
                                        </p:attrNameLst>
                                      </p:cBhvr>
                                      <p:rCtr x="-5357600" y="3945000"/>
                                    </p:animMotion>
                                  </p:childTnLst>
                                </p:cTn>
                              </p:par>
                              <p:par>
                                <p:cTn id="16" presetID="42" presetClass="path" presetSubtype="0" accel="50000" decel="50000" fill="hold" grpId="0" nodeType="withEffect">
                                  <p:stCondLst>
                                    <p:cond delay="0"/>
                                  </p:stCondLst>
                                  <p:childTnLst>
                                    <p:animMotion origin="layout" path="M 1.07135 -0.78931 L 8.33333E-7 -4.71733E-6 " pathEditMode="relative" rAng="0" ptsTypes="AA">
                                      <p:cBhvr>
                                        <p:cTn id="17" dur="2000" fill="hold"/>
                                        <p:tgtEl>
                                          <p:spTgt spid="55"/>
                                        </p:tgtEl>
                                        <p:attrNameLst>
                                          <p:attrName>ppt_x</p:attrName>
                                          <p:attrName>ppt_y</p:attrName>
                                        </p:attrNameLst>
                                      </p:cBhvr>
                                      <p:rCtr x="-5357600" y="3945000"/>
                                    </p:animMotion>
                                  </p:childTnLst>
                                </p:cTn>
                              </p:par>
                              <p:par>
                                <p:cTn id="18" presetID="42" presetClass="path" presetSubtype="0" accel="50000" decel="50000" fill="hold" grpId="0" nodeType="withEffect">
                                  <p:stCondLst>
                                    <p:cond delay="0"/>
                                  </p:stCondLst>
                                  <p:childTnLst>
                                    <p:animMotion origin="layout" path="M 1.05712 -0.81186 L -0.01424 -0.02255 " pathEditMode="relative" rAng="0" ptsTypes="AA">
                                      <p:cBhvr>
                                        <p:cTn id="19" dur="2000" fill="hold"/>
                                        <p:tgtEl>
                                          <p:spTgt spid="56"/>
                                        </p:tgtEl>
                                        <p:attrNameLst>
                                          <p:attrName>ppt_x</p:attrName>
                                          <p:attrName>ppt_y</p:attrName>
                                        </p:attrNameLst>
                                      </p:cBhvr>
                                      <p:rCtr x="-5357600" y="3945000"/>
                                    </p:animMotion>
                                  </p:childTnLst>
                                </p:cTn>
                              </p:par>
                              <p:par>
                                <p:cTn id="20" presetID="42" presetClass="path" presetSubtype="0" accel="50000" decel="50000" fill="hold" grpId="0" nodeType="withEffect">
                                  <p:stCondLst>
                                    <p:cond delay="0"/>
                                  </p:stCondLst>
                                  <p:childTnLst>
                                    <p:animMotion origin="layout" path="M 1.057120 -0.806119 L -0.014240 -0.016809 " pathEditMode="relative" rAng="0" ptsTypes="AA">
                                      <p:cBhvr>
                                        <p:cTn id="21" dur="2000" fill="hold"/>
                                        <p:tgtEl>
                                          <p:spTgt spid="20"/>
                                        </p:tgtEl>
                                        <p:attrNameLst>
                                          <p:attrName>ppt_x</p:attrName>
                                          <p:attrName>ppt_y</p:attrName>
                                        </p:attrNameLst>
                                      </p:cBhvr>
                                      <p:rCtr x="-500" y="300"/>
                                    </p:animMotion>
                                  </p:childTnLst>
                                </p:cTn>
                              </p:par>
                              <p:par>
                                <p:cTn id="22" presetID="42" presetClass="path" presetSubtype="0" accel="50000" decel="50000" fill="hold" nodeType="withEffect">
                                  <p:stCondLst>
                                    <p:cond delay="0"/>
                                  </p:stCondLst>
                                  <p:childTnLst>
                                    <p:animMotion origin="layout" path="M 1.22951 -0.81173 L 0 -2.46914E-6 " pathEditMode="relative" rAng="0" ptsTypes="AA">
                                      <p:cBhvr>
                                        <p:cTn id="23" dur="2000" fill="hold"/>
                                        <p:tgtEl>
                                          <p:spTgt spid="21"/>
                                        </p:tgtEl>
                                        <p:attrNameLst>
                                          <p:attrName>ppt_x</p:attrName>
                                          <p:attrName>ppt_y</p:attrName>
                                        </p:attrNameLst>
                                      </p:cBhvr>
                                      <p:rCtr x="-6147600" y="4058600"/>
                                    </p:animMotion>
                                  </p:childTnLst>
                                </p:cTn>
                              </p:par>
                              <p:par>
                                <p:cTn id="24" presetID="42" presetClass="path" presetSubtype="0" accel="50000" decel="50000" fill="hold" grpId="0" nodeType="withEffect">
                                  <p:stCondLst>
                                    <p:cond delay="0"/>
                                  </p:stCondLst>
                                  <p:childTnLst>
                                    <p:animMotion origin="layout" path="M 1.05712 -0.81186 L -0.01424 -0.02255 " pathEditMode="relative" rAng="0" ptsTypes="AA">
                                      <p:cBhvr>
                                        <p:cTn id="25" dur="2000" fill="hold"/>
                                        <p:tgtEl>
                                          <p:spTgt spid="28"/>
                                        </p:tgtEl>
                                        <p:attrNameLst>
                                          <p:attrName>ppt_x</p:attrName>
                                          <p:attrName>ppt_y</p:attrName>
                                        </p:attrNameLst>
                                      </p:cBhvr>
                                      <p:rCtr x="-5357600" y="3945000"/>
                                    </p:animMotion>
                                  </p:childTnLst>
                                </p:cTn>
                              </p:par>
                              <p:par>
                                <p:cTn id="26" presetID="42" presetClass="path" presetSubtype="0" accel="50000" decel="50000" fill="hold" nodeType="withEffect">
                                  <p:stCondLst>
                                    <p:cond delay="0"/>
                                  </p:stCondLst>
                                  <p:childTnLst>
                                    <p:animMotion origin="layout" path="M 0.93194 -0.36577 L -2.77778E-7 5.68428E-7 " pathEditMode="relative" rAng="0" ptsTypes="AA">
                                      <p:cBhvr>
                                        <p:cTn id="27" dur="2000" fill="hold"/>
                                        <p:tgtEl>
                                          <p:spTgt spid="33"/>
                                        </p:tgtEl>
                                        <p:attrNameLst>
                                          <p:attrName>ppt_x</p:attrName>
                                          <p:attrName>ppt_y</p:attrName>
                                        </p:attrNameLst>
                                      </p:cBhvr>
                                      <p:rCtr x="-4659700" y="1828900"/>
                                    </p:animMotion>
                                  </p:childTnLst>
                                </p:cTn>
                              </p:par>
                              <p:par>
                                <p:cTn id="28" presetID="42" presetClass="path" presetSubtype="0" accel="50000" decel="50000" fill="hold" grpId="0" nodeType="withEffect">
                                  <p:stCondLst>
                                    <p:cond delay="0"/>
                                  </p:stCondLst>
                                  <p:childTnLst>
                                    <p:animMotion origin="layout" path="M 1.07136 -0.7892 L 5E-6 2.46914E-6 " pathEditMode="relative" rAng="0" ptsTypes="AA">
                                      <p:cBhvr>
                                        <p:cTn id="29" dur="2000" fill="hold"/>
                                        <p:tgtEl>
                                          <p:spTgt spid="37"/>
                                        </p:tgtEl>
                                        <p:attrNameLst>
                                          <p:attrName>ppt_x</p:attrName>
                                          <p:attrName>ppt_y</p:attrName>
                                        </p:attrNameLst>
                                      </p:cBhvr>
                                      <p:rCtr x="-5357600" y="3944400"/>
                                    </p:animMotion>
                                  </p:childTnLst>
                                </p:cTn>
                              </p:par>
                              <p:par>
                                <p:cTn id="30" presetID="42" presetClass="path" presetSubtype="0" accel="50000" decel="50000" fill="hold" nodeType="withEffect">
                                  <p:stCondLst>
                                    <p:cond delay="0"/>
                                  </p:stCondLst>
                                  <p:childTnLst>
                                    <p:animMotion origin="layout" path="M 0.93194 -0.36577 L -2.77778E-7 5.68428E-7 " pathEditMode="relative" rAng="0" ptsTypes="AA">
                                      <p:cBhvr>
                                        <p:cTn id="31" dur="2000" fill="hold"/>
                                        <p:tgtEl>
                                          <p:spTgt spid="38"/>
                                        </p:tgtEl>
                                        <p:attrNameLst>
                                          <p:attrName>ppt_x</p:attrName>
                                          <p:attrName>ppt_y</p:attrName>
                                        </p:attrNameLst>
                                      </p:cBhvr>
                                      <p:rCtr x="-4659700" y="1828900"/>
                                    </p:animMotion>
                                  </p:childTnLst>
                                </p:cTn>
                              </p:par>
                              <p:par>
                                <p:cTn id="32" presetID="42" presetClass="path" presetSubtype="0" accel="50000" decel="50000" fill="hold" grpId="0" nodeType="withEffect">
                                  <p:stCondLst>
                                    <p:cond delay="0"/>
                                  </p:stCondLst>
                                  <p:childTnLst>
                                    <p:animMotion origin="layout" path="M 1.07135 -0.78931 L 8.33333E-7 -4.71733E-6 " pathEditMode="relative" rAng="0" ptsTypes="AA">
                                      <p:cBhvr>
                                        <p:cTn id="33" dur="2000" fill="hold"/>
                                        <p:tgtEl>
                                          <p:spTgt spid="41"/>
                                        </p:tgtEl>
                                        <p:attrNameLst>
                                          <p:attrName>ppt_x</p:attrName>
                                          <p:attrName>ppt_y</p:attrName>
                                        </p:attrNameLst>
                                      </p:cBhvr>
                                      <p:rCtr x="-5357600" y="3945000"/>
                                    </p:animMotion>
                                  </p:childTnLst>
                                </p:cTn>
                              </p:par>
                              <p:par>
                                <p:cTn id="34" presetID="42" presetClass="path" presetSubtype="0" accel="50000" decel="50000" fill="hold" grpId="0" nodeType="withEffect">
                                  <p:stCondLst>
                                    <p:cond delay="0"/>
                                  </p:stCondLst>
                                  <p:childTnLst>
                                    <p:animMotion origin="layout" path="M 1.05712 -0.81186 L -0.01424 -0.02255 " pathEditMode="relative" rAng="0" ptsTypes="AA">
                                      <p:cBhvr>
                                        <p:cTn id="35" dur="2000" fill="hold"/>
                                        <p:tgtEl>
                                          <p:spTgt spid="42"/>
                                        </p:tgtEl>
                                        <p:attrNameLst>
                                          <p:attrName>ppt_x</p:attrName>
                                          <p:attrName>ppt_y</p:attrName>
                                        </p:attrNameLst>
                                      </p:cBhvr>
                                      <p:rCtr x="-5357600" y="3945000"/>
                                    </p:animMotion>
                                  </p:childTnLst>
                                </p:cTn>
                              </p:par>
                              <p:par>
                                <p:cTn id="36" presetID="47"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bldLvl="0" animBg="1"/>
      <p:bldP spid="28" grpId="0" bldLvl="0" animBg="1"/>
      <p:bldP spid="37" grpId="0" bldLvl="0" animBg="1"/>
      <p:bldP spid="41" grpId="0" bldLvl="0" animBg="1"/>
      <p:bldP spid="42" grpId="0" bldLvl="0" animBg="1"/>
      <p:bldP spid="43" grpId="0" bldLvl="0" animBg="1"/>
      <p:bldP spid="45" grpId="0" bldLvl="0" animBg="1"/>
      <p:bldP spid="54" grpId="0" bldLvl="0" animBg="1"/>
      <p:bldP spid="55" grpId="0" bldLvl="0" animBg="1"/>
      <p:bldP spid="56" grpId="0" bldLvl="0" animBg="1"/>
      <p:bldP spid="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bwMode="auto">
          <a:xfrm>
            <a:off x="594043" y="1866901"/>
            <a:ext cx="8343900" cy="4168140"/>
            <a:chOff x="1884036" y="1466128"/>
            <a:chExt cx="8343582" cy="4166811"/>
          </a:xfrm>
        </p:grpSpPr>
        <p:sp>
          <p:nvSpPr>
            <p:cNvPr id="4" name="Shape 2196@|9FFC:0|FBC:0|LFC:13286061|LBC:16777215"/>
            <p:cNvSpPr/>
            <p:nvPr/>
          </p:nvSpPr>
          <p:spPr>
            <a:xfrm>
              <a:off x="4395253" y="4239563"/>
              <a:ext cx="350824" cy="0"/>
            </a:xfrm>
            <a:prstGeom prst="line">
              <a:avLst/>
            </a:prstGeom>
            <a:noFill/>
            <a:ln w="12700" cap="flat">
              <a:solidFill>
                <a:srgbClr val="ADBACA"/>
              </a:solidFill>
              <a:prstDash val="solid"/>
              <a:miter lim="400000"/>
              <a:tailEnd type="oval" w="med" len="med"/>
            </a:ln>
            <a:effectLst/>
          </p:spPr>
          <p:txBody>
            <a:bodyPr lIns="67733" tIns="67733" rIns="67733" bIns="67733" anchor="ctr"/>
            <a:lstStyle/>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8" name="Rectangle 13@|1FFC:192|FBC:16777215|LFC:16777215|LBC:16777215"/>
            <p:cNvSpPr/>
            <p:nvPr/>
          </p:nvSpPr>
          <p:spPr>
            <a:xfrm>
              <a:off x="1884036" y="2805234"/>
              <a:ext cx="2317662" cy="707799"/>
            </a:xfrm>
            <a:prstGeom prst="rect">
              <a:avLst/>
            </a:prstGeom>
            <a:solidFill>
              <a:srgbClr val="315B2F"/>
            </a:solidFill>
          </p:spPr>
          <p:style>
            <a:lnRef idx="0">
              <a:scrgbClr r="0" g="0" b="0"/>
            </a:lnRef>
            <a:fillRef idx="0">
              <a:scrgbClr r="0" g="0" b="0"/>
            </a:fillRef>
            <a:effectRef idx="0">
              <a:scrgbClr r="0" g="0" b="0"/>
            </a:effectRef>
            <a:fontRef idx="minor">
              <a:schemeClr val="lt1"/>
            </a:fontRef>
          </p:style>
          <p:txBody>
            <a:bodyPr lIns="13546" tIns="13546" rIns="13546" bIns="13546" spcCol="1270" anchor="ctr"/>
            <a:lstStyle/>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9" name="Rectangle 18@|1FFC:681197|FBC:16777215|LFC:16777215|LBC:16777215"/>
            <p:cNvSpPr/>
            <p:nvPr/>
          </p:nvSpPr>
          <p:spPr>
            <a:xfrm>
              <a:off x="4796670" y="1824154"/>
              <a:ext cx="2011603" cy="703356"/>
            </a:xfrm>
            <a:prstGeom prst="rect">
              <a:avLst/>
            </a:prstGeom>
            <a:solidFill>
              <a:srgbClr val="5AAB31"/>
            </a:solidFill>
          </p:spPr>
          <p:style>
            <a:lnRef idx="0">
              <a:scrgbClr r="0" g="0" b="0"/>
            </a:lnRef>
            <a:fillRef idx="0">
              <a:scrgbClr r="0" g="0" b="0"/>
            </a:fillRef>
            <a:effectRef idx="0">
              <a:scrgbClr r="0" g="0" b="0"/>
            </a:effectRef>
            <a:fontRef idx="minor">
              <a:schemeClr val="lt1"/>
            </a:fontRef>
          </p:style>
          <p:txBody>
            <a:bodyPr lIns="13546" tIns="13546" rIns="13546" bIns="13546" spcCol="1270" anchor="ctr"/>
            <a:lstStyle/>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10" name="Rectangle 15@|1FFC:681197|FBC:16777215|LFC:16777215|LBC:16777215"/>
            <p:cNvSpPr/>
            <p:nvPr/>
          </p:nvSpPr>
          <p:spPr>
            <a:xfrm>
              <a:off x="4782066" y="3825670"/>
              <a:ext cx="2010968" cy="706530"/>
            </a:xfrm>
            <a:prstGeom prst="rect">
              <a:avLst/>
            </a:prstGeom>
            <a:solidFill>
              <a:srgbClr val="5AAB31"/>
            </a:solidFill>
          </p:spPr>
          <p:style>
            <a:lnRef idx="0">
              <a:scrgbClr r="0" g="0" b="0"/>
            </a:lnRef>
            <a:fillRef idx="0">
              <a:scrgbClr r="0" g="0" b="0"/>
            </a:fillRef>
            <a:effectRef idx="0">
              <a:scrgbClr r="0" g="0" b="0"/>
            </a:effectRef>
            <a:fontRef idx="minor">
              <a:schemeClr val="lt1"/>
            </a:fontRef>
          </p:style>
          <p:txBody>
            <a:bodyPr lIns="13546" tIns="13546" rIns="13546" bIns="13546" spcCol="1270" anchor="ctr"/>
            <a:lstStyle/>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11" name="Rectangle 16@|1FFC:681197|FBC:16777215|LFC:16777215|LBC:16777215"/>
            <p:cNvSpPr/>
            <p:nvPr/>
          </p:nvSpPr>
          <p:spPr>
            <a:xfrm>
              <a:off x="7430550" y="2130126"/>
              <a:ext cx="2025573" cy="562431"/>
            </a:xfrm>
            <a:prstGeom prst="rect">
              <a:avLst/>
            </a:prstGeom>
            <a:gradFill>
              <a:gsLst>
                <a:gs pos="0">
                  <a:srgbClr val="14CD68"/>
                </a:gs>
                <a:gs pos="100000">
                  <a:srgbClr val="035C7D"/>
                </a:gs>
              </a:gsLst>
              <a:lin ang="5400000" scaled="0"/>
            </a:gradFill>
          </p:spPr>
          <p:style>
            <a:lnRef idx="0">
              <a:scrgbClr r="0" g="0" b="0"/>
            </a:lnRef>
            <a:fillRef idx="0">
              <a:scrgbClr r="0" g="0" b="0"/>
            </a:fillRef>
            <a:effectRef idx="0">
              <a:scrgbClr r="0" g="0" b="0"/>
            </a:effectRef>
            <a:fontRef idx="minor">
              <a:schemeClr val="lt1"/>
            </a:fontRef>
          </p:style>
          <p:txBody>
            <a:bodyPr lIns="13546" tIns="13546" rIns="13546" bIns="13546" spcCol="1270" anchor="ctr"/>
            <a:lstStyle/>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12" name="Rectangle 14@|1FFC:681197|FBC:16777215|LFC:16777215|LBC:16777215"/>
            <p:cNvSpPr/>
            <p:nvPr/>
          </p:nvSpPr>
          <p:spPr>
            <a:xfrm>
              <a:off x="7430550" y="1466128"/>
              <a:ext cx="2025573" cy="542752"/>
            </a:xfrm>
            <a:prstGeom prst="rect">
              <a:avLst/>
            </a:prstGeom>
            <a:gradFill>
              <a:gsLst>
                <a:gs pos="0">
                  <a:srgbClr val="14CD68"/>
                </a:gs>
                <a:gs pos="100000">
                  <a:srgbClr val="035C7D"/>
                </a:gs>
              </a:gsLst>
              <a:lin ang="5400000" scaled="0"/>
            </a:gradFill>
          </p:spPr>
          <p:style>
            <a:lnRef idx="0">
              <a:scrgbClr r="0" g="0" b="0"/>
            </a:lnRef>
            <a:fillRef idx="0">
              <a:scrgbClr r="0" g="0" b="0"/>
            </a:fillRef>
            <a:effectRef idx="0">
              <a:scrgbClr r="0" g="0" b="0"/>
            </a:effectRef>
            <a:fontRef idx="minor">
              <a:schemeClr val="lt1"/>
            </a:fontRef>
          </p:style>
          <p:txBody>
            <a:bodyPr lIns="13546" tIns="13546" rIns="13546" bIns="13546" spcCol="1270" anchor="ctr"/>
            <a:lstStyle/>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14" name="Rectangle 19@|1FFC:681197|FBC:16777215|LFC:16777215|LBC:16777215"/>
            <p:cNvSpPr/>
            <p:nvPr/>
          </p:nvSpPr>
          <p:spPr>
            <a:xfrm>
              <a:off x="4804925" y="4926409"/>
              <a:ext cx="2003349" cy="706530"/>
            </a:xfrm>
            <a:prstGeom prst="rect">
              <a:avLst/>
            </a:prstGeom>
            <a:solidFill>
              <a:srgbClr val="5AAB31"/>
            </a:solidFill>
          </p:spPr>
          <p:style>
            <a:lnRef idx="0">
              <a:scrgbClr r="0" g="0" b="0"/>
            </a:lnRef>
            <a:fillRef idx="0">
              <a:scrgbClr r="0" g="0" b="0"/>
            </a:fillRef>
            <a:effectRef idx="0">
              <a:scrgbClr r="0" g="0" b="0"/>
            </a:effectRef>
            <a:fontRef idx="minor">
              <a:schemeClr val="lt1"/>
            </a:fontRef>
          </p:style>
          <p:txBody>
            <a:bodyPr lIns="13546" tIns="13546" rIns="13546" bIns="13546" spcCol="1270" anchor="ctr"/>
            <a:lstStyle/>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15" name="TextBox 13@|17FFC:16777215|FBC:16777215|LFC:16777215|LBC:16777215"/>
            <p:cNvSpPr txBox="1"/>
            <p:nvPr/>
          </p:nvSpPr>
          <p:spPr>
            <a:xfrm>
              <a:off x="1888798" y="2900455"/>
              <a:ext cx="2338299" cy="553543"/>
            </a:xfrm>
            <a:prstGeom prst="rect">
              <a:avLst/>
            </a:prstGeom>
            <a:noFill/>
          </p:spPr>
          <p:txBody>
            <a:bodyPr lIns="0" tIns="0" rIns="0" bIns="0">
              <a:spAutoFit/>
            </a:bodyPr>
            <a:lstStyle/>
            <a:p>
              <a:pPr algn="ctr" defTabSz="912495" eaLnBrk="1" fontAlgn="auto" hangingPunct="1">
                <a:spcBef>
                  <a:spcPct val="20000"/>
                </a:spcBef>
                <a:spcAft>
                  <a:spcPts val="0"/>
                </a:spcAft>
                <a:defRPr/>
              </a:pPr>
              <a:r>
                <a:rPr lang="zh-CN" altLang="en-US" sz="3600" b="1" dirty="0">
                  <a:solidFill>
                    <a:schemeClr val="bg1"/>
                  </a:solidFill>
                  <a:ea typeface="宋体" panose="02010600030101010101" pitchFamily="2" charset="-122"/>
                  <a:cs typeface="+mn-ea"/>
                  <a:sym typeface="Arial" panose="020B0604020202020204" pitchFamily="34" charset="0"/>
                </a:rPr>
                <a:t>施工参数</a:t>
              </a:r>
              <a:endParaRPr lang="zh-CN" altLang="en-US" sz="3600" b="1" dirty="0">
                <a:solidFill>
                  <a:schemeClr val="bg1"/>
                </a:solidFill>
                <a:ea typeface="宋体" panose="02010600030101010101" pitchFamily="2" charset="-122"/>
                <a:cs typeface="+mn-ea"/>
                <a:sym typeface="Arial" panose="020B0604020202020204" pitchFamily="34" charset="0"/>
              </a:endParaRPr>
            </a:p>
          </p:txBody>
        </p:sp>
        <p:sp>
          <p:nvSpPr>
            <p:cNvPr id="16" name="TextBox 13@|17FFC:16777215|FBC:16777215|LFC:16777215|LBC:16777215"/>
            <p:cNvSpPr txBox="1"/>
            <p:nvPr/>
          </p:nvSpPr>
          <p:spPr>
            <a:xfrm>
              <a:off x="4761112" y="3954534"/>
              <a:ext cx="1950646" cy="491968"/>
            </a:xfrm>
            <a:prstGeom prst="rect">
              <a:avLst/>
            </a:prstGeom>
            <a:noFill/>
          </p:spPr>
          <p:txBody>
            <a:bodyPr wrap="square" lIns="0" tIns="0" rIns="0" bIns="0">
              <a:spAutoFit/>
            </a:bodyPr>
            <a:lstStyle/>
            <a:p>
              <a:pPr algn="ctr" defTabSz="912495" eaLnBrk="1" fontAlgn="auto" hangingPunct="1">
                <a:spcBef>
                  <a:spcPct val="20000"/>
                </a:spcBef>
                <a:spcAft>
                  <a:spcPts val="0"/>
                </a:spcAft>
                <a:defRPr/>
              </a:pPr>
              <a:r>
                <a:rPr lang="zh-CN" altLang="en-US" sz="3200" b="1" dirty="0">
                  <a:solidFill>
                    <a:schemeClr val="bg1"/>
                  </a:solidFill>
                  <a:ea typeface="宋体" panose="02010600030101010101" pitchFamily="2" charset="-122"/>
                  <a:cs typeface="+mn-ea"/>
                  <a:sym typeface="Arial" panose="020B0604020202020204" pitchFamily="34" charset="0"/>
                </a:rPr>
                <a:t>空间参数</a:t>
              </a:r>
              <a:endParaRPr lang="zh-CN" altLang="en-US" sz="1600" b="1" dirty="0">
                <a:solidFill>
                  <a:schemeClr val="bg1"/>
                </a:solidFill>
                <a:ea typeface="宋体" panose="02010600030101010101" pitchFamily="2" charset="-122"/>
                <a:cs typeface="+mn-ea"/>
                <a:sym typeface="Arial" panose="020B0604020202020204" pitchFamily="34" charset="0"/>
              </a:endParaRPr>
            </a:p>
          </p:txBody>
        </p:sp>
        <p:sp>
          <p:nvSpPr>
            <p:cNvPr id="17" name="TextBox 13@|17FFC:16777215|FBC:16777215|LFC:16777215|LBC:16777215"/>
            <p:cNvSpPr txBox="1"/>
            <p:nvPr/>
          </p:nvSpPr>
          <p:spPr>
            <a:xfrm>
              <a:off x="4764921" y="1907947"/>
              <a:ext cx="2035097" cy="491968"/>
            </a:xfrm>
            <a:prstGeom prst="rect">
              <a:avLst/>
            </a:prstGeom>
            <a:noFill/>
          </p:spPr>
          <p:txBody>
            <a:bodyPr wrap="square" lIns="0" tIns="0" rIns="0" bIns="0">
              <a:spAutoFit/>
            </a:bodyPr>
            <a:lstStyle/>
            <a:p>
              <a:pPr algn="ctr" defTabSz="912495" eaLnBrk="1" fontAlgn="auto" hangingPunct="1">
                <a:spcBef>
                  <a:spcPct val="20000"/>
                </a:spcBef>
                <a:spcAft>
                  <a:spcPts val="0"/>
                </a:spcAft>
                <a:defRPr/>
              </a:pPr>
              <a:r>
                <a:rPr lang="zh-CN" altLang="en-US" sz="3200" b="1" dirty="0">
                  <a:solidFill>
                    <a:schemeClr val="bg1"/>
                  </a:solidFill>
                  <a:ea typeface="宋体" panose="02010600030101010101" pitchFamily="2" charset="-122"/>
                  <a:cs typeface="+mn-ea"/>
                  <a:sym typeface="Arial" panose="020B0604020202020204" pitchFamily="34" charset="0"/>
                </a:rPr>
                <a:t>工艺参数</a:t>
              </a:r>
              <a:endParaRPr lang="zh-CN" altLang="en-US" sz="3200" b="1" dirty="0">
                <a:solidFill>
                  <a:schemeClr val="bg1"/>
                </a:solidFill>
                <a:ea typeface="宋体" panose="02010600030101010101" pitchFamily="2" charset="-122"/>
                <a:cs typeface="+mn-ea"/>
                <a:sym typeface="Arial" panose="020B0604020202020204" pitchFamily="34" charset="0"/>
              </a:endParaRPr>
            </a:p>
          </p:txBody>
        </p:sp>
        <p:sp>
          <p:nvSpPr>
            <p:cNvPr id="18" name="TextBox 13@|17FFC:16777215|FBC:16777215|LFC:16777215|LBC:16777215"/>
            <p:cNvSpPr txBox="1"/>
            <p:nvPr/>
          </p:nvSpPr>
          <p:spPr>
            <a:xfrm>
              <a:off x="7603253" y="2189794"/>
              <a:ext cx="1707450" cy="430393"/>
            </a:xfrm>
            <a:prstGeom prst="rect">
              <a:avLst/>
            </a:prstGeom>
            <a:noFill/>
          </p:spPr>
          <p:txBody>
            <a:bodyPr wrap="square" lIns="0" tIns="0" rIns="0" bIns="0">
              <a:spAutoFit/>
            </a:bodyPr>
            <a:lstStyle/>
            <a:p>
              <a:pPr algn="ctr" defTabSz="912495" eaLnBrk="1" fontAlgn="auto" hangingPunct="1">
                <a:spcBef>
                  <a:spcPct val="20000"/>
                </a:spcBef>
                <a:spcAft>
                  <a:spcPts val="0"/>
                </a:spcAft>
                <a:defRPr/>
              </a:pPr>
              <a:r>
                <a:rPr lang="zh-CN" altLang="en-US" sz="2800" b="1" dirty="0">
                  <a:solidFill>
                    <a:schemeClr val="bg1"/>
                  </a:solidFill>
                  <a:ea typeface="宋体" panose="02010600030101010101" pitchFamily="2" charset="-122"/>
                  <a:cs typeface="+mn-ea"/>
                  <a:sym typeface="Arial" panose="020B0604020202020204" pitchFamily="34" charset="0"/>
                </a:rPr>
                <a:t>流水强度</a:t>
              </a:r>
              <a:endParaRPr lang="zh-CN" altLang="en-US" sz="1600" b="1" dirty="0">
                <a:solidFill>
                  <a:schemeClr val="bg1"/>
                </a:solidFill>
                <a:ea typeface="宋体" panose="02010600030101010101" pitchFamily="2" charset="-122"/>
                <a:cs typeface="+mn-ea"/>
                <a:sym typeface="Arial" panose="020B0604020202020204" pitchFamily="34" charset="0"/>
              </a:endParaRPr>
            </a:p>
          </p:txBody>
        </p:sp>
        <p:sp>
          <p:nvSpPr>
            <p:cNvPr id="19" name="TextBox 13@|17FFC:16777215|FBC:16777215|LFC:16777215|LBC:16777215"/>
            <p:cNvSpPr txBox="1"/>
            <p:nvPr/>
          </p:nvSpPr>
          <p:spPr>
            <a:xfrm>
              <a:off x="7481341" y="1513737"/>
              <a:ext cx="1926517" cy="430393"/>
            </a:xfrm>
            <a:prstGeom prst="rect">
              <a:avLst/>
            </a:prstGeom>
            <a:noFill/>
          </p:spPr>
          <p:txBody>
            <a:bodyPr wrap="square" lIns="0" tIns="0" rIns="0" bIns="0">
              <a:spAutoFit/>
            </a:bodyPr>
            <a:lstStyle/>
            <a:p>
              <a:pPr algn="ctr" defTabSz="912495" eaLnBrk="1" fontAlgn="auto" hangingPunct="1">
                <a:spcBef>
                  <a:spcPct val="20000"/>
                </a:spcBef>
                <a:spcAft>
                  <a:spcPts val="0"/>
                </a:spcAft>
                <a:defRPr/>
              </a:pPr>
              <a:r>
                <a:rPr lang="zh-CN" altLang="en-US" sz="2800" b="1" dirty="0">
                  <a:solidFill>
                    <a:schemeClr val="bg1"/>
                  </a:solidFill>
                  <a:ea typeface="宋体" panose="02010600030101010101" pitchFamily="2" charset="-122"/>
                  <a:cs typeface="+mn-ea"/>
                  <a:sym typeface="Arial" panose="020B0604020202020204" pitchFamily="34" charset="0"/>
                </a:rPr>
                <a:t>施工过程数</a:t>
              </a:r>
              <a:endParaRPr lang="zh-CN" altLang="en-US" sz="2800" b="1" dirty="0">
                <a:solidFill>
                  <a:schemeClr val="bg1"/>
                </a:solidFill>
                <a:ea typeface="宋体" panose="02010600030101010101" pitchFamily="2" charset="-122"/>
                <a:cs typeface="+mn-ea"/>
                <a:sym typeface="Arial" panose="020B0604020202020204" pitchFamily="34" charset="0"/>
              </a:endParaRPr>
            </a:p>
          </p:txBody>
        </p:sp>
        <p:sp>
          <p:nvSpPr>
            <p:cNvPr id="20" name="TextBox 13@|17FFC:16777215|FBC:16777215|LFC:16777215|LBC:16777215"/>
            <p:cNvSpPr txBox="1"/>
            <p:nvPr/>
          </p:nvSpPr>
          <p:spPr>
            <a:xfrm>
              <a:off x="4804925" y="5049560"/>
              <a:ext cx="2011603" cy="491968"/>
            </a:xfrm>
            <a:prstGeom prst="rect">
              <a:avLst/>
            </a:prstGeom>
            <a:noFill/>
          </p:spPr>
          <p:txBody>
            <a:bodyPr wrap="square" lIns="0" tIns="0" rIns="0" bIns="0">
              <a:spAutoFit/>
            </a:bodyPr>
            <a:lstStyle/>
            <a:p>
              <a:pPr algn="ctr" defTabSz="912495" eaLnBrk="1" fontAlgn="auto" hangingPunct="1">
                <a:spcBef>
                  <a:spcPct val="20000"/>
                </a:spcBef>
                <a:spcAft>
                  <a:spcPts val="0"/>
                </a:spcAft>
                <a:defRPr/>
              </a:pPr>
              <a:r>
                <a:rPr lang="zh-CN" altLang="en-US" sz="3200" b="1" dirty="0">
                  <a:solidFill>
                    <a:schemeClr val="bg1"/>
                  </a:solidFill>
                  <a:ea typeface="宋体" panose="02010600030101010101" pitchFamily="2" charset="-122"/>
                  <a:cs typeface="+mn-ea"/>
                  <a:sym typeface="Arial" panose="020B0604020202020204" pitchFamily="34" charset="0"/>
                </a:rPr>
                <a:t>时间参数</a:t>
              </a:r>
              <a:endParaRPr lang="zh-CN" altLang="en-US" sz="3200" b="1" dirty="0">
                <a:solidFill>
                  <a:schemeClr val="bg1"/>
                </a:solidFill>
                <a:ea typeface="宋体" panose="02010600030101010101" pitchFamily="2" charset="-122"/>
                <a:cs typeface="+mn-ea"/>
                <a:sym typeface="Arial" panose="020B0604020202020204" pitchFamily="34" charset="0"/>
              </a:endParaRPr>
            </a:p>
          </p:txBody>
        </p:sp>
        <p:sp>
          <p:nvSpPr>
            <p:cNvPr id="21" name="TextBox 13@|17FFC:16777215|FBC:16777215|LFC:16777215|LBC:16777215"/>
            <p:cNvSpPr txBox="1"/>
            <p:nvPr/>
          </p:nvSpPr>
          <p:spPr>
            <a:xfrm>
              <a:off x="7889319" y="3482879"/>
              <a:ext cx="2338299" cy="245667"/>
            </a:xfrm>
            <a:prstGeom prst="rect">
              <a:avLst/>
            </a:prstGeom>
            <a:noFill/>
          </p:spPr>
          <p:txBody>
            <a:bodyPr lIns="0" tIns="0" rIns="0" bIns="0">
              <a:spAutoFit/>
            </a:bodyPr>
            <a:lstStyle/>
            <a:p>
              <a:pPr algn="ctr" defTabSz="912495" eaLnBrk="1" fontAlgn="auto" hangingPunct="1">
                <a:spcBef>
                  <a:spcPct val="20000"/>
                </a:spcBef>
                <a:spcAft>
                  <a:spcPts val="0"/>
                </a:spcAft>
                <a:defRPr/>
              </a:pPr>
              <a:r>
                <a:rPr lang="zh-CN" altLang="en-US" sz="1600" b="1" dirty="0">
                  <a:solidFill>
                    <a:schemeClr val="bg1"/>
                  </a:solidFill>
                  <a:cs typeface="+mn-ea"/>
                  <a:sym typeface="Arial" panose="020B0604020202020204" pitchFamily="34" charset="0"/>
                </a:rPr>
                <a:t>单击编辑标题</a:t>
              </a:r>
              <a:endParaRPr lang="en-US" sz="1600" b="1" dirty="0">
                <a:solidFill>
                  <a:schemeClr val="bg1"/>
                </a:solidFill>
                <a:cs typeface="+mn-ea"/>
                <a:sym typeface="Arial" panose="020B0604020202020204" pitchFamily="34" charset="0"/>
              </a:endParaRPr>
            </a:p>
          </p:txBody>
        </p:sp>
      </p:grpSp>
      <p:sp>
        <p:nvSpPr>
          <p:cNvPr id="36" name="文本框 18"/>
          <p:cNvSpPr txBox="1">
            <a:spLocks noChangeArrowheads="1"/>
          </p:cNvSpPr>
          <p:nvPr/>
        </p:nvSpPr>
        <p:spPr bwMode="auto">
          <a:xfrm>
            <a:off x="10102121" y="248259"/>
            <a:ext cx="1850529" cy="10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9pPr>
          </a:lstStyle>
          <a:p>
            <a:pPr algn="r" eaLnBrk="1" hangingPunct="1"/>
            <a:r>
              <a:rPr lang="en-US" altLang="zh-CN" sz="100" b="1" dirty="0">
                <a:solidFill>
                  <a:srgbClr val="4B8E37"/>
                </a:solidFill>
                <a:latin typeface="微软雅黑" panose="020B0503020204020204" charset="-122"/>
              </a:rPr>
              <a:t>LOGO</a:t>
            </a:r>
            <a:endParaRPr lang="zh-CN" altLang="en-US" sz="100" b="1" dirty="0">
              <a:solidFill>
                <a:srgbClr val="4B8E37"/>
              </a:solidFill>
              <a:latin typeface="微软雅黑" panose="020B0503020204020204" charset="-122"/>
            </a:endParaRPr>
          </a:p>
        </p:txBody>
      </p:sp>
      <p:sp>
        <p:nvSpPr>
          <p:cNvPr id="24" name="Shape 2191@|9FFC:0|FBC:0|LFC:13286061|LBC:16777215"/>
          <p:cNvSpPr/>
          <p:nvPr/>
        </p:nvSpPr>
        <p:spPr>
          <a:xfrm rot="10800000" flipH="1" flipV="1">
            <a:off x="3119755" y="2491740"/>
            <a:ext cx="12065" cy="3192780"/>
          </a:xfrm>
          <a:prstGeom prst="line">
            <a:avLst/>
          </a:prstGeom>
          <a:noFill/>
          <a:ln w="12700" cap="flat">
            <a:solidFill>
              <a:srgbClr val="ADBACA"/>
            </a:solidFill>
            <a:prstDash val="solid"/>
            <a:miter lim="400000"/>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25" name="Shape 2196@|9FFC:0|FBC:0|LFC:13286061|LBC:16777215"/>
          <p:cNvSpPr/>
          <p:nvPr/>
        </p:nvSpPr>
        <p:spPr>
          <a:xfrm>
            <a:off x="2862580" y="3597275"/>
            <a:ext cx="290195" cy="635"/>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26" name="Shape 2196@|9FFC:0|FBC:0|LFC:13286061|LBC:16777215"/>
          <p:cNvSpPr/>
          <p:nvPr/>
        </p:nvSpPr>
        <p:spPr>
          <a:xfrm>
            <a:off x="3111705" y="2529846"/>
            <a:ext cx="350837" cy="0"/>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grpSp>
        <p:nvGrpSpPr>
          <p:cNvPr id="54" name="组合 53"/>
          <p:cNvGrpSpPr/>
          <p:nvPr/>
        </p:nvGrpSpPr>
        <p:grpSpPr>
          <a:xfrm>
            <a:off x="8129270" y="1548765"/>
            <a:ext cx="542290" cy="1003300"/>
            <a:chOff x="12802" y="2439"/>
            <a:chExt cx="854" cy="1580"/>
          </a:xfrm>
        </p:grpSpPr>
        <p:sp>
          <p:nvSpPr>
            <p:cNvPr id="37" name="Shape 2191@|9FFC:0|FBC:0|LFC:13286061|LBC:16777215"/>
            <p:cNvSpPr/>
            <p:nvPr/>
          </p:nvSpPr>
          <p:spPr>
            <a:xfrm rot="10800000" flipH="1" flipV="1">
              <a:off x="13050" y="2439"/>
              <a:ext cx="56" cy="1581"/>
            </a:xfrm>
            <a:prstGeom prst="line">
              <a:avLst/>
            </a:prstGeom>
            <a:noFill/>
            <a:ln w="12700" cap="flat">
              <a:solidFill>
                <a:srgbClr val="ADBACA"/>
              </a:solidFill>
              <a:prstDash val="solid"/>
              <a:miter lim="400000"/>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39" name="Shape 2196@|9FFC:0|FBC:0|LFC:13286061|LBC:16777215"/>
            <p:cNvSpPr/>
            <p:nvPr/>
          </p:nvSpPr>
          <p:spPr>
            <a:xfrm rot="420000" flipV="1">
              <a:off x="12802" y="3140"/>
              <a:ext cx="855" cy="102"/>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40" name="Shape 2196@|9FFC:0|FBC:0|LFC:13286061|LBC:16777215"/>
            <p:cNvSpPr/>
            <p:nvPr/>
          </p:nvSpPr>
          <p:spPr>
            <a:xfrm>
              <a:off x="13060" y="2466"/>
              <a:ext cx="552" cy="0"/>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41" name="Shape 2196@|9FFC:0|FBC:0|LFC:13286061|LBC:16777215"/>
            <p:cNvSpPr/>
            <p:nvPr/>
          </p:nvSpPr>
          <p:spPr>
            <a:xfrm>
              <a:off x="13060" y="3986"/>
              <a:ext cx="552" cy="0"/>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grpSp>
      <p:grpSp>
        <p:nvGrpSpPr>
          <p:cNvPr id="71" name="组合 70"/>
          <p:cNvGrpSpPr/>
          <p:nvPr/>
        </p:nvGrpSpPr>
        <p:grpSpPr>
          <a:xfrm>
            <a:off x="8703310" y="2686685"/>
            <a:ext cx="1935480" cy="1015365"/>
            <a:chOff x="13689" y="4556"/>
            <a:chExt cx="3048" cy="1599"/>
          </a:xfrm>
        </p:grpSpPr>
        <p:grpSp>
          <p:nvGrpSpPr>
            <p:cNvPr id="57" name="组合 56"/>
            <p:cNvGrpSpPr/>
            <p:nvPr/>
          </p:nvGrpSpPr>
          <p:grpSpPr>
            <a:xfrm>
              <a:off x="13689" y="4557"/>
              <a:ext cx="3048" cy="1570"/>
              <a:chOff x="13689" y="4557"/>
              <a:chExt cx="3048" cy="1570"/>
            </a:xfrm>
          </p:grpSpPr>
          <p:sp>
            <p:nvSpPr>
              <p:cNvPr id="50" name="Rectangle 16@|1FFC:681197|FBC:16777215|LFC:16777215|LBC:16777215"/>
              <p:cNvSpPr/>
              <p:nvPr/>
            </p:nvSpPr>
            <p:spPr>
              <a:xfrm>
                <a:off x="13699" y="5441"/>
                <a:ext cx="3038" cy="687"/>
              </a:xfrm>
              <a:prstGeom prst="rect">
                <a:avLst/>
              </a:prstGeom>
              <a:gradFill>
                <a:gsLst>
                  <a:gs pos="0">
                    <a:srgbClr val="007BD3"/>
                  </a:gs>
                  <a:gs pos="100000">
                    <a:srgbClr val="034373"/>
                  </a:gs>
                </a:gsLst>
                <a:lin ang="5400000" scaled="0"/>
              </a:gradFill>
            </p:spPr>
            <p:style>
              <a:lnRef idx="0">
                <a:scrgbClr r="0" g="0" b="0"/>
              </a:lnRef>
              <a:fillRef idx="0">
                <a:scrgbClr r="0" g="0" b="0"/>
              </a:fillRef>
              <a:effectRef idx="0">
                <a:scrgbClr r="0" g="0" b="0"/>
              </a:effectRef>
              <a:fontRef idx="minor">
                <a:schemeClr val="lt1"/>
              </a:fontRef>
            </p:style>
            <p:txBody>
              <a:bodyPr lIns="13546" tIns="13546" rIns="13546" bIns="13546" spcCol="1270" anchor="ctr"/>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51" name="Rectangle 16@|1FFC:681197|FBC:16777215|LFC:16777215|LBC:16777215"/>
              <p:cNvSpPr/>
              <p:nvPr/>
            </p:nvSpPr>
            <p:spPr>
              <a:xfrm>
                <a:off x="13689" y="4557"/>
                <a:ext cx="3038" cy="687"/>
              </a:xfrm>
              <a:prstGeom prst="rect">
                <a:avLst/>
              </a:prstGeom>
              <a:gradFill>
                <a:gsLst>
                  <a:gs pos="0">
                    <a:srgbClr val="007BD3"/>
                  </a:gs>
                  <a:gs pos="100000">
                    <a:srgbClr val="034373"/>
                  </a:gs>
                </a:gsLst>
                <a:lin ang="5400000" scaled="0"/>
              </a:gradFill>
            </p:spPr>
            <p:style>
              <a:lnRef idx="0">
                <a:scrgbClr r="0" g="0" b="0"/>
              </a:lnRef>
              <a:fillRef idx="0">
                <a:scrgbClr r="0" g="0" b="0"/>
              </a:fillRef>
              <a:effectRef idx="0">
                <a:scrgbClr r="0" g="0" b="0"/>
              </a:effectRef>
              <a:fontRef idx="minor">
                <a:schemeClr val="lt1"/>
              </a:fontRef>
            </p:style>
            <p:txBody>
              <a:bodyPr lIns="13546" tIns="13546" rIns="13546" bIns="13546" spcCol="1270" anchor="ctr"/>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grpSp>
        <p:sp>
          <p:nvSpPr>
            <p:cNvPr id="52" name="TextBox 13@|17FFC:16777215|FBC:16777215|LFC:16777215|LBC:16777215"/>
            <p:cNvSpPr txBox="1"/>
            <p:nvPr/>
          </p:nvSpPr>
          <p:spPr>
            <a:xfrm>
              <a:off x="13865" y="5477"/>
              <a:ext cx="2689" cy="678"/>
            </a:xfrm>
            <a:prstGeom prst="rect">
              <a:avLst/>
            </a:prstGeom>
            <a:noFill/>
          </p:spPr>
          <p:txBody>
            <a:bodyPr wrap="square" lIns="0" tIns="0" rIns="0" bIns="0">
              <a:spAutoFit/>
            </a:bodyPr>
            <a:p>
              <a:pPr algn="ctr" defTabSz="912495" eaLnBrk="1" fontAlgn="auto" hangingPunct="1">
                <a:spcBef>
                  <a:spcPct val="20000"/>
                </a:spcBef>
                <a:spcAft>
                  <a:spcPts val="0"/>
                </a:spcAft>
                <a:defRPr/>
              </a:pPr>
              <a:r>
                <a:rPr lang="zh-CN" altLang="en-US" sz="2800" b="1" dirty="0">
                  <a:solidFill>
                    <a:schemeClr val="bg1"/>
                  </a:solidFill>
                  <a:ea typeface="宋体" panose="02010600030101010101" pitchFamily="2" charset="-122"/>
                  <a:cs typeface="+mn-ea"/>
                  <a:sym typeface="Arial" panose="020B0604020202020204" pitchFamily="34" charset="0"/>
                </a:rPr>
                <a:t>手工操作</a:t>
              </a:r>
              <a:endParaRPr lang="zh-CN" altLang="en-US" sz="2800" b="1" dirty="0">
                <a:solidFill>
                  <a:schemeClr val="bg1"/>
                </a:solidFill>
                <a:ea typeface="宋体" panose="02010600030101010101" pitchFamily="2" charset="-122"/>
                <a:cs typeface="+mn-ea"/>
                <a:sym typeface="Arial" panose="020B0604020202020204" pitchFamily="34" charset="0"/>
              </a:endParaRPr>
            </a:p>
          </p:txBody>
        </p:sp>
        <p:sp>
          <p:nvSpPr>
            <p:cNvPr id="53" name="TextBox 13@|17FFC:16777215|FBC:16777215|LFC:16777215|LBC:16777215"/>
            <p:cNvSpPr txBox="1"/>
            <p:nvPr/>
          </p:nvSpPr>
          <p:spPr>
            <a:xfrm>
              <a:off x="13780" y="4556"/>
              <a:ext cx="2689" cy="678"/>
            </a:xfrm>
            <a:prstGeom prst="rect">
              <a:avLst/>
            </a:prstGeom>
            <a:noFill/>
          </p:spPr>
          <p:txBody>
            <a:bodyPr wrap="square" lIns="0" tIns="0" rIns="0" bIns="0">
              <a:spAutoFit/>
            </a:bodyPr>
            <a:p>
              <a:pPr algn="ctr" defTabSz="912495" eaLnBrk="1" fontAlgn="auto" hangingPunct="1">
                <a:spcBef>
                  <a:spcPct val="20000"/>
                </a:spcBef>
                <a:spcAft>
                  <a:spcPts val="0"/>
                </a:spcAft>
                <a:defRPr/>
              </a:pPr>
              <a:r>
                <a:rPr lang="zh-CN" altLang="en-US" sz="2800" b="1" dirty="0">
                  <a:solidFill>
                    <a:schemeClr val="bg1"/>
                  </a:solidFill>
                  <a:ea typeface="宋体" panose="02010600030101010101" pitchFamily="2" charset="-122"/>
                  <a:cs typeface="+mn-ea"/>
                  <a:sym typeface="Arial" panose="020B0604020202020204" pitchFamily="34" charset="0"/>
                </a:rPr>
                <a:t>机械操作</a:t>
              </a:r>
              <a:endParaRPr lang="zh-CN" altLang="en-US" sz="2800" b="1" dirty="0">
                <a:solidFill>
                  <a:schemeClr val="bg1"/>
                </a:solidFill>
                <a:ea typeface="宋体" panose="02010600030101010101" pitchFamily="2" charset="-122"/>
                <a:cs typeface="+mn-ea"/>
                <a:sym typeface="Arial" panose="020B0604020202020204" pitchFamily="34" charset="0"/>
              </a:endParaRPr>
            </a:p>
          </p:txBody>
        </p:sp>
      </p:grpSp>
      <p:sp>
        <p:nvSpPr>
          <p:cNvPr id="55" name="标题 54"/>
          <p:cNvSpPr>
            <a:spLocks noGrp="1"/>
          </p:cNvSpPr>
          <p:nvPr>
            <p:ph type="title"/>
          </p:nvPr>
        </p:nvSpPr>
        <p:spPr/>
        <p:txBody>
          <a:bodyPr/>
          <a:p>
            <a:r>
              <a:rPr lang="zh-CN" altLang="en-US" b="1" dirty="0">
                <a:latin typeface="Arial" panose="020B0604020202020204" pitchFamily="34" charset="0"/>
                <a:ea typeface="宋体" panose="02010600030101010101" pitchFamily="2" charset="-122"/>
                <a:sym typeface="+mn-ea"/>
              </a:rPr>
              <a:t>空间参数回顾</a:t>
            </a:r>
            <a:endParaRPr lang="zh-CN" altLang="en-US">
              <a:latin typeface="华文楷体" charset="-122"/>
              <a:ea typeface="华文楷体" charset="-122"/>
              <a:sym typeface="+mn-ea"/>
            </a:endParaRPr>
          </a:p>
        </p:txBody>
      </p:sp>
      <p:grpSp>
        <p:nvGrpSpPr>
          <p:cNvPr id="70" name="组合 69"/>
          <p:cNvGrpSpPr/>
          <p:nvPr/>
        </p:nvGrpSpPr>
        <p:grpSpPr>
          <a:xfrm>
            <a:off x="8695690" y="1080770"/>
            <a:ext cx="1964690" cy="1572895"/>
            <a:chOff x="13661" y="1883"/>
            <a:chExt cx="3094" cy="2477"/>
          </a:xfrm>
        </p:grpSpPr>
        <p:sp>
          <p:nvSpPr>
            <p:cNvPr id="48" name="Rectangle 16@|1FFC:681197|FBC:16777215|LFC:16777215|LBC:16777215"/>
            <p:cNvSpPr/>
            <p:nvPr/>
          </p:nvSpPr>
          <p:spPr>
            <a:xfrm>
              <a:off x="13661" y="3673"/>
              <a:ext cx="3038" cy="687"/>
            </a:xfrm>
            <a:prstGeom prst="rect">
              <a:avLst/>
            </a:prstGeom>
            <a:gradFill>
              <a:gsLst>
                <a:gs pos="0">
                  <a:srgbClr val="007BD3"/>
                </a:gs>
                <a:gs pos="100000">
                  <a:srgbClr val="034373"/>
                </a:gs>
              </a:gsLst>
              <a:lin ang="5400000" scaled="0"/>
            </a:gradFill>
          </p:spPr>
          <p:style>
            <a:lnRef idx="0">
              <a:scrgbClr r="0" g="0" b="0"/>
            </a:lnRef>
            <a:fillRef idx="0">
              <a:scrgbClr r="0" g="0" b="0"/>
            </a:fillRef>
            <a:effectRef idx="0">
              <a:scrgbClr r="0" g="0" b="0"/>
            </a:effectRef>
            <a:fontRef idx="minor">
              <a:schemeClr val="lt1"/>
            </a:fontRef>
          </p:style>
          <p:txBody>
            <a:bodyPr lIns="13546" tIns="13546" rIns="13546" bIns="13546" spcCol="1270" anchor="ctr"/>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grpSp>
          <p:nvGrpSpPr>
            <p:cNvPr id="69" name="组合 68"/>
            <p:cNvGrpSpPr/>
            <p:nvPr/>
          </p:nvGrpSpPr>
          <p:grpSpPr>
            <a:xfrm>
              <a:off x="13680" y="1883"/>
              <a:ext cx="3075" cy="2460"/>
              <a:chOff x="13652" y="1934"/>
              <a:chExt cx="3075" cy="2460"/>
            </a:xfrm>
          </p:grpSpPr>
          <p:grpSp>
            <p:nvGrpSpPr>
              <p:cNvPr id="56" name="组合 55"/>
              <p:cNvGrpSpPr/>
              <p:nvPr/>
            </p:nvGrpSpPr>
            <p:grpSpPr>
              <a:xfrm>
                <a:off x="13652" y="1977"/>
                <a:ext cx="3075" cy="2417"/>
                <a:chOff x="13661" y="1936"/>
                <a:chExt cx="3075" cy="2417"/>
              </a:xfrm>
            </p:grpSpPr>
            <p:sp>
              <p:nvSpPr>
                <p:cNvPr id="44" name="Rectangle 16@|1FFC:681197|FBC:16777215|LFC:16777215|LBC:16777215"/>
                <p:cNvSpPr/>
                <p:nvPr/>
              </p:nvSpPr>
              <p:spPr>
                <a:xfrm>
                  <a:off x="13670" y="1936"/>
                  <a:ext cx="3038" cy="685"/>
                </a:xfrm>
                <a:prstGeom prst="rect">
                  <a:avLst/>
                </a:prstGeom>
                <a:gradFill>
                  <a:gsLst>
                    <a:gs pos="0">
                      <a:srgbClr val="007BD3"/>
                    </a:gs>
                    <a:gs pos="100000">
                      <a:srgbClr val="034373"/>
                    </a:gs>
                  </a:gsLst>
                  <a:lin ang="5400000" scaled="0"/>
                </a:gradFill>
              </p:spPr>
              <p:style>
                <a:lnRef idx="0">
                  <a:scrgbClr r="0" g="0" b="0"/>
                </a:lnRef>
                <a:fillRef idx="0">
                  <a:scrgbClr r="0" g="0" b="0"/>
                </a:fillRef>
                <a:effectRef idx="0">
                  <a:scrgbClr r="0" g="0" b="0"/>
                </a:effectRef>
                <a:fontRef idx="minor">
                  <a:schemeClr val="lt1"/>
                </a:fontRef>
              </p:style>
              <p:txBody>
                <a:bodyPr lIns="13546" tIns="13546" rIns="13546" bIns="13546" spcCol="1270" anchor="ctr"/>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46" name="Rectangle 16@|1FFC:681197|FBC:16777215|LFC:16777215|LBC:16777215"/>
                <p:cNvSpPr/>
                <p:nvPr/>
              </p:nvSpPr>
              <p:spPr>
                <a:xfrm>
                  <a:off x="13661" y="2799"/>
                  <a:ext cx="3038" cy="731"/>
                </a:xfrm>
                <a:prstGeom prst="rect">
                  <a:avLst/>
                </a:prstGeom>
                <a:gradFill>
                  <a:gsLst>
                    <a:gs pos="0">
                      <a:srgbClr val="007BD3"/>
                    </a:gs>
                    <a:gs pos="100000">
                      <a:srgbClr val="034373"/>
                    </a:gs>
                  </a:gsLst>
                  <a:lin ang="5400000" scaled="0"/>
                </a:gradFill>
              </p:spPr>
              <p:style>
                <a:lnRef idx="0">
                  <a:scrgbClr r="0" g="0" b="0"/>
                </a:lnRef>
                <a:fillRef idx="0">
                  <a:scrgbClr r="0" g="0" b="0"/>
                </a:fillRef>
                <a:effectRef idx="0">
                  <a:scrgbClr r="0" g="0" b="0"/>
                </a:effectRef>
                <a:fontRef idx="minor">
                  <a:schemeClr val="lt1"/>
                </a:fontRef>
              </p:style>
              <p:txBody>
                <a:bodyPr lIns="13546" tIns="13546" rIns="13546" bIns="13546" spcCol="1270" anchor="ctr"/>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49" name="TextBox 13@|17FFC:16777215|FBC:16777215|LFC:16777215|LBC:16777215"/>
                <p:cNvSpPr txBox="1"/>
                <p:nvPr/>
              </p:nvSpPr>
              <p:spPr>
                <a:xfrm>
                  <a:off x="13662" y="3675"/>
                  <a:ext cx="3074" cy="678"/>
                </a:xfrm>
                <a:prstGeom prst="rect">
                  <a:avLst/>
                </a:prstGeom>
                <a:noFill/>
              </p:spPr>
              <p:txBody>
                <a:bodyPr wrap="square" lIns="0" tIns="0" rIns="0" bIns="0">
                  <a:spAutoFit/>
                </a:bodyPr>
                <a:p>
                  <a:pPr algn="ctr" defTabSz="912495" eaLnBrk="1" fontAlgn="auto" hangingPunct="1">
                    <a:spcBef>
                      <a:spcPct val="20000"/>
                    </a:spcBef>
                    <a:spcAft>
                      <a:spcPts val="0"/>
                    </a:spcAft>
                    <a:defRPr/>
                  </a:pPr>
                  <a:r>
                    <a:rPr lang="zh-CN" altLang="en-US" sz="2800" b="1" dirty="0">
                      <a:solidFill>
                        <a:schemeClr val="bg1"/>
                      </a:solidFill>
                      <a:ea typeface="宋体" panose="02010600030101010101" pitchFamily="2" charset="-122"/>
                      <a:cs typeface="+mn-ea"/>
                      <a:sym typeface="Arial" panose="020B0604020202020204" pitchFamily="34" charset="0"/>
                    </a:rPr>
                    <a:t>砌筑安装类</a:t>
                  </a:r>
                  <a:endParaRPr lang="zh-CN" altLang="en-US" sz="2800" b="1" dirty="0">
                    <a:solidFill>
                      <a:schemeClr val="bg1"/>
                    </a:solidFill>
                    <a:ea typeface="宋体" panose="02010600030101010101" pitchFamily="2" charset="-122"/>
                    <a:cs typeface="+mn-ea"/>
                    <a:sym typeface="Arial" panose="020B0604020202020204" pitchFamily="34" charset="0"/>
                  </a:endParaRPr>
                </a:p>
              </p:txBody>
            </p:sp>
          </p:grpSp>
          <p:sp>
            <p:nvSpPr>
              <p:cNvPr id="45" name="TextBox 13@|17FFC:16777215|FBC:16777215|LFC:16777215|LBC:16777215"/>
              <p:cNvSpPr txBox="1"/>
              <p:nvPr/>
            </p:nvSpPr>
            <p:spPr>
              <a:xfrm>
                <a:off x="13942" y="1934"/>
                <a:ext cx="2561" cy="678"/>
              </a:xfrm>
              <a:prstGeom prst="rect">
                <a:avLst/>
              </a:prstGeom>
              <a:noFill/>
            </p:spPr>
            <p:txBody>
              <a:bodyPr wrap="square" lIns="0" tIns="0" rIns="0" bIns="0">
                <a:spAutoFit/>
              </a:bodyPr>
              <a:p>
                <a:pPr algn="ctr" defTabSz="912495" eaLnBrk="1" fontAlgn="auto" hangingPunct="1">
                  <a:spcBef>
                    <a:spcPct val="20000"/>
                  </a:spcBef>
                  <a:spcAft>
                    <a:spcPts val="0"/>
                  </a:spcAft>
                  <a:defRPr/>
                </a:pPr>
                <a:r>
                  <a:rPr lang="zh-CN" altLang="en-US" sz="2800" b="1" dirty="0">
                    <a:solidFill>
                      <a:schemeClr val="bg1"/>
                    </a:solidFill>
                    <a:ea typeface="宋体" panose="02010600030101010101" pitchFamily="2" charset="-122"/>
                    <a:cs typeface="+mn-ea"/>
                    <a:sym typeface="Arial" panose="020B0604020202020204" pitchFamily="34" charset="0"/>
                  </a:rPr>
                  <a:t>制备类</a:t>
                </a:r>
                <a:endParaRPr lang="zh-CN" altLang="en-US" sz="2800" b="1" dirty="0">
                  <a:solidFill>
                    <a:schemeClr val="bg1"/>
                  </a:solidFill>
                  <a:ea typeface="宋体" panose="02010600030101010101" pitchFamily="2" charset="-122"/>
                  <a:cs typeface="+mn-ea"/>
                  <a:sym typeface="Arial" panose="020B0604020202020204" pitchFamily="34" charset="0"/>
                </a:endParaRPr>
              </a:p>
            </p:txBody>
          </p:sp>
          <p:sp>
            <p:nvSpPr>
              <p:cNvPr id="47" name="TextBox 13@|17FFC:16777215|FBC:16777215|LFC:16777215|LBC:16777215"/>
              <p:cNvSpPr txBox="1"/>
              <p:nvPr/>
            </p:nvSpPr>
            <p:spPr>
              <a:xfrm>
                <a:off x="13933" y="2837"/>
                <a:ext cx="2561" cy="678"/>
              </a:xfrm>
              <a:prstGeom prst="rect">
                <a:avLst/>
              </a:prstGeom>
              <a:noFill/>
            </p:spPr>
            <p:txBody>
              <a:bodyPr wrap="square" lIns="0" tIns="0" rIns="0" bIns="0">
                <a:spAutoFit/>
              </a:bodyPr>
              <a:p>
                <a:pPr algn="ctr" defTabSz="912495" eaLnBrk="1" fontAlgn="auto" hangingPunct="1">
                  <a:spcBef>
                    <a:spcPct val="20000"/>
                  </a:spcBef>
                  <a:spcAft>
                    <a:spcPts val="0"/>
                  </a:spcAft>
                  <a:defRPr/>
                </a:pPr>
                <a:r>
                  <a:rPr lang="zh-CN" altLang="en-US" sz="2800" b="1" dirty="0">
                    <a:solidFill>
                      <a:schemeClr val="bg1"/>
                    </a:solidFill>
                    <a:ea typeface="宋体" panose="02010600030101010101" pitchFamily="2" charset="-122"/>
                    <a:cs typeface="+mn-ea"/>
                    <a:sym typeface="Arial" panose="020B0604020202020204" pitchFamily="34" charset="0"/>
                  </a:rPr>
                  <a:t>运输类</a:t>
                </a:r>
                <a:endParaRPr lang="zh-CN" altLang="en-US" sz="2800" b="1" dirty="0">
                  <a:solidFill>
                    <a:schemeClr val="bg1"/>
                  </a:solidFill>
                  <a:ea typeface="宋体" panose="02010600030101010101" pitchFamily="2" charset="-122"/>
                  <a:cs typeface="+mn-ea"/>
                  <a:sym typeface="Arial" panose="020B0604020202020204" pitchFamily="34" charset="0"/>
                </a:endParaRPr>
              </a:p>
            </p:txBody>
          </p:sp>
        </p:grpSp>
      </p:grpSp>
      <p:grpSp>
        <p:nvGrpSpPr>
          <p:cNvPr id="29" name="组合 28"/>
          <p:cNvGrpSpPr/>
          <p:nvPr/>
        </p:nvGrpSpPr>
        <p:grpSpPr>
          <a:xfrm>
            <a:off x="8150860" y="2774950"/>
            <a:ext cx="525780" cy="567690"/>
            <a:chOff x="12817" y="4750"/>
            <a:chExt cx="828" cy="894"/>
          </a:xfrm>
        </p:grpSpPr>
        <p:sp>
          <p:nvSpPr>
            <p:cNvPr id="2" name="Shape 2191@|9FFC:0|FBC:0|LFC:13286061|LBC:16777215"/>
            <p:cNvSpPr/>
            <p:nvPr/>
          </p:nvSpPr>
          <p:spPr>
            <a:xfrm rot="15960000" flipH="1" flipV="1">
              <a:off x="12938" y="5171"/>
              <a:ext cx="1" cy="243"/>
            </a:xfrm>
            <a:prstGeom prst="line">
              <a:avLst/>
            </a:prstGeom>
            <a:ln>
              <a:headEnd type="oval" w="med" len="med"/>
              <a:tailEnd type="oval" w="med" len="med"/>
            </a:ln>
          </p:spPr>
          <p:style>
            <a:lnRef idx="1">
              <a:schemeClr val="accent5"/>
            </a:lnRef>
            <a:fillRef idx="0">
              <a:schemeClr val="accent5"/>
            </a:fillRef>
            <a:effectRef idx="0">
              <a:schemeClr val="accent5"/>
            </a:effectRef>
            <a:fontRef idx="minor">
              <a:schemeClr val="tx1"/>
            </a:fontRef>
          </p:style>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5" name="Shape 2191@|9FFC:0|FBC:0|LFC:13286061|LBC:16777215"/>
            <p:cNvSpPr/>
            <p:nvPr/>
          </p:nvSpPr>
          <p:spPr>
            <a:xfrm rot="10800000" flipH="1" flipV="1">
              <a:off x="13093" y="4750"/>
              <a:ext cx="7" cy="886"/>
            </a:xfrm>
            <a:prstGeom prst="line">
              <a:avLst/>
            </a:prstGeom>
            <a:noFill/>
            <a:ln w="12700" cap="flat">
              <a:solidFill>
                <a:srgbClr val="ADBACA"/>
              </a:solidFill>
              <a:prstDash val="solid"/>
              <a:miter lim="400000"/>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13" name="Shape 2196@|9FFC:0|FBC:0|LFC:13286061|LBC:16777215"/>
            <p:cNvSpPr/>
            <p:nvPr/>
          </p:nvSpPr>
          <p:spPr>
            <a:xfrm>
              <a:off x="13074" y="4770"/>
              <a:ext cx="552" cy="0"/>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22" name="Shape 2196@|9FFC:0|FBC:0|LFC:13286061|LBC:16777215"/>
            <p:cNvSpPr/>
            <p:nvPr/>
          </p:nvSpPr>
          <p:spPr>
            <a:xfrm>
              <a:off x="13093" y="5644"/>
              <a:ext cx="552" cy="0"/>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grpSp>
      <p:grpSp>
        <p:nvGrpSpPr>
          <p:cNvPr id="30" name="组合 29"/>
          <p:cNvGrpSpPr/>
          <p:nvPr/>
        </p:nvGrpSpPr>
        <p:grpSpPr>
          <a:xfrm>
            <a:off x="5530215" y="2207260"/>
            <a:ext cx="525780" cy="567690"/>
            <a:chOff x="12817" y="4750"/>
            <a:chExt cx="828" cy="894"/>
          </a:xfrm>
        </p:grpSpPr>
        <p:sp>
          <p:nvSpPr>
            <p:cNvPr id="31" name="Shape 2191@|9FFC:0|FBC:0|LFC:13286061|LBC:16777215"/>
            <p:cNvSpPr/>
            <p:nvPr/>
          </p:nvSpPr>
          <p:spPr>
            <a:xfrm rot="15960000" flipH="1" flipV="1">
              <a:off x="12938" y="5171"/>
              <a:ext cx="1" cy="243"/>
            </a:xfrm>
            <a:prstGeom prst="line">
              <a:avLst/>
            </a:prstGeom>
            <a:ln>
              <a:headEnd type="oval" w="med" len="med"/>
              <a:tailEnd type="oval" w="med" len="med"/>
            </a:ln>
          </p:spPr>
          <p:style>
            <a:lnRef idx="1">
              <a:schemeClr val="accent5"/>
            </a:lnRef>
            <a:fillRef idx="0">
              <a:schemeClr val="accent5"/>
            </a:fillRef>
            <a:effectRef idx="0">
              <a:schemeClr val="accent5"/>
            </a:effectRef>
            <a:fontRef idx="minor">
              <a:schemeClr val="tx1"/>
            </a:fontRef>
          </p:style>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32" name="Shape 2191@|9FFC:0|FBC:0|LFC:13286061|LBC:16777215"/>
            <p:cNvSpPr/>
            <p:nvPr/>
          </p:nvSpPr>
          <p:spPr>
            <a:xfrm rot="10800000" flipH="1" flipV="1">
              <a:off x="13093" y="4750"/>
              <a:ext cx="7" cy="886"/>
            </a:xfrm>
            <a:prstGeom prst="line">
              <a:avLst/>
            </a:prstGeom>
            <a:noFill/>
            <a:ln w="12700" cap="flat">
              <a:solidFill>
                <a:srgbClr val="ADBACA"/>
              </a:solidFill>
              <a:prstDash val="solid"/>
              <a:miter lim="400000"/>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33" name="Shape 2196@|9FFC:0|FBC:0|LFC:13286061|LBC:16777215"/>
            <p:cNvSpPr/>
            <p:nvPr/>
          </p:nvSpPr>
          <p:spPr>
            <a:xfrm>
              <a:off x="13074" y="4770"/>
              <a:ext cx="552" cy="0"/>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34" name="Shape 2196@|9FFC:0|FBC:0|LFC:13286061|LBC:16777215"/>
            <p:cNvSpPr/>
            <p:nvPr/>
          </p:nvSpPr>
          <p:spPr>
            <a:xfrm>
              <a:off x="13093" y="5644"/>
              <a:ext cx="552" cy="0"/>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grpSp>
      <p:sp>
        <p:nvSpPr>
          <p:cNvPr id="35" name="Shape 2196@|9FFC:0|FBC:0|LFC:13286061|LBC:16777215"/>
          <p:cNvSpPr/>
          <p:nvPr/>
        </p:nvSpPr>
        <p:spPr>
          <a:xfrm>
            <a:off x="3123136" y="5685161"/>
            <a:ext cx="350837" cy="0"/>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grpSp>
        <p:nvGrpSpPr>
          <p:cNvPr id="58" name="组合 57"/>
          <p:cNvGrpSpPr/>
          <p:nvPr/>
        </p:nvGrpSpPr>
        <p:grpSpPr>
          <a:xfrm>
            <a:off x="5491480" y="4078605"/>
            <a:ext cx="542290" cy="1003300"/>
            <a:chOff x="12802" y="2439"/>
            <a:chExt cx="854" cy="1580"/>
          </a:xfrm>
        </p:grpSpPr>
        <p:sp>
          <p:nvSpPr>
            <p:cNvPr id="59" name="Shape 2191@|9FFC:0|FBC:0|LFC:13286061|LBC:16777215"/>
            <p:cNvSpPr/>
            <p:nvPr/>
          </p:nvSpPr>
          <p:spPr>
            <a:xfrm rot="10800000" flipH="1" flipV="1">
              <a:off x="13050" y="2439"/>
              <a:ext cx="56" cy="1581"/>
            </a:xfrm>
            <a:prstGeom prst="line">
              <a:avLst/>
            </a:prstGeom>
            <a:noFill/>
            <a:ln w="12700" cap="flat">
              <a:solidFill>
                <a:srgbClr val="ADBACA"/>
              </a:solidFill>
              <a:prstDash val="solid"/>
              <a:miter lim="400000"/>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60" name="Shape 2196@|9FFC:0|FBC:0|LFC:13286061|LBC:16777215"/>
            <p:cNvSpPr/>
            <p:nvPr/>
          </p:nvSpPr>
          <p:spPr>
            <a:xfrm rot="420000" flipV="1">
              <a:off x="12802" y="3140"/>
              <a:ext cx="855" cy="102"/>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61" name="Shape 2196@|9FFC:0|FBC:0|LFC:13286061|LBC:16777215"/>
            <p:cNvSpPr/>
            <p:nvPr/>
          </p:nvSpPr>
          <p:spPr>
            <a:xfrm>
              <a:off x="13060" y="2466"/>
              <a:ext cx="552" cy="0"/>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62" name="Shape 2196@|9FFC:0|FBC:0|LFC:13286061|LBC:16777215"/>
            <p:cNvSpPr/>
            <p:nvPr/>
          </p:nvSpPr>
          <p:spPr>
            <a:xfrm>
              <a:off x="13060" y="3986"/>
              <a:ext cx="552" cy="0"/>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grpSp>
      <p:sp>
        <p:nvSpPr>
          <p:cNvPr id="63" name="Rectangle 14@|1FFC:681197|FBC:16777215|LFC:16777215|LBC:16777215"/>
          <p:cNvSpPr/>
          <p:nvPr/>
        </p:nvSpPr>
        <p:spPr>
          <a:xfrm>
            <a:off x="6090603" y="4293236"/>
            <a:ext cx="2025650" cy="542925"/>
          </a:xfrm>
          <a:prstGeom prst="rect">
            <a:avLst/>
          </a:prstGeom>
          <a:gradFill>
            <a:gsLst>
              <a:gs pos="0">
                <a:srgbClr val="14CD68"/>
              </a:gs>
              <a:gs pos="100000">
                <a:srgbClr val="035C7D"/>
              </a:gs>
            </a:gsLst>
            <a:lin ang="5400000" scaled="0"/>
          </a:gradFill>
        </p:spPr>
        <p:style>
          <a:lnRef idx="0">
            <a:scrgbClr r="0" g="0" b="0"/>
          </a:lnRef>
          <a:fillRef idx="0">
            <a:scrgbClr r="0" g="0" b="0"/>
          </a:fillRef>
          <a:effectRef idx="0">
            <a:scrgbClr r="0" g="0" b="0"/>
          </a:effectRef>
          <a:fontRef idx="minor">
            <a:schemeClr val="lt1"/>
          </a:fontRef>
        </p:style>
        <p:txBody>
          <a:bodyPr lIns="13546" tIns="13546" rIns="13546" bIns="13546" spcCol="1270" anchor="ctr"/>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64" name="TextBox 13@|17FFC:16777215|FBC:16777215|LFC:16777215|LBC:16777215"/>
          <p:cNvSpPr txBox="1"/>
          <p:nvPr/>
        </p:nvSpPr>
        <p:spPr>
          <a:xfrm>
            <a:off x="6141396" y="4340860"/>
            <a:ext cx="1926590" cy="430530"/>
          </a:xfrm>
          <a:prstGeom prst="rect">
            <a:avLst/>
          </a:prstGeom>
          <a:noFill/>
        </p:spPr>
        <p:txBody>
          <a:bodyPr wrap="square" lIns="0" tIns="0" rIns="0" bIns="0">
            <a:spAutoFit/>
          </a:bodyPr>
          <a:p>
            <a:pPr algn="ctr" defTabSz="912495" eaLnBrk="1" fontAlgn="auto" hangingPunct="1">
              <a:spcBef>
                <a:spcPct val="20000"/>
              </a:spcBef>
              <a:spcAft>
                <a:spcPts val="0"/>
              </a:spcAft>
              <a:defRPr/>
            </a:pPr>
            <a:r>
              <a:rPr lang="zh-CN" altLang="en-US" sz="2800" b="1" dirty="0">
                <a:solidFill>
                  <a:schemeClr val="bg1"/>
                </a:solidFill>
                <a:ea typeface="宋体" panose="02010600030101010101" pitchFamily="2" charset="-122"/>
                <a:cs typeface="+mn-ea"/>
                <a:sym typeface="Arial" panose="020B0604020202020204" pitchFamily="34" charset="0"/>
              </a:rPr>
              <a:t>施工段</a:t>
            </a:r>
            <a:endParaRPr lang="zh-CN" altLang="en-US" sz="2800" b="1" dirty="0">
              <a:solidFill>
                <a:schemeClr val="bg1"/>
              </a:solidFill>
              <a:ea typeface="宋体" panose="02010600030101010101" pitchFamily="2" charset="-122"/>
              <a:cs typeface="+mn-ea"/>
              <a:sym typeface="Arial" panose="020B0604020202020204" pitchFamily="34" charset="0"/>
            </a:endParaRPr>
          </a:p>
        </p:txBody>
      </p:sp>
      <p:sp>
        <p:nvSpPr>
          <p:cNvPr id="65" name="Rectangle 14@|1FFC:681197|FBC:16777215|LFC:16777215|LBC:16777215"/>
          <p:cNvSpPr/>
          <p:nvPr/>
        </p:nvSpPr>
        <p:spPr>
          <a:xfrm>
            <a:off x="6090603" y="3684271"/>
            <a:ext cx="2025650" cy="542925"/>
          </a:xfrm>
          <a:prstGeom prst="rect">
            <a:avLst/>
          </a:prstGeom>
          <a:gradFill>
            <a:gsLst>
              <a:gs pos="0">
                <a:srgbClr val="14CD68"/>
              </a:gs>
              <a:gs pos="100000">
                <a:srgbClr val="035C7D"/>
              </a:gs>
            </a:gsLst>
            <a:lin ang="5400000" scaled="0"/>
          </a:gradFill>
        </p:spPr>
        <p:style>
          <a:lnRef idx="0">
            <a:scrgbClr r="0" g="0" b="0"/>
          </a:lnRef>
          <a:fillRef idx="0">
            <a:scrgbClr r="0" g="0" b="0"/>
          </a:fillRef>
          <a:effectRef idx="0">
            <a:scrgbClr r="0" g="0" b="0"/>
          </a:effectRef>
          <a:fontRef idx="minor">
            <a:schemeClr val="lt1"/>
          </a:fontRef>
        </p:style>
        <p:txBody>
          <a:bodyPr lIns="13546" tIns="13546" rIns="13546" bIns="13546" spcCol="1270" anchor="ctr"/>
          <a:lstStyle/>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66" name="TextBox 13@|17FFC:16777215|FBC:16777215|LFC:16777215|LBC:16777215"/>
          <p:cNvSpPr txBox="1"/>
          <p:nvPr/>
        </p:nvSpPr>
        <p:spPr>
          <a:xfrm>
            <a:off x="6141396" y="3731895"/>
            <a:ext cx="1926590" cy="430530"/>
          </a:xfrm>
          <a:prstGeom prst="rect">
            <a:avLst/>
          </a:prstGeom>
          <a:noFill/>
        </p:spPr>
        <p:txBody>
          <a:bodyPr wrap="square" lIns="0" tIns="0" rIns="0" bIns="0">
            <a:spAutoFit/>
          </a:bodyPr>
          <a:lstStyle/>
          <a:p>
            <a:pPr algn="ctr" defTabSz="912495" eaLnBrk="1" fontAlgn="auto" hangingPunct="1">
              <a:spcBef>
                <a:spcPct val="20000"/>
              </a:spcBef>
              <a:spcAft>
                <a:spcPts val="0"/>
              </a:spcAft>
              <a:defRPr/>
            </a:pPr>
            <a:r>
              <a:rPr lang="zh-CN" altLang="en-US" sz="2800" b="1" dirty="0">
                <a:solidFill>
                  <a:schemeClr val="bg1"/>
                </a:solidFill>
                <a:ea typeface="宋体" panose="02010600030101010101" pitchFamily="2" charset="-122"/>
                <a:cs typeface="+mn-ea"/>
                <a:sym typeface="Arial" panose="020B0604020202020204" pitchFamily="34" charset="0"/>
              </a:rPr>
              <a:t>工作面</a:t>
            </a:r>
            <a:endParaRPr lang="zh-CN" altLang="en-US" sz="2800" b="1" dirty="0">
              <a:solidFill>
                <a:schemeClr val="bg1"/>
              </a:solidFill>
              <a:ea typeface="宋体" panose="02010600030101010101" pitchFamily="2" charset="-122"/>
              <a:cs typeface="+mn-ea"/>
              <a:sym typeface="Arial" panose="020B0604020202020204" pitchFamily="34" charset="0"/>
            </a:endParaRPr>
          </a:p>
        </p:txBody>
      </p:sp>
      <p:sp>
        <p:nvSpPr>
          <p:cNvPr id="67" name="Rectangle 14@|1FFC:681197|FBC:16777215|LFC:16777215|LBC:16777215"/>
          <p:cNvSpPr/>
          <p:nvPr/>
        </p:nvSpPr>
        <p:spPr>
          <a:xfrm>
            <a:off x="6090603" y="4908551"/>
            <a:ext cx="2025650" cy="542925"/>
          </a:xfrm>
          <a:prstGeom prst="rect">
            <a:avLst/>
          </a:prstGeom>
          <a:gradFill>
            <a:gsLst>
              <a:gs pos="0">
                <a:srgbClr val="14CD68"/>
              </a:gs>
              <a:gs pos="100000">
                <a:srgbClr val="035C7D"/>
              </a:gs>
            </a:gsLst>
            <a:lin ang="5400000" scaled="0"/>
          </a:gradFill>
        </p:spPr>
        <p:style>
          <a:lnRef idx="0">
            <a:scrgbClr r="0" g="0" b="0"/>
          </a:lnRef>
          <a:fillRef idx="0">
            <a:scrgbClr r="0" g="0" b="0"/>
          </a:fillRef>
          <a:effectRef idx="0">
            <a:scrgbClr r="0" g="0" b="0"/>
          </a:effectRef>
          <a:fontRef idx="minor">
            <a:schemeClr val="lt1"/>
          </a:fontRef>
        </p:style>
        <p:txBody>
          <a:bodyPr lIns="13546" tIns="13546" rIns="13546" bIns="13546" spcCol="1270" anchor="ctr"/>
          <a:lstStyle/>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68" name="TextBox 13@|17FFC:16777215|FBC:16777215|LFC:16777215|LBC:16777215"/>
          <p:cNvSpPr txBox="1"/>
          <p:nvPr/>
        </p:nvSpPr>
        <p:spPr>
          <a:xfrm>
            <a:off x="6141396" y="4956175"/>
            <a:ext cx="1926590" cy="430530"/>
          </a:xfrm>
          <a:prstGeom prst="rect">
            <a:avLst/>
          </a:prstGeom>
          <a:noFill/>
        </p:spPr>
        <p:txBody>
          <a:bodyPr wrap="square" lIns="0" tIns="0" rIns="0" bIns="0">
            <a:spAutoFit/>
          </a:bodyPr>
          <a:lstStyle/>
          <a:p>
            <a:pPr algn="ctr" defTabSz="912495" eaLnBrk="1" fontAlgn="auto" hangingPunct="1">
              <a:spcBef>
                <a:spcPct val="20000"/>
              </a:spcBef>
              <a:spcAft>
                <a:spcPts val="0"/>
              </a:spcAft>
              <a:defRPr/>
            </a:pPr>
            <a:r>
              <a:rPr lang="zh-CN" altLang="en-US" sz="2800" b="1" dirty="0">
                <a:solidFill>
                  <a:schemeClr val="bg1"/>
                </a:solidFill>
                <a:ea typeface="宋体" panose="02010600030101010101" pitchFamily="2" charset="-122"/>
                <a:cs typeface="+mn-ea"/>
                <a:sym typeface="Arial" panose="020B0604020202020204" pitchFamily="34" charset="0"/>
              </a:rPr>
              <a:t>施工层</a:t>
            </a:r>
            <a:endParaRPr lang="zh-CN" altLang="en-US" sz="2800" b="1" dirty="0">
              <a:solidFill>
                <a:schemeClr val="bg1"/>
              </a:solidFill>
              <a:ea typeface="宋体" panose="02010600030101010101" pitchFamily="2" charset="-122"/>
              <a:cs typeface="+mn-ea"/>
              <a:sym typeface="Arial" panose="020B0604020202020204" pitchFamily="34" charset="0"/>
            </a:endParaRPr>
          </a:p>
        </p:txBody>
      </p:sp>
      <p:grpSp>
        <p:nvGrpSpPr>
          <p:cNvPr id="73" name="组合 72"/>
          <p:cNvGrpSpPr/>
          <p:nvPr/>
        </p:nvGrpSpPr>
        <p:grpSpPr>
          <a:xfrm>
            <a:off x="8747125" y="3731895"/>
            <a:ext cx="1188085" cy="1572895"/>
            <a:chOff x="13661" y="1883"/>
            <a:chExt cx="3094" cy="2477"/>
          </a:xfrm>
        </p:grpSpPr>
        <p:sp>
          <p:nvSpPr>
            <p:cNvPr id="74" name="Rectangle 16@|1FFC:681197|FBC:16777215|LFC:16777215|LBC:16777215"/>
            <p:cNvSpPr/>
            <p:nvPr/>
          </p:nvSpPr>
          <p:spPr>
            <a:xfrm>
              <a:off x="13661" y="3673"/>
              <a:ext cx="3038" cy="687"/>
            </a:xfrm>
            <a:prstGeom prst="rect">
              <a:avLst/>
            </a:prstGeom>
            <a:gradFill>
              <a:gsLst>
                <a:gs pos="0">
                  <a:srgbClr val="007BD3"/>
                </a:gs>
                <a:gs pos="100000">
                  <a:srgbClr val="034373"/>
                </a:gs>
              </a:gsLst>
              <a:lin ang="5400000" scaled="0"/>
            </a:gradFill>
          </p:spPr>
          <p:style>
            <a:lnRef idx="0">
              <a:scrgbClr r="0" g="0" b="0"/>
            </a:lnRef>
            <a:fillRef idx="0">
              <a:scrgbClr r="0" g="0" b="0"/>
            </a:fillRef>
            <a:effectRef idx="0">
              <a:scrgbClr r="0" g="0" b="0"/>
            </a:effectRef>
            <a:fontRef idx="minor">
              <a:schemeClr val="lt1"/>
            </a:fontRef>
          </p:style>
          <p:txBody>
            <a:bodyPr lIns="13546" tIns="13546" rIns="13546" bIns="13546" spcCol="1270" anchor="ctr"/>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grpSp>
          <p:nvGrpSpPr>
            <p:cNvPr id="75" name="组合 74"/>
            <p:cNvGrpSpPr/>
            <p:nvPr/>
          </p:nvGrpSpPr>
          <p:grpSpPr>
            <a:xfrm>
              <a:off x="13680" y="1883"/>
              <a:ext cx="3075" cy="2460"/>
              <a:chOff x="13652" y="1934"/>
              <a:chExt cx="3075" cy="2460"/>
            </a:xfrm>
          </p:grpSpPr>
          <p:grpSp>
            <p:nvGrpSpPr>
              <p:cNvPr id="76" name="组合 75"/>
              <p:cNvGrpSpPr/>
              <p:nvPr/>
            </p:nvGrpSpPr>
            <p:grpSpPr>
              <a:xfrm>
                <a:off x="13652" y="1977"/>
                <a:ext cx="3075" cy="2417"/>
                <a:chOff x="13661" y="1936"/>
                <a:chExt cx="3075" cy="2417"/>
              </a:xfrm>
            </p:grpSpPr>
            <p:sp>
              <p:nvSpPr>
                <p:cNvPr id="77" name="Rectangle 16@|1FFC:681197|FBC:16777215|LFC:16777215|LBC:16777215"/>
                <p:cNvSpPr/>
                <p:nvPr/>
              </p:nvSpPr>
              <p:spPr>
                <a:xfrm>
                  <a:off x="13670" y="1936"/>
                  <a:ext cx="3038" cy="685"/>
                </a:xfrm>
                <a:prstGeom prst="rect">
                  <a:avLst/>
                </a:prstGeom>
                <a:gradFill>
                  <a:gsLst>
                    <a:gs pos="0">
                      <a:srgbClr val="007BD3"/>
                    </a:gs>
                    <a:gs pos="100000">
                      <a:srgbClr val="034373"/>
                    </a:gs>
                  </a:gsLst>
                  <a:lin ang="5400000" scaled="0"/>
                </a:gradFill>
              </p:spPr>
              <p:style>
                <a:lnRef idx="0">
                  <a:scrgbClr r="0" g="0" b="0"/>
                </a:lnRef>
                <a:fillRef idx="0">
                  <a:scrgbClr r="0" g="0" b="0"/>
                </a:fillRef>
                <a:effectRef idx="0">
                  <a:scrgbClr r="0" g="0" b="0"/>
                </a:effectRef>
                <a:fontRef idx="minor">
                  <a:schemeClr val="lt1"/>
                </a:fontRef>
              </p:style>
              <p:txBody>
                <a:bodyPr lIns="13546" tIns="13546" rIns="13546" bIns="13546" spcCol="1270" anchor="ctr"/>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78" name="Rectangle 16@|1FFC:681197|FBC:16777215|LFC:16777215|LBC:16777215"/>
                <p:cNvSpPr/>
                <p:nvPr/>
              </p:nvSpPr>
              <p:spPr>
                <a:xfrm>
                  <a:off x="13661" y="2799"/>
                  <a:ext cx="3038" cy="731"/>
                </a:xfrm>
                <a:prstGeom prst="rect">
                  <a:avLst/>
                </a:prstGeom>
                <a:gradFill>
                  <a:gsLst>
                    <a:gs pos="0">
                      <a:srgbClr val="007BD3"/>
                    </a:gs>
                    <a:gs pos="100000">
                      <a:srgbClr val="034373"/>
                    </a:gs>
                  </a:gsLst>
                  <a:lin ang="5400000" scaled="0"/>
                </a:gradFill>
              </p:spPr>
              <p:style>
                <a:lnRef idx="0">
                  <a:scrgbClr r="0" g="0" b="0"/>
                </a:lnRef>
                <a:fillRef idx="0">
                  <a:scrgbClr r="0" g="0" b="0"/>
                </a:fillRef>
                <a:effectRef idx="0">
                  <a:scrgbClr r="0" g="0" b="0"/>
                </a:effectRef>
                <a:fontRef idx="minor">
                  <a:schemeClr val="lt1"/>
                </a:fontRef>
              </p:style>
              <p:txBody>
                <a:bodyPr lIns="13546" tIns="13546" rIns="13546" bIns="13546" spcCol="1270" anchor="ctr"/>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79" name="TextBox 13@|17FFC:16777215|FBC:16777215|LFC:16777215|LBC:16777215"/>
                <p:cNvSpPr txBox="1"/>
                <p:nvPr/>
              </p:nvSpPr>
              <p:spPr>
                <a:xfrm>
                  <a:off x="13662" y="3675"/>
                  <a:ext cx="3074" cy="678"/>
                </a:xfrm>
                <a:prstGeom prst="rect">
                  <a:avLst/>
                </a:prstGeom>
                <a:noFill/>
              </p:spPr>
              <p:txBody>
                <a:bodyPr wrap="square" lIns="0" tIns="0" rIns="0" bIns="0">
                  <a:spAutoFit/>
                </a:bodyPr>
                <a:p>
                  <a:pPr algn="ctr" defTabSz="912495" eaLnBrk="1" fontAlgn="auto" hangingPunct="1">
                    <a:spcBef>
                      <a:spcPct val="20000"/>
                    </a:spcBef>
                    <a:spcAft>
                      <a:spcPts val="0"/>
                    </a:spcAft>
                    <a:defRPr/>
                  </a:pPr>
                  <a:r>
                    <a:rPr lang="en-US" altLang="zh-CN" sz="2800" b="1" dirty="0">
                      <a:solidFill>
                        <a:schemeClr val="bg1"/>
                      </a:solidFill>
                      <a:ea typeface="宋体" panose="02010600030101010101" pitchFamily="2" charset="-122"/>
                      <a:cs typeface="+mn-ea"/>
                      <a:sym typeface="Arial" panose="020B0604020202020204" pitchFamily="34" charset="0"/>
                    </a:rPr>
                    <a:t>m&gt;n</a:t>
                  </a:r>
                  <a:endParaRPr lang="en-US" altLang="zh-CN" sz="2800" b="1" dirty="0">
                    <a:solidFill>
                      <a:schemeClr val="bg1"/>
                    </a:solidFill>
                    <a:ea typeface="宋体" panose="02010600030101010101" pitchFamily="2" charset="-122"/>
                    <a:cs typeface="+mn-ea"/>
                    <a:sym typeface="Arial" panose="020B0604020202020204" pitchFamily="34" charset="0"/>
                  </a:endParaRPr>
                </a:p>
              </p:txBody>
            </p:sp>
          </p:grpSp>
          <p:sp>
            <p:nvSpPr>
              <p:cNvPr id="80" name="TextBox 13@|17FFC:16777215|FBC:16777215|LFC:16777215|LBC:16777215"/>
              <p:cNvSpPr txBox="1"/>
              <p:nvPr/>
            </p:nvSpPr>
            <p:spPr>
              <a:xfrm>
                <a:off x="13942" y="1934"/>
                <a:ext cx="2561" cy="678"/>
              </a:xfrm>
              <a:prstGeom prst="rect">
                <a:avLst/>
              </a:prstGeom>
              <a:noFill/>
            </p:spPr>
            <p:txBody>
              <a:bodyPr wrap="square" lIns="0" tIns="0" rIns="0" bIns="0">
                <a:spAutoFit/>
              </a:bodyPr>
              <a:p>
                <a:pPr algn="ctr" defTabSz="912495" eaLnBrk="1" fontAlgn="auto" hangingPunct="1">
                  <a:spcBef>
                    <a:spcPct val="20000"/>
                  </a:spcBef>
                  <a:spcAft>
                    <a:spcPts val="0"/>
                  </a:spcAft>
                  <a:defRPr/>
                </a:pPr>
                <a:r>
                  <a:rPr lang="en-US" altLang="zh-CN" sz="2800" b="1" dirty="0">
                    <a:solidFill>
                      <a:schemeClr val="bg1"/>
                    </a:solidFill>
                    <a:ea typeface="宋体" panose="02010600030101010101" pitchFamily="2" charset="-122"/>
                    <a:cs typeface="+mn-ea"/>
                    <a:sym typeface="Arial" panose="020B0604020202020204" pitchFamily="34" charset="0"/>
                  </a:rPr>
                  <a:t>m&lt;n</a:t>
                </a:r>
                <a:endParaRPr lang="en-US" altLang="zh-CN" sz="2800" b="1" dirty="0">
                  <a:solidFill>
                    <a:schemeClr val="bg1"/>
                  </a:solidFill>
                  <a:ea typeface="宋体" panose="02010600030101010101" pitchFamily="2" charset="-122"/>
                  <a:cs typeface="+mn-ea"/>
                  <a:sym typeface="Arial" panose="020B0604020202020204" pitchFamily="34" charset="0"/>
                </a:endParaRPr>
              </a:p>
            </p:txBody>
          </p:sp>
          <p:sp>
            <p:nvSpPr>
              <p:cNvPr id="81" name="TextBox 13@|17FFC:16777215|FBC:16777215|LFC:16777215|LBC:16777215"/>
              <p:cNvSpPr txBox="1"/>
              <p:nvPr/>
            </p:nvSpPr>
            <p:spPr>
              <a:xfrm>
                <a:off x="13933" y="2837"/>
                <a:ext cx="2561" cy="678"/>
              </a:xfrm>
              <a:prstGeom prst="rect">
                <a:avLst/>
              </a:prstGeom>
              <a:noFill/>
            </p:spPr>
            <p:txBody>
              <a:bodyPr wrap="square" lIns="0" tIns="0" rIns="0" bIns="0">
                <a:spAutoFit/>
              </a:bodyPr>
              <a:p>
                <a:pPr algn="ctr" defTabSz="912495" eaLnBrk="1" fontAlgn="auto" hangingPunct="1">
                  <a:spcBef>
                    <a:spcPct val="20000"/>
                  </a:spcBef>
                  <a:spcAft>
                    <a:spcPts val="0"/>
                  </a:spcAft>
                  <a:defRPr/>
                </a:pPr>
                <a:r>
                  <a:rPr lang="en-US" altLang="zh-CN" sz="2800" b="1" dirty="0">
                    <a:solidFill>
                      <a:schemeClr val="bg1"/>
                    </a:solidFill>
                    <a:ea typeface="宋体" panose="02010600030101010101" pitchFamily="2" charset="-122"/>
                    <a:cs typeface="+mn-ea"/>
                    <a:sym typeface="Arial" panose="020B0604020202020204" pitchFamily="34" charset="0"/>
                  </a:rPr>
                  <a:t>m=n</a:t>
                </a:r>
                <a:endParaRPr lang="en-US" altLang="zh-CN" sz="2800" b="1" dirty="0">
                  <a:solidFill>
                    <a:schemeClr val="bg1"/>
                  </a:solidFill>
                  <a:ea typeface="宋体" panose="02010600030101010101" pitchFamily="2" charset="-122"/>
                  <a:cs typeface="+mn-ea"/>
                  <a:sym typeface="Arial" panose="020B0604020202020204" pitchFamily="34" charset="0"/>
                </a:endParaRPr>
              </a:p>
            </p:txBody>
          </p:sp>
        </p:grpSp>
      </p:grpSp>
      <p:grpSp>
        <p:nvGrpSpPr>
          <p:cNvPr id="82" name="组合 81"/>
          <p:cNvGrpSpPr/>
          <p:nvPr/>
        </p:nvGrpSpPr>
        <p:grpSpPr>
          <a:xfrm>
            <a:off x="8110855" y="4062730"/>
            <a:ext cx="542290" cy="1003300"/>
            <a:chOff x="12802" y="2439"/>
            <a:chExt cx="854" cy="1580"/>
          </a:xfrm>
        </p:grpSpPr>
        <p:sp>
          <p:nvSpPr>
            <p:cNvPr id="83" name="Shape 2191@|9FFC:0|FBC:0|LFC:13286061|LBC:16777215"/>
            <p:cNvSpPr/>
            <p:nvPr/>
          </p:nvSpPr>
          <p:spPr>
            <a:xfrm rot="10800000" flipH="1" flipV="1">
              <a:off x="13050" y="2439"/>
              <a:ext cx="56" cy="1581"/>
            </a:xfrm>
            <a:prstGeom prst="line">
              <a:avLst/>
            </a:prstGeom>
            <a:noFill/>
            <a:ln w="12700" cap="flat">
              <a:solidFill>
                <a:srgbClr val="ADBACA"/>
              </a:solidFill>
              <a:prstDash val="solid"/>
              <a:miter lim="400000"/>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84" name="Shape 2196@|9FFC:0|FBC:0|LFC:13286061|LBC:16777215"/>
            <p:cNvSpPr/>
            <p:nvPr/>
          </p:nvSpPr>
          <p:spPr>
            <a:xfrm rot="420000" flipV="1">
              <a:off x="12802" y="3140"/>
              <a:ext cx="855" cy="102"/>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85" name="Shape 2196@|9FFC:0|FBC:0|LFC:13286061|LBC:16777215"/>
            <p:cNvSpPr/>
            <p:nvPr/>
          </p:nvSpPr>
          <p:spPr>
            <a:xfrm>
              <a:off x="13060" y="2466"/>
              <a:ext cx="552" cy="0"/>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86" name="Shape 2196@|9FFC:0|FBC:0|LFC:13286061|LBC:16777215"/>
            <p:cNvSpPr/>
            <p:nvPr/>
          </p:nvSpPr>
          <p:spPr>
            <a:xfrm>
              <a:off x="13060" y="3986"/>
              <a:ext cx="552" cy="0"/>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additive="base">
                                        <p:cTn id="12" dur="500" fill="hold"/>
                                        <p:tgtEl>
                                          <p:spTgt spid="70"/>
                                        </p:tgtEl>
                                        <p:attrNameLst>
                                          <p:attrName>ppt_x</p:attrName>
                                        </p:attrNameLst>
                                      </p:cBhvr>
                                      <p:tavLst>
                                        <p:tav tm="0">
                                          <p:val>
                                            <p:strVal val="#ppt_x"/>
                                          </p:val>
                                        </p:tav>
                                        <p:tav tm="100000">
                                          <p:val>
                                            <p:strVal val="#ppt_x"/>
                                          </p:val>
                                        </p:tav>
                                      </p:tavLst>
                                    </p:anim>
                                    <p:anim calcmode="lin" valueType="num">
                                      <p:cBhvr additive="base">
                                        <p:cTn id="13"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1"/>
                                        </p:tgtEl>
                                        <p:attrNameLst>
                                          <p:attrName>style.visibility</p:attrName>
                                        </p:attrNameLst>
                                      </p:cBhvr>
                                      <p:to>
                                        <p:strVal val="visible"/>
                                      </p:to>
                                    </p:set>
                                    <p:anim calcmode="lin" valueType="num">
                                      <p:cBhvr additive="base">
                                        <p:cTn id="18" dur="500" fill="hold"/>
                                        <p:tgtEl>
                                          <p:spTgt spid="71"/>
                                        </p:tgtEl>
                                        <p:attrNameLst>
                                          <p:attrName>ppt_x</p:attrName>
                                        </p:attrNameLst>
                                      </p:cBhvr>
                                      <p:tavLst>
                                        <p:tav tm="0">
                                          <p:val>
                                            <p:strVal val="#ppt_x"/>
                                          </p:val>
                                        </p:tav>
                                        <p:tav tm="100000">
                                          <p:val>
                                            <p:strVal val="#ppt_x"/>
                                          </p:val>
                                        </p:tav>
                                      </p:tavLst>
                                    </p:anim>
                                    <p:anim calcmode="lin" valueType="num">
                                      <p:cBhvr additive="base">
                                        <p:cTn id="19"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500" fill="hold"/>
                                        <p:tgtEl>
                                          <p:spTgt spid="73"/>
                                        </p:tgtEl>
                                        <p:attrNameLst>
                                          <p:attrName>ppt_x</p:attrName>
                                        </p:attrNameLst>
                                      </p:cBhvr>
                                      <p:tavLst>
                                        <p:tav tm="0">
                                          <p:val>
                                            <p:strVal val="#ppt_x"/>
                                          </p:val>
                                        </p:tav>
                                        <p:tav tm="100000">
                                          <p:val>
                                            <p:strVal val="#ppt_x"/>
                                          </p:val>
                                        </p:tav>
                                      </p:tavLst>
                                    </p:anim>
                                    <p:anim calcmode="lin" valueType="num">
                                      <p:cBhvr additive="base">
                                        <p:cTn id="25"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bwMode="auto">
          <a:xfrm>
            <a:off x="1081193" y="2675467"/>
            <a:ext cx="2908300" cy="3263900"/>
            <a:chOff x="1080382" y="1630359"/>
            <a:chExt cx="5348726" cy="4307842"/>
          </a:xfrm>
        </p:grpSpPr>
        <p:grpSp>
          <p:nvGrpSpPr>
            <p:cNvPr id="17429" name="组合 24"/>
            <p:cNvGrpSpPr/>
            <p:nvPr/>
          </p:nvGrpSpPr>
          <p:grpSpPr bwMode="auto">
            <a:xfrm>
              <a:off x="1080382" y="1630359"/>
              <a:ext cx="5348726" cy="4307842"/>
              <a:chOff x="3506082" y="1630359"/>
              <a:chExt cx="5348726" cy="4307842"/>
            </a:xfrm>
          </p:grpSpPr>
          <p:sp>
            <p:nvSpPr>
              <p:cNvPr id="3" name="Freeform 5@|5FFC:3484194|FBC:16777215|LFC:0|LBC:16777215"/>
              <p:cNvSpPr/>
              <p:nvPr/>
            </p:nvSpPr>
            <p:spPr bwMode="auto">
              <a:xfrm>
                <a:off x="3506082" y="1630359"/>
                <a:ext cx="5348726" cy="3233262"/>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100">
                  <a:latin typeface="+mn-lt"/>
                  <a:ea typeface="+mn-ea"/>
                </a:endParaRPr>
              </a:p>
            </p:txBody>
          </p:sp>
          <p:sp>
            <p:nvSpPr>
              <p:cNvPr id="17432" name="Freeform 6@|5FFC:1117452|FBC:16777215|LFC:0|LBC:16777215"/>
              <p:cNvSpPr>
                <a:spLocks noEditPoints="1"/>
              </p:cNvSpPr>
              <p:nvPr/>
            </p:nvSpPr>
            <p:spPr bwMode="auto">
              <a:xfrm>
                <a:off x="3714259" y="1850365"/>
                <a:ext cx="4932372" cy="2791462"/>
              </a:xfrm>
              <a:custGeom>
                <a:avLst/>
                <a:gdLst>
                  <a:gd name="T0" fmla="*/ 2147483647 w 2085"/>
                  <a:gd name="T1" fmla="*/ 2147483647 h 1180"/>
                  <a:gd name="T2" fmla="*/ 2147483647 w 2085"/>
                  <a:gd name="T3" fmla="*/ 2147483647 h 1180"/>
                  <a:gd name="T4" fmla="*/ 2147483647 w 2085"/>
                  <a:gd name="T5" fmla="*/ 2147483647 h 1180"/>
                  <a:gd name="T6" fmla="*/ 2147483647 w 2085"/>
                  <a:gd name="T7" fmla="*/ 2147483647 h 1180"/>
                  <a:gd name="T8" fmla="*/ 2147483647 w 2085"/>
                  <a:gd name="T9" fmla="*/ 2147483647 h 1180"/>
                  <a:gd name="T10" fmla="*/ 2147483647 w 2085"/>
                  <a:gd name="T11" fmla="*/ 0 h 1180"/>
                  <a:gd name="T12" fmla="*/ 2147483647 w 2085"/>
                  <a:gd name="T13" fmla="*/ 0 h 1180"/>
                  <a:gd name="T14" fmla="*/ 2147483647 w 2085"/>
                  <a:gd name="T15" fmla="*/ 0 h 1180"/>
                  <a:gd name="T16" fmla="*/ 0 w 2085"/>
                  <a:gd name="T17" fmla="*/ 0 h 1180"/>
                  <a:gd name="T18" fmla="*/ 0 w 2085"/>
                  <a:gd name="T19" fmla="*/ 2147483647 h 1180"/>
                  <a:gd name="T20" fmla="*/ 0 w 2085"/>
                  <a:gd name="T21" fmla="*/ 2147483647 h 1180"/>
                  <a:gd name="T22" fmla="*/ 0 w 2085"/>
                  <a:gd name="T23" fmla="*/ 2147483647 h 1180"/>
                  <a:gd name="T24" fmla="*/ 2147483647 w 2085"/>
                  <a:gd name="T25" fmla="*/ 2147483647 h 1180"/>
                  <a:gd name="T26" fmla="*/ 2147483647 w 2085"/>
                  <a:gd name="T27" fmla="*/ 2147483647 h 1180"/>
                  <a:gd name="T28" fmla="*/ 2147483647 w 2085"/>
                  <a:gd name="T29" fmla="*/ 2147483647 h 1180"/>
                  <a:gd name="T30" fmla="*/ 2147483647 w 2085"/>
                  <a:gd name="T31" fmla="*/ 2147483647 h 1180"/>
                  <a:gd name="T32" fmla="*/ 2147483647 w 2085"/>
                  <a:gd name="T33" fmla="*/ 2147483647 h 1180"/>
                  <a:gd name="T34" fmla="*/ 2147483647 w 2085"/>
                  <a:gd name="T35" fmla="*/ 0 h 1180"/>
                  <a:gd name="T36" fmla="*/ 2147483647 w 2085"/>
                  <a:gd name="T37" fmla="*/ 0 h 1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close/>
                  </a:path>
                </a:pathLst>
              </a:custGeom>
              <a:solidFill>
                <a:srgbClr val="0C0D1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17433" name="Freeform 7@|5FFC:16777215|FBC:16777215|LFC:0|LBC:16777215"/>
              <p:cNvSpPr>
                <a:spLocks noEditPoints="1"/>
              </p:cNvSpPr>
              <p:nvPr/>
            </p:nvSpPr>
            <p:spPr bwMode="auto">
              <a:xfrm>
                <a:off x="3714259" y="1850365"/>
                <a:ext cx="4932372" cy="2791462"/>
              </a:xfrm>
              <a:custGeom>
                <a:avLst/>
                <a:gdLst>
                  <a:gd name="T0" fmla="*/ 2147483647 w 2085"/>
                  <a:gd name="T1" fmla="*/ 2147483647 h 1180"/>
                  <a:gd name="T2" fmla="*/ 2147483647 w 2085"/>
                  <a:gd name="T3" fmla="*/ 2147483647 h 1180"/>
                  <a:gd name="T4" fmla="*/ 2147483647 w 2085"/>
                  <a:gd name="T5" fmla="*/ 2147483647 h 1180"/>
                  <a:gd name="T6" fmla="*/ 2147483647 w 2085"/>
                  <a:gd name="T7" fmla="*/ 2147483647 h 1180"/>
                  <a:gd name="T8" fmla="*/ 2147483647 w 2085"/>
                  <a:gd name="T9" fmla="*/ 2147483647 h 1180"/>
                  <a:gd name="T10" fmla="*/ 2147483647 w 2085"/>
                  <a:gd name="T11" fmla="*/ 0 h 1180"/>
                  <a:gd name="T12" fmla="*/ 2147483647 w 2085"/>
                  <a:gd name="T13" fmla="*/ 0 h 1180"/>
                  <a:gd name="T14" fmla="*/ 2147483647 w 2085"/>
                  <a:gd name="T15" fmla="*/ 0 h 1180"/>
                  <a:gd name="T16" fmla="*/ 0 w 2085"/>
                  <a:gd name="T17" fmla="*/ 0 h 1180"/>
                  <a:gd name="T18" fmla="*/ 0 w 2085"/>
                  <a:gd name="T19" fmla="*/ 2147483647 h 1180"/>
                  <a:gd name="T20" fmla="*/ 0 w 2085"/>
                  <a:gd name="T21" fmla="*/ 2147483647 h 1180"/>
                  <a:gd name="T22" fmla="*/ 0 w 2085"/>
                  <a:gd name="T23" fmla="*/ 2147483647 h 1180"/>
                  <a:gd name="T24" fmla="*/ 2147483647 w 2085"/>
                  <a:gd name="T25" fmla="*/ 2147483647 h 1180"/>
                  <a:gd name="T26" fmla="*/ 2147483647 w 2085"/>
                  <a:gd name="T27" fmla="*/ 2147483647 h 1180"/>
                  <a:gd name="T28" fmla="*/ 2147483647 w 2085"/>
                  <a:gd name="T29" fmla="*/ 2147483647 h 1180"/>
                  <a:gd name="T30" fmla="*/ 2147483647 w 2085"/>
                  <a:gd name="T31" fmla="*/ 2147483647 h 1180"/>
                  <a:gd name="T32" fmla="*/ 2147483647 w 2085"/>
                  <a:gd name="T33" fmla="*/ 2147483647 h 1180"/>
                  <a:gd name="T34" fmla="*/ 2147483647 w 2085"/>
                  <a:gd name="T35" fmla="*/ 0 h 1180"/>
                  <a:gd name="T36" fmla="*/ 2147483647 w 2085"/>
                  <a:gd name="T37" fmla="*/ 0 h 1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17434" name="Freeform 9@|5FFC:1579032|FBC:16777215|LFC:0|LBC:16777215"/>
              <p:cNvSpPr/>
              <p:nvPr/>
            </p:nvSpPr>
            <p:spPr bwMode="auto">
              <a:xfrm>
                <a:off x="5270854" y="5864865"/>
                <a:ext cx="1800257" cy="73336"/>
              </a:xfrm>
              <a:custGeom>
                <a:avLst/>
                <a:gdLst>
                  <a:gd name="T0" fmla="*/ 2147483647 w 854"/>
                  <a:gd name="T1" fmla="*/ 2147483647 h 35"/>
                  <a:gd name="T2" fmla="*/ 2147483647 w 854"/>
                  <a:gd name="T3" fmla="*/ 2147483647 h 35"/>
                  <a:gd name="T4" fmla="*/ 2147483647 w 854"/>
                  <a:gd name="T5" fmla="*/ 0 h 35"/>
                  <a:gd name="T6" fmla="*/ 2147483647 w 854"/>
                  <a:gd name="T7" fmla="*/ 2147483647 h 35"/>
                  <a:gd name="T8" fmla="*/ 2147483647 w 854"/>
                  <a:gd name="T9" fmla="*/ 0 h 35"/>
                  <a:gd name="T10" fmla="*/ 2147483647 w 854"/>
                  <a:gd name="T11" fmla="*/ 2147483647 h 35"/>
                  <a:gd name="T12" fmla="*/ 2147483647 w 854"/>
                  <a:gd name="T13" fmla="*/ 2147483647 h 35"/>
                  <a:gd name="T14" fmla="*/ 2147483647 w 854"/>
                  <a:gd name="T15" fmla="*/ 2147483647 h 35"/>
                  <a:gd name="T16" fmla="*/ 2147483647 w 854"/>
                  <a:gd name="T17" fmla="*/ 2147483647 h 35"/>
                  <a:gd name="T18" fmla="*/ 2147483647 w 854"/>
                  <a:gd name="T19" fmla="*/ 2147483647 h 35"/>
                  <a:gd name="T20" fmla="*/ 2147483647 w 854"/>
                  <a:gd name="T21" fmla="*/ 2147483647 h 35"/>
                  <a:gd name="T22" fmla="*/ 2147483647 w 854"/>
                  <a:gd name="T23" fmla="*/ 2147483647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17435" name="Freeform 10@|5FFC:14013394|FBC:16777215|LFC:0|LBC:16777215"/>
              <p:cNvSpPr/>
              <p:nvPr/>
            </p:nvSpPr>
            <p:spPr bwMode="auto">
              <a:xfrm>
                <a:off x="5261391" y="5299477"/>
                <a:ext cx="1816816" cy="622166"/>
              </a:xfrm>
              <a:custGeom>
                <a:avLst/>
                <a:gdLst>
                  <a:gd name="T0" fmla="*/ 2147483647 w 861"/>
                  <a:gd name="T1" fmla="*/ 2147483647 h 295"/>
                  <a:gd name="T2" fmla="*/ 2147483647 w 861"/>
                  <a:gd name="T3" fmla="*/ 2147483647 h 295"/>
                  <a:gd name="T4" fmla="*/ 2147483647 w 861"/>
                  <a:gd name="T5" fmla="*/ 0 h 295"/>
                  <a:gd name="T6" fmla="*/ 2147483647 w 861"/>
                  <a:gd name="T7" fmla="*/ 2147483647 h 295"/>
                  <a:gd name="T8" fmla="*/ 2147483647 w 861"/>
                  <a:gd name="T9" fmla="*/ 0 h 295"/>
                  <a:gd name="T10" fmla="*/ 2147483647 w 861"/>
                  <a:gd name="T11" fmla="*/ 2147483647 h 295"/>
                  <a:gd name="T12" fmla="*/ 2147483647 w 861"/>
                  <a:gd name="T13" fmla="*/ 2147483647 h 295"/>
                  <a:gd name="T14" fmla="*/ 0 w 861"/>
                  <a:gd name="T15" fmla="*/ 2147483647 h 295"/>
                  <a:gd name="T16" fmla="*/ 0 w 861"/>
                  <a:gd name="T17" fmla="*/ 2147483647 h 295"/>
                  <a:gd name="T18" fmla="*/ 2147483647 w 861"/>
                  <a:gd name="T19" fmla="*/ 2147483647 h 295"/>
                  <a:gd name="T20" fmla="*/ 2147483647 w 861"/>
                  <a:gd name="T21" fmla="*/ 2147483647 h 295"/>
                  <a:gd name="T22" fmla="*/ 2147483647 w 861"/>
                  <a:gd name="T23" fmla="*/ 2147483647 h 295"/>
                  <a:gd name="T24" fmla="*/ 2147483647 w 861"/>
                  <a:gd name="T25" fmla="*/ 2147483647 h 295"/>
                  <a:gd name="T26" fmla="*/ 2147483647 w 861"/>
                  <a:gd name="T27" fmla="*/ 2147483647 h 2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17436" name="Oval 11@|1FFC:2894892|FBC:16777215|LFC:0|LBC:16777215"/>
              <p:cNvSpPr>
                <a:spLocks noChangeArrowheads="1"/>
              </p:cNvSpPr>
              <p:nvPr/>
            </p:nvSpPr>
            <p:spPr bwMode="auto">
              <a:xfrm>
                <a:off x="6143778" y="1720254"/>
                <a:ext cx="73336" cy="73336"/>
              </a:xfrm>
              <a:prstGeom prst="ellipse">
                <a:avLst/>
              </a:pr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id-ID" altLang="zh-CN" sz="100"/>
              </a:p>
            </p:txBody>
          </p:sp>
          <p:sp>
            <p:nvSpPr>
              <p:cNvPr id="17437" name="Oval 12@|1FFC:657930|FBC:16777215|LFC:0|LBC:16777215"/>
              <p:cNvSpPr>
                <a:spLocks noChangeArrowheads="1"/>
              </p:cNvSpPr>
              <p:nvPr/>
            </p:nvSpPr>
            <p:spPr bwMode="auto">
              <a:xfrm>
                <a:off x="6143778" y="1715522"/>
                <a:ext cx="73336" cy="73336"/>
              </a:xfrm>
              <a:prstGeom prst="ellipse">
                <a:avLst/>
              </a:prstGeom>
              <a:solidFill>
                <a:srgbClr val="0A0A0A"/>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id-ID" altLang="zh-CN" sz="100"/>
              </a:p>
            </p:txBody>
          </p:sp>
          <p:sp>
            <p:nvSpPr>
              <p:cNvPr id="17438" name="Oval 13@|1FFC:0|FBC:16777215|LFC:0|LBC:16777215"/>
              <p:cNvSpPr>
                <a:spLocks noChangeArrowheads="1"/>
              </p:cNvSpPr>
              <p:nvPr/>
            </p:nvSpPr>
            <p:spPr bwMode="auto">
              <a:xfrm>
                <a:off x="6155605" y="1727351"/>
                <a:ext cx="49679" cy="47313"/>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id-ID" altLang="zh-CN" sz="100"/>
              </a:p>
            </p:txBody>
          </p:sp>
          <p:sp>
            <p:nvSpPr>
              <p:cNvPr id="17439" name="Oval 14@|1FFC:11835692|FBC:16777215|LFC:0|LBC:16777215"/>
              <p:cNvSpPr>
                <a:spLocks noChangeArrowheads="1"/>
              </p:cNvSpPr>
              <p:nvPr/>
            </p:nvSpPr>
            <p:spPr bwMode="auto">
              <a:xfrm>
                <a:off x="6169799" y="1736814"/>
                <a:ext cx="23656" cy="28388"/>
              </a:xfrm>
              <a:prstGeom prst="ellipse">
                <a:avLst/>
              </a:prstGeom>
              <a:solidFill>
                <a:srgbClr val="2C99B4"/>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id-ID" altLang="zh-CN" sz="100"/>
              </a:p>
            </p:txBody>
          </p:sp>
          <p:sp>
            <p:nvSpPr>
              <p:cNvPr id="17440" name="Oval 15@|1FFC:16777215|FBC:16777215|LFC:0|LBC:16777215"/>
              <p:cNvSpPr>
                <a:spLocks noChangeArrowheads="1"/>
              </p:cNvSpPr>
              <p:nvPr/>
            </p:nvSpPr>
            <p:spPr bwMode="auto">
              <a:xfrm>
                <a:off x="6176897" y="1748641"/>
                <a:ext cx="7098" cy="709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id-ID" altLang="zh-CN" sz="100"/>
              </a:p>
            </p:txBody>
          </p:sp>
          <p:sp>
            <p:nvSpPr>
              <p:cNvPr id="17441" name="Freeform 16@|5FFC:11184552|FBC:16777215|LFC:0|LBC:16777215"/>
              <p:cNvSpPr/>
              <p:nvPr/>
            </p:nvSpPr>
            <p:spPr bwMode="auto">
              <a:xfrm>
                <a:off x="5261391" y="5299477"/>
                <a:ext cx="1469067" cy="622166"/>
              </a:xfrm>
              <a:custGeom>
                <a:avLst/>
                <a:gdLst>
                  <a:gd name="T0" fmla="*/ 2147483647 w 696"/>
                  <a:gd name="T1" fmla="*/ 2147483647 h 295"/>
                  <a:gd name="T2" fmla="*/ 2147483647 w 696"/>
                  <a:gd name="T3" fmla="*/ 2147483647 h 295"/>
                  <a:gd name="T4" fmla="*/ 2147483647 w 696"/>
                  <a:gd name="T5" fmla="*/ 2147483647 h 295"/>
                  <a:gd name="T6" fmla="*/ 2147483647 w 696"/>
                  <a:gd name="T7" fmla="*/ 0 h 295"/>
                  <a:gd name="T8" fmla="*/ 2147483647 w 696"/>
                  <a:gd name="T9" fmla="*/ 2147483647 h 295"/>
                  <a:gd name="T10" fmla="*/ 2147483647 w 696"/>
                  <a:gd name="T11" fmla="*/ 2147483647 h 295"/>
                  <a:gd name="T12" fmla="*/ 0 w 696"/>
                  <a:gd name="T13" fmla="*/ 2147483647 h 295"/>
                  <a:gd name="T14" fmla="*/ 0 w 696"/>
                  <a:gd name="T15" fmla="*/ 2147483647 h 295"/>
                  <a:gd name="T16" fmla="*/ 2147483647 w 696"/>
                  <a:gd name="T17" fmla="*/ 2147483647 h 295"/>
                  <a:gd name="T18" fmla="*/ 2147483647 w 696"/>
                  <a:gd name="T19" fmla="*/ 2147483647 h 295"/>
                  <a:gd name="T20" fmla="*/ 2147483647 w 696"/>
                  <a:gd name="T21" fmla="*/ 2147483647 h 2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17442" name="Freeform 17@|5FFC:14013394|FBC:16777215|LFC:0|LBC:16777215"/>
              <p:cNvSpPr/>
              <p:nvPr/>
            </p:nvSpPr>
            <p:spPr bwMode="auto">
              <a:xfrm>
                <a:off x="3506082" y="4864198"/>
                <a:ext cx="5348726" cy="508615"/>
              </a:xfrm>
              <a:custGeom>
                <a:avLst/>
                <a:gdLst>
                  <a:gd name="T0" fmla="*/ 0 w 2537"/>
                  <a:gd name="T1" fmla="*/ 0 h 241"/>
                  <a:gd name="T2" fmla="*/ 0 w 2537"/>
                  <a:gd name="T3" fmla="*/ 2147483647 h 241"/>
                  <a:gd name="T4" fmla="*/ 2147483647 w 2537"/>
                  <a:gd name="T5" fmla="*/ 2147483647 h 241"/>
                  <a:gd name="T6" fmla="*/ 2147483647 w 2537"/>
                  <a:gd name="T7" fmla="*/ 2147483647 h 241"/>
                  <a:gd name="T8" fmla="*/ 2147483647 w 2537"/>
                  <a:gd name="T9" fmla="*/ 2147483647 h 241"/>
                  <a:gd name="T10" fmla="*/ 2147483647 w 2537"/>
                  <a:gd name="T11" fmla="*/ 0 h 241"/>
                  <a:gd name="T12" fmla="*/ 0 w 2537"/>
                  <a:gd name="T13" fmla="*/ 0 h 2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grpSp>
        <p:sp>
          <p:nvSpPr>
            <p:cNvPr id="6" name="Rectangle 8@|1FFC:5460819|FBC:3684408|LFC:16777215|LBC:16777215"/>
            <p:cNvSpPr>
              <a:spLocks noChangeArrowheads="1"/>
            </p:cNvSpPr>
            <p:nvPr/>
          </p:nvSpPr>
          <p:spPr bwMode="auto">
            <a:xfrm>
              <a:off x="1312176" y="1874798"/>
              <a:ext cx="4885138" cy="2742797"/>
            </a:xfrm>
            <a:prstGeom prst="rect">
              <a:avLst/>
            </a:prstGeom>
            <a:pattFill prst="lgCheck">
              <a:fgClr>
                <a:srgbClr val="535353"/>
              </a:fgClr>
              <a:bgClr>
                <a:srgbClr val="38383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465" dirty="0">
                  <a:solidFill>
                    <a:prstClr val="white"/>
                  </a:solidFill>
                </a:rPr>
                <a:t>请插入图片</a:t>
              </a:r>
              <a:endParaRPr lang="en-US" altLang="zh-CN" sz="1465" dirty="0">
                <a:solidFill>
                  <a:prstClr val="white"/>
                </a:solidFill>
              </a:endParaRPr>
            </a:p>
            <a:p>
              <a:pPr algn="ctr" eaLnBrk="1" fontAlgn="auto" hangingPunct="1">
                <a:spcBef>
                  <a:spcPts val="0"/>
                </a:spcBef>
                <a:spcAft>
                  <a:spcPts val="0"/>
                </a:spcAft>
                <a:defRPr/>
              </a:pPr>
              <a:endParaRPr lang="zh-CN" altLang="en-US" sz="1465" dirty="0">
                <a:solidFill>
                  <a:prstClr val="white"/>
                </a:solidFill>
              </a:endParaRPr>
            </a:p>
          </p:txBody>
        </p:sp>
      </p:grpSp>
      <p:grpSp>
        <p:nvGrpSpPr>
          <p:cNvPr id="27" name="组合 26"/>
          <p:cNvGrpSpPr/>
          <p:nvPr/>
        </p:nvGrpSpPr>
        <p:grpSpPr bwMode="auto">
          <a:xfrm>
            <a:off x="4854893" y="1470025"/>
            <a:ext cx="6316345" cy="1536700"/>
            <a:chOff x="7320530" y="1765202"/>
            <a:chExt cx="6316530" cy="1536055"/>
          </a:xfrm>
        </p:grpSpPr>
        <p:sp>
          <p:nvSpPr>
            <p:cNvPr id="16" name="Oval 29@|1FFC:192|FBC:16777215|LFC:16777215|LBC:16777215"/>
            <p:cNvSpPr>
              <a:spLocks noChangeAspect="1"/>
            </p:cNvSpPr>
            <p:nvPr/>
          </p:nvSpPr>
          <p:spPr>
            <a:xfrm>
              <a:off x="7320530" y="1804873"/>
              <a:ext cx="660419" cy="660123"/>
            </a:xfrm>
            <a:prstGeom prst="ellipse">
              <a:avLst/>
            </a:prstGeom>
            <a:solidFill>
              <a:srgbClr val="315B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100" b="1" dirty="0">
                  <a:solidFill>
                    <a:prstClr val="white"/>
                  </a:solidFill>
                  <a:latin typeface="微软雅黑" panose="020B0503020204020204" charset="-122"/>
                </a:rPr>
                <a:t>1</a:t>
              </a:r>
              <a:r>
                <a:rPr lang="en-US" altLang="zh-CN" sz="100" b="1" dirty="0">
                  <a:solidFill>
                    <a:prstClr val="white"/>
                  </a:solidFill>
                  <a:latin typeface="微软雅黑" panose="020B0503020204020204" charset="-122"/>
                  <a:sym typeface="+mn-ea"/>
                </a:rPr>
                <a:t>1</a:t>
              </a:r>
              <a:r>
                <a:rPr lang="en-US" altLang="zh-CN" sz="100" b="1" dirty="0">
                  <a:solidFill>
                    <a:prstClr val="white"/>
                  </a:solidFill>
                  <a:latin typeface="微软雅黑" panose="020B0503020204020204" charset="-122"/>
                </a:rPr>
                <a:t>1</a:t>
              </a:r>
              <a:endParaRPr lang="en-US" sz="100" b="1" dirty="0">
                <a:solidFill>
                  <a:prstClr val="white"/>
                </a:solidFill>
                <a:latin typeface="微软雅黑" panose="020B0503020204020204" charset="-122"/>
              </a:endParaRPr>
            </a:p>
          </p:txBody>
        </p:sp>
        <p:sp>
          <p:nvSpPr>
            <p:cNvPr id="19" name="TextBox 16@|17FFC:16777215|FBC:16777215|LFC:16777215|LBC:16777215"/>
            <p:cNvSpPr txBox="1"/>
            <p:nvPr/>
          </p:nvSpPr>
          <p:spPr>
            <a:xfrm>
              <a:off x="8196221" y="2348522"/>
              <a:ext cx="5440839" cy="952735"/>
            </a:xfrm>
            <a:prstGeom prst="rect">
              <a:avLst/>
            </a:prstGeom>
            <a:noFill/>
          </p:spPr>
          <p:txBody>
            <a:bodyPr wrap="square">
              <a:spAutoFit/>
            </a:bodyPr>
            <a:lstStyle/>
            <a:p>
              <a:pPr defTabSz="912495" eaLnBrk="1" fontAlgn="auto" hangingPunct="1">
                <a:spcBef>
                  <a:spcPct val="20000"/>
                </a:spcBef>
                <a:spcAft>
                  <a:spcPts val="0"/>
                </a:spcAft>
                <a:defRPr/>
              </a:pPr>
              <a:r>
                <a:rPr lang="zh-CN" altLang="en-US" sz="2800" b="1" dirty="0">
                  <a:solidFill>
                    <a:schemeClr val="tx1">
                      <a:lumMod val="50000"/>
                    </a:schemeClr>
                  </a:solidFill>
                  <a:latin typeface="Arial" panose="020B0604020202020204" pitchFamily="34" charset="0"/>
                  <a:ea typeface="宋体" panose="02010600030101010101" pitchFamily="2" charset="-122"/>
                  <a:sym typeface="+mn-ea"/>
                </a:rPr>
                <a:t>表达流水施工在施工工艺上开展顺序及其特征的参数</a:t>
              </a:r>
              <a:endParaRPr lang="zh-CN" altLang="en-US" sz="2800" b="1" dirty="0">
                <a:solidFill>
                  <a:schemeClr val="tx1">
                    <a:lumMod val="50000"/>
                  </a:schemeClr>
                </a:solidFill>
                <a:latin typeface="Arial" panose="020B0604020202020204" pitchFamily="34" charset="0"/>
                <a:ea typeface="宋体" panose="02010600030101010101" pitchFamily="2" charset="-122"/>
                <a:cs typeface="+mn-ea"/>
                <a:sym typeface="+mn-ea"/>
              </a:endParaRPr>
            </a:p>
          </p:txBody>
        </p:sp>
        <p:sp>
          <p:nvSpPr>
            <p:cNvPr id="20" name="TextBox 19@|17FFC:16777215|FBC:16777215|LFC:16777215|LBC:16777215"/>
            <p:cNvSpPr txBox="1"/>
            <p:nvPr/>
          </p:nvSpPr>
          <p:spPr>
            <a:xfrm>
              <a:off x="8127004" y="1765202"/>
              <a:ext cx="3740259" cy="521751"/>
            </a:xfrm>
            <a:prstGeom prst="rect">
              <a:avLst/>
            </a:prstGeom>
            <a:noFill/>
          </p:spPr>
          <p:txBody>
            <a:bodyPr>
              <a:spAutoFit/>
            </a:bodyPr>
            <a:lstStyle/>
            <a:p>
              <a:pPr eaLnBrk="1" fontAlgn="auto" hangingPunct="1">
                <a:spcBef>
                  <a:spcPts val="0"/>
                </a:spcBef>
                <a:spcAft>
                  <a:spcPts val="0"/>
                </a:spcAft>
                <a:defRPr/>
              </a:pPr>
              <a:r>
                <a:rPr lang="zh-CN" altLang="zh-CN" sz="2800">
                  <a:latin typeface="华文楷体" charset="-122"/>
                  <a:ea typeface="华文楷体" charset="-122"/>
                  <a:sym typeface="+mn-ea"/>
                </a:rPr>
                <a:t>工艺参数</a:t>
              </a:r>
              <a:endParaRPr lang="zh-CN" altLang="zh-CN" sz="2800" b="1" dirty="0">
                <a:latin typeface="华文楷体" charset="-122"/>
                <a:ea typeface="华文楷体" charset="-122"/>
                <a:cs typeface="+mn-ea"/>
                <a:sym typeface="+mn-ea"/>
              </a:endParaRPr>
            </a:p>
          </p:txBody>
        </p:sp>
      </p:grpSp>
      <p:grpSp>
        <p:nvGrpSpPr>
          <p:cNvPr id="28" name="组合 27"/>
          <p:cNvGrpSpPr/>
          <p:nvPr/>
        </p:nvGrpSpPr>
        <p:grpSpPr bwMode="auto">
          <a:xfrm>
            <a:off x="4924108" y="3301685"/>
            <a:ext cx="6050280" cy="1475740"/>
            <a:chOff x="7320530" y="3017415"/>
            <a:chExt cx="6050457" cy="1475122"/>
          </a:xfrm>
        </p:grpSpPr>
        <p:sp>
          <p:nvSpPr>
            <p:cNvPr id="17" name="Oval 30@|1FFC:681197|FBC:16777215|LFC:16777215|LBC:16777215"/>
            <p:cNvSpPr>
              <a:spLocks noChangeAspect="1"/>
            </p:cNvSpPr>
            <p:nvPr/>
          </p:nvSpPr>
          <p:spPr>
            <a:xfrm>
              <a:off x="7320530" y="3099930"/>
              <a:ext cx="660419" cy="660124"/>
            </a:xfrm>
            <a:prstGeom prst="ellips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100" b="1" dirty="0">
                  <a:solidFill>
                    <a:prstClr val="white"/>
                  </a:solidFill>
                  <a:latin typeface="微软雅黑" panose="020B0503020204020204" charset="-122"/>
                </a:rPr>
                <a:t>2</a:t>
              </a:r>
              <a:endParaRPr lang="en-US" sz="100" b="1" dirty="0">
                <a:solidFill>
                  <a:prstClr val="white"/>
                </a:solidFill>
                <a:latin typeface="微软雅黑" panose="020B0503020204020204" charset="-122"/>
              </a:endParaRPr>
            </a:p>
          </p:txBody>
        </p:sp>
        <p:sp>
          <p:nvSpPr>
            <p:cNvPr id="21" name="TextBox 16@|17FFC:16777215|FBC:16777215|LFC:16777215|LBC:16777215"/>
            <p:cNvSpPr txBox="1"/>
            <p:nvPr/>
          </p:nvSpPr>
          <p:spPr>
            <a:xfrm>
              <a:off x="8127004" y="3539801"/>
              <a:ext cx="5243983" cy="952736"/>
            </a:xfrm>
            <a:prstGeom prst="rect">
              <a:avLst/>
            </a:prstGeom>
            <a:noFill/>
          </p:spPr>
          <p:txBody>
            <a:bodyPr wrap="square">
              <a:spAutoFit/>
            </a:bodyPr>
            <a:lstStyle/>
            <a:p>
              <a:pPr algn="l" defTabSz="912495" eaLnBrk="1" fontAlgn="auto" hangingPunct="1">
                <a:spcBef>
                  <a:spcPct val="20000"/>
                </a:spcBef>
                <a:spcAft>
                  <a:spcPts val="0"/>
                </a:spcAft>
                <a:buClrTx/>
                <a:buSzTx/>
                <a:defRPr/>
              </a:pPr>
              <a:r>
                <a:rPr lang="zh-CN" altLang="en-US" sz="2800" b="1" dirty="0">
                  <a:solidFill>
                    <a:schemeClr val="tx1">
                      <a:lumMod val="50000"/>
                    </a:schemeClr>
                  </a:solidFill>
                  <a:latin typeface="Arial" panose="020B0604020202020204" pitchFamily="34" charset="0"/>
                  <a:ea typeface="宋体" panose="02010600030101010101" pitchFamily="2" charset="-122"/>
                  <a:sym typeface="+mn-ea"/>
                </a:rPr>
                <a:t>表达流水施工在空间布置状态的参数</a:t>
              </a:r>
              <a:endParaRPr lang="zh-CN" altLang="en-US" sz="2800" b="1" dirty="0">
                <a:solidFill>
                  <a:schemeClr val="tx1">
                    <a:lumMod val="50000"/>
                  </a:schemeClr>
                </a:solidFill>
                <a:latin typeface="Arial" panose="020B0604020202020204" pitchFamily="34" charset="0"/>
                <a:ea typeface="宋体" panose="02010600030101010101" pitchFamily="2" charset="-122"/>
                <a:sym typeface="+mn-ea"/>
              </a:endParaRPr>
            </a:p>
          </p:txBody>
        </p:sp>
        <p:sp>
          <p:nvSpPr>
            <p:cNvPr id="22" name="TextBox 21@|17FFC:16777215|FBC:16777215|LFC:16777215|LBC:16777215"/>
            <p:cNvSpPr txBox="1"/>
            <p:nvPr/>
          </p:nvSpPr>
          <p:spPr>
            <a:xfrm>
              <a:off x="8127004" y="3017415"/>
              <a:ext cx="3740259" cy="521751"/>
            </a:xfrm>
            <a:prstGeom prst="rect">
              <a:avLst/>
            </a:prstGeom>
            <a:noFill/>
          </p:spPr>
          <p:txBody>
            <a:bodyPr>
              <a:spAutoFit/>
            </a:bodyPr>
            <a:lstStyle/>
            <a:p>
              <a:pPr eaLnBrk="1" fontAlgn="auto" hangingPunct="1">
                <a:spcBef>
                  <a:spcPts val="0"/>
                </a:spcBef>
                <a:spcAft>
                  <a:spcPts val="0"/>
                </a:spcAft>
                <a:defRPr/>
              </a:pPr>
              <a:r>
                <a:rPr lang="zh-CN" altLang="zh-CN" sz="2800">
                  <a:latin typeface="华文楷体" charset="-122"/>
                  <a:ea typeface="华文楷体" charset="-122"/>
                  <a:sym typeface="+mn-ea"/>
                </a:rPr>
                <a:t>空间参数</a:t>
              </a:r>
              <a:endParaRPr lang="zh-CN" altLang="zh-CN" sz="2800" b="1" dirty="0">
                <a:latin typeface="华文楷体" charset="-122"/>
                <a:ea typeface="华文楷体" charset="-122"/>
                <a:cs typeface="+mn-ea"/>
                <a:sym typeface="+mn-ea"/>
              </a:endParaRPr>
            </a:p>
          </p:txBody>
        </p:sp>
      </p:grpSp>
      <p:grpSp>
        <p:nvGrpSpPr>
          <p:cNvPr id="29" name="组合 28"/>
          <p:cNvGrpSpPr/>
          <p:nvPr/>
        </p:nvGrpSpPr>
        <p:grpSpPr bwMode="auto">
          <a:xfrm>
            <a:off x="4924108" y="4957444"/>
            <a:ext cx="6050915" cy="1529080"/>
            <a:chOff x="7320530" y="4337408"/>
            <a:chExt cx="6051092" cy="1528438"/>
          </a:xfrm>
        </p:grpSpPr>
        <p:sp>
          <p:nvSpPr>
            <p:cNvPr id="18" name="Oval 38@|1FFC:192|FBC:16777215|LFC:16777215|LBC:16777215"/>
            <p:cNvSpPr>
              <a:spLocks noChangeAspect="1"/>
            </p:cNvSpPr>
            <p:nvPr/>
          </p:nvSpPr>
          <p:spPr>
            <a:xfrm>
              <a:off x="7320530" y="4394534"/>
              <a:ext cx="660419" cy="660123"/>
            </a:xfrm>
            <a:prstGeom prst="ellips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100" b="1" dirty="0">
                  <a:solidFill>
                    <a:prstClr val="white"/>
                  </a:solidFill>
                  <a:latin typeface="微软雅黑" panose="020B0503020204020204" charset="-122"/>
                </a:rPr>
                <a:t>3</a:t>
              </a:r>
              <a:endParaRPr lang="en-AU" sz="100" b="1" dirty="0">
                <a:solidFill>
                  <a:prstClr val="white"/>
                </a:solidFill>
                <a:latin typeface="微软雅黑" panose="020B0503020204020204" charset="-122"/>
              </a:endParaRPr>
            </a:p>
          </p:txBody>
        </p:sp>
        <p:sp>
          <p:nvSpPr>
            <p:cNvPr id="23" name="TextBox 16@|17FFC:16777215|FBC:16777215|LFC:16777215|LBC:16777215"/>
            <p:cNvSpPr txBox="1"/>
            <p:nvPr/>
          </p:nvSpPr>
          <p:spPr>
            <a:xfrm>
              <a:off x="8127004" y="4913111"/>
              <a:ext cx="5244618" cy="952735"/>
            </a:xfrm>
            <a:prstGeom prst="rect">
              <a:avLst/>
            </a:prstGeom>
            <a:noFill/>
          </p:spPr>
          <p:txBody>
            <a:bodyPr wrap="square">
              <a:spAutoFit/>
            </a:bodyPr>
            <a:lstStyle/>
            <a:p>
              <a:pPr defTabSz="912495" eaLnBrk="1" fontAlgn="auto" hangingPunct="1">
                <a:spcBef>
                  <a:spcPct val="20000"/>
                </a:spcBef>
                <a:spcAft>
                  <a:spcPts val="0"/>
                </a:spcAft>
                <a:defRPr/>
              </a:pPr>
              <a:r>
                <a:rPr lang="zh-CN" altLang="en-US" sz="2800" b="1" dirty="0">
                  <a:solidFill>
                    <a:schemeClr val="tx1">
                      <a:lumMod val="50000"/>
                    </a:schemeClr>
                  </a:solidFill>
                  <a:latin typeface="Arial" panose="020B0604020202020204" pitchFamily="34" charset="0"/>
                  <a:ea typeface="宋体" panose="02010600030101010101" pitchFamily="2" charset="-122"/>
                  <a:sym typeface="+mn-ea"/>
                </a:rPr>
                <a:t>表达流水施工在时间安排上所处状态的参数</a:t>
              </a:r>
              <a:endParaRPr lang="zh-CN" altLang="en-US" sz="2800" b="1" dirty="0">
                <a:solidFill>
                  <a:schemeClr val="tx1">
                    <a:lumMod val="50000"/>
                  </a:schemeClr>
                </a:solidFill>
                <a:latin typeface="Arial" panose="020B0604020202020204" pitchFamily="34" charset="0"/>
                <a:ea typeface="宋体" panose="02010600030101010101" pitchFamily="2" charset="-122"/>
                <a:cs typeface="+mn-ea"/>
                <a:sym typeface="+mn-ea"/>
              </a:endParaRPr>
            </a:p>
          </p:txBody>
        </p:sp>
        <p:sp>
          <p:nvSpPr>
            <p:cNvPr id="24" name="TextBox 23@|17FFC:16777215|FBC:16777215|LFC:16777215|LBC:16777215"/>
            <p:cNvSpPr txBox="1"/>
            <p:nvPr/>
          </p:nvSpPr>
          <p:spPr>
            <a:xfrm>
              <a:off x="8127004" y="4337408"/>
              <a:ext cx="3740259" cy="521751"/>
            </a:xfrm>
            <a:prstGeom prst="rect">
              <a:avLst/>
            </a:prstGeom>
            <a:noFill/>
          </p:spPr>
          <p:txBody>
            <a:bodyPr>
              <a:spAutoFit/>
            </a:bodyPr>
            <a:lstStyle/>
            <a:p>
              <a:pPr eaLnBrk="1" fontAlgn="auto" hangingPunct="1">
                <a:spcBef>
                  <a:spcPts val="0"/>
                </a:spcBef>
                <a:spcAft>
                  <a:spcPts val="0"/>
                </a:spcAft>
                <a:defRPr/>
              </a:pPr>
              <a:r>
                <a:rPr lang="zh-CN" altLang="zh-CN" sz="2800">
                  <a:latin typeface="华文楷体" charset="-122"/>
                  <a:ea typeface="华文楷体" charset="-122"/>
                  <a:sym typeface="+mn-ea"/>
                </a:rPr>
                <a:t>时间参数</a:t>
              </a:r>
              <a:endParaRPr lang="zh-CN" altLang="en-US" sz="2000" b="1" dirty="0">
                <a:latin typeface="微软雅黑" panose="020B0503020204020204" charset="-122"/>
                <a:cs typeface="+mn-ea"/>
                <a:sym typeface="微软雅黑" panose="020B0503020204020204" charset="-122"/>
              </a:endParaRPr>
            </a:p>
          </p:txBody>
        </p:sp>
      </p:grpSp>
      <p:pic>
        <p:nvPicPr>
          <p:cNvPr id="17415" name="图片 39"/>
          <p:cNvPicPr>
            <a:picLocks noChangeAspect="1"/>
          </p:cNvPicPr>
          <p:nvPr/>
        </p:nvPicPr>
        <p:blipFill>
          <a:blip r:embed="rId1">
            <a:extLst>
              <a:ext uri="{28A0092B-C50C-407E-A947-70E740481C1C}">
                <a14:useLocalDpi xmlns:a14="http://schemas.microsoft.com/office/drawing/2010/main" val="0"/>
              </a:ext>
            </a:extLst>
          </a:blip>
          <a:srcRect t="23135" b="18440"/>
          <a:stretch>
            <a:fillRect/>
          </a:stretch>
        </p:blipFill>
        <p:spPr bwMode="auto">
          <a:xfrm>
            <a:off x="1311487" y="3011593"/>
            <a:ext cx="2436707" cy="1764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文本框 18"/>
          <p:cNvSpPr txBox="1">
            <a:spLocks noChangeArrowheads="1"/>
          </p:cNvSpPr>
          <p:nvPr/>
        </p:nvSpPr>
        <p:spPr bwMode="auto">
          <a:xfrm>
            <a:off x="10102121" y="248259"/>
            <a:ext cx="1850529" cy="10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9pPr>
          </a:lstStyle>
          <a:p>
            <a:pPr algn="r" eaLnBrk="1" hangingPunct="1"/>
            <a:r>
              <a:rPr lang="en-US" altLang="zh-CN" sz="100" b="1" dirty="0">
                <a:solidFill>
                  <a:srgbClr val="4B8E37"/>
                </a:solidFill>
                <a:latin typeface="微软雅黑" panose="020B0503020204020204" charset="-122"/>
              </a:rPr>
              <a:t>LOGO</a:t>
            </a:r>
            <a:endParaRPr lang="zh-CN" altLang="en-US" sz="100" b="1" dirty="0">
              <a:solidFill>
                <a:srgbClr val="4B8E37"/>
              </a:solidFill>
              <a:latin typeface="微软雅黑" panose="020B0503020204020204" charset="-122"/>
            </a:endParaRPr>
          </a:p>
        </p:txBody>
      </p:sp>
      <p:sp>
        <p:nvSpPr>
          <p:cNvPr id="5" name="标题 4"/>
          <p:cNvSpPr>
            <a:spLocks noGrp="1"/>
          </p:cNvSpPr>
          <p:nvPr>
            <p:ph type="title"/>
          </p:nvPr>
        </p:nvSpPr>
        <p:spPr/>
        <p:txBody>
          <a:bodyPr/>
          <a:p>
            <a:r>
              <a:rPr lang="zh-CN" altLang="en-US" b="1" dirty="0">
                <a:latin typeface="Arial" panose="020B0604020202020204" pitchFamily="34" charset="0"/>
                <a:ea typeface="宋体" panose="02010600030101010101" pitchFamily="2" charset="-122"/>
                <a:sym typeface="+mn-ea"/>
              </a:rPr>
              <a:t>流水施工基本参数的分类</a:t>
            </a:r>
            <a:endParaRPr lang="en-US" altLang="zh-CN">
              <a:latin typeface="华文楷体" charset="-122"/>
              <a:ea typeface="华文楷体" charset="-122"/>
              <a:sym typeface="+mn-ea"/>
            </a:endParaRPr>
          </a:p>
        </p:txBody>
      </p:sp>
      <p:sp>
        <p:nvSpPr>
          <p:cNvPr id="7" name="文本框 6"/>
          <p:cNvSpPr txBox="1"/>
          <p:nvPr/>
        </p:nvSpPr>
        <p:spPr>
          <a:xfrm>
            <a:off x="4924425" y="1614170"/>
            <a:ext cx="521970" cy="521970"/>
          </a:xfrm>
          <a:prstGeom prst="rect">
            <a:avLst/>
          </a:prstGeom>
          <a:noFill/>
        </p:spPr>
        <p:txBody>
          <a:bodyPr wrap="square" rtlCol="0">
            <a:spAutoFit/>
          </a:bodyPr>
          <a:p>
            <a:r>
              <a:rPr lang="en-US" altLang="zh-CN" sz="2800">
                <a:solidFill>
                  <a:schemeClr val="bg1"/>
                </a:solidFill>
              </a:rPr>
              <a:t> 1</a:t>
            </a:r>
            <a:endParaRPr lang="en-US" altLang="zh-CN" sz="2800">
              <a:solidFill>
                <a:schemeClr val="bg1"/>
              </a:solidFill>
            </a:endParaRPr>
          </a:p>
        </p:txBody>
      </p:sp>
      <p:sp>
        <p:nvSpPr>
          <p:cNvPr id="8" name="文本框 7"/>
          <p:cNvSpPr txBox="1"/>
          <p:nvPr/>
        </p:nvSpPr>
        <p:spPr>
          <a:xfrm>
            <a:off x="4993640" y="5097780"/>
            <a:ext cx="521970" cy="521970"/>
          </a:xfrm>
          <a:prstGeom prst="rect">
            <a:avLst/>
          </a:prstGeom>
          <a:noFill/>
        </p:spPr>
        <p:txBody>
          <a:bodyPr wrap="square" rtlCol="0">
            <a:spAutoFit/>
          </a:bodyPr>
          <a:p>
            <a:r>
              <a:rPr lang="en-US" altLang="zh-CN" sz="2800">
                <a:solidFill>
                  <a:schemeClr val="bg1"/>
                </a:solidFill>
              </a:rPr>
              <a:t> 3</a:t>
            </a:r>
            <a:endParaRPr lang="en-US" altLang="zh-CN" sz="2800">
              <a:solidFill>
                <a:schemeClr val="bg1"/>
              </a:solidFill>
            </a:endParaRPr>
          </a:p>
        </p:txBody>
      </p:sp>
      <p:sp>
        <p:nvSpPr>
          <p:cNvPr id="9" name="文本框 8"/>
          <p:cNvSpPr txBox="1"/>
          <p:nvPr/>
        </p:nvSpPr>
        <p:spPr>
          <a:xfrm>
            <a:off x="4993005" y="3453130"/>
            <a:ext cx="521970" cy="521970"/>
          </a:xfrm>
          <a:prstGeom prst="rect">
            <a:avLst/>
          </a:prstGeom>
          <a:noFill/>
        </p:spPr>
        <p:txBody>
          <a:bodyPr wrap="square" rtlCol="0">
            <a:spAutoFit/>
          </a:bodyPr>
          <a:p>
            <a:r>
              <a:rPr lang="en-US" altLang="zh-CN" sz="2800">
                <a:solidFill>
                  <a:schemeClr val="bg1"/>
                </a:solidFill>
              </a:rPr>
              <a:t> 2</a:t>
            </a:r>
            <a:endParaRPr lang="en-US" altLang="zh-CN" sz="280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anim calcmode="lin" valueType="num">
                                      <p:cBhvr>
                                        <p:cTn id="12" dur="500" fill="hold"/>
                                        <p:tgtEl>
                                          <p:spTgt spid="27"/>
                                        </p:tgtEl>
                                        <p:attrNameLst>
                                          <p:attrName>ppt_x</p:attrName>
                                        </p:attrNameLst>
                                      </p:cBhvr>
                                      <p:tavLst>
                                        <p:tav tm="0">
                                          <p:val>
                                            <p:strVal val="#ppt_x"/>
                                          </p:val>
                                        </p:tav>
                                        <p:tav tm="100000">
                                          <p:val>
                                            <p:strVal val="#ppt_x"/>
                                          </p:val>
                                        </p:tav>
                                      </p:tavLst>
                                    </p:anim>
                                    <p:anim calcmode="lin" valueType="num">
                                      <p:cBhvr>
                                        <p:cTn id="13" dur="5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anim calcmode="lin" valueType="num">
                                      <p:cBhvr>
                                        <p:cTn id="18" dur="500" fill="hold"/>
                                        <p:tgtEl>
                                          <p:spTgt spid="29"/>
                                        </p:tgtEl>
                                        <p:attrNameLst>
                                          <p:attrName>ppt_x</p:attrName>
                                        </p:attrNameLst>
                                      </p:cBhvr>
                                      <p:tavLst>
                                        <p:tav tm="0">
                                          <p:val>
                                            <p:strVal val="#ppt_x"/>
                                          </p:val>
                                        </p:tav>
                                        <p:tav tm="100000">
                                          <p:val>
                                            <p:strVal val="#ppt_x"/>
                                          </p:val>
                                        </p:tav>
                                      </p:tavLst>
                                    </p:anim>
                                    <p:anim calcmode="lin" valueType="num">
                                      <p:cBhvr>
                                        <p:cTn id="19"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nodeType="clickEffect">
                                  <p:stCondLst>
                                    <p:cond delay="0"/>
                                  </p:stCondLst>
                                  <p:childTnLst>
                                    <p:animScale>
                                      <p:cBhvr>
                                        <p:cTn id="23" dur="2000" fill="hold"/>
                                        <p:tgtEl>
                                          <p:spTgt spid="2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941070" y="1491298"/>
            <a:ext cx="10155239" cy="2289175"/>
            <a:chOff x="1281908" y="2264313"/>
            <a:chExt cx="9547394" cy="2152191"/>
          </a:xfrm>
        </p:grpSpPr>
        <p:sp>
          <p:nvSpPr>
            <p:cNvPr id="40983" name="Freeform 7"/>
            <p:cNvSpPr/>
            <p:nvPr/>
          </p:nvSpPr>
          <p:spPr bwMode="auto">
            <a:xfrm flipV="1">
              <a:off x="8689248" y="3349704"/>
              <a:ext cx="2140054" cy="1066800"/>
            </a:xfrm>
            <a:custGeom>
              <a:avLst/>
              <a:gdLst>
                <a:gd name="T0" fmla="*/ 2147483647 w 421"/>
                <a:gd name="T1" fmla="*/ 2147483647 h 210"/>
                <a:gd name="T2" fmla="*/ 2147483647 w 421"/>
                <a:gd name="T3" fmla="*/ 2147483647 h 210"/>
                <a:gd name="T4" fmla="*/ 2147483647 w 421"/>
                <a:gd name="T5" fmla="*/ 2147483647 h 210"/>
                <a:gd name="T6" fmla="*/ 2147483647 w 421"/>
                <a:gd name="T7" fmla="*/ 0 h 210"/>
                <a:gd name="T8" fmla="*/ 0 w 421"/>
                <a:gd name="T9" fmla="*/ 2147483647 h 210"/>
                <a:gd name="T10" fmla="*/ 2147483647 w 421"/>
                <a:gd name="T11" fmla="*/ 2147483647 h 210"/>
                <a:gd name="T12" fmla="*/ 2147483647 w 421"/>
                <a:gd name="T13" fmla="*/ 2147483647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315B2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9" name="Teardrop 16"/>
            <p:cNvSpPr/>
            <p:nvPr/>
          </p:nvSpPr>
          <p:spPr>
            <a:xfrm rot="8100000">
              <a:off x="2131129" y="3103100"/>
              <a:ext cx="417894" cy="417901"/>
            </a:xfrm>
            <a:prstGeom prst="teardrop">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0" dirty="0">
                <a:solidFill>
                  <a:prstClr val="white"/>
                </a:solidFill>
                <a:sym typeface="Arial" panose="020B0604020202020204" pitchFamily="34" charset="0"/>
              </a:endParaRPr>
            </a:p>
          </p:txBody>
        </p:sp>
        <p:sp>
          <p:nvSpPr>
            <p:cNvPr id="40985" name="Freeform 6"/>
            <p:cNvSpPr>
              <a:spLocks noEditPoints="1"/>
            </p:cNvSpPr>
            <p:nvPr/>
          </p:nvSpPr>
          <p:spPr bwMode="auto">
            <a:xfrm>
              <a:off x="2239541" y="3188910"/>
              <a:ext cx="209778" cy="230756"/>
            </a:xfrm>
            <a:custGeom>
              <a:avLst/>
              <a:gdLst>
                <a:gd name="T0" fmla="*/ 2147483647 w 376"/>
                <a:gd name="T1" fmla="*/ 2147483647 h 376"/>
                <a:gd name="T2" fmla="*/ 2147483647 w 376"/>
                <a:gd name="T3" fmla="*/ 2147483647 h 376"/>
                <a:gd name="T4" fmla="*/ 2147483647 w 376"/>
                <a:gd name="T5" fmla="*/ 2147483647 h 376"/>
                <a:gd name="T6" fmla="*/ 2147483647 w 376"/>
                <a:gd name="T7" fmla="*/ 2147483647 h 376"/>
                <a:gd name="T8" fmla="*/ 2147483647 w 376"/>
                <a:gd name="T9" fmla="*/ 2147483647 h 376"/>
                <a:gd name="T10" fmla="*/ 2147483647 w 376"/>
                <a:gd name="T11" fmla="*/ 2147483647 h 376"/>
                <a:gd name="T12" fmla="*/ 2147483647 w 376"/>
                <a:gd name="T13" fmla="*/ 2147483647 h 376"/>
                <a:gd name="T14" fmla="*/ 2147483647 w 376"/>
                <a:gd name="T15" fmla="*/ 0 h 376"/>
                <a:gd name="T16" fmla="*/ 2147483647 w 376"/>
                <a:gd name="T17" fmla="*/ 2147483647 h 376"/>
                <a:gd name="T18" fmla="*/ 2147483647 w 376"/>
                <a:gd name="T19" fmla="*/ 2147483647 h 376"/>
                <a:gd name="T20" fmla="*/ 2147483647 w 376"/>
                <a:gd name="T21" fmla="*/ 2147483647 h 376"/>
                <a:gd name="T22" fmla="*/ 2147483647 w 376"/>
                <a:gd name="T23" fmla="*/ 2147483647 h 376"/>
                <a:gd name="T24" fmla="*/ 2147483647 w 376"/>
                <a:gd name="T25" fmla="*/ 2147483647 h 376"/>
                <a:gd name="T26" fmla="*/ 2147483647 w 376"/>
                <a:gd name="T27" fmla="*/ 2147483647 h 376"/>
                <a:gd name="T28" fmla="*/ 2147483647 w 376"/>
                <a:gd name="T29" fmla="*/ 2147483647 h 376"/>
                <a:gd name="T30" fmla="*/ 0 w 376"/>
                <a:gd name="T31" fmla="*/ 2147483647 h 376"/>
                <a:gd name="T32" fmla="*/ 2147483647 w 376"/>
                <a:gd name="T33" fmla="*/ 2147483647 h 376"/>
                <a:gd name="T34" fmla="*/ 2147483647 w 376"/>
                <a:gd name="T35" fmla="*/ 2147483647 h 376"/>
                <a:gd name="T36" fmla="*/ 2147483647 w 376"/>
                <a:gd name="T37" fmla="*/ 2147483647 h 376"/>
                <a:gd name="T38" fmla="*/ 2147483647 w 376"/>
                <a:gd name="T39" fmla="*/ 2147483647 h 376"/>
                <a:gd name="T40" fmla="*/ 2147483647 w 376"/>
                <a:gd name="T41" fmla="*/ 2147483647 h 376"/>
                <a:gd name="T42" fmla="*/ 2147483647 w 376"/>
                <a:gd name="T43" fmla="*/ 2147483647 h 376"/>
                <a:gd name="T44" fmla="*/ 2147483647 w 376"/>
                <a:gd name="T45" fmla="*/ 2147483647 h 376"/>
                <a:gd name="T46" fmla="*/ 2147483647 w 376"/>
                <a:gd name="T47" fmla="*/ 2147483647 h 376"/>
                <a:gd name="T48" fmla="*/ 2147483647 w 376"/>
                <a:gd name="T49" fmla="*/ 2147483647 h 376"/>
                <a:gd name="T50" fmla="*/ 2147483647 w 376"/>
                <a:gd name="T51" fmla="*/ 2147483647 h 376"/>
                <a:gd name="T52" fmla="*/ 2147483647 w 376"/>
                <a:gd name="T53" fmla="*/ 2147483647 h 376"/>
                <a:gd name="T54" fmla="*/ 2147483647 w 376"/>
                <a:gd name="T55" fmla="*/ 2147483647 h 376"/>
                <a:gd name="T56" fmla="*/ 2147483647 w 376"/>
                <a:gd name="T57" fmla="*/ 2147483647 h 376"/>
                <a:gd name="T58" fmla="*/ 2147483647 w 376"/>
                <a:gd name="T59" fmla="*/ 2147483647 h 376"/>
                <a:gd name="T60" fmla="*/ 2147483647 w 376"/>
                <a:gd name="T61" fmla="*/ 2147483647 h 376"/>
                <a:gd name="T62" fmla="*/ 2147483647 w 376"/>
                <a:gd name="T63" fmla="*/ 2147483647 h 376"/>
                <a:gd name="T64" fmla="*/ 2147483647 w 376"/>
                <a:gd name="T65" fmla="*/ 2147483647 h 376"/>
                <a:gd name="T66" fmla="*/ 2147483647 w 376"/>
                <a:gd name="T67" fmla="*/ 2147483647 h 376"/>
                <a:gd name="T68" fmla="*/ 2147483647 w 376"/>
                <a:gd name="T69" fmla="*/ 2147483647 h 376"/>
                <a:gd name="T70" fmla="*/ 2147483647 w 376"/>
                <a:gd name="T71" fmla="*/ 2147483647 h 376"/>
                <a:gd name="T72" fmla="*/ 2147483647 w 376"/>
                <a:gd name="T73" fmla="*/ 2147483647 h 376"/>
                <a:gd name="T74" fmla="*/ 2147483647 w 376"/>
                <a:gd name="T75" fmla="*/ 2147483647 h 376"/>
                <a:gd name="T76" fmla="*/ 2147483647 w 376"/>
                <a:gd name="T77" fmla="*/ 2147483647 h 376"/>
                <a:gd name="T78" fmla="*/ 2147483647 w 376"/>
                <a:gd name="T79" fmla="*/ 2147483647 h 376"/>
                <a:gd name="T80" fmla="*/ 2147483647 w 376"/>
                <a:gd name="T81" fmla="*/ 2147483647 h 376"/>
                <a:gd name="T82" fmla="*/ 2147483647 w 376"/>
                <a:gd name="T83" fmla="*/ 2147483647 h 376"/>
                <a:gd name="T84" fmla="*/ 2147483647 w 376"/>
                <a:gd name="T85" fmla="*/ 2147483647 h 376"/>
                <a:gd name="T86" fmla="*/ 2147483647 w 376"/>
                <a:gd name="T87" fmla="*/ 2147483647 h 376"/>
                <a:gd name="T88" fmla="*/ 2147483647 w 376"/>
                <a:gd name="T89" fmla="*/ 2147483647 h 376"/>
                <a:gd name="T90" fmla="*/ 2147483647 w 376"/>
                <a:gd name="T91" fmla="*/ 2147483647 h 376"/>
                <a:gd name="T92" fmla="*/ 2147483647 w 376"/>
                <a:gd name="T93" fmla="*/ 2147483647 h 376"/>
                <a:gd name="T94" fmla="*/ 2147483647 w 376"/>
                <a:gd name="T95" fmla="*/ 2147483647 h 376"/>
                <a:gd name="T96" fmla="*/ 2147483647 w 376"/>
                <a:gd name="T97" fmla="*/ 2147483647 h 376"/>
                <a:gd name="T98" fmla="*/ 2147483647 w 376"/>
                <a:gd name="T99" fmla="*/ 2147483647 h 376"/>
                <a:gd name="T100" fmla="*/ 2147483647 w 376"/>
                <a:gd name="T101" fmla="*/ 2147483647 h 376"/>
                <a:gd name="T102" fmla="*/ 2147483647 w 376"/>
                <a:gd name="T103" fmla="*/ 2147483647 h 376"/>
                <a:gd name="T104" fmla="*/ 2147483647 w 376"/>
                <a:gd name="T105" fmla="*/ 2147483647 h 376"/>
                <a:gd name="T106" fmla="*/ 2147483647 w 376"/>
                <a:gd name="T107" fmla="*/ 2147483647 h 376"/>
                <a:gd name="T108" fmla="*/ 2147483647 w 376"/>
                <a:gd name="T109" fmla="*/ 2147483647 h 376"/>
                <a:gd name="T110" fmla="*/ 2147483647 w 376"/>
                <a:gd name="T111" fmla="*/ 2147483647 h 376"/>
                <a:gd name="T112" fmla="*/ 2147483647 w 376"/>
                <a:gd name="T113" fmla="*/ 2147483647 h 3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11" name="Teardrop 19"/>
            <p:cNvSpPr/>
            <p:nvPr/>
          </p:nvSpPr>
          <p:spPr>
            <a:xfrm rot="8100000">
              <a:off x="5854866" y="3103100"/>
              <a:ext cx="419387" cy="417901"/>
            </a:xfrm>
            <a:prstGeom prst="teardrop">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0" dirty="0">
                <a:solidFill>
                  <a:prstClr val="white"/>
                </a:solidFill>
                <a:sym typeface="Arial" panose="020B0604020202020204" pitchFamily="34" charset="0"/>
              </a:endParaRPr>
            </a:p>
          </p:txBody>
        </p:sp>
        <p:sp>
          <p:nvSpPr>
            <p:cNvPr id="40987" name="Freeform 11"/>
            <p:cNvSpPr/>
            <p:nvPr/>
          </p:nvSpPr>
          <p:spPr bwMode="auto">
            <a:xfrm>
              <a:off x="5934601" y="3236086"/>
              <a:ext cx="258741" cy="168209"/>
            </a:xfrm>
            <a:custGeom>
              <a:avLst/>
              <a:gdLst>
                <a:gd name="T0" fmla="*/ 2147483647 w 400"/>
                <a:gd name="T1" fmla="*/ 2147483647 h 260"/>
                <a:gd name="T2" fmla="*/ 2147483647 w 400"/>
                <a:gd name="T3" fmla="*/ 2147483647 h 260"/>
                <a:gd name="T4" fmla="*/ 2147483647 w 400"/>
                <a:gd name="T5" fmla="*/ 0 h 260"/>
                <a:gd name="T6" fmla="*/ 2147483647 w 400"/>
                <a:gd name="T7" fmla="*/ 2147483647 h 260"/>
                <a:gd name="T8" fmla="*/ 2147483647 w 400"/>
                <a:gd name="T9" fmla="*/ 2147483647 h 260"/>
                <a:gd name="T10" fmla="*/ 2147483647 w 400"/>
                <a:gd name="T11" fmla="*/ 2147483647 h 260"/>
                <a:gd name="T12" fmla="*/ 0 w 400"/>
                <a:gd name="T13" fmla="*/ 2147483647 h 260"/>
                <a:gd name="T14" fmla="*/ 2147483647 w 400"/>
                <a:gd name="T15" fmla="*/ 2147483647 h 260"/>
                <a:gd name="T16" fmla="*/ 2147483647 w 400"/>
                <a:gd name="T17" fmla="*/ 2147483647 h 260"/>
                <a:gd name="T18" fmla="*/ 2147483647 w 400"/>
                <a:gd name="T19" fmla="*/ 2147483647 h 260"/>
                <a:gd name="T20" fmla="*/ 2147483647 w 400"/>
                <a:gd name="T21" fmla="*/ 2147483647 h 260"/>
                <a:gd name="T22" fmla="*/ 2147483647 w 400"/>
                <a:gd name="T23" fmla="*/ 2147483647 h 260"/>
                <a:gd name="T24" fmla="*/ 2147483647 w 400"/>
                <a:gd name="T25" fmla="*/ 2147483647 h 260"/>
                <a:gd name="T26" fmla="*/ 2147483647 w 400"/>
                <a:gd name="T27" fmla="*/ 2147483647 h 260"/>
                <a:gd name="T28" fmla="*/ 2147483647 w 400"/>
                <a:gd name="T29" fmla="*/ 2147483647 h 260"/>
                <a:gd name="T30" fmla="*/ 2147483647 w 400"/>
                <a:gd name="T31" fmla="*/ 2147483647 h 260"/>
                <a:gd name="T32" fmla="*/ 2147483647 w 400"/>
                <a:gd name="T33" fmla="*/ 2147483647 h 260"/>
                <a:gd name="T34" fmla="*/ 2147483647 w 400"/>
                <a:gd name="T35" fmla="*/ 2147483647 h 2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13" name="Teardrop 22"/>
            <p:cNvSpPr/>
            <p:nvPr/>
          </p:nvSpPr>
          <p:spPr>
            <a:xfrm rot="8100000">
              <a:off x="3987774" y="3103100"/>
              <a:ext cx="417894" cy="417901"/>
            </a:xfrm>
            <a:prstGeom prst="teardrop">
              <a:avLst/>
            </a:prstGeom>
            <a:solidFill>
              <a:srgbClr val="315B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0" dirty="0">
                <a:solidFill>
                  <a:prstClr val="white"/>
                </a:solidFill>
                <a:sym typeface="Arial" panose="020B0604020202020204" pitchFamily="34" charset="0"/>
              </a:endParaRPr>
            </a:p>
          </p:txBody>
        </p:sp>
        <p:sp>
          <p:nvSpPr>
            <p:cNvPr id="40989" name="Freeform 16"/>
            <p:cNvSpPr>
              <a:spLocks noEditPoints="1"/>
            </p:cNvSpPr>
            <p:nvPr/>
          </p:nvSpPr>
          <p:spPr bwMode="auto">
            <a:xfrm>
              <a:off x="4075222" y="3200863"/>
              <a:ext cx="239343" cy="239070"/>
            </a:xfrm>
            <a:custGeom>
              <a:avLst/>
              <a:gdLst>
                <a:gd name="T0" fmla="*/ 2147483647 w 371"/>
                <a:gd name="T1" fmla="*/ 269698744 h 370"/>
                <a:gd name="T2" fmla="*/ 536887637 w 371"/>
                <a:gd name="T3" fmla="*/ 2147483647 h 370"/>
                <a:gd name="T4" fmla="*/ 2147483647 w 371"/>
                <a:gd name="T5" fmla="*/ 2147483647 h 370"/>
                <a:gd name="T6" fmla="*/ 2147483647 w 371"/>
                <a:gd name="T7" fmla="*/ 2147483647 h 370"/>
                <a:gd name="T8" fmla="*/ 2147483647 w 371"/>
                <a:gd name="T9" fmla="*/ 269698744 h 370"/>
                <a:gd name="T10" fmla="*/ 2147483647 w 371"/>
                <a:gd name="T11" fmla="*/ 2147483647 h 370"/>
                <a:gd name="T12" fmla="*/ 2147483647 w 371"/>
                <a:gd name="T13" fmla="*/ 2147483647 h 370"/>
                <a:gd name="T14" fmla="*/ 2147483647 w 371"/>
                <a:gd name="T15" fmla="*/ 2147483647 h 370"/>
                <a:gd name="T16" fmla="*/ 2147483647 w 371"/>
                <a:gd name="T17" fmla="*/ 2147483647 h 370"/>
                <a:gd name="T18" fmla="*/ 2147483647 w 371"/>
                <a:gd name="T19" fmla="*/ 2147483647 h 370"/>
                <a:gd name="T20" fmla="*/ 2147483647 w 371"/>
                <a:gd name="T21" fmla="*/ 2147483647 h 370"/>
                <a:gd name="T22" fmla="*/ 2147483647 w 371"/>
                <a:gd name="T23" fmla="*/ 2147483647 h 370"/>
                <a:gd name="T24" fmla="*/ 2147483647 w 371"/>
                <a:gd name="T25" fmla="*/ 2147483647 h 370"/>
                <a:gd name="T26" fmla="*/ 2147483647 w 371"/>
                <a:gd name="T27" fmla="*/ 2147483647 h 370"/>
                <a:gd name="T28" fmla="*/ 2147483647 w 371"/>
                <a:gd name="T29" fmla="*/ 2147483647 h 370"/>
                <a:gd name="T30" fmla="*/ 2147483647 w 371"/>
                <a:gd name="T31" fmla="*/ 2147483647 h 370"/>
                <a:gd name="T32" fmla="*/ 2147483647 w 371"/>
                <a:gd name="T33" fmla="*/ 2147483647 h 370"/>
                <a:gd name="T34" fmla="*/ 2147483647 w 371"/>
                <a:gd name="T35" fmla="*/ 2147483647 h 370"/>
                <a:gd name="T36" fmla="*/ 2147483647 w 371"/>
                <a:gd name="T37" fmla="*/ 2147483647 h 370"/>
                <a:gd name="T38" fmla="*/ 2147483647 w 371"/>
                <a:gd name="T39" fmla="*/ 2147483647 h 370"/>
                <a:gd name="T40" fmla="*/ 2147483647 w 371"/>
                <a:gd name="T41" fmla="*/ 2147483647 h 370"/>
                <a:gd name="T42" fmla="*/ 2147483647 w 371"/>
                <a:gd name="T43" fmla="*/ 2147483647 h 370"/>
                <a:gd name="T44" fmla="*/ 2147483647 w 371"/>
                <a:gd name="T45" fmla="*/ 2147483647 h 370"/>
                <a:gd name="T46" fmla="*/ 2147483647 w 371"/>
                <a:gd name="T47" fmla="*/ 2147483647 h 370"/>
                <a:gd name="T48" fmla="*/ 2147483647 w 371"/>
                <a:gd name="T49" fmla="*/ 2147483647 h 370"/>
                <a:gd name="T50" fmla="*/ 2147483647 w 371"/>
                <a:gd name="T51" fmla="*/ 2147483647 h 370"/>
                <a:gd name="T52" fmla="*/ 2147483647 w 371"/>
                <a:gd name="T53" fmla="*/ 2147483647 h 370"/>
                <a:gd name="T54" fmla="*/ 2147483647 w 371"/>
                <a:gd name="T55" fmla="*/ 2147483647 h 370"/>
                <a:gd name="T56" fmla="*/ 2147483647 w 371"/>
                <a:gd name="T57" fmla="*/ 2147483647 h 370"/>
                <a:gd name="T58" fmla="*/ 2147483647 w 371"/>
                <a:gd name="T59" fmla="*/ 2147483647 h 370"/>
                <a:gd name="T60" fmla="*/ 2147483647 w 371"/>
                <a:gd name="T61" fmla="*/ 2147483647 h 370"/>
                <a:gd name="T62" fmla="*/ 2147483647 w 371"/>
                <a:gd name="T63" fmla="*/ 2147483647 h 370"/>
                <a:gd name="T64" fmla="*/ 2147483647 w 371"/>
                <a:gd name="T65" fmla="*/ 2147483647 h 370"/>
                <a:gd name="T66" fmla="*/ 2147483647 w 371"/>
                <a:gd name="T67" fmla="*/ 2147483647 h 370"/>
                <a:gd name="T68" fmla="*/ 2147483647 w 371"/>
                <a:gd name="T69" fmla="*/ 2147483647 h 370"/>
                <a:gd name="T70" fmla="*/ 2147483647 w 371"/>
                <a:gd name="T71" fmla="*/ 2147483647 h 370"/>
                <a:gd name="T72" fmla="*/ 2147483647 w 371"/>
                <a:gd name="T73" fmla="*/ 2147483647 h 370"/>
                <a:gd name="T74" fmla="*/ 2147483647 w 371"/>
                <a:gd name="T75" fmla="*/ 2147483647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0990" name="Freeform 7"/>
            <p:cNvSpPr/>
            <p:nvPr/>
          </p:nvSpPr>
          <p:spPr bwMode="auto">
            <a:xfrm>
              <a:off x="6839162" y="2264313"/>
              <a:ext cx="2140054" cy="1066800"/>
            </a:xfrm>
            <a:custGeom>
              <a:avLst/>
              <a:gdLst>
                <a:gd name="T0" fmla="*/ 2147483647 w 421"/>
                <a:gd name="T1" fmla="*/ 2147483647 h 210"/>
                <a:gd name="T2" fmla="*/ 2147483647 w 421"/>
                <a:gd name="T3" fmla="*/ 2147483647 h 210"/>
                <a:gd name="T4" fmla="*/ 2147483647 w 421"/>
                <a:gd name="T5" fmla="*/ 2147483647 h 210"/>
                <a:gd name="T6" fmla="*/ 2147483647 w 421"/>
                <a:gd name="T7" fmla="*/ 0 h 210"/>
                <a:gd name="T8" fmla="*/ 0 w 421"/>
                <a:gd name="T9" fmla="*/ 2147483647 h 210"/>
                <a:gd name="T10" fmla="*/ 2147483647 w 421"/>
                <a:gd name="T11" fmla="*/ 2147483647 h 210"/>
                <a:gd name="T12" fmla="*/ 2147483647 w 421"/>
                <a:gd name="T13" fmla="*/ 2147483647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315B2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0991" name="Freeform 7"/>
            <p:cNvSpPr/>
            <p:nvPr/>
          </p:nvSpPr>
          <p:spPr bwMode="auto">
            <a:xfrm flipV="1">
              <a:off x="4985578" y="3331113"/>
              <a:ext cx="2140054" cy="1066800"/>
            </a:xfrm>
            <a:custGeom>
              <a:avLst/>
              <a:gdLst>
                <a:gd name="T0" fmla="*/ 2147483647 w 421"/>
                <a:gd name="T1" fmla="*/ 2147483647 h 210"/>
                <a:gd name="T2" fmla="*/ 2147483647 w 421"/>
                <a:gd name="T3" fmla="*/ 2147483647 h 210"/>
                <a:gd name="T4" fmla="*/ 2147483647 w 421"/>
                <a:gd name="T5" fmla="*/ 2147483647 h 210"/>
                <a:gd name="T6" fmla="*/ 2147483647 w 421"/>
                <a:gd name="T7" fmla="*/ 0 h 210"/>
                <a:gd name="T8" fmla="*/ 0 w 421"/>
                <a:gd name="T9" fmla="*/ 2147483647 h 210"/>
                <a:gd name="T10" fmla="*/ 2147483647 w 421"/>
                <a:gd name="T11" fmla="*/ 2147483647 h 210"/>
                <a:gd name="T12" fmla="*/ 2147483647 w 421"/>
                <a:gd name="T13" fmla="*/ 2147483647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315B2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0992" name="Freeform 7"/>
            <p:cNvSpPr/>
            <p:nvPr/>
          </p:nvSpPr>
          <p:spPr bwMode="auto">
            <a:xfrm>
              <a:off x="3133197" y="2264313"/>
              <a:ext cx="2140054" cy="1066800"/>
            </a:xfrm>
            <a:custGeom>
              <a:avLst/>
              <a:gdLst>
                <a:gd name="T0" fmla="*/ 2147483647 w 421"/>
                <a:gd name="T1" fmla="*/ 2147483647 h 210"/>
                <a:gd name="T2" fmla="*/ 2147483647 w 421"/>
                <a:gd name="T3" fmla="*/ 2147483647 h 210"/>
                <a:gd name="T4" fmla="*/ 2147483647 w 421"/>
                <a:gd name="T5" fmla="*/ 2147483647 h 210"/>
                <a:gd name="T6" fmla="*/ 2147483647 w 421"/>
                <a:gd name="T7" fmla="*/ 0 h 210"/>
                <a:gd name="T8" fmla="*/ 0 w 421"/>
                <a:gd name="T9" fmla="*/ 2147483647 h 210"/>
                <a:gd name="T10" fmla="*/ 2147483647 w 421"/>
                <a:gd name="T11" fmla="*/ 2147483647 h 210"/>
                <a:gd name="T12" fmla="*/ 2147483647 w 421"/>
                <a:gd name="T13" fmla="*/ 2147483647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315B2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0993" name="Freeform 7"/>
            <p:cNvSpPr/>
            <p:nvPr/>
          </p:nvSpPr>
          <p:spPr bwMode="auto">
            <a:xfrm>
              <a:off x="1281908" y="2264313"/>
              <a:ext cx="2140054" cy="1066800"/>
            </a:xfrm>
            <a:custGeom>
              <a:avLst/>
              <a:gdLst>
                <a:gd name="T0" fmla="*/ 2147483647 w 421"/>
                <a:gd name="T1" fmla="*/ 2147483647 h 210"/>
                <a:gd name="T2" fmla="*/ 2147483647 w 421"/>
                <a:gd name="T3" fmla="*/ 2147483647 h 210"/>
                <a:gd name="T4" fmla="*/ 2147483647 w 421"/>
                <a:gd name="T5" fmla="*/ 2147483647 h 210"/>
                <a:gd name="T6" fmla="*/ 2147483647 w 421"/>
                <a:gd name="T7" fmla="*/ 0 h 210"/>
                <a:gd name="T8" fmla="*/ 0 w 421"/>
                <a:gd name="T9" fmla="*/ 2147483647 h 210"/>
                <a:gd name="T10" fmla="*/ 2147483647 w 421"/>
                <a:gd name="T11" fmla="*/ 2147483647 h 210"/>
                <a:gd name="T12" fmla="*/ 2147483647 w 421"/>
                <a:gd name="T13" fmla="*/ 2147483647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5AAB3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0994" name="Freeform 7"/>
            <p:cNvSpPr/>
            <p:nvPr/>
          </p:nvSpPr>
          <p:spPr bwMode="auto">
            <a:xfrm flipV="1">
              <a:off x="1281908" y="3331113"/>
              <a:ext cx="2140054" cy="1066800"/>
            </a:xfrm>
            <a:custGeom>
              <a:avLst/>
              <a:gdLst>
                <a:gd name="T0" fmla="*/ 2147483647 w 421"/>
                <a:gd name="T1" fmla="*/ 2147483647 h 210"/>
                <a:gd name="T2" fmla="*/ 2147483647 w 421"/>
                <a:gd name="T3" fmla="*/ 2147483647 h 210"/>
                <a:gd name="T4" fmla="*/ 2147483647 w 421"/>
                <a:gd name="T5" fmla="*/ 2147483647 h 210"/>
                <a:gd name="T6" fmla="*/ 2147483647 w 421"/>
                <a:gd name="T7" fmla="*/ 0 h 210"/>
                <a:gd name="T8" fmla="*/ 0 w 421"/>
                <a:gd name="T9" fmla="*/ 2147483647 h 210"/>
                <a:gd name="T10" fmla="*/ 2147483647 w 421"/>
                <a:gd name="T11" fmla="*/ 2147483647 h 210"/>
                <a:gd name="T12" fmla="*/ 2147483647 w 421"/>
                <a:gd name="T13" fmla="*/ 2147483647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315B2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0995" name="Freeform 7"/>
            <p:cNvSpPr/>
            <p:nvPr/>
          </p:nvSpPr>
          <p:spPr bwMode="auto">
            <a:xfrm flipV="1">
              <a:off x="3133197" y="3331113"/>
              <a:ext cx="2140054" cy="1066800"/>
            </a:xfrm>
            <a:custGeom>
              <a:avLst/>
              <a:gdLst>
                <a:gd name="T0" fmla="*/ 2147483647 w 421"/>
                <a:gd name="T1" fmla="*/ 2147483647 h 210"/>
                <a:gd name="T2" fmla="*/ 2147483647 w 421"/>
                <a:gd name="T3" fmla="*/ 2147483647 h 210"/>
                <a:gd name="T4" fmla="*/ 2147483647 w 421"/>
                <a:gd name="T5" fmla="*/ 2147483647 h 210"/>
                <a:gd name="T6" fmla="*/ 2147483647 w 421"/>
                <a:gd name="T7" fmla="*/ 0 h 210"/>
                <a:gd name="T8" fmla="*/ 0 w 421"/>
                <a:gd name="T9" fmla="*/ 2147483647 h 210"/>
                <a:gd name="T10" fmla="*/ 2147483647 w 421"/>
                <a:gd name="T11" fmla="*/ 2147483647 h 210"/>
                <a:gd name="T12" fmla="*/ 2147483647 w 421"/>
                <a:gd name="T13" fmla="*/ 2147483647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5AAB3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0996" name="Freeform 7"/>
            <p:cNvSpPr/>
            <p:nvPr/>
          </p:nvSpPr>
          <p:spPr bwMode="auto">
            <a:xfrm>
              <a:off x="4985578" y="2264313"/>
              <a:ext cx="2140054" cy="1066800"/>
            </a:xfrm>
            <a:custGeom>
              <a:avLst/>
              <a:gdLst>
                <a:gd name="T0" fmla="*/ 2147483647 w 421"/>
                <a:gd name="T1" fmla="*/ 2147483647 h 210"/>
                <a:gd name="T2" fmla="*/ 2147483647 w 421"/>
                <a:gd name="T3" fmla="*/ 2147483647 h 210"/>
                <a:gd name="T4" fmla="*/ 2147483647 w 421"/>
                <a:gd name="T5" fmla="*/ 2147483647 h 210"/>
                <a:gd name="T6" fmla="*/ 2147483647 w 421"/>
                <a:gd name="T7" fmla="*/ 0 h 210"/>
                <a:gd name="T8" fmla="*/ 0 w 421"/>
                <a:gd name="T9" fmla="*/ 2147483647 h 210"/>
                <a:gd name="T10" fmla="*/ 2147483647 w 421"/>
                <a:gd name="T11" fmla="*/ 2147483647 h 210"/>
                <a:gd name="T12" fmla="*/ 2147483647 w 421"/>
                <a:gd name="T13" fmla="*/ 2147483647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5AAB3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0997" name="Freeform 7"/>
            <p:cNvSpPr/>
            <p:nvPr/>
          </p:nvSpPr>
          <p:spPr bwMode="auto">
            <a:xfrm flipV="1">
              <a:off x="6839162" y="3331113"/>
              <a:ext cx="2140054" cy="1066800"/>
            </a:xfrm>
            <a:custGeom>
              <a:avLst/>
              <a:gdLst>
                <a:gd name="T0" fmla="*/ 2147483647 w 421"/>
                <a:gd name="T1" fmla="*/ 2147483647 h 210"/>
                <a:gd name="T2" fmla="*/ 2147483647 w 421"/>
                <a:gd name="T3" fmla="*/ 2147483647 h 210"/>
                <a:gd name="T4" fmla="*/ 2147483647 w 421"/>
                <a:gd name="T5" fmla="*/ 2147483647 h 210"/>
                <a:gd name="T6" fmla="*/ 2147483647 w 421"/>
                <a:gd name="T7" fmla="*/ 0 h 210"/>
                <a:gd name="T8" fmla="*/ 0 w 421"/>
                <a:gd name="T9" fmla="*/ 2147483647 h 210"/>
                <a:gd name="T10" fmla="*/ 2147483647 w 421"/>
                <a:gd name="T11" fmla="*/ 2147483647 h 210"/>
                <a:gd name="T12" fmla="*/ 2147483647 w 421"/>
                <a:gd name="T13" fmla="*/ 2147483647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5AAB3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23" name="Teardrop 34"/>
            <p:cNvSpPr/>
            <p:nvPr/>
          </p:nvSpPr>
          <p:spPr>
            <a:xfrm rot="8100000">
              <a:off x="7707034" y="3103100"/>
              <a:ext cx="419386" cy="417901"/>
            </a:xfrm>
            <a:prstGeom prst="teardrop">
              <a:avLst/>
            </a:prstGeom>
            <a:solidFill>
              <a:srgbClr val="315B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0" dirty="0">
                <a:solidFill>
                  <a:prstClr val="white"/>
                </a:solidFill>
                <a:sym typeface="Arial" panose="020B0604020202020204" pitchFamily="34" charset="0"/>
              </a:endParaRPr>
            </a:p>
          </p:txBody>
        </p:sp>
        <p:sp>
          <p:nvSpPr>
            <p:cNvPr id="40999" name="Freeform 26"/>
            <p:cNvSpPr>
              <a:spLocks noEditPoints="1"/>
            </p:cNvSpPr>
            <p:nvPr/>
          </p:nvSpPr>
          <p:spPr bwMode="auto">
            <a:xfrm>
              <a:off x="7836861" y="3210493"/>
              <a:ext cx="175570" cy="219811"/>
            </a:xfrm>
            <a:custGeom>
              <a:avLst/>
              <a:gdLst>
                <a:gd name="T0" fmla="*/ 2147483647 w 321"/>
                <a:gd name="T1" fmla="*/ 2147483647 h 402"/>
                <a:gd name="T2" fmla="*/ 2147483647 w 321"/>
                <a:gd name="T3" fmla="*/ 1798383697 h 402"/>
                <a:gd name="T4" fmla="*/ 2147483647 w 321"/>
                <a:gd name="T5" fmla="*/ 2147483647 h 402"/>
                <a:gd name="T6" fmla="*/ 2147483647 w 321"/>
                <a:gd name="T7" fmla="*/ 2147483647 h 402"/>
                <a:gd name="T8" fmla="*/ 981813693 w 321"/>
                <a:gd name="T9" fmla="*/ 2147483647 h 402"/>
                <a:gd name="T10" fmla="*/ 163635616 w 321"/>
                <a:gd name="T11" fmla="*/ 2147483647 h 402"/>
                <a:gd name="T12" fmla="*/ 1309084925 w 321"/>
                <a:gd name="T13" fmla="*/ 2147483647 h 402"/>
                <a:gd name="T14" fmla="*/ 2147483647 w 321"/>
                <a:gd name="T15" fmla="*/ 2147483647 h 402"/>
                <a:gd name="T16" fmla="*/ 2147483647 w 321"/>
                <a:gd name="T17" fmla="*/ 2147483647 h 402"/>
                <a:gd name="T18" fmla="*/ 2147483647 w 321"/>
                <a:gd name="T19" fmla="*/ 2147483647 h 402"/>
                <a:gd name="T20" fmla="*/ 2147483647 w 321"/>
                <a:gd name="T21" fmla="*/ 2147483647 h 402"/>
                <a:gd name="T22" fmla="*/ 2147483647 w 321"/>
                <a:gd name="T23" fmla="*/ 2147483647 h 402"/>
                <a:gd name="T24" fmla="*/ 2147483647 w 321"/>
                <a:gd name="T25" fmla="*/ 2147483647 h 402"/>
                <a:gd name="T26" fmla="*/ 2147483647 w 321"/>
                <a:gd name="T27" fmla="*/ 2147483647 h 402"/>
                <a:gd name="T28" fmla="*/ 2147483647 w 321"/>
                <a:gd name="T29" fmla="*/ 2147483647 h 402"/>
                <a:gd name="T30" fmla="*/ 2147483647 w 321"/>
                <a:gd name="T31" fmla="*/ 2147483647 h 402"/>
                <a:gd name="T32" fmla="*/ 2147483647 w 321"/>
                <a:gd name="T33" fmla="*/ 2147483647 h 402"/>
                <a:gd name="T34" fmla="*/ 2147483647 w 321"/>
                <a:gd name="T35" fmla="*/ 2147483647 h 402"/>
                <a:gd name="T36" fmla="*/ 2147483647 w 321"/>
                <a:gd name="T37" fmla="*/ 2147483647 h 402"/>
                <a:gd name="T38" fmla="*/ 2147483647 w 321"/>
                <a:gd name="T39" fmla="*/ 2147483647 h 402"/>
                <a:gd name="T40" fmla="*/ 2147483647 w 321"/>
                <a:gd name="T41" fmla="*/ 2147483647 h 4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1" h="402">
                  <a:moveTo>
                    <a:pt x="311" y="99"/>
                  </a:moveTo>
                  <a:cubicBezTo>
                    <a:pt x="301" y="40"/>
                    <a:pt x="246" y="0"/>
                    <a:pt x="189" y="11"/>
                  </a:cubicBezTo>
                  <a:cubicBezTo>
                    <a:pt x="132" y="21"/>
                    <a:pt x="84" y="67"/>
                    <a:pt x="94" y="126"/>
                  </a:cubicBezTo>
                  <a:cubicBezTo>
                    <a:pt x="96" y="139"/>
                    <a:pt x="102" y="159"/>
                    <a:pt x="109" y="174"/>
                  </a:cubicBezTo>
                  <a:cubicBezTo>
                    <a:pt x="6" y="328"/>
                    <a:pt x="6" y="328"/>
                    <a:pt x="6" y="328"/>
                  </a:cubicBezTo>
                  <a:cubicBezTo>
                    <a:pt x="2" y="334"/>
                    <a:pt x="0" y="344"/>
                    <a:pt x="1" y="351"/>
                  </a:cubicBezTo>
                  <a:cubicBezTo>
                    <a:pt x="8" y="390"/>
                    <a:pt x="8" y="390"/>
                    <a:pt x="8" y="390"/>
                  </a:cubicBezTo>
                  <a:cubicBezTo>
                    <a:pt x="9" y="397"/>
                    <a:pt x="15" y="402"/>
                    <a:pt x="22" y="401"/>
                  </a:cubicBezTo>
                  <a:cubicBezTo>
                    <a:pt x="52" y="395"/>
                    <a:pt x="52" y="395"/>
                    <a:pt x="52" y="395"/>
                  </a:cubicBezTo>
                  <a:cubicBezTo>
                    <a:pt x="59" y="394"/>
                    <a:pt x="67" y="388"/>
                    <a:pt x="71" y="382"/>
                  </a:cubicBezTo>
                  <a:cubicBezTo>
                    <a:pt x="111" y="316"/>
                    <a:pt x="111" y="316"/>
                    <a:pt x="111" y="316"/>
                  </a:cubicBezTo>
                  <a:cubicBezTo>
                    <a:pt x="112" y="316"/>
                    <a:pt x="112" y="316"/>
                    <a:pt x="112" y="316"/>
                  </a:cubicBezTo>
                  <a:cubicBezTo>
                    <a:pt x="140" y="311"/>
                    <a:pt x="140" y="311"/>
                    <a:pt x="140" y="311"/>
                  </a:cubicBezTo>
                  <a:cubicBezTo>
                    <a:pt x="187" y="233"/>
                    <a:pt x="187" y="233"/>
                    <a:pt x="187" y="233"/>
                  </a:cubicBezTo>
                  <a:cubicBezTo>
                    <a:pt x="203" y="236"/>
                    <a:pt x="226" y="235"/>
                    <a:pt x="239" y="232"/>
                  </a:cubicBezTo>
                  <a:cubicBezTo>
                    <a:pt x="296" y="222"/>
                    <a:pt x="321" y="159"/>
                    <a:pt x="311" y="99"/>
                  </a:cubicBezTo>
                  <a:close/>
                  <a:moveTo>
                    <a:pt x="260" y="130"/>
                  </a:moveTo>
                  <a:cubicBezTo>
                    <a:pt x="244" y="153"/>
                    <a:pt x="228" y="137"/>
                    <a:pt x="206" y="120"/>
                  </a:cubicBezTo>
                  <a:cubicBezTo>
                    <a:pt x="184" y="104"/>
                    <a:pt x="163" y="94"/>
                    <a:pt x="179" y="71"/>
                  </a:cubicBezTo>
                  <a:cubicBezTo>
                    <a:pt x="195" y="47"/>
                    <a:pt x="226" y="42"/>
                    <a:pt x="248" y="58"/>
                  </a:cubicBezTo>
                  <a:cubicBezTo>
                    <a:pt x="270" y="74"/>
                    <a:pt x="276" y="107"/>
                    <a:pt x="260" y="13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41000" name="Freeform 7"/>
            <p:cNvSpPr/>
            <p:nvPr/>
          </p:nvSpPr>
          <p:spPr bwMode="auto">
            <a:xfrm>
              <a:off x="8689248" y="2282904"/>
              <a:ext cx="2140054" cy="1066800"/>
            </a:xfrm>
            <a:custGeom>
              <a:avLst/>
              <a:gdLst>
                <a:gd name="T0" fmla="*/ 2147483647 w 421"/>
                <a:gd name="T1" fmla="*/ 2147483647 h 210"/>
                <a:gd name="T2" fmla="*/ 2147483647 w 421"/>
                <a:gd name="T3" fmla="*/ 2147483647 h 210"/>
                <a:gd name="T4" fmla="*/ 2147483647 w 421"/>
                <a:gd name="T5" fmla="*/ 2147483647 h 210"/>
                <a:gd name="T6" fmla="*/ 2147483647 w 421"/>
                <a:gd name="T7" fmla="*/ 0 h 210"/>
                <a:gd name="T8" fmla="*/ 0 w 421"/>
                <a:gd name="T9" fmla="*/ 2147483647 h 210"/>
                <a:gd name="T10" fmla="*/ 2147483647 w 421"/>
                <a:gd name="T11" fmla="*/ 2147483647 h 210"/>
                <a:gd name="T12" fmla="*/ 2147483647 w 421"/>
                <a:gd name="T13" fmla="*/ 2147483647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5AAB3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26" name="Teardrop 45"/>
            <p:cNvSpPr/>
            <p:nvPr/>
          </p:nvSpPr>
          <p:spPr>
            <a:xfrm rot="8100000">
              <a:off x="9557709" y="3121010"/>
              <a:ext cx="417894" cy="417901"/>
            </a:xfrm>
            <a:prstGeom prst="teardrop">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0" dirty="0">
                <a:solidFill>
                  <a:prstClr val="white"/>
                </a:solidFill>
                <a:sym typeface="Arial" panose="020B0604020202020204" pitchFamily="34" charset="0"/>
              </a:endParaRPr>
            </a:p>
          </p:txBody>
        </p:sp>
        <p:sp>
          <p:nvSpPr>
            <p:cNvPr id="27" name="Freeform 16"/>
            <p:cNvSpPr>
              <a:spLocks noChangeAspect="1" noEditPoints="1"/>
            </p:cNvSpPr>
            <p:nvPr/>
          </p:nvSpPr>
          <p:spPr bwMode="auto">
            <a:xfrm>
              <a:off x="9644273" y="3200113"/>
              <a:ext cx="216409" cy="252234"/>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bg1">
                <a:lumMod val="95000"/>
              </a:schemeClr>
            </a:solidFill>
            <a:ln>
              <a:noFill/>
            </a:ln>
          </p:spPr>
          <p:txBody>
            <a:bodyPr/>
            <a:lstStyle/>
            <a:p>
              <a:pPr eaLnBrk="1" fontAlgn="auto" hangingPunct="1">
                <a:spcBef>
                  <a:spcPts val="0"/>
                </a:spcBef>
                <a:spcAft>
                  <a:spcPts val="0"/>
                </a:spcAft>
                <a:defRPr/>
              </a:pPr>
              <a:endParaRPr lang="en-US" sz="100" dirty="0">
                <a:solidFill>
                  <a:prstClr val="black"/>
                </a:solidFill>
                <a:sym typeface="Arial" panose="020B0604020202020204" pitchFamily="34" charset="0"/>
              </a:endParaRPr>
            </a:p>
          </p:txBody>
        </p:sp>
      </p:grpSp>
      <p:sp>
        <p:nvSpPr>
          <p:cNvPr id="50" name="文本框 18"/>
          <p:cNvSpPr txBox="1">
            <a:spLocks noChangeArrowheads="1"/>
          </p:cNvSpPr>
          <p:nvPr/>
        </p:nvSpPr>
        <p:spPr bwMode="auto">
          <a:xfrm>
            <a:off x="10102121" y="248259"/>
            <a:ext cx="1850529" cy="10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9pPr>
          </a:lstStyle>
          <a:p>
            <a:pPr algn="r" eaLnBrk="1" hangingPunct="1"/>
            <a:r>
              <a:rPr lang="en-US" altLang="zh-CN" sz="100" b="1" dirty="0">
                <a:solidFill>
                  <a:srgbClr val="4B8E37"/>
                </a:solidFill>
                <a:latin typeface="微软雅黑" panose="020B0503020204020204" charset="-122"/>
              </a:rPr>
              <a:t>LOGO</a:t>
            </a:r>
            <a:endParaRPr lang="zh-CN" altLang="en-US" sz="100" b="1" dirty="0">
              <a:solidFill>
                <a:srgbClr val="4B8E37"/>
              </a:solidFill>
              <a:latin typeface="微软雅黑" panose="020B0503020204020204" charset="-122"/>
            </a:endParaRPr>
          </a:p>
        </p:txBody>
      </p:sp>
      <p:sp>
        <p:nvSpPr>
          <p:cNvPr id="8" name="标题 7"/>
          <p:cNvSpPr>
            <a:spLocks noGrp="1"/>
          </p:cNvSpPr>
          <p:nvPr>
            <p:ph type="title"/>
          </p:nvPr>
        </p:nvSpPr>
        <p:spPr/>
        <p:txBody>
          <a:bodyPr/>
          <a:p>
            <a:r>
              <a:rPr lang="zh-CN" altLang="en-US" b="1" dirty="0">
                <a:latin typeface="Arial" panose="020B0604020202020204" pitchFamily="34" charset="0"/>
                <a:ea typeface="宋体" panose="02010600030101010101" pitchFamily="2" charset="-122"/>
                <a:sym typeface="+mn-ea"/>
              </a:rPr>
              <a:t>时间参数的分类</a:t>
            </a:r>
            <a:endParaRPr lang="en-US" altLang="zh-CN">
              <a:latin typeface="华文楷体" charset="-122"/>
              <a:ea typeface="华文楷体" charset="-122"/>
              <a:sym typeface="+mn-ea"/>
            </a:endParaRPr>
          </a:p>
        </p:txBody>
      </p:sp>
      <p:sp>
        <p:nvSpPr>
          <p:cNvPr id="18" name="矩形 17" descr="7b0a2020202022776f7264617274223a20227b5c2269645c223a32303332363135382c5c227469645c223a31333434367d220a7d0a"/>
          <p:cNvSpPr/>
          <p:nvPr/>
        </p:nvSpPr>
        <p:spPr>
          <a:xfrm>
            <a:off x="1472565" y="2014220"/>
            <a:ext cx="1243965" cy="1222375"/>
          </a:xfrm>
          <a:prstGeom prst="rect">
            <a:avLst/>
          </a:prstGeom>
          <a:noFill/>
          <a:ln>
            <a:noFill/>
          </a:ln>
        </p:spPr>
        <p:txBody>
          <a:bodyPr wrap="square" rtlCol="0" anchor="t">
            <a:prstTxWarp prst="textArchDown">
              <a:avLst/>
            </a:prstTxWarp>
            <a:spAutoFit/>
            <a:scene3d>
              <a:camera prst="orthographicFront"/>
              <a:lightRig rig="threePt" dir="t"/>
            </a:scene3d>
            <a:sp3d>
              <a:extrusionClr>
                <a:srgbClr val="AA251B"/>
              </a:extrusionClr>
            </a:sp3d>
          </a:bodyPr>
          <a:p>
            <a:pPr algn="ctr"/>
            <a:r>
              <a:rPr lang="zh-CN" altLang="en-US" sz="9500" b="1">
                <a:ln w="47625" cap="rnd"/>
                <a:gradFill>
                  <a:gsLst>
                    <a:gs pos="0">
                      <a:srgbClr val="CF2921"/>
                    </a:gs>
                    <a:gs pos="100000">
                      <a:srgbClr val="811914"/>
                    </a:gs>
                  </a:gsLst>
                  <a:lin ang="5400000" scaled="0"/>
                </a:gradFill>
                <a:effectLst>
                  <a:outerShdw dist="76200" dir="3000000" algn="tl" rotWithShape="0">
                    <a:srgbClr val="AA251B">
                      <a:alpha val="24000"/>
                    </a:srgbClr>
                  </a:outerShdw>
                </a:effectLst>
                <a:latin typeface="汉仪凌波体简" charset="0"/>
                <a:ea typeface="汉仪凌波体简" charset="0"/>
              </a:rPr>
              <a:t>流水节拍</a:t>
            </a:r>
            <a:endParaRPr lang="zh-CN" altLang="en-US" sz="9500" b="1">
              <a:ln w="47625" cap="rnd"/>
              <a:gradFill>
                <a:gsLst>
                  <a:gs pos="0">
                    <a:srgbClr val="CF2921"/>
                  </a:gs>
                  <a:gs pos="100000">
                    <a:srgbClr val="811914"/>
                  </a:gs>
                </a:gsLst>
                <a:lin ang="5400000" scaled="0"/>
              </a:gradFill>
              <a:effectLst>
                <a:outerShdw dist="76200" dir="3000000" algn="tl" rotWithShape="0">
                  <a:srgbClr val="AA251B">
                    <a:alpha val="24000"/>
                  </a:srgbClr>
                </a:outerShdw>
              </a:effectLst>
              <a:latin typeface="汉仪凌波体简" charset="0"/>
              <a:ea typeface="汉仪凌波体简" charset="0"/>
            </a:endParaRPr>
          </a:p>
        </p:txBody>
      </p:sp>
      <p:sp>
        <p:nvSpPr>
          <p:cNvPr id="21" name="矩形 20" descr="7b0a2020202022776f7264617274223a20227b5c2269645c223a32303332363135382c5c227469645c223a31333434367d220a7d0a"/>
          <p:cNvSpPr/>
          <p:nvPr/>
        </p:nvSpPr>
        <p:spPr>
          <a:xfrm>
            <a:off x="3468370" y="2165985"/>
            <a:ext cx="1115060" cy="1243330"/>
          </a:xfrm>
          <a:prstGeom prst="rect">
            <a:avLst/>
          </a:prstGeom>
          <a:noFill/>
          <a:ln>
            <a:noFill/>
          </a:ln>
        </p:spPr>
        <p:txBody>
          <a:bodyPr wrap="square" rtlCol="0" anchor="t">
            <a:prstTxWarp prst="textArchUp">
              <a:avLst/>
            </a:prstTxWarp>
            <a:spAutoFit/>
            <a:scene3d>
              <a:camera prst="orthographicFront"/>
              <a:lightRig rig="threePt" dir="t"/>
            </a:scene3d>
          </a:bodyPr>
          <a:p>
            <a:pPr algn="ctr"/>
            <a:r>
              <a:rPr lang="zh-CN" altLang="en-US" sz="9500" b="1">
                <a:solidFill>
                  <a:schemeClr val="tx1"/>
                </a:solidFill>
                <a:effectLst>
                  <a:outerShdw blurRad="38100" dist="19050" dir="2700000" algn="tl" rotWithShape="0">
                    <a:schemeClr val="dk1">
                      <a:alpha val="40000"/>
                    </a:schemeClr>
                  </a:outerShdw>
                </a:effectLst>
                <a:latin typeface="汉仪凌波体简" charset="0"/>
                <a:ea typeface="汉仪凌波体简" charset="0"/>
              </a:rPr>
              <a:t>间歇时间</a:t>
            </a:r>
            <a:endParaRPr lang="zh-CN" altLang="en-US" sz="9500" b="1">
              <a:solidFill>
                <a:schemeClr val="tx1"/>
              </a:solidFill>
              <a:effectLst>
                <a:outerShdw blurRad="38100" dist="19050" dir="2700000" algn="tl" rotWithShape="0">
                  <a:schemeClr val="dk1">
                    <a:alpha val="40000"/>
                  </a:schemeClr>
                </a:outerShdw>
              </a:effectLst>
              <a:latin typeface="汉仪凌波体简" charset="0"/>
              <a:ea typeface="汉仪凌波体简" charset="0"/>
            </a:endParaRPr>
          </a:p>
        </p:txBody>
      </p:sp>
      <p:sp>
        <p:nvSpPr>
          <p:cNvPr id="22" name="矩形 21" descr="7b0a2020202022776f7264617274223a20227b5c2269645c223a32303332363135382c5c227469645c223a31333434367d220a7d0a"/>
          <p:cNvSpPr/>
          <p:nvPr/>
        </p:nvSpPr>
        <p:spPr>
          <a:xfrm>
            <a:off x="7379335" y="2079625"/>
            <a:ext cx="1218565" cy="1579880"/>
          </a:xfrm>
          <a:prstGeom prst="rect">
            <a:avLst/>
          </a:prstGeom>
          <a:noFill/>
          <a:ln>
            <a:noFill/>
          </a:ln>
        </p:spPr>
        <p:txBody>
          <a:bodyPr wrap="square" rtlCol="0" anchor="t">
            <a:prstTxWarp prst="textArchUp">
              <a:avLst/>
            </a:prstTxWarp>
            <a:spAutoFit/>
            <a:scene3d>
              <a:camera prst="orthographicFront"/>
              <a:lightRig rig="threePt" dir="t"/>
            </a:scene3d>
          </a:bodyPr>
          <a:p>
            <a:pPr algn="ctr"/>
            <a:r>
              <a:rPr lang="zh-CN" altLang="en-US" sz="9500" b="1">
                <a:solidFill>
                  <a:schemeClr val="tx1"/>
                </a:solidFill>
                <a:effectLst>
                  <a:outerShdw blurRad="38100" dist="19050" dir="2700000" algn="tl" rotWithShape="0">
                    <a:schemeClr val="dk1">
                      <a:alpha val="40000"/>
                    </a:schemeClr>
                  </a:outerShdw>
                </a:effectLst>
                <a:latin typeface="汉仪凌波体简" charset="0"/>
                <a:ea typeface="汉仪凌波体简" charset="0"/>
              </a:rPr>
              <a:t>平行搭接时间</a:t>
            </a:r>
            <a:endParaRPr lang="zh-CN" altLang="en-US" sz="9500" b="1">
              <a:solidFill>
                <a:schemeClr val="tx1"/>
              </a:solidFill>
              <a:effectLst>
                <a:outerShdw blurRad="38100" dist="19050" dir="2700000" algn="tl" rotWithShape="0">
                  <a:schemeClr val="dk1">
                    <a:alpha val="40000"/>
                  </a:schemeClr>
                </a:outerShdw>
              </a:effectLst>
              <a:latin typeface="汉仪凌波体简" charset="0"/>
              <a:ea typeface="汉仪凌波体简" charset="0"/>
            </a:endParaRPr>
          </a:p>
        </p:txBody>
      </p:sp>
      <p:sp>
        <p:nvSpPr>
          <p:cNvPr id="25" name="矩形 24" descr="7b0a2020202022776f7264617274223a20227b5c2269645c223a32303332363135382c5c227469645c223a31333434367d220a7d0a"/>
          <p:cNvSpPr/>
          <p:nvPr/>
        </p:nvSpPr>
        <p:spPr>
          <a:xfrm>
            <a:off x="5394325" y="1968500"/>
            <a:ext cx="1270635" cy="1264920"/>
          </a:xfrm>
          <a:prstGeom prst="rect">
            <a:avLst/>
          </a:prstGeom>
          <a:noFill/>
          <a:ln>
            <a:noFill/>
          </a:ln>
        </p:spPr>
        <p:txBody>
          <a:bodyPr wrap="square" rtlCol="0" anchor="t">
            <a:prstTxWarp prst="textArchDown">
              <a:avLst/>
            </a:prstTxWarp>
            <a:spAutoFit/>
            <a:scene3d>
              <a:camera prst="orthographicFront"/>
              <a:lightRig rig="threePt" dir="t"/>
            </a:scene3d>
            <a:sp3d>
              <a:extrusionClr>
                <a:srgbClr val="AA251B"/>
              </a:extrusionClr>
            </a:sp3d>
          </a:bodyPr>
          <a:p>
            <a:pPr algn="ctr"/>
            <a:r>
              <a:rPr lang="zh-CN" altLang="en-US" sz="9500" b="1">
                <a:ln w="47625" cap="rnd"/>
                <a:gradFill>
                  <a:gsLst>
                    <a:gs pos="0">
                      <a:srgbClr val="CF2921"/>
                    </a:gs>
                    <a:gs pos="100000">
                      <a:srgbClr val="811914"/>
                    </a:gs>
                  </a:gsLst>
                  <a:lin ang="5400000" scaled="0"/>
                </a:gradFill>
                <a:effectLst>
                  <a:outerShdw dist="76200" dir="3000000" algn="tl" rotWithShape="0">
                    <a:srgbClr val="AA251B">
                      <a:alpha val="24000"/>
                    </a:srgbClr>
                  </a:outerShdw>
                </a:effectLst>
                <a:latin typeface="汉仪凌波体简" charset="0"/>
                <a:ea typeface="汉仪凌波体简" charset="0"/>
              </a:rPr>
              <a:t>流水步距</a:t>
            </a:r>
            <a:endParaRPr lang="zh-CN" altLang="en-US" sz="9500" b="1">
              <a:ln w="47625" cap="rnd"/>
              <a:gradFill>
                <a:gsLst>
                  <a:gs pos="0">
                    <a:srgbClr val="CF2921"/>
                  </a:gs>
                  <a:gs pos="100000">
                    <a:srgbClr val="811914"/>
                  </a:gs>
                </a:gsLst>
                <a:lin ang="5400000" scaled="0"/>
              </a:gradFill>
              <a:effectLst>
                <a:outerShdw dist="76200" dir="3000000" algn="tl" rotWithShape="0">
                  <a:srgbClr val="AA251B">
                    <a:alpha val="24000"/>
                  </a:srgbClr>
                </a:outerShdw>
              </a:effectLst>
              <a:latin typeface="汉仪凌波体简" charset="0"/>
              <a:ea typeface="汉仪凌波体简" charset="0"/>
            </a:endParaRPr>
          </a:p>
        </p:txBody>
      </p:sp>
      <p:grpSp>
        <p:nvGrpSpPr>
          <p:cNvPr id="3" name="组合 2"/>
          <p:cNvGrpSpPr/>
          <p:nvPr/>
        </p:nvGrpSpPr>
        <p:grpSpPr>
          <a:xfrm>
            <a:off x="754380" y="3937635"/>
            <a:ext cx="1939290" cy="2764790"/>
            <a:chOff x="660" y="6381"/>
            <a:chExt cx="4119" cy="4354"/>
          </a:xfrm>
        </p:grpSpPr>
        <p:sp>
          <p:nvSpPr>
            <p:cNvPr id="40981" name="TextBox 13"/>
            <p:cNvSpPr txBox="1">
              <a:spLocks noChangeArrowheads="1"/>
            </p:cNvSpPr>
            <p:nvPr/>
          </p:nvSpPr>
          <p:spPr bwMode="auto">
            <a:xfrm>
              <a:off x="660" y="6381"/>
              <a:ext cx="4119" cy="4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9pPr>
            </a:lstStyle>
            <a:p>
              <a:pPr algn="l" eaLnBrk="1" hangingPunct="1">
                <a:lnSpc>
                  <a:spcPct val="120000"/>
                </a:lnSpc>
                <a:spcBef>
                  <a:spcPct val="20000"/>
                </a:spcBef>
              </a:pPr>
              <a:r>
                <a:rPr lang="en-US" altLang="zh-CN" sz="2400" b="1">
                  <a:solidFill>
                    <a:srgbClr val="445469"/>
                  </a:solidFill>
                  <a:sym typeface="+mn-ea"/>
                </a:rPr>
                <a:t>    </a:t>
              </a:r>
              <a:r>
                <a:rPr lang="zh-CN" altLang="en-US" sz="2400" b="1">
                  <a:solidFill>
                    <a:schemeClr val="tx1"/>
                  </a:solidFill>
                  <a:effectLst>
                    <a:outerShdw blurRad="38100" dist="19050" dir="2700000" algn="tl" rotWithShape="0">
                      <a:schemeClr val="dk1">
                        <a:alpha val="40000"/>
                      </a:schemeClr>
                    </a:outerShdw>
                  </a:effectLst>
                  <a:sym typeface="+mn-ea"/>
                </a:rPr>
                <a:t>某一施工过程的专业工作队在一个施工段上完成施工任务的作业持续时间</a:t>
              </a:r>
              <a:endParaRPr lang="zh-CN" altLang="en-US" sz="2000" b="1">
                <a:solidFill>
                  <a:schemeClr val="tx1"/>
                </a:solidFill>
                <a:effectLst>
                  <a:outerShdw blurRad="38100" dist="19050" dir="2700000" algn="tl" rotWithShape="0">
                    <a:schemeClr val="dk1">
                      <a:alpha val="40000"/>
                    </a:schemeClr>
                  </a:outerShdw>
                </a:effectLst>
                <a:sym typeface="+mn-ea"/>
              </a:endParaRPr>
            </a:p>
          </p:txBody>
        </p:sp>
        <p:graphicFrame>
          <p:nvGraphicFramePr>
            <p:cNvPr id="22531" name="Picture 54"/>
            <p:cNvGraphicFramePr>
              <a:graphicFrameLocks noChangeAspect="1"/>
            </p:cNvGraphicFramePr>
            <p:nvPr/>
          </p:nvGraphicFramePr>
          <p:xfrm>
            <a:off x="3818" y="9683"/>
            <a:ext cx="633" cy="1052"/>
          </p:xfrm>
          <a:graphic>
            <a:graphicData uri="http://schemas.openxmlformats.org/presentationml/2006/ole">
              <mc:AlternateContent xmlns:mc="http://schemas.openxmlformats.org/markup-compatibility/2006">
                <mc:Choice xmlns:v="urn:schemas-microsoft-com:vml" Requires="v">
                  <p:oleObj spid="_x0000_s3078" name="" r:id="rId1" imgW="127000" imgH="228600" progId="Equation.3">
                    <p:embed/>
                  </p:oleObj>
                </mc:Choice>
                <mc:Fallback>
                  <p:oleObj name="" r:id="rId1" imgW="127000" imgH="228600" progId="Equation.3">
                    <p:embed/>
                    <p:pic>
                      <p:nvPicPr>
                        <p:cNvPr id="0" name="图片 3077"/>
                        <p:cNvPicPr/>
                        <p:nvPr/>
                      </p:nvPicPr>
                      <p:blipFill>
                        <a:blip r:embed="rId2"/>
                        <a:stretch>
                          <a:fillRect/>
                        </a:stretch>
                      </p:blipFill>
                      <p:spPr>
                        <a:xfrm>
                          <a:off x="3818" y="9683"/>
                          <a:ext cx="633" cy="1052"/>
                        </a:xfrm>
                        <a:prstGeom prst="rect">
                          <a:avLst/>
                        </a:prstGeom>
                        <a:noFill/>
                        <a:ln w="38100">
                          <a:noFill/>
                          <a:miter/>
                        </a:ln>
                      </p:spPr>
                    </p:pic>
                  </p:oleObj>
                </mc:Fallback>
              </mc:AlternateContent>
            </a:graphicData>
          </a:graphic>
        </p:graphicFrame>
      </p:grpSp>
      <p:sp>
        <p:nvSpPr>
          <p:cNvPr id="28" name="矩形 27" descr="7b0a2020202022776f7264617274223a20227b5c2269645c223a32303332363135382c5c227469645c223a31333434367d220a7d0a"/>
          <p:cNvSpPr/>
          <p:nvPr/>
        </p:nvSpPr>
        <p:spPr>
          <a:xfrm>
            <a:off x="9537065" y="2646045"/>
            <a:ext cx="927735" cy="562610"/>
          </a:xfrm>
          <a:prstGeom prst="rect">
            <a:avLst/>
          </a:prstGeom>
          <a:noFill/>
          <a:ln>
            <a:noFill/>
          </a:ln>
        </p:spPr>
        <p:txBody>
          <a:bodyPr wrap="square" rtlCol="0" anchor="t">
            <a:prstTxWarp prst="textArchDown">
              <a:avLst/>
            </a:prstTxWarp>
            <a:spAutoFit/>
            <a:scene3d>
              <a:camera prst="orthographicFront"/>
              <a:lightRig rig="threePt" dir="t"/>
            </a:scene3d>
            <a:sp3d>
              <a:extrusionClr>
                <a:srgbClr val="AA251B"/>
              </a:extrusionClr>
            </a:sp3d>
          </a:bodyPr>
          <a:p>
            <a:pPr algn="ctr"/>
            <a:r>
              <a:rPr lang="zh-CN" altLang="en-US" sz="9500" b="1">
                <a:ln w="47625" cap="rnd"/>
                <a:gradFill>
                  <a:gsLst>
                    <a:gs pos="0">
                      <a:srgbClr val="CF2921"/>
                    </a:gs>
                    <a:gs pos="100000">
                      <a:srgbClr val="811914"/>
                    </a:gs>
                  </a:gsLst>
                  <a:lin ang="5400000" scaled="0"/>
                </a:gradFill>
                <a:effectLst>
                  <a:outerShdw dist="76200" dir="3000000" algn="tl" rotWithShape="0">
                    <a:srgbClr val="AA251B">
                      <a:alpha val="24000"/>
                    </a:srgbClr>
                  </a:outerShdw>
                </a:effectLst>
                <a:latin typeface="汉仪凌波体简" charset="0"/>
                <a:ea typeface="汉仪凌波体简" charset="0"/>
              </a:rPr>
              <a:t>工期</a:t>
            </a:r>
            <a:endParaRPr lang="zh-CN" altLang="en-US" sz="9500" b="1">
              <a:ln w="47625" cap="rnd"/>
              <a:gradFill>
                <a:gsLst>
                  <a:gs pos="0">
                    <a:srgbClr val="CF2921"/>
                  </a:gs>
                  <a:gs pos="100000">
                    <a:srgbClr val="811914"/>
                  </a:gs>
                </a:gsLst>
                <a:lin ang="5400000" scaled="0"/>
              </a:gradFill>
              <a:effectLst>
                <a:outerShdw dist="76200" dir="3000000" algn="tl" rotWithShape="0">
                  <a:srgbClr val="AA251B">
                    <a:alpha val="24000"/>
                  </a:srgbClr>
                </a:outerShdw>
              </a:effectLst>
              <a:latin typeface="汉仪凌波体简" charset="0"/>
              <a:ea typeface="汉仪凌波体简" charset="0"/>
            </a:endParaRPr>
          </a:p>
        </p:txBody>
      </p:sp>
      <p:sp>
        <p:nvSpPr>
          <p:cNvPr id="35" name="TextBox 13"/>
          <p:cNvSpPr txBox="1">
            <a:spLocks noChangeArrowheads="1"/>
          </p:cNvSpPr>
          <p:nvPr/>
        </p:nvSpPr>
        <p:spPr bwMode="auto">
          <a:xfrm>
            <a:off x="9440545" y="4002405"/>
            <a:ext cx="1590675" cy="273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9pPr>
          </a:lstStyle>
          <a:p>
            <a:pPr algn="l" eaLnBrk="1" hangingPunct="1">
              <a:lnSpc>
                <a:spcPct val="120000"/>
              </a:lnSpc>
              <a:spcBef>
                <a:spcPct val="20000"/>
              </a:spcBef>
            </a:pPr>
            <a:r>
              <a:rPr lang="en-US" altLang="zh-CN" sz="2400" b="1">
                <a:solidFill>
                  <a:srgbClr val="445469"/>
                </a:solidFill>
                <a:sym typeface="+mn-ea"/>
              </a:rPr>
              <a:t>    </a:t>
            </a:r>
            <a:r>
              <a:rPr lang="zh-CN" altLang="en-US" sz="2400" b="1">
                <a:effectLst>
                  <a:outerShdw blurRad="38100" dist="19050" dir="2700000" algn="tl" rotWithShape="0">
                    <a:schemeClr val="dk1">
                      <a:alpha val="40000"/>
                    </a:schemeClr>
                  </a:outerShdw>
                </a:effectLst>
                <a:sym typeface="宋体" panose="02010600030101010101" pitchFamily="2" charset="-122"/>
              </a:rPr>
              <a:t>完成一项工程任务或一个流水组施工所需的全部工作时间</a:t>
            </a:r>
            <a:r>
              <a:rPr lang="en-US" altLang="zh-CN" sz="2400" b="1">
                <a:effectLst>
                  <a:outerShdw blurRad="38100" dist="19050" dir="2700000" algn="tl" rotWithShape="0">
                    <a:schemeClr val="dk1">
                      <a:alpha val="40000"/>
                    </a:schemeClr>
                  </a:outerShdw>
                </a:effectLst>
                <a:sym typeface="宋体" panose="02010600030101010101" pitchFamily="2" charset="-122"/>
              </a:rPr>
              <a:t>  </a:t>
            </a:r>
            <a:r>
              <a:rPr lang="en-US" altLang="zh-CN" sz="2800" b="1" i="1">
                <a:solidFill>
                  <a:srgbClr val="020205"/>
                </a:solidFill>
                <a:effectLst>
                  <a:outerShdw blurRad="38100" dist="19050" dir="2700000" algn="tl" rotWithShape="0">
                    <a:schemeClr val="dk1">
                      <a:alpha val="40000"/>
                    </a:schemeClr>
                  </a:outerShdw>
                </a:effectLst>
                <a:sym typeface="宋体" panose="02010600030101010101" pitchFamily="2" charset="-122"/>
              </a:rPr>
              <a:t>T</a:t>
            </a:r>
            <a:r>
              <a:rPr lang="en-US" altLang="zh-CN" sz="2800" b="1">
                <a:solidFill>
                  <a:srgbClr val="020205"/>
                </a:solidFill>
                <a:effectLst>
                  <a:outerShdw blurRad="38100" dist="19050" dir="2700000" algn="tl" rotWithShape="0">
                    <a:schemeClr val="dk1">
                      <a:alpha val="40000"/>
                    </a:schemeClr>
                  </a:outerShdw>
                </a:effectLst>
                <a:sym typeface="宋体" panose="02010600030101010101" pitchFamily="2" charset="-122"/>
              </a:rPr>
              <a:t> </a:t>
            </a:r>
            <a:endParaRPr lang="zh-CN" altLang="en-US" sz="2000" b="1">
              <a:solidFill>
                <a:schemeClr val="tx1"/>
              </a:solidFill>
              <a:effectLst>
                <a:outerShdw blurRad="38100" dist="19050" dir="2700000" algn="tl" rotWithShape="0">
                  <a:schemeClr val="dk1">
                    <a:alpha val="40000"/>
                  </a:schemeClr>
                </a:outerShdw>
              </a:effectLst>
              <a:sym typeface="+mn-ea"/>
            </a:endParaRPr>
          </a:p>
        </p:txBody>
      </p:sp>
      <p:grpSp>
        <p:nvGrpSpPr>
          <p:cNvPr id="4" name="组合 3"/>
          <p:cNvGrpSpPr/>
          <p:nvPr/>
        </p:nvGrpSpPr>
        <p:grpSpPr>
          <a:xfrm>
            <a:off x="5271770" y="4039235"/>
            <a:ext cx="1590675" cy="2767330"/>
            <a:chOff x="8196" y="6361"/>
            <a:chExt cx="3044" cy="4358"/>
          </a:xfrm>
        </p:grpSpPr>
        <p:sp>
          <p:nvSpPr>
            <p:cNvPr id="31" name="TextBox 13"/>
            <p:cNvSpPr txBox="1">
              <a:spLocks noChangeArrowheads="1"/>
            </p:cNvSpPr>
            <p:nvPr/>
          </p:nvSpPr>
          <p:spPr bwMode="auto">
            <a:xfrm>
              <a:off x="8196" y="6361"/>
              <a:ext cx="3044" cy="4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9pPr>
            </a:lstStyle>
            <a:p>
              <a:pPr algn="l" eaLnBrk="1" hangingPunct="1">
                <a:lnSpc>
                  <a:spcPct val="120000"/>
                </a:lnSpc>
                <a:spcBef>
                  <a:spcPct val="20000"/>
                </a:spcBef>
              </a:pPr>
              <a:r>
                <a:rPr lang="en-US" altLang="zh-CN" sz="2400" b="1">
                  <a:solidFill>
                    <a:srgbClr val="445469"/>
                  </a:solidFill>
                  <a:sym typeface="+mn-ea"/>
                </a:rPr>
                <a:t>    </a:t>
              </a:r>
              <a:r>
                <a:rPr lang="zh-CN" altLang="en-US" sz="2400" b="1">
                  <a:effectLst>
                    <a:outerShdw blurRad="38100" dist="19050" dir="2700000" algn="tl" rotWithShape="0">
                      <a:schemeClr val="dk1">
                        <a:alpha val="40000"/>
                      </a:schemeClr>
                    </a:outerShdw>
                  </a:effectLst>
                  <a:sym typeface="+mn-ea"/>
                </a:rPr>
                <a:t>相邻两个施工班组先后进入同一施工段开始施工的时间间隔</a:t>
              </a:r>
              <a:endParaRPr lang="zh-CN" altLang="en-US" sz="2000" b="1">
                <a:solidFill>
                  <a:schemeClr val="tx1"/>
                </a:solidFill>
                <a:effectLst>
                  <a:outerShdw blurRad="38100" dist="19050" dir="2700000" algn="tl" rotWithShape="0">
                    <a:schemeClr val="dk1">
                      <a:alpha val="40000"/>
                    </a:schemeClr>
                  </a:outerShdw>
                </a:effectLst>
                <a:sym typeface="+mn-ea"/>
              </a:endParaRPr>
            </a:p>
          </p:txBody>
        </p:sp>
        <p:graphicFrame>
          <p:nvGraphicFramePr>
            <p:cNvPr id="30723" name="Picture 71"/>
            <p:cNvGraphicFramePr>
              <a:graphicFrameLocks noChangeAspect="1"/>
            </p:cNvGraphicFramePr>
            <p:nvPr/>
          </p:nvGraphicFramePr>
          <p:xfrm>
            <a:off x="9860" y="9985"/>
            <a:ext cx="1001" cy="734"/>
          </p:xfrm>
          <a:graphic>
            <a:graphicData uri="http://schemas.openxmlformats.org/presentationml/2006/ole">
              <mc:AlternateContent xmlns:mc="http://schemas.openxmlformats.org/markup-compatibility/2006">
                <mc:Choice xmlns:v="urn:schemas-microsoft-com:vml" Requires="v">
                  <p:oleObj spid="_x0000_s3076" name="" r:id="rId3" imgW="330200" imgH="241300" progId="Equation.3">
                    <p:embed/>
                  </p:oleObj>
                </mc:Choice>
                <mc:Fallback>
                  <p:oleObj name="" r:id="rId3" imgW="330200" imgH="241300" progId="Equation.3">
                    <p:embed/>
                    <p:pic>
                      <p:nvPicPr>
                        <p:cNvPr id="0" name="图片 3075"/>
                        <p:cNvPicPr/>
                        <p:nvPr/>
                      </p:nvPicPr>
                      <p:blipFill>
                        <a:blip r:embed="rId4"/>
                        <a:stretch>
                          <a:fillRect/>
                        </a:stretch>
                      </p:blipFill>
                      <p:spPr>
                        <a:xfrm>
                          <a:off x="9860" y="9985"/>
                          <a:ext cx="1001" cy="734"/>
                        </a:xfrm>
                        <a:prstGeom prst="rect">
                          <a:avLst/>
                        </a:prstGeom>
                        <a:noFill/>
                        <a:ln w="38100">
                          <a:noFill/>
                          <a:miter/>
                        </a:ln>
                      </p:spPr>
                    </p:pic>
                  </p:oleObj>
                </mc:Fallback>
              </mc:AlternateContent>
            </a:graphicData>
          </a:graphic>
        </p:graphicFrame>
      </p:grpSp>
      <p:grpSp>
        <p:nvGrpSpPr>
          <p:cNvPr id="6" name="组合 5"/>
          <p:cNvGrpSpPr/>
          <p:nvPr/>
        </p:nvGrpSpPr>
        <p:grpSpPr>
          <a:xfrm>
            <a:off x="7162165" y="3850640"/>
            <a:ext cx="1981200" cy="3027680"/>
            <a:chOff x="11279" y="6064"/>
            <a:chExt cx="3120" cy="4768"/>
          </a:xfrm>
        </p:grpSpPr>
        <p:sp>
          <p:nvSpPr>
            <p:cNvPr id="39" name="TextBox 13"/>
            <p:cNvSpPr txBox="1">
              <a:spLocks noChangeArrowheads="1"/>
            </p:cNvSpPr>
            <p:nvPr/>
          </p:nvSpPr>
          <p:spPr bwMode="auto">
            <a:xfrm>
              <a:off x="11279" y="6064"/>
              <a:ext cx="2922" cy="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9pPr>
            </a:lstStyle>
            <a:p>
              <a:pPr algn="l" eaLnBrk="1" hangingPunct="1">
                <a:spcBef>
                  <a:spcPct val="20000"/>
                </a:spcBef>
                <a:buClrTx/>
                <a:buSzTx/>
              </a:pPr>
              <a:r>
                <a:rPr lang="en-US" altLang="zh-CN" sz="2800">
                  <a:solidFill>
                    <a:srgbClr val="B1231C"/>
                  </a:solidFill>
                  <a:sym typeface="+mn-ea"/>
                </a:rPr>
                <a:t>    </a:t>
              </a:r>
              <a:r>
                <a:rPr lang="zh-CN" altLang="en-US" sz="2800">
                  <a:solidFill>
                    <a:srgbClr val="B1231C"/>
                  </a:solidFill>
                  <a:sym typeface="+mn-ea"/>
                </a:rPr>
                <a:t>为缩短工期，且工作面允许时，两个工作队在同一施工段上共同施工的时间</a:t>
              </a:r>
              <a:endParaRPr lang="zh-CN" altLang="en-US" sz="2800">
                <a:solidFill>
                  <a:srgbClr val="B1231C"/>
                </a:solidFill>
                <a:sym typeface="+mn-ea"/>
              </a:endParaRPr>
            </a:p>
          </p:txBody>
        </p:sp>
        <p:graphicFrame>
          <p:nvGraphicFramePr>
            <p:cNvPr id="31747" name="Picture 72"/>
            <p:cNvGraphicFramePr>
              <a:graphicFrameLocks noChangeAspect="1"/>
            </p:cNvGraphicFramePr>
            <p:nvPr/>
          </p:nvGraphicFramePr>
          <p:xfrm>
            <a:off x="13447" y="10108"/>
            <a:ext cx="953" cy="725"/>
          </p:xfrm>
          <a:graphic>
            <a:graphicData uri="http://schemas.openxmlformats.org/presentationml/2006/ole">
              <mc:AlternateContent xmlns:mc="http://schemas.openxmlformats.org/markup-compatibility/2006">
                <mc:Choice xmlns:v="urn:schemas-microsoft-com:vml" Requires="v">
                  <p:oleObj spid="_x0000_s3077" name="" r:id="rId5" imgW="317500" imgH="241300" progId="Equation.3">
                    <p:embed/>
                  </p:oleObj>
                </mc:Choice>
                <mc:Fallback>
                  <p:oleObj name="" r:id="rId5" imgW="317500" imgH="241300" progId="Equation.3">
                    <p:embed/>
                    <p:pic>
                      <p:nvPicPr>
                        <p:cNvPr id="0" name="图片 3076"/>
                        <p:cNvPicPr/>
                        <p:nvPr/>
                      </p:nvPicPr>
                      <p:blipFill>
                        <a:blip r:embed="rId6"/>
                        <a:stretch>
                          <a:fillRect/>
                        </a:stretch>
                      </p:blipFill>
                      <p:spPr>
                        <a:xfrm>
                          <a:off x="13447" y="10108"/>
                          <a:ext cx="953" cy="725"/>
                        </a:xfrm>
                        <a:prstGeom prst="rect">
                          <a:avLst/>
                        </a:prstGeom>
                        <a:noFill/>
                        <a:ln w="38100">
                          <a:noFill/>
                          <a:miter/>
                        </a:ln>
                      </p:spPr>
                    </p:pic>
                  </p:oleObj>
                </mc:Fallback>
              </mc:AlternateContent>
            </a:graphicData>
          </a:graphic>
        </p:graphicFrame>
      </p:grpSp>
      <p:grpSp>
        <p:nvGrpSpPr>
          <p:cNvPr id="7" name="组合 6"/>
          <p:cNvGrpSpPr/>
          <p:nvPr/>
        </p:nvGrpSpPr>
        <p:grpSpPr>
          <a:xfrm>
            <a:off x="3176270" y="4057015"/>
            <a:ext cx="1855470" cy="2640330"/>
            <a:chOff x="5002" y="6389"/>
            <a:chExt cx="2922" cy="4158"/>
          </a:xfrm>
        </p:grpSpPr>
        <p:sp>
          <p:nvSpPr>
            <p:cNvPr id="38" name="TextBox 13"/>
            <p:cNvSpPr txBox="1">
              <a:spLocks noChangeArrowheads="1"/>
            </p:cNvSpPr>
            <p:nvPr/>
          </p:nvSpPr>
          <p:spPr bwMode="auto">
            <a:xfrm>
              <a:off x="5002" y="6389"/>
              <a:ext cx="2922" cy="4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9pPr>
            </a:lstStyle>
            <a:p>
              <a:pPr algn="l" eaLnBrk="1" hangingPunct="1">
                <a:lnSpc>
                  <a:spcPct val="100000"/>
                </a:lnSpc>
                <a:spcBef>
                  <a:spcPct val="20000"/>
                </a:spcBef>
              </a:pPr>
              <a:r>
                <a:rPr lang="en-US" altLang="zh-CN" sz="2400" b="1">
                  <a:solidFill>
                    <a:srgbClr val="445469"/>
                  </a:solidFill>
                  <a:sym typeface="+mn-ea"/>
                </a:rPr>
                <a:t>    </a:t>
              </a:r>
              <a:r>
                <a:rPr lang="zh-CN" altLang="en-US" sz="2800">
                  <a:solidFill>
                    <a:srgbClr val="B1231C"/>
                  </a:solidFill>
                  <a:sym typeface="+mn-ea"/>
                </a:rPr>
                <a:t>某些施工过程完成后必要的检查验收或合理的工艺等待时间</a:t>
              </a:r>
              <a:endParaRPr lang="zh-CN" altLang="en-US" sz="2800" b="1">
                <a:solidFill>
                  <a:srgbClr val="B1231C"/>
                </a:solidFill>
                <a:effectLst>
                  <a:outerShdw blurRad="38100" dist="19050" dir="2700000" algn="tl" rotWithShape="0">
                    <a:schemeClr val="dk1">
                      <a:alpha val="40000"/>
                    </a:schemeClr>
                  </a:outerShdw>
                </a:effectLst>
                <a:sym typeface="+mn-ea"/>
              </a:endParaRPr>
            </a:p>
          </p:txBody>
        </p:sp>
        <p:graphicFrame>
          <p:nvGraphicFramePr>
            <p:cNvPr id="32771" name="Picture 73"/>
            <p:cNvGraphicFramePr>
              <a:graphicFrameLocks noChangeAspect="1"/>
            </p:cNvGraphicFramePr>
            <p:nvPr/>
          </p:nvGraphicFramePr>
          <p:xfrm>
            <a:off x="6330" y="9767"/>
            <a:ext cx="1022" cy="780"/>
          </p:xfrm>
          <a:graphic>
            <a:graphicData uri="http://schemas.openxmlformats.org/presentationml/2006/ole">
              <mc:AlternateContent xmlns:mc="http://schemas.openxmlformats.org/markup-compatibility/2006">
                <mc:Choice xmlns:v="urn:schemas-microsoft-com:vml" Requires="v">
                  <p:oleObj spid="_x0000_s3085" name="" r:id="rId7" imgW="317500" imgH="241300" progId="Equation.3">
                    <p:embed/>
                  </p:oleObj>
                </mc:Choice>
                <mc:Fallback>
                  <p:oleObj name="" r:id="rId7" imgW="317500" imgH="241300" progId="Equation.3">
                    <p:embed/>
                    <p:pic>
                      <p:nvPicPr>
                        <p:cNvPr id="0" name="图片 3084"/>
                        <p:cNvPicPr/>
                        <p:nvPr/>
                      </p:nvPicPr>
                      <p:blipFill>
                        <a:blip r:embed="rId8"/>
                        <a:stretch>
                          <a:fillRect/>
                        </a:stretch>
                      </p:blipFill>
                      <p:spPr>
                        <a:xfrm>
                          <a:off x="6330" y="9767"/>
                          <a:ext cx="1022" cy="780"/>
                        </a:xfrm>
                        <a:prstGeom prst="rect">
                          <a:avLst/>
                        </a:prstGeom>
                        <a:noFill/>
                        <a:ln w="38100">
                          <a:noFill/>
                          <a:miter/>
                        </a:ln>
                      </p:spPr>
                    </p:pic>
                  </p:oleObj>
                </mc:Fallback>
              </mc:AlternateContent>
            </a:graphicData>
          </a:graphic>
        </p:graphicFrame>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000"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ppt_x"/>
                                          </p:val>
                                        </p:tav>
                                        <p:tav tm="100000">
                                          <p:val>
                                            <p:strVal val="#ppt_x"/>
                                          </p:val>
                                        </p:tav>
                                      </p:tavLst>
                                    </p:anim>
                                    <p:anim calcmode="lin" valueType="num">
                                      <p:cBhvr additive="base">
                                        <p:cTn id="13"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000"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ppt_x"/>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000"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ppt_x"/>
                                          </p:val>
                                        </p:tav>
                                        <p:tav tm="100000">
                                          <p:val>
                                            <p:strVal val="#ppt_x"/>
                                          </p:val>
                                        </p:tav>
                                      </p:tavLst>
                                    </p:anim>
                                    <p:anim calcmode="lin" valueType="num">
                                      <p:cBhvr additive="base">
                                        <p:cTn id="25"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000" fill="hold">
                                          <p:stCondLst>
                                            <p:cond delay="0"/>
                                          </p:stCondLst>
                                        </p:cTn>
                                        <p:tgtEl>
                                          <p:spTgt spid="6"/>
                                        </p:tgtEl>
                                        <p:attrNameLst>
                                          <p:attrName>style.visibility</p:attrName>
                                        </p:attrNameLst>
                                      </p:cBhvr>
                                      <p:to>
                                        <p:strVal val="visible"/>
                                      </p:to>
                                    </p:set>
                                    <p:anim calcmode="lin" valueType="num">
                                      <p:cBhvr additive="base">
                                        <p:cTn id="30" dur="1000" fill="hold"/>
                                        <p:tgtEl>
                                          <p:spTgt spid="6"/>
                                        </p:tgtEl>
                                        <p:attrNameLst>
                                          <p:attrName>ppt_x</p:attrName>
                                        </p:attrNameLst>
                                      </p:cBhvr>
                                      <p:tavLst>
                                        <p:tav tm="0">
                                          <p:val>
                                            <p:strVal val="#ppt_x"/>
                                          </p:val>
                                        </p:tav>
                                        <p:tav tm="100000">
                                          <p:val>
                                            <p:strVal val="#ppt_x"/>
                                          </p:val>
                                        </p:tav>
                                      </p:tavLst>
                                    </p:anim>
                                    <p:anim calcmode="lin" valueType="num">
                                      <p:cBhvr additive="base">
                                        <p:cTn id="31"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500" fill="hold"/>
                                        <p:tgtEl>
                                          <p:spTgt spid="35"/>
                                        </p:tgtEl>
                                        <p:attrNameLst>
                                          <p:attrName>ppt_x</p:attrName>
                                        </p:attrNameLst>
                                      </p:cBhvr>
                                      <p:tavLst>
                                        <p:tav tm="0">
                                          <p:val>
                                            <p:strVal val="#ppt_x"/>
                                          </p:val>
                                        </p:tav>
                                        <p:tav tm="100000">
                                          <p:val>
                                            <p:strVal val="#ppt_x"/>
                                          </p:val>
                                        </p:tav>
                                      </p:tavLst>
                                    </p:anim>
                                    <p:anim calcmode="lin" valueType="num">
                                      <p:cBhvr additive="base">
                                        <p:cTn id="37"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等腰三角形 21"/>
          <p:cNvSpPr/>
          <p:nvPr/>
        </p:nvSpPr>
        <p:spPr bwMode="auto">
          <a:xfrm rot="16200000" flipH="1">
            <a:off x="1880192" y="2101015"/>
            <a:ext cx="2892825" cy="2959724"/>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accent2"/>
          </a:solidFill>
          <a:ln>
            <a:noFill/>
          </a:ln>
          <a:effectLst>
            <a:innerShdw blurRad="165100" dist="63500" dir="13500000">
              <a:prstClr val="black">
                <a:alpha val="30000"/>
              </a:prstClr>
            </a:innerShdw>
          </a:effectLst>
        </p:spPr>
        <p:txBody>
          <a:bodyPr vert="horz" wrap="square" lIns="90631" tIns="45313" rIns="90631" bIns="45313" numCol="1" anchor="ctr" anchorCtr="0" compatLnSpc="1"/>
          <a:lstStyle/>
          <a:p>
            <a:pPr algn="r"/>
            <a:endParaRPr lang="zh-CN" altLang="en-US" sz="1600">
              <a:solidFill>
                <a:prstClr val="white"/>
              </a:solidFill>
              <a:latin typeface="微软雅黑" panose="020B0503020204020204" charset="-122"/>
              <a:ea typeface="微软雅黑" panose="020B0503020204020204" charset="-122"/>
            </a:endParaRPr>
          </a:p>
        </p:txBody>
      </p:sp>
      <p:sp>
        <p:nvSpPr>
          <p:cNvPr id="135" name="椭圆 134"/>
          <p:cNvSpPr/>
          <p:nvPr/>
        </p:nvSpPr>
        <p:spPr bwMode="auto">
          <a:xfrm>
            <a:off x="1165733" y="1893160"/>
            <a:ext cx="3650139" cy="3648075"/>
          </a:xfrm>
          <a:prstGeom prst="ellipse">
            <a:avLst/>
          </a:prstGeom>
          <a:noFill/>
          <a:ln w="12700" cap="flat" cmpd="sng" algn="ctr">
            <a:solidFill>
              <a:schemeClr val="accent4"/>
            </a:solidFill>
            <a:prstDash val="dash"/>
          </a:ln>
          <a:effectLst/>
        </p:spPr>
        <p:txBody>
          <a:bodyPr lIns="90631" tIns="45313" rIns="90631" bIns="45313" anchor="ctr"/>
          <a:lstStyle/>
          <a:p>
            <a:pPr algn="ctr">
              <a:defRPr/>
            </a:pPr>
            <a:endParaRPr lang="zh-CN" altLang="en-US" sz="2400" kern="0" dirty="0">
              <a:solidFill>
                <a:sysClr val="window" lastClr="FFFFFF"/>
              </a:solidFill>
              <a:ea typeface="微软雅黑" panose="020B0503020204020204" charset="-122"/>
            </a:endParaRPr>
          </a:p>
        </p:txBody>
      </p:sp>
      <p:cxnSp>
        <p:nvCxnSpPr>
          <p:cNvPr id="139" name="直接连接符 138"/>
          <p:cNvCxnSpPr>
            <a:cxnSpLocks noChangeShapeType="1"/>
          </p:cNvCxnSpPr>
          <p:nvPr/>
        </p:nvCxnSpPr>
        <p:spPr bwMode="auto">
          <a:xfrm flipH="1" flipV="1">
            <a:off x="3534243" y="4047651"/>
            <a:ext cx="590627" cy="312739"/>
          </a:xfrm>
          <a:prstGeom prst="line">
            <a:avLst/>
          </a:prstGeom>
          <a:noFill/>
          <a:ln w="19050" algn="ctr">
            <a:solidFill>
              <a:schemeClr val="accent5">
                <a:lumMod val="50000"/>
              </a:schemeClr>
            </a:solidFill>
            <a:round/>
            <a:headEnd type="none" w="med" len="med"/>
            <a:tailEnd type="triangle" w="med" len="med"/>
          </a:ln>
        </p:spPr>
      </p:cxnSp>
      <p:cxnSp>
        <p:nvCxnSpPr>
          <p:cNvPr id="140" name="直接连接符 139"/>
          <p:cNvCxnSpPr>
            <a:cxnSpLocks noChangeShapeType="1"/>
          </p:cNvCxnSpPr>
          <p:nvPr/>
        </p:nvCxnSpPr>
        <p:spPr bwMode="auto">
          <a:xfrm flipH="1">
            <a:off x="3612387" y="3523776"/>
            <a:ext cx="590627" cy="0"/>
          </a:xfrm>
          <a:prstGeom prst="line">
            <a:avLst/>
          </a:prstGeom>
          <a:noFill/>
          <a:ln w="19050" algn="ctr">
            <a:solidFill>
              <a:schemeClr val="accent5">
                <a:lumMod val="50000"/>
              </a:schemeClr>
            </a:solidFill>
            <a:round/>
            <a:headEnd type="none" w="med" len="med"/>
            <a:tailEnd type="triangle" w="med" len="med"/>
          </a:ln>
        </p:spPr>
      </p:cxnSp>
      <p:cxnSp>
        <p:nvCxnSpPr>
          <p:cNvPr id="141" name="直接连接符 140"/>
          <p:cNvCxnSpPr>
            <a:cxnSpLocks noChangeShapeType="1"/>
          </p:cNvCxnSpPr>
          <p:nvPr/>
        </p:nvCxnSpPr>
        <p:spPr bwMode="auto">
          <a:xfrm flipH="1">
            <a:off x="3336126" y="2703041"/>
            <a:ext cx="571575" cy="268287"/>
          </a:xfrm>
          <a:prstGeom prst="line">
            <a:avLst/>
          </a:prstGeom>
          <a:noFill/>
          <a:ln w="19050" algn="ctr">
            <a:solidFill>
              <a:schemeClr val="accent5">
                <a:lumMod val="50000"/>
              </a:schemeClr>
            </a:solidFill>
            <a:round/>
            <a:headEnd type="none" w="med" len="med"/>
            <a:tailEnd type="triangle" w="med" len="med"/>
          </a:ln>
        </p:spPr>
      </p:cxnSp>
      <p:sp>
        <p:nvSpPr>
          <p:cNvPr id="143" name="Oval 19"/>
          <p:cNvSpPr>
            <a:spLocks noChangeArrowheads="1"/>
          </p:cNvSpPr>
          <p:nvPr/>
        </p:nvSpPr>
        <p:spPr bwMode="auto">
          <a:xfrm>
            <a:off x="3471545" y="1859915"/>
            <a:ext cx="1429385" cy="993775"/>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313" rIns="0" bIns="45313" rtlCol="0" anchor="ctr"/>
          <a:lstStyle/>
          <a:p>
            <a:pPr algn="ctr" defTabSz="1217930">
              <a:defRPr/>
            </a:pPr>
            <a:r>
              <a:rPr lang="zh-CN" altLang="en-US" sz="2400" b="1" dirty="0">
                <a:solidFill>
                  <a:srgbClr val="0070C0"/>
                </a:solidFill>
                <a:latin typeface="微软雅黑" panose="020B0503020204020204" charset="-122"/>
                <a:ea typeface="微软雅黑" panose="020B0503020204020204" charset="-122"/>
                <a:sym typeface="+mn-ea"/>
              </a:rPr>
              <a:t>定额</a:t>
            </a:r>
            <a:endParaRPr lang="zh-CN" altLang="en-US" sz="2400" b="1" dirty="0">
              <a:solidFill>
                <a:srgbClr val="0070C0"/>
              </a:solidFill>
              <a:latin typeface="微软雅黑" panose="020B0503020204020204" charset="-122"/>
              <a:ea typeface="微软雅黑" panose="020B0503020204020204" charset="-122"/>
              <a:sym typeface="+mn-ea"/>
            </a:endParaRPr>
          </a:p>
          <a:p>
            <a:pPr algn="ctr" defTabSz="1217930">
              <a:defRPr/>
            </a:pPr>
            <a:r>
              <a:rPr lang="zh-CN" altLang="en-US" sz="2400" b="1" dirty="0">
                <a:solidFill>
                  <a:srgbClr val="0070C0"/>
                </a:solidFill>
                <a:latin typeface="微软雅黑" panose="020B0503020204020204" charset="-122"/>
                <a:ea typeface="微软雅黑" panose="020B0503020204020204" charset="-122"/>
                <a:sym typeface="+mn-ea"/>
              </a:rPr>
              <a:t>计算法</a:t>
            </a:r>
            <a:endParaRPr lang="zh-CN" altLang="en-US" sz="2400" b="1" dirty="0">
              <a:solidFill>
                <a:srgbClr val="0070C0"/>
              </a:solidFill>
              <a:latin typeface="微软雅黑" panose="020B0503020204020204" charset="-122"/>
              <a:ea typeface="微软雅黑" panose="020B0503020204020204" charset="-122"/>
            </a:endParaRPr>
          </a:p>
        </p:txBody>
      </p:sp>
      <p:sp>
        <p:nvSpPr>
          <p:cNvPr id="144" name="Oval 19"/>
          <p:cNvSpPr>
            <a:spLocks noChangeArrowheads="1"/>
          </p:cNvSpPr>
          <p:nvPr/>
        </p:nvSpPr>
        <p:spPr bwMode="auto">
          <a:xfrm>
            <a:off x="4203065" y="3011170"/>
            <a:ext cx="1414145" cy="993775"/>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313" rIns="0" bIns="45313" rtlCol="0" anchor="ctr"/>
          <a:lstStyle/>
          <a:p>
            <a:pPr algn="ctr" defTabSz="1217930">
              <a:defRPr/>
            </a:pPr>
            <a:r>
              <a:rPr lang="zh-CN" altLang="en-US" sz="2400" b="1" dirty="0">
                <a:solidFill>
                  <a:srgbClr val="0070C0"/>
                </a:solidFill>
                <a:latin typeface="微软雅黑" panose="020B0503020204020204" charset="-122"/>
                <a:ea typeface="微软雅黑" panose="020B0503020204020204" charset="-122"/>
                <a:sym typeface="+mn-ea"/>
              </a:rPr>
              <a:t>经验</a:t>
            </a:r>
            <a:endParaRPr lang="zh-CN" altLang="en-US" sz="2400" b="1" dirty="0">
              <a:solidFill>
                <a:srgbClr val="0070C0"/>
              </a:solidFill>
              <a:latin typeface="微软雅黑" panose="020B0503020204020204" charset="-122"/>
              <a:ea typeface="微软雅黑" panose="020B0503020204020204" charset="-122"/>
              <a:sym typeface="+mn-ea"/>
            </a:endParaRPr>
          </a:p>
          <a:p>
            <a:pPr algn="ctr" defTabSz="1217930">
              <a:defRPr/>
            </a:pPr>
            <a:r>
              <a:rPr lang="zh-CN" altLang="en-US" sz="2400" b="1" dirty="0">
                <a:solidFill>
                  <a:srgbClr val="0070C0"/>
                </a:solidFill>
                <a:latin typeface="微软雅黑" panose="020B0503020204020204" charset="-122"/>
                <a:ea typeface="微软雅黑" panose="020B0503020204020204" charset="-122"/>
                <a:sym typeface="+mn-ea"/>
              </a:rPr>
              <a:t>估算法</a:t>
            </a:r>
            <a:endParaRPr lang="zh-CN" altLang="en-US" sz="1735" b="1" dirty="0">
              <a:solidFill>
                <a:srgbClr val="0070C0"/>
              </a:solidFill>
              <a:latin typeface="微软雅黑" panose="020B0503020204020204" charset="-122"/>
              <a:ea typeface="微软雅黑" panose="020B0503020204020204" charset="-122"/>
            </a:endParaRPr>
          </a:p>
        </p:txBody>
      </p:sp>
      <p:sp>
        <p:nvSpPr>
          <p:cNvPr id="145" name="Oval 19"/>
          <p:cNvSpPr>
            <a:spLocks noChangeArrowheads="1"/>
          </p:cNvSpPr>
          <p:nvPr/>
        </p:nvSpPr>
        <p:spPr bwMode="auto">
          <a:xfrm>
            <a:off x="3906520" y="4234815"/>
            <a:ext cx="1395095" cy="993775"/>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313" rIns="0" bIns="45313" rtlCol="0" anchor="ctr"/>
          <a:lstStyle/>
          <a:p>
            <a:pPr algn="ctr" defTabSz="1217930">
              <a:defRPr/>
            </a:pPr>
            <a:r>
              <a:rPr lang="zh-CN" altLang="en-US" sz="2400" b="1" dirty="0">
                <a:solidFill>
                  <a:srgbClr val="0070C0"/>
                </a:solidFill>
                <a:latin typeface="微软雅黑" panose="020B0503020204020204" charset="-122"/>
                <a:ea typeface="微软雅黑" panose="020B0503020204020204" charset="-122"/>
                <a:sym typeface="+mn-ea"/>
              </a:rPr>
              <a:t>工期</a:t>
            </a:r>
            <a:endParaRPr lang="zh-CN" altLang="en-US" sz="2400" b="1" dirty="0">
              <a:solidFill>
                <a:srgbClr val="0070C0"/>
              </a:solidFill>
              <a:latin typeface="微软雅黑" panose="020B0503020204020204" charset="-122"/>
              <a:ea typeface="微软雅黑" panose="020B0503020204020204" charset="-122"/>
              <a:sym typeface="+mn-ea"/>
            </a:endParaRPr>
          </a:p>
          <a:p>
            <a:pPr algn="ctr" defTabSz="1217930">
              <a:defRPr/>
            </a:pPr>
            <a:r>
              <a:rPr lang="zh-CN" altLang="en-US" sz="2400" b="1" dirty="0">
                <a:solidFill>
                  <a:srgbClr val="0070C0"/>
                </a:solidFill>
                <a:latin typeface="微软雅黑" panose="020B0503020204020204" charset="-122"/>
                <a:ea typeface="微软雅黑" panose="020B0503020204020204" charset="-122"/>
                <a:sym typeface="+mn-ea"/>
              </a:rPr>
              <a:t>计算法</a:t>
            </a:r>
            <a:endParaRPr lang="zh-CN" altLang="en-US" sz="1735" b="1" dirty="0">
              <a:solidFill>
                <a:srgbClr val="0070C0"/>
              </a:solidFill>
              <a:latin typeface="微软雅黑" panose="020B0503020204020204" charset="-122"/>
              <a:ea typeface="微软雅黑" panose="020B0503020204020204" charset="-122"/>
            </a:endParaRPr>
          </a:p>
        </p:txBody>
      </p:sp>
      <p:sp>
        <p:nvSpPr>
          <p:cNvPr id="149" name="TextBox 148"/>
          <p:cNvSpPr txBox="1"/>
          <p:nvPr/>
        </p:nvSpPr>
        <p:spPr>
          <a:xfrm>
            <a:off x="5302250" y="1202055"/>
            <a:ext cx="6588125" cy="1123315"/>
          </a:xfrm>
          <a:prstGeom prst="rect">
            <a:avLst/>
          </a:prstGeom>
          <a:noFill/>
        </p:spPr>
        <p:txBody>
          <a:bodyPr wrap="square" lIns="90631" tIns="45313" rIns="90631" bIns="45313" rtlCol="0">
            <a:spAutoFit/>
          </a:bodyPr>
          <a:lstStyle/>
          <a:p>
            <a:pPr>
              <a:lnSpc>
                <a:spcPct val="120000"/>
              </a:lnSpc>
            </a:pPr>
            <a:r>
              <a:rPr lang="zh-CN" altLang="zh-CN" sz="2800" b="1" dirty="0">
                <a:latin typeface="Arial" panose="020B0604020202020204" pitchFamily="34" charset="0"/>
                <a:ea typeface="宋体" panose="02010600030101010101" pitchFamily="2" charset="-122"/>
                <a:sym typeface="+mn-ea"/>
              </a:rPr>
              <a:t>根据各施工段的劳动量、投入的资源量，由公式</a:t>
            </a:r>
            <a:r>
              <a:rPr lang="en-US" altLang="zh-CN" sz="2800" b="1" dirty="0">
                <a:latin typeface="Arial" panose="020B0604020202020204" pitchFamily="34" charset="0"/>
                <a:ea typeface="宋体" panose="02010600030101010101" pitchFamily="2" charset="-122"/>
                <a:sym typeface="+mn-ea"/>
              </a:rPr>
              <a:t>                  </a:t>
            </a:r>
            <a:r>
              <a:rPr lang="zh-CN" altLang="zh-CN" sz="2800" b="1" dirty="0">
                <a:latin typeface="Arial" panose="020B0604020202020204" pitchFamily="34" charset="0"/>
                <a:ea typeface="宋体" panose="02010600030101010101" pitchFamily="2" charset="-122"/>
                <a:sym typeface="+mn-ea"/>
              </a:rPr>
              <a:t>或</a:t>
            </a:r>
            <a:r>
              <a:rPr lang="en-US" altLang="zh-CN" sz="2800" b="1" dirty="0">
                <a:latin typeface="Arial" panose="020B0604020202020204" pitchFamily="34" charset="0"/>
                <a:ea typeface="宋体" panose="02010600030101010101" pitchFamily="2" charset="-122"/>
                <a:sym typeface="+mn-ea"/>
              </a:rPr>
              <a:t>          </a:t>
            </a:r>
            <a:r>
              <a:rPr lang="zh-CN" altLang="zh-CN" sz="2800" b="1" dirty="0">
                <a:latin typeface="Arial" panose="020B0604020202020204" pitchFamily="34" charset="0"/>
                <a:ea typeface="宋体" panose="02010600030101010101" pitchFamily="2" charset="-122"/>
                <a:sym typeface="+mn-ea"/>
              </a:rPr>
              <a:t>进行计算</a:t>
            </a:r>
            <a:r>
              <a:rPr lang="zh-CN" altLang="zh-CN" sz="2800" dirty="0">
                <a:latin typeface="Arial" panose="020B0604020202020204" pitchFamily="34" charset="0"/>
                <a:ea typeface="宋体" panose="02010600030101010101" pitchFamily="2" charset="-122"/>
                <a:sym typeface="+mn-ea"/>
              </a:rPr>
              <a:t>                                            </a:t>
            </a:r>
            <a:endParaRPr lang="zh-CN" altLang="zh-CN" sz="2800" b="1" dirty="0">
              <a:solidFill>
                <a:prstClr val="black">
                  <a:lumMod val="75000"/>
                  <a:lumOff val="25000"/>
                </a:prstClr>
              </a:solidFill>
              <a:latin typeface="Arial" panose="020B0604020202020204" pitchFamily="34" charset="0"/>
              <a:ea typeface="宋体" panose="02010600030101010101" pitchFamily="2" charset="-122"/>
              <a:sym typeface="+mn-ea"/>
            </a:endParaRPr>
          </a:p>
        </p:txBody>
      </p:sp>
      <p:sp>
        <p:nvSpPr>
          <p:cNvPr id="151" name="TextBox 150"/>
          <p:cNvSpPr txBox="1"/>
          <p:nvPr/>
        </p:nvSpPr>
        <p:spPr>
          <a:xfrm>
            <a:off x="5810250" y="2553335"/>
            <a:ext cx="6272530" cy="1813560"/>
          </a:xfrm>
          <a:prstGeom prst="rect">
            <a:avLst/>
          </a:prstGeom>
          <a:noFill/>
        </p:spPr>
        <p:txBody>
          <a:bodyPr wrap="square" lIns="90631" tIns="45313" rIns="90631" bIns="45313" rtlCol="0">
            <a:spAutoFit/>
          </a:bodyPr>
          <a:lstStyle/>
          <a:p>
            <a:pPr>
              <a:lnSpc>
                <a:spcPct val="100000"/>
              </a:lnSpc>
            </a:pPr>
            <a:r>
              <a:rPr lang="zh-CN" altLang="zh-CN" sz="2800" b="1" dirty="0">
                <a:latin typeface="Arial" panose="020B0604020202020204" pitchFamily="34" charset="0"/>
                <a:ea typeface="宋体" panose="02010600030101010101" pitchFamily="2" charset="-122"/>
                <a:sym typeface="+mn-ea"/>
              </a:rPr>
              <a:t>根据施工经验进行估算，为了提高其精确度，一般先估算出该流水节拍的最长、最短和正常（最可能）三种时间，然后</a:t>
            </a:r>
            <a:r>
              <a:rPr lang="zh-CN" altLang="zh-CN" sz="2800" b="1" dirty="0">
                <a:latin typeface="Arial" panose="020B0604020202020204" pitchFamily="34" charset="0"/>
                <a:ea typeface="宋体" panose="02010600030101010101" pitchFamily="2" charset="-122"/>
                <a:sym typeface="+mn-ea"/>
              </a:rPr>
              <a:t>按照公式</a:t>
            </a:r>
            <a:r>
              <a:rPr lang="en-US" altLang="zh-CN" sz="2800" b="1" dirty="0">
                <a:latin typeface="Arial" panose="020B0604020202020204" pitchFamily="34" charset="0"/>
                <a:ea typeface="宋体" panose="02010600030101010101" pitchFamily="2" charset="-122"/>
                <a:sym typeface="+mn-ea"/>
              </a:rPr>
              <a:t>                       </a:t>
            </a:r>
            <a:r>
              <a:rPr lang="zh-CN" altLang="zh-CN" sz="2800" b="1" dirty="0">
                <a:latin typeface="Arial" panose="020B0604020202020204" pitchFamily="34" charset="0"/>
                <a:ea typeface="宋体" panose="02010600030101010101" pitchFamily="2" charset="-122"/>
                <a:sym typeface="+mn-ea"/>
              </a:rPr>
              <a:t>求出期望时间</a:t>
            </a:r>
            <a:endParaRPr lang="zh-CN" altLang="en-US" sz="1200" dirty="0">
              <a:solidFill>
                <a:prstClr val="black">
                  <a:lumMod val="75000"/>
                  <a:lumOff val="25000"/>
                </a:prstClr>
              </a:solidFill>
              <a:latin typeface="微软雅黑" panose="020B0503020204020204" charset="-122"/>
              <a:ea typeface="微软雅黑" panose="020B0503020204020204" charset="-122"/>
            </a:endParaRPr>
          </a:p>
        </p:txBody>
      </p:sp>
      <p:sp>
        <p:nvSpPr>
          <p:cNvPr id="152" name="TextBox 151"/>
          <p:cNvSpPr txBox="1"/>
          <p:nvPr/>
        </p:nvSpPr>
        <p:spPr>
          <a:xfrm>
            <a:off x="5420995" y="4812665"/>
            <a:ext cx="6661785" cy="1813560"/>
          </a:xfrm>
          <a:prstGeom prst="rect">
            <a:avLst/>
          </a:prstGeom>
          <a:noFill/>
        </p:spPr>
        <p:txBody>
          <a:bodyPr wrap="square" lIns="90631" tIns="45313" rIns="90631" bIns="45313" rtlCol="0">
            <a:spAutoFit/>
          </a:bodyPr>
          <a:lstStyle/>
          <a:p>
            <a:pPr algn="l">
              <a:lnSpc>
                <a:spcPct val="100000"/>
              </a:lnSpc>
              <a:buClrTx/>
              <a:buSzTx/>
            </a:pPr>
            <a:r>
              <a:rPr lang="zh-CN" altLang="zh-CN" sz="2800" b="1" dirty="0">
                <a:latin typeface="Arial" panose="020B0604020202020204" pitchFamily="34" charset="0"/>
                <a:ea typeface="宋体" panose="02010600030101010101" pitchFamily="2" charset="-122"/>
                <a:sym typeface="+mn-ea"/>
              </a:rPr>
              <a:t>根据工期倒排进度，确定某施工过程的工作持续时间，然后确定其流水节拍。若同一施工过程的流水节拍不等，则用估算法；若流水节拍相等，则按公式</a:t>
            </a:r>
            <a:r>
              <a:rPr lang="en-US" altLang="zh-CN" sz="2800" b="1" dirty="0">
                <a:latin typeface="Arial" panose="020B0604020202020204" pitchFamily="34" charset="0"/>
                <a:ea typeface="宋体" panose="02010600030101010101" pitchFamily="2" charset="-122"/>
                <a:sym typeface="+mn-ea"/>
              </a:rPr>
              <a:t>         </a:t>
            </a:r>
            <a:r>
              <a:rPr lang="zh-CN" altLang="zh-CN" sz="2800" b="1" dirty="0">
                <a:latin typeface="Arial" panose="020B0604020202020204" pitchFamily="34" charset="0"/>
                <a:ea typeface="宋体" panose="02010600030101010101" pitchFamily="2" charset="-122"/>
                <a:sym typeface="+mn-ea"/>
              </a:rPr>
              <a:t>计算</a:t>
            </a:r>
            <a:endParaRPr lang="zh-CN" altLang="zh-CN" sz="2800" b="1" dirty="0">
              <a:latin typeface="Arial" panose="020B0604020202020204" pitchFamily="34" charset="0"/>
              <a:ea typeface="宋体" panose="02010600030101010101" pitchFamily="2" charset="-122"/>
            </a:endParaRPr>
          </a:p>
        </p:txBody>
      </p:sp>
      <p:grpSp>
        <p:nvGrpSpPr>
          <p:cNvPr id="154" name="组合 153"/>
          <p:cNvGrpSpPr/>
          <p:nvPr/>
        </p:nvGrpSpPr>
        <p:grpSpPr>
          <a:xfrm>
            <a:off x="931167" y="2508891"/>
            <a:ext cx="2035861" cy="2036123"/>
            <a:chOff x="5049626" y="2709612"/>
            <a:chExt cx="2035596" cy="2036122"/>
          </a:xfrm>
        </p:grpSpPr>
        <p:sp>
          <p:nvSpPr>
            <p:cNvPr id="155" name="椭圆 154"/>
            <p:cNvSpPr/>
            <p:nvPr/>
          </p:nvSpPr>
          <p:spPr>
            <a:xfrm>
              <a:off x="5049626" y="2709612"/>
              <a:ext cx="2035596" cy="203612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3600" dirty="0">
                  <a:solidFill>
                    <a:srgbClr val="0070C0"/>
                  </a:solidFill>
                  <a:latin typeface="微软雅黑" panose="020B0503020204020204" charset="-122"/>
                  <a:ea typeface="微软雅黑" panose="020B0503020204020204" charset="-122"/>
                </a:rPr>
                <a:t>流水</a:t>
              </a:r>
              <a:endParaRPr lang="zh-CN" altLang="en-US" sz="3600" dirty="0">
                <a:solidFill>
                  <a:srgbClr val="0070C0"/>
                </a:solidFill>
                <a:latin typeface="微软雅黑" panose="020B0503020204020204" charset="-122"/>
                <a:ea typeface="微软雅黑" panose="020B0503020204020204" charset="-122"/>
              </a:endParaRPr>
            </a:p>
            <a:p>
              <a:pPr algn="ctr"/>
              <a:r>
                <a:rPr lang="zh-CN" altLang="en-US" sz="3600" dirty="0">
                  <a:solidFill>
                    <a:srgbClr val="0070C0"/>
                  </a:solidFill>
                  <a:latin typeface="微软雅黑" panose="020B0503020204020204" charset="-122"/>
                  <a:ea typeface="微软雅黑" panose="020B0503020204020204" charset="-122"/>
                </a:rPr>
                <a:t>节拍</a:t>
              </a:r>
              <a:endParaRPr lang="zh-CN" altLang="en-US" sz="3600" dirty="0">
                <a:solidFill>
                  <a:srgbClr val="0070C0"/>
                </a:solidFill>
                <a:latin typeface="微软雅黑" panose="020B0503020204020204" charset="-122"/>
                <a:ea typeface="微软雅黑" panose="020B0503020204020204" charset="-122"/>
              </a:endParaRPr>
            </a:p>
          </p:txBody>
        </p:sp>
        <p:sp>
          <p:nvSpPr>
            <p:cNvPr id="156" name="同心圆 155"/>
            <p:cNvSpPr/>
            <p:nvPr/>
          </p:nvSpPr>
          <p:spPr>
            <a:xfrm>
              <a:off x="5175546" y="2835796"/>
              <a:ext cx="1783756" cy="1783754"/>
            </a:xfrm>
            <a:prstGeom prst="donut">
              <a:avLst>
                <a:gd name="adj" fmla="val 90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endParaRPr>
            </a:p>
          </p:txBody>
        </p:sp>
      </p:grpSp>
      <p:sp>
        <p:nvSpPr>
          <p:cNvPr id="5" name="标题 4"/>
          <p:cNvSpPr>
            <a:spLocks noGrp="1"/>
          </p:cNvSpPr>
          <p:nvPr>
            <p:ph type="title"/>
          </p:nvPr>
        </p:nvSpPr>
        <p:spPr/>
        <p:txBody>
          <a:bodyPr/>
          <a:p>
            <a:r>
              <a:rPr lang="zh-CN" altLang="en-US" b="1" dirty="0">
                <a:latin typeface="Arial" panose="020B0604020202020204" pitchFamily="34" charset="0"/>
                <a:ea typeface="宋体" panose="02010600030101010101" pitchFamily="2" charset="-122"/>
                <a:sym typeface="+mn-ea"/>
              </a:rPr>
              <a:t>流水节拍的确定方法</a:t>
            </a:r>
            <a:endParaRPr lang="en-US" altLang="zh-CN">
              <a:latin typeface="华文楷体" charset="-122"/>
              <a:ea typeface="华文楷体" charset="-122"/>
              <a:sym typeface="+mn-ea"/>
            </a:endParaRPr>
          </a:p>
        </p:txBody>
      </p:sp>
      <p:graphicFrame>
        <p:nvGraphicFramePr>
          <p:cNvPr id="23555" name="Picture 55"/>
          <p:cNvGraphicFramePr>
            <a:graphicFrameLocks noChangeAspect="1"/>
          </p:cNvGraphicFramePr>
          <p:nvPr/>
        </p:nvGraphicFramePr>
        <p:xfrm>
          <a:off x="6495098" y="1675130"/>
          <a:ext cx="1703387" cy="733425"/>
        </p:xfrm>
        <a:graphic>
          <a:graphicData uri="http://schemas.openxmlformats.org/presentationml/2006/ole">
            <mc:AlternateContent xmlns:mc="http://schemas.openxmlformats.org/markup-compatibility/2006">
              <mc:Choice xmlns:v="urn:schemas-microsoft-com:vml" Requires="v">
                <p:oleObj spid="_x0000_s3079" name="" r:id="rId1" imgW="1002665" imgH="419100" progId="Equation.3">
                  <p:embed/>
                </p:oleObj>
              </mc:Choice>
              <mc:Fallback>
                <p:oleObj name="" r:id="rId1" imgW="1002665" imgH="419100" progId="Equation.3">
                  <p:embed/>
                  <p:pic>
                    <p:nvPicPr>
                      <p:cNvPr id="0" name="图片 3078"/>
                      <p:cNvPicPr/>
                      <p:nvPr/>
                    </p:nvPicPr>
                    <p:blipFill>
                      <a:blip r:embed="rId2"/>
                      <a:stretch>
                        <a:fillRect/>
                      </a:stretch>
                    </p:blipFill>
                    <p:spPr>
                      <a:xfrm>
                        <a:off x="6495098" y="1675130"/>
                        <a:ext cx="1703387" cy="733425"/>
                      </a:xfrm>
                      <a:prstGeom prst="rect">
                        <a:avLst/>
                      </a:prstGeom>
                      <a:noFill/>
                      <a:ln w="38100">
                        <a:noFill/>
                        <a:miter/>
                      </a:ln>
                    </p:spPr>
                  </p:pic>
                </p:oleObj>
              </mc:Fallback>
            </mc:AlternateContent>
          </a:graphicData>
        </a:graphic>
      </p:graphicFrame>
      <p:graphicFrame>
        <p:nvGraphicFramePr>
          <p:cNvPr id="23556" name="Picture 56"/>
          <p:cNvGraphicFramePr>
            <a:graphicFrameLocks noChangeAspect="1"/>
          </p:cNvGraphicFramePr>
          <p:nvPr/>
        </p:nvGraphicFramePr>
        <p:xfrm>
          <a:off x="8647430" y="1674813"/>
          <a:ext cx="1008063" cy="693737"/>
        </p:xfrm>
        <a:graphic>
          <a:graphicData uri="http://schemas.openxmlformats.org/presentationml/2006/ole">
            <mc:AlternateContent xmlns:mc="http://schemas.openxmlformats.org/markup-compatibility/2006">
              <mc:Choice xmlns:v="urn:schemas-microsoft-com:vml" Requires="v">
                <p:oleObj spid="_x0000_s3080" name="" r:id="rId3" imgW="508000" imgH="393700" progId="Equation.3">
                  <p:embed/>
                </p:oleObj>
              </mc:Choice>
              <mc:Fallback>
                <p:oleObj name="" r:id="rId3" imgW="508000" imgH="393700" progId="Equation.3">
                  <p:embed/>
                  <p:pic>
                    <p:nvPicPr>
                      <p:cNvPr id="0" name="图片 3079"/>
                      <p:cNvPicPr/>
                      <p:nvPr/>
                    </p:nvPicPr>
                    <p:blipFill>
                      <a:blip r:embed="rId4"/>
                      <a:stretch>
                        <a:fillRect/>
                      </a:stretch>
                    </p:blipFill>
                    <p:spPr>
                      <a:xfrm>
                        <a:off x="8647430" y="1674813"/>
                        <a:ext cx="1008063" cy="693737"/>
                      </a:xfrm>
                      <a:prstGeom prst="rect">
                        <a:avLst/>
                      </a:prstGeom>
                      <a:noFill/>
                      <a:ln w="38100">
                        <a:noFill/>
                        <a:miter/>
                      </a:ln>
                    </p:spPr>
                  </p:pic>
                </p:oleObj>
              </mc:Fallback>
            </mc:AlternateContent>
          </a:graphicData>
        </a:graphic>
      </p:graphicFrame>
      <p:graphicFrame>
        <p:nvGraphicFramePr>
          <p:cNvPr id="25603" name="Picture 288"/>
          <p:cNvGraphicFramePr>
            <a:graphicFrameLocks noChangeAspect="1"/>
          </p:cNvGraphicFramePr>
          <p:nvPr/>
        </p:nvGraphicFramePr>
        <p:xfrm>
          <a:off x="7412355" y="3857308"/>
          <a:ext cx="2043113" cy="911225"/>
        </p:xfrm>
        <a:graphic>
          <a:graphicData uri="http://schemas.openxmlformats.org/presentationml/2006/ole">
            <mc:AlternateContent xmlns:mc="http://schemas.openxmlformats.org/markup-compatibility/2006">
              <mc:Choice xmlns:v="urn:schemas-microsoft-com:vml" Requires="v">
                <p:oleObj spid="_x0000_s3082" name="" r:id="rId5" imgW="850900" imgH="393700" progId="Equation.3">
                  <p:embed/>
                </p:oleObj>
              </mc:Choice>
              <mc:Fallback>
                <p:oleObj name="" r:id="rId5" imgW="850900" imgH="393700" progId="Equation.3">
                  <p:embed/>
                  <p:pic>
                    <p:nvPicPr>
                      <p:cNvPr id="0" name="图片 3081"/>
                      <p:cNvPicPr/>
                      <p:nvPr/>
                    </p:nvPicPr>
                    <p:blipFill>
                      <a:blip r:embed="rId6"/>
                      <a:stretch>
                        <a:fillRect/>
                      </a:stretch>
                    </p:blipFill>
                    <p:spPr>
                      <a:xfrm>
                        <a:off x="7412355" y="3857308"/>
                        <a:ext cx="2043113" cy="911225"/>
                      </a:xfrm>
                      <a:prstGeom prst="rect">
                        <a:avLst/>
                      </a:prstGeom>
                      <a:noFill/>
                      <a:ln w="38100">
                        <a:noFill/>
                        <a:miter/>
                      </a:ln>
                    </p:spPr>
                  </p:pic>
                </p:oleObj>
              </mc:Fallback>
            </mc:AlternateContent>
          </a:graphicData>
        </a:graphic>
      </p:graphicFrame>
      <p:graphicFrame>
        <p:nvGraphicFramePr>
          <p:cNvPr id="26627" name="Picture 294"/>
          <p:cNvGraphicFramePr>
            <a:graphicFrameLocks noChangeAspect="1"/>
          </p:cNvGraphicFramePr>
          <p:nvPr/>
        </p:nvGraphicFramePr>
        <p:xfrm>
          <a:off x="9878060" y="6015355"/>
          <a:ext cx="779463" cy="779463"/>
        </p:xfrm>
        <a:graphic>
          <a:graphicData uri="http://schemas.openxmlformats.org/presentationml/2006/ole">
            <mc:AlternateContent xmlns:mc="http://schemas.openxmlformats.org/markup-compatibility/2006">
              <mc:Choice xmlns:v="urn:schemas-microsoft-com:vml" Requires="v">
                <p:oleObj spid="_x0000_s3083" name="" r:id="rId7" imgW="393700" imgH="393700" progId="Equation.3">
                  <p:embed/>
                </p:oleObj>
              </mc:Choice>
              <mc:Fallback>
                <p:oleObj name="" r:id="rId7" imgW="393700" imgH="393700" progId="Equation.3">
                  <p:embed/>
                  <p:pic>
                    <p:nvPicPr>
                      <p:cNvPr id="0" name="图片 3082"/>
                      <p:cNvPicPr/>
                      <p:nvPr/>
                    </p:nvPicPr>
                    <p:blipFill>
                      <a:blip r:embed="rId8"/>
                      <a:stretch>
                        <a:fillRect/>
                      </a:stretch>
                    </p:blipFill>
                    <p:spPr>
                      <a:xfrm>
                        <a:off x="9878060" y="6015355"/>
                        <a:ext cx="779463" cy="779463"/>
                      </a:xfrm>
                      <a:prstGeom prst="rect">
                        <a:avLst/>
                      </a:prstGeom>
                      <a:noFill/>
                      <a:ln w="38100">
                        <a:noFill/>
                        <a:miter/>
                      </a:ln>
                    </p:spPr>
                  </p:pic>
                </p:oleObj>
              </mc:Fallback>
            </mc:AlternateContent>
          </a:graphicData>
        </a:graphic>
      </p:graphicFrame>
      <p:sp>
        <p:nvSpPr>
          <p:cNvPr id="4" name="文本框 3"/>
          <p:cNvSpPr txBox="1"/>
          <p:nvPr/>
        </p:nvSpPr>
        <p:spPr>
          <a:xfrm>
            <a:off x="0" y="2779395"/>
            <a:ext cx="6218555" cy="4078605"/>
          </a:xfrm>
          <a:prstGeom prst="rect">
            <a:avLst/>
          </a:prstGeom>
          <a:solidFill>
            <a:schemeClr val="accent4">
              <a:lumMod val="20000"/>
              <a:lumOff val="80000"/>
            </a:schemeClr>
          </a:solidFill>
        </p:spPr>
        <p:txBody>
          <a:bodyPr wrap="square" rtlCol="0" anchor="t">
            <a:spAutoFit/>
          </a:bodyPr>
          <a:p>
            <a:pPr>
              <a:lnSpc>
                <a:spcPct val="120000"/>
              </a:lnSpc>
            </a:pPr>
            <a:r>
              <a:rPr lang="en-US" altLang="zh-CN" sz="2400" dirty="0">
                <a:latin typeface="Arial" panose="020B0604020202020204" pitchFamily="34" charset="0"/>
                <a:ea typeface="宋体" panose="02010600030101010101" pitchFamily="2" charset="-122"/>
                <a:sym typeface="+mn-ea"/>
              </a:rPr>
              <a:t>t</a:t>
            </a:r>
            <a:r>
              <a:rPr lang="zh-CN" altLang="zh-CN" sz="2400" dirty="0">
                <a:latin typeface="Arial" panose="020B0604020202020204" pitchFamily="34" charset="0"/>
                <a:ea typeface="宋体" panose="02010600030101010101" pitchFamily="2" charset="-122"/>
                <a:sym typeface="+mn-ea"/>
              </a:rPr>
              <a:t> —某施工过程的流水节拍；</a:t>
            </a:r>
            <a:endParaRPr lang="zh-CN" altLang="zh-CN" sz="2400" dirty="0">
              <a:latin typeface="Arial" panose="020B0604020202020204" pitchFamily="34" charset="0"/>
              <a:ea typeface="宋体" panose="02010600030101010101" pitchFamily="2" charset="-122"/>
              <a:sym typeface="+mn-ea"/>
            </a:endParaRPr>
          </a:p>
          <a:p>
            <a:pPr>
              <a:lnSpc>
                <a:spcPct val="120000"/>
              </a:lnSpc>
            </a:pPr>
            <a:r>
              <a:rPr lang="en-US" altLang="zh-CN" sz="2400" dirty="0">
                <a:latin typeface="Arial" panose="020B0604020202020204" pitchFamily="34" charset="0"/>
                <a:ea typeface="宋体" panose="02010600030101010101" pitchFamily="2" charset="-122"/>
                <a:sym typeface="+mn-ea"/>
              </a:rPr>
              <a:t>Q</a:t>
            </a:r>
            <a:r>
              <a:rPr lang="zh-CN" altLang="zh-CN" sz="2400" dirty="0">
                <a:latin typeface="Arial" panose="020B0604020202020204" pitchFamily="34" charset="0"/>
                <a:ea typeface="宋体" panose="02010600030101010101" pitchFamily="2" charset="-122"/>
                <a:sym typeface="+mn-ea"/>
              </a:rPr>
              <a:t>—某施工过程在某施工段上的工程量；</a:t>
            </a:r>
            <a:endParaRPr lang="zh-CN" altLang="zh-CN" sz="2400" dirty="0">
              <a:latin typeface="Arial" panose="020B0604020202020204" pitchFamily="34" charset="0"/>
              <a:ea typeface="宋体" panose="02010600030101010101" pitchFamily="2" charset="-122"/>
            </a:endParaRPr>
          </a:p>
          <a:p>
            <a:pPr>
              <a:lnSpc>
                <a:spcPct val="120000"/>
              </a:lnSpc>
            </a:pPr>
            <a:r>
              <a:rPr lang="en-US" altLang="zh-CN" sz="2400" dirty="0">
                <a:latin typeface="Arial" panose="020B0604020202020204" pitchFamily="34" charset="0"/>
                <a:ea typeface="宋体" panose="02010600030101010101" pitchFamily="2" charset="-122"/>
                <a:sym typeface="+mn-ea"/>
              </a:rPr>
              <a:t>S</a:t>
            </a:r>
            <a:r>
              <a:rPr lang="zh-CN" altLang="zh-CN" sz="2400" dirty="0">
                <a:latin typeface="Arial" panose="020B0604020202020204" pitchFamily="34" charset="0"/>
                <a:ea typeface="宋体" panose="02010600030101010101" pitchFamily="2" charset="-122"/>
                <a:sym typeface="+mn-ea"/>
              </a:rPr>
              <a:t> —某施工过程的人工或机械的</a:t>
            </a:r>
            <a:r>
              <a:rPr lang="zh-CN" altLang="zh-CN" sz="2400" dirty="0">
                <a:solidFill>
                  <a:srgbClr val="FF0000"/>
                </a:solidFill>
                <a:latin typeface="Arial" panose="020B0604020202020204" pitchFamily="34" charset="0"/>
                <a:ea typeface="宋体" panose="02010600030101010101" pitchFamily="2" charset="-122"/>
                <a:sym typeface="+mn-ea"/>
              </a:rPr>
              <a:t>产量定额</a:t>
            </a:r>
            <a:r>
              <a:rPr lang="zh-CN" altLang="zh-CN" sz="2400" dirty="0">
                <a:latin typeface="Arial" panose="020B0604020202020204" pitchFamily="34" charset="0"/>
                <a:ea typeface="宋体" panose="02010600030101010101" pitchFamily="2" charset="-122"/>
                <a:sym typeface="+mn-ea"/>
              </a:rPr>
              <a:t>； </a:t>
            </a:r>
            <a:r>
              <a:rPr lang="en-US" altLang="zh-CN" sz="2400" dirty="0">
                <a:latin typeface="Arial" panose="020B0604020202020204" pitchFamily="34" charset="0"/>
                <a:ea typeface="宋体" panose="02010600030101010101" pitchFamily="2" charset="-122"/>
                <a:sym typeface="+mn-ea"/>
              </a:rPr>
              <a:t>R</a:t>
            </a:r>
            <a:r>
              <a:rPr lang="zh-CN" altLang="zh-CN" sz="2400" dirty="0">
                <a:latin typeface="Arial" panose="020B0604020202020204" pitchFamily="34" charset="0"/>
                <a:ea typeface="宋体" panose="02010600030101010101" pitchFamily="2" charset="-122"/>
                <a:sym typeface="+mn-ea"/>
              </a:rPr>
              <a:t>—某施工过程的施工班组人数或机械台数；</a:t>
            </a:r>
            <a:endParaRPr lang="zh-CN" altLang="zh-CN" sz="2400" dirty="0">
              <a:latin typeface="Arial" panose="020B0604020202020204" pitchFamily="34" charset="0"/>
              <a:ea typeface="宋体" panose="02010600030101010101" pitchFamily="2" charset="-122"/>
              <a:sym typeface="+mn-ea"/>
            </a:endParaRPr>
          </a:p>
          <a:p>
            <a:pPr>
              <a:lnSpc>
                <a:spcPct val="120000"/>
              </a:lnSpc>
            </a:pPr>
            <a:r>
              <a:rPr lang="zh-CN" altLang="zh-CN" sz="2400" dirty="0">
                <a:latin typeface="Arial" panose="020B0604020202020204" pitchFamily="34" charset="0"/>
                <a:ea typeface="宋体" panose="02010600030101010101" pitchFamily="2" charset="-122"/>
                <a:sym typeface="+mn-ea"/>
              </a:rPr>
              <a:t> </a:t>
            </a:r>
            <a:r>
              <a:rPr lang="en-US" altLang="zh-CN" sz="2400" dirty="0">
                <a:latin typeface="Arial" panose="020B0604020202020204" pitchFamily="34" charset="0"/>
                <a:ea typeface="宋体" panose="02010600030101010101" pitchFamily="2" charset="-122"/>
                <a:sym typeface="+mn-ea"/>
              </a:rPr>
              <a:t>P</a:t>
            </a:r>
            <a:r>
              <a:rPr lang="zh-CN" altLang="zh-CN" sz="2400" dirty="0">
                <a:latin typeface="Arial" panose="020B0604020202020204" pitchFamily="34" charset="0"/>
                <a:ea typeface="宋体" panose="02010600030101010101" pitchFamily="2" charset="-122"/>
                <a:sym typeface="+mn-ea"/>
              </a:rPr>
              <a:t>—某施工过程在某施工段上的劳动量或机械台班量；</a:t>
            </a:r>
            <a:endParaRPr lang="zh-CN" altLang="zh-CN" sz="2400" dirty="0">
              <a:latin typeface="Arial" panose="020B0604020202020204" pitchFamily="34" charset="0"/>
              <a:ea typeface="宋体" panose="02010600030101010101" pitchFamily="2" charset="-122"/>
              <a:sym typeface="+mn-ea"/>
            </a:endParaRPr>
          </a:p>
          <a:p>
            <a:pPr>
              <a:lnSpc>
                <a:spcPct val="120000"/>
              </a:lnSpc>
            </a:pPr>
            <a:r>
              <a:rPr lang="en-US" altLang="zh-CN" sz="2400" dirty="0">
                <a:latin typeface="Arial" panose="020B0604020202020204" pitchFamily="34" charset="0"/>
                <a:ea typeface="宋体" panose="02010600030101010101" pitchFamily="2" charset="-122"/>
                <a:sym typeface="+mn-ea"/>
              </a:rPr>
              <a:t>H</a:t>
            </a:r>
            <a:r>
              <a:rPr lang="zh-CN" altLang="zh-CN" sz="2400" dirty="0">
                <a:latin typeface="Arial" panose="020B0604020202020204" pitchFamily="34" charset="0"/>
                <a:ea typeface="宋体" panose="02010600030101010101" pitchFamily="2" charset="-122"/>
                <a:sym typeface="+mn-ea"/>
              </a:rPr>
              <a:t>—某施工过程的人工或机械的</a:t>
            </a:r>
            <a:r>
              <a:rPr lang="zh-CN" altLang="zh-CN" sz="2400" dirty="0">
                <a:solidFill>
                  <a:srgbClr val="FF0000"/>
                </a:solidFill>
                <a:latin typeface="Arial" panose="020B0604020202020204" pitchFamily="34" charset="0"/>
                <a:ea typeface="宋体" panose="02010600030101010101" pitchFamily="2" charset="-122"/>
                <a:sym typeface="+mn-ea"/>
              </a:rPr>
              <a:t>时间定额</a:t>
            </a:r>
            <a:r>
              <a:rPr lang="zh-CN" altLang="zh-CN" sz="2400" dirty="0">
                <a:latin typeface="Arial" panose="020B0604020202020204" pitchFamily="34" charset="0"/>
                <a:ea typeface="宋体" panose="02010600030101010101" pitchFamily="2" charset="-122"/>
                <a:sym typeface="+mn-ea"/>
              </a:rPr>
              <a:t>；</a:t>
            </a:r>
            <a:endParaRPr lang="zh-CN" altLang="zh-CN" sz="2400" dirty="0">
              <a:latin typeface="Arial" panose="020B0604020202020204" pitchFamily="34" charset="0"/>
              <a:ea typeface="宋体" panose="02010600030101010101" pitchFamily="2" charset="-122"/>
            </a:endParaRPr>
          </a:p>
          <a:p>
            <a:pPr>
              <a:lnSpc>
                <a:spcPct val="120000"/>
              </a:lnSpc>
            </a:pPr>
            <a:r>
              <a:rPr lang="en-US" altLang="zh-CN" sz="2400" dirty="0">
                <a:latin typeface="Arial" panose="020B0604020202020204" pitchFamily="34" charset="0"/>
                <a:ea typeface="宋体" panose="02010600030101010101" pitchFamily="2" charset="-122"/>
                <a:sym typeface="+mn-ea"/>
              </a:rPr>
              <a:t>N</a:t>
            </a:r>
            <a:r>
              <a:rPr lang="zh-CN" altLang="zh-CN" sz="2400" dirty="0">
                <a:latin typeface="Arial" panose="020B0604020202020204" pitchFamily="34" charset="0"/>
                <a:ea typeface="宋体" panose="02010600030101010101" pitchFamily="2" charset="-122"/>
                <a:sym typeface="+mn-ea"/>
              </a:rPr>
              <a:t>—某施工过程的每天工作班次，宜采用一班制，若工期较紧时，可采用二班制或三班制。</a:t>
            </a:r>
            <a:endParaRPr lang="zh-CN" altLang="zh-CN" sz="2400" dirty="0">
              <a:latin typeface="Arial" panose="020B0604020202020204" pitchFamily="34" charset="0"/>
              <a:ea typeface="宋体" panose="02010600030101010101" pitchFamily="2" charset="-122"/>
              <a:sym typeface="+mn-ea"/>
            </a:endParaRPr>
          </a:p>
        </p:txBody>
      </p:sp>
      <p:sp>
        <p:nvSpPr>
          <p:cNvPr id="6" name="文本框 5"/>
          <p:cNvSpPr txBox="1"/>
          <p:nvPr/>
        </p:nvSpPr>
        <p:spPr>
          <a:xfrm>
            <a:off x="29210" y="4418965"/>
            <a:ext cx="6189345" cy="1863725"/>
          </a:xfrm>
          <a:prstGeom prst="rect">
            <a:avLst/>
          </a:prstGeom>
          <a:solidFill>
            <a:schemeClr val="accent4">
              <a:lumMod val="20000"/>
              <a:lumOff val="80000"/>
            </a:schemeClr>
          </a:solidFill>
        </p:spPr>
        <p:txBody>
          <a:bodyPr wrap="square" rtlCol="0" anchor="t">
            <a:spAutoFit/>
          </a:bodyPr>
          <a:p>
            <a:pPr algn="l">
              <a:lnSpc>
                <a:spcPct val="120000"/>
              </a:lnSpc>
              <a:buClrTx/>
              <a:buSzTx/>
            </a:pPr>
            <a:r>
              <a:rPr lang="zh-CN" altLang="en-US" dirty="0">
                <a:latin typeface="Arial" panose="020B0604020202020204" pitchFamily="34" charset="0"/>
                <a:ea typeface="宋体" panose="02010600030101010101" pitchFamily="2" charset="-122"/>
                <a:sym typeface="+mn-ea"/>
              </a:rPr>
              <a:t> </a:t>
            </a:r>
            <a:r>
              <a:rPr lang="zh-CN" altLang="zh-CN" sz="2400" dirty="0">
                <a:latin typeface="Arial" panose="020B0604020202020204" pitchFamily="34" charset="0"/>
                <a:ea typeface="宋体" panose="02010600030101010101" pitchFamily="2" charset="-122"/>
                <a:sym typeface="+mn-ea"/>
              </a:rPr>
              <a:t>t —某施工过程在某施工段的流水节拍；</a:t>
            </a:r>
            <a:endParaRPr lang="zh-CN" altLang="zh-CN" sz="2400" dirty="0">
              <a:latin typeface="Arial" panose="020B0604020202020204" pitchFamily="34" charset="0"/>
              <a:ea typeface="宋体" panose="02010600030101010101" pitchFamily="2" charset="-122"/>
            </a:endParaRPr>
          </a:p>
          <a:p>
            <a:pPr algn="l">
              <a:lnSpc>
                <a:spcPct val="120000"/>
              </a:lnSpc>
              <a:buClrTx/>
              <a:buSzTx/>
            </a:pPr>
            <a:r>
              <a:rPr lang="zh-CN" altLang="zh-CN" sz="2400" dirty="0">
                <a:latin typeface="Arial" panose="020B0604020202020204" pitchFamily="34" charset="0"/>
                <a:ea typeface="宋体" panose="02010600030101010101" pitchFamily="2" charset="-122"/>
                <a:sym typeface="+mn-ea"/>
              </a:rPr>
              <a:t>a—某施工过程在某施工段的最短估算时间；</a:t>
            </a:r>
            <a:endParaRPr lang="zh-CN" altLang="zh-CN" sz="2400" dirty="0">
              <a:latin typeface="Arial" panose="020B0604020202020204" pitchFamily="34" charset="0"/>
              <a:ea typeface="宋体" panose="02010600030101010101" pitchFamily="2" charset="-122"/>
              <a:sym typeface="+mn-ea"/>
            </a:endParaRPr>
          </a:p>
          <a:p>
            <a:pPr algn="l">
              <a:lnSpc>
                <a:spcPct val="120000"/>
              </a:lnSpc>
              <a:buClrTx/>
              <a:buSzTx/>
            </a:pPr>
            <a:r>
              <a:rPr lang="zh-CN" altLang="zh-CN" sz="2400" dirty="0">
                <a:latin typeface="Arial" panose="020B0604020202020204" pitchFamily="34" charset="0"/>
                <a:ea typeface="宋体" panose="02010600030101010101" pitchFamily="2" charset="-122"/>
                <a:sym typeface="+mn-ea"/>
              </a:rPr>
              <a:t>b —某施工过程在某施工段的最长估算时间；</a:t>
            </a:r>
            <a:endParaRPr lang="zh-CN" altLang="zh-CN" sz="2400" dirty="0">
              <a:latin typeface="Arial" panose="020B0604020202020204" pitchFamily="34" charset="0"/>
              <a:ea typeface="宋体" panose="02010600030101010101" pitchFamily="2" charset="-122"/>
            </a:endParaRPr>
          </a:p>
          <a:p>
            <a:pPr algn="l">
              <a:lnSpc>
                <a:spcPct val="120000"/>
              </a:lnSpc>
              <a:buClrTx/>
              <a:buSzTx/>
            </a:pPr>
            <a:r>
              <a:rPr lang="zh-CN" altLang="zh-CN" sz="2400" dirty="0">
                <a:latin typeface="Arial" panose="020B0604020202020204" pitchFamily="34" charset="0"/>
                <a:ea typeface="宋体" panose="02010600030101010101" pitchFamily="2" charset="-122"/>
                <a:sym typeface="+mn-ea"/>
              </a:rPr>
              <a:t>c—某施工过程在某施工段的正常估算时间。</a:t>
            </a:r>
            <a:endParaRPr lang="zh-CN" altLang="zh-CN" sz="2400" dirty="0">
              <a:latin typeface="Arial" panose="020B0604020202020204" pitchFamily="34" charset="0"/>
              <a:ea typeface="宋体" panose="02010600030101010101" pitchFamily="2" charset="-122"/>
            </a:endParaRPr>
          </a:p>
        </p:txBody>
      </p:sp>
      <p:sp>
        <p:nvSpPr>
          <p:cNvPr id="7" name="文本框 6"/>
          <p:cNvSpPr txBox="1"/>
          <p:nvPr/>
        </p:nvSpPr>
        <p:spPr>
          <a:xfrm>
            <a:off x="0" y="1087755"/>
            <a:ext cx="5506720" cy="1420495"/>
          </a:xfrm>
          <a:prstGeom prst="rect">
            <a:avLst/>
          </a:prstGeom>
          <a:solidFill>
            <a:schemeClr val="accent4">
              <a:lumMod val="20000"/>
              <a:lumOff val="80000"/>
            </a:schemeClr>
          </a:solidFill>
        </p:spPr>
        <p:txBody>
          <a:bodyPr wrap="square" rtlCol="0" anchor="t">
            <a:spAutoFit/>
          </a:bodyPr>
          <a:p>
            <a:pPr algn="l">
              <a:lnSpc>
                <a:spcPct val="120000"/>
              </a:lnSpc>
              <a:buClrTx/>
              <a:buSzTx/>
            </a:pPr>
            <a:r>
              <a:rPr lang="zh-CN" altLang="zh-CN" sz="2400" dirty="0">
                <a:latin typeface="Arial" panose="020B0604020202020204" pitchFamily="34" charset="0"/>
                <a:ea typeface="宋体" panose="02010600030101010101" pitchFamily="2" charset="-122"/>
                <a:sym typeface="+mn-ea"/>
              </a:rPr>
              <a:t> t—某施工过程在某施工段的流水节拍；  </a:t>
            </a:r>
            <a:endParaRPr lang="zh-CN" altLang="zh-CN" sz="2400" dirty="0">
              <a:latin typeface="Arial" panose="020B0604020202020204" pitchFamily="34" charset="0"/>
              <a:ea typeface="宋体" panose="02010600030101010101" pitchFamily="2" charset="-122"/>
            </a:endParaRPr>
          </a:p>
          <a:p>
            <a:pPr algn="l">
              <a:lnSpc>
                <a:spcPct val="120000"/>
              </a:lnSpc>
              <a:buClrTx/>
              <a:buSzTx/>
            </a:pPr>
            <a:r>
              <a:rPr lang="zh-CN" altLang="zh-CN" sz="2400" dirty="0">
                <a:latin typeface="Arial" panose="020B0604020202020204" pitchFamily="34" charset="0"/>
                <a:ea typeface="宋体" panose="02010600030101010101" pitchFamily="2" charset="-122"/>
                <a:sym typeface="+mn-ea"/>
              </a:rPr>
              <a:t> T—某施工过程的持续时间；   </a:t>
            </a:r>
            <a:endParaRPr lang="zh-CN" altLang="zh-CN" sz="2400" dirty="0">
              <a:latin typeface="Arial" panose="020B0604020202020204" pitchFamily="34" charset="0"/>
              <a:ea typeface="宋体" panose="02010600030101010101" pitchFamily="2" charset="-122"/>
            </a:endParaRPr>
          </a:p>
          <a:p>
            <a:pPr algn="l">
              <a:lnSpc>
                <a:spcPct val="120000"/>
              </a:lnSpc>
              <a:buClrTx/>
              <a:buSzTx/>
            </a:pPr>
            <a:r>
              <a:rPr lang="zh-CN" altLang="zh-CN" sz="2400" dirty="0">
                <a:latin typeface="Arial" panose="020B0604020202020204" pitchFamily="34" charset="0"/>
                <a:ea typeface="宋体" panose="02010600030101010101" pitchFamily="2" charset="-122"/>
                <a:sym typeface="+mn-ea"/>
              </a:rPr>
              <a:t> m—某施工过程的施工段数。</a:t>
            </a:r>
            <a:endParaRPr lang="zh-CN" altLang="zh-CN" sz="2400" dirty="0">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 calcmode="lin" valueType="num">
                                      <p:cBhvr>
                                        <p:cTn id="7" dur="500" fill="hold"/>
                                        <p:tgtEl>
                                          <p:spTgt spid="154"/>
                                        </p:tgtEl>
                                        <p:attrNameLst>
                                          <p:attrName>ppt_w</p:attrName>
                                        </p:attrNameLst>
                                      </p:cBhvr>
                                      <p:tavLst>
                                        <p:tav tm="0">
                                          <p:val>
                                            <p:fltVal val="0"/>
                                          </p:val>
                                        </p:tav>
                                        <p:tav tm="100000">
                                          <p:val>
                                            <p:strVal val="#ppt_w"/>
                                          </p:val>
                                        </p:tav>
                                      </p:tavLst>
                                    </p:anim>
                                    <p:anim calcmode="lin" valueType="num">
                                      <p:cBhvr>
                                        <p:cTn id="8" dur="500" fill="hold"/>
                                        <p:tgtEl>
                                          <p:spTgt spid="154"/>
                                        </p:tgtEl>
                                        <p:attrNameLst>
                                          <p:attrName>ppt_h</p:attrName>
                                        </p:attrNameLst>
                                      </p:cBhvr>
                                      <p:tavLst>
                                        <p:tav tm="0">
                                          <p:val>
                                            <p:fltVal val="0"/>
                                          </p:val>
                                        </p:tav>
                                        <p:tav tm="100000">
                                          <p:val>
                                            <p:strVal val="#ppt_h"/>
                                          </p:val>
                                        </p:tav>
                                      </p:tavLst>
                                    </p:anim>
                                    <p:animEffect transition="in" filter="fade">
                                      <p:cBhvr>
                                        <p:cTn id="9" dur="500"/>
                                        <p:tgtEl>
                                          <p:spTgt spid="15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35"/>
                                        </p:tgtEl>
                                        <p:attrNameLst>
                                          <p:attrName>style.visibility</p:attrName>
                                        </p:attrNameLst>
                                      </p:cBhvr>
                                      <p:to>
                                        <p:strVal val="visible"/>
                                      </p:to>
                                    </p:set>
                                    <p:animEffect transition="in" filter="wipe(left)">
                                      <p:cBhvr>
                                        <p:cTn id="13" dur="500"/>
                                        <p:tgtEl>
                                          <p:spTgt spid="135"/>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132"/>
                                        </p:tgtEl>
                                        <p:attrNameLst>
                                          <p:attrName>style.visibility</p:attrName>
                                        </p:attrNameLst>
                                      </p:cBhvr>
                                      <p:to>
                                        <p:strVal val="visible"/>
                                      </p:to>
                                    </p:set>
                                    <p:animEffect transition="in" filter="wipe(right)">
                                      <p:cBhvr>
                                        <p:cTn id="17" dur="500"/>
                                        <p:tgtEl>
                                          <p:spTgt spid="132"/>
                                        </p:tgtEl>
                                      </p:cBhvr>
                                    </p:animEffect>
                                  </p:childTnLst>
                                </p:cTn>
                              </p:par>
                              <p:par>
                                <p:cTn id="18" presetID="52" presetClass="entr" presetSubtype="0" fill="hold" grpId="0" nodeType="withEffect">
                                  <p:stCondLst>
                                    <p:cond delay="200"/>
                                  </p:stCondLst>
                                  <p:childTnLst>
                                    <p:set>
                                      <p:cBhvr>
                                        <p:cTn id="19" dur="1" fill="hold">
                                          <p:stCondLst>
                                            <p:cond delay="0"/>
                                          </p:stCondLst>
                                        </p:cTn>
                                        <p:tgtEl>
                                          <p:spTgt spid="143"/>
                                        </p:tgtEl>
                                        <p:attrNameLst>
                                          <p:attrName>style.visibility</p:attrName>
                                        </p:attrNameLst>
                                      </p:cBhvr>
                                      <p:to>
                                        <p:strVal val="visible"/>
                                      </p:to>
                                    </p:set>
                                    <p:animScale>
                                      <p:cBhvr>
                                        <p:cTn id="20" dur="1000" decel="50000" fill="hold">
                                          <p:stCondLst>
                                            <p:cond delay="0"/>
                                          </p:stCondLst>
                                        </p:cTn>
                                        <p:tgtEl>
                                          <p:spTgt spid="1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143"/>
                                        </p:tgtEl>
                                        <p:attrNameLst>
                                          <p:attrName>ppt_x</p:attrName>
                                          <p:attrName>ppt_y</p:attrName>
                                        </p:attrNameLst>
                                      </p:cBhvr>
                                    </p:animMotion>
                                    <p:animEffect transition="in" filter="fade">
                                      <p:cBhvr>
                                        <p:cTn id="22" dur="1000"/>
                                        <p:tgtEl>
                                          <p:spTgt spid="143"/>
                                        </p:tgtEl>
                                      </p:cBhvr>
                                    </p:animEffect>
                                  </p:childTnLst>
                                </p:cTn>
                              </p:par>
                              <p:par>
                                <p:cTn id="23" presetID="52" presetClass="entr" presetSubtype="0" fill="hold" grpId="0" nodeType="withEffect">
                                  <p:stCondLst>
                                    <p:cond delay="600"/>
                                  </p:stCondLst>
                                  <p:childTnLst>
                                    <p:set>
                                      <p:cBhvr>
                                        <p:cTn id="24" dur="1" fill="hold">
                                          <p:stCondLst>
                                            <p:cond delay="0"/>
                                          </p:stCondLst>
                                        </p:cTn>
                                        <p:tgtEl>
                                          <p:spTgt spid="144"/>
                                        </p:tgtEl>
                                        <p:attrNameLst>
                                          <p:attrName>style.visibility</p:attrName>
                                        </p:attrNameLst>
                                      </p:cBhvr>
                                      <p:to>
                                        <p:strVal val="visible"/>
                                      </p:to>
                                    </p:set>
                                    <p:animScale>
                                      <p:cBhvr>
                                        <p:cTn id="25" dur="1000" decel="50000" fill="hold">
                                          <p:stCondLst>
                                            <p:cond delay="0"/>
                                          </p:stCondLst>
                                        </p:cTn>
                                        <p:tgtEl>
                                          <p:spTgt spid="1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44"/>
                                        </p:tgtEl>
                                        <p:attrNameLst>
                                          <p:attrName>ppt_x</p:attrName>
                                          <p:attrName>ppt_y</p:attrName>
                                        </p:attrNameLst>
                                      </p:cBhvr>
                                    </p:animMotion>
                                    <p:animEffect transition="in" filter="fade">
                                      <p:cBhvr>
                                        <p:cTn id="27" dur="1000"/>
                                        <p:tgtEl>
                                          <p:spTgt spid="144"/>
                                        </p:tgtEl>
                                      </p:cBhvr>
                                    </p:animEffect>
                                  </p:childTnLst>
                                </p:cTn>
                              </p:par>
                              <p:par>
                                <p:cTn id="28" presetID="52" presetClass="entr" presetSubtype="0" fill="hold" grpId="0" nodeType="withEffect">
                                  <p:stCondLst>
                                    <p:cond delay="1000"/>
                                  </p:stCondLst>
                                  <p:childTnLst>
                                    <p:set>
                                      <p:cBhvr>
                                        <p:cTn id="29" dur="1" fill="hold">
                                          <p:stCondLst>
                                            <p:cond delay="0"/>
                                          </p:stCondLst>
                                        </p:cTn>
                                        <p:tgtEl>
                                          <p:spTgt spid="145"/>
                                        </p:tgtEl>
                                        <p:attrNameLst>
                                          <p:attrName>style.visibility</p:attrName>
                                        </p:attrNameLst>
                                      </p:cBhvr>
                                      <p:to>
                                        <p:strVal val="visible"/>
                                      </p:to>
                                    </p:set>
                                    <p:animScale>
                                      <p:cBhvr>
                                        <p:cTn id="30" dur="1000" decel="50000" fill="hold">
                                          <p:stCondLst>
                                            <p:cond delay="0"/>
                                          </p:stCondLst>
                                        </p:cTn>
                                        <p:tgtEl>
                                          <p:spTgt spid="1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145"/>
                                        </p:tgtEl>
                                        <p:attrNameLst>
                                          <p:attrName>ppt_x</p:attrName>
                                          <p:attrName>ppt_y</p:attrName>
                                        </p:attrNameLst>
                                      </p:cBhvr>
                                    </p:animMotion>
                                    <p:animEffect transition="in" filter="fade">
                                      <p:cBhvr>
                                        <p:cTn id="32" dur="1000"/>
                                        <p:tgtEl>
                                          <p:spTgt spid="145"/>
                                        </p:tgtEl>
                                      </p:cBhvr>
                                    </p:animEffect>
                                  </p:childTnLst>
                                </p:cTn>
                              </p:par>
                              <p:par>
                                <p:cTn id="33" presetID="12" presetClass="entr" presetSubtype="2" fill="hold" nodeType="withEffect">
                                  <p:stCondLst>
                                    <p:cond delay="0"/>
                                  </p:stCondLst>
                                  <p:childTnLst>
                                    <p:set>
                                      <p:cBhvr>
                                        <p:cTn id="34" dur="1" fill="hold">
                                          <p:stCondLst>
                                            <p:cond delay="0"/>
                                          </p:stCondLst>
                                        </p:cTn>
                                        <p:tgtEl>
                                          <p:spTgt spid="141"/>
                                        </p:tgtEl>
                                        <p:attrNameLst>
                                          <p:attrName>style.visibility</p:attrName>
                                        </p:attrNameLst>
                                      </p:cBhvr>
                                      <p:to>
                                        <p:strVal val="visible"/>
                                      </p:to>
                                    </p:set>
                                    <p:anim calcmode="lin" valueType="num">
                                      <p:cBhvr additive="base">
                                        <p:cTn id="35" dur="500"/>
                                        <p:tgtEl>
                                          <p:spTgt spid="141"/>
                                        </p:tgtEl>
                                        <p:attrNameLst>
                                          <p:attrName>ppt_x</p:attrName>
                                        </p:attrNameLst>
                                      </p:cBhvr>
                                      <p:tavLst>
                                        <p:tav tm="0">
                                          <p:val>
                                            <p:strVal val="#ppt_x+#ppt_w*1.125000"/>
                                          </p:val>
                                        </p:tav>
                                        <p:tav tm="100000">
                                          <p:val>
                                            <p:strVal val="#ppt_x"/>
                                          </p:val>
                                        </p:tav>
                                      </p:tavLst>
                                    </p:anim>
                                    <p:animEffect transition="in" filter="wipe(left)">
                                      <p:cBhvr>
                                        <p:cTn id="36" dur="500"/>
                                        <p:tgtEl>
                                          <p:spTgt spid="141"/>
                                        </p:tgtEl>
                                      </p:cBhvr>
                                    </p:animEffect>
                                  </p:childTnLst>
                                </p:cTn>
                              </p:par>
                              <p:par>
                                <p:cTn id="37" presetID="12" presetClass="entr" presetSubtype="2" fill="hold" nodeType="withEffect">
                                  <p:stCondLst>
                                    <p:cond delay="0"/>
                                  </p:stCondLst>
                                  <p:childTnLst>
                                    <p:set>
                                      <p:cBhvr>
                                        <p:cTn id="38" dur="1" fill="hold">
                                          <p:stCondLst>
                                            <p:cond delay="0"/>
                                          </p:stCondLst>
                                        </p:cTn>
                                        <p:tgtEl>
                                          <p:spTgt spid="140"/>
                                        </p:tgtEl>
                                        <p:attrNameLst>
                                          <p:attrName>style.visibility</p:attrName>
                                        </p:attrNameLst>
                                      </p:cBhvr>
                                      <p:to>
                                        <p:strVal val="visible"/>
                                      </p:to>
                                    </p:set>
                                    <p:anim calcmode="lin" valueType="num">
                                      <p:cBhvr additive="base">
                                        <p:cTn id="39" dur="500"/>
                                        <p:tgtEl>
                                          <p:spTgt spid="140"/>
                                        </p:tgtEl>
                                        <p:attrNameLst>
                                          <p:attrName>ppt_x</p:attrName>
                                        </p:attrNameLst>
                                      </p:cBhvr>
                                      <p:tavLst>
                                        <p:tav tm="0">
                                          <p:val>
                                            <p:strVal val="#ppt_x+#ppt_w*1.125000"/>
                                          </p:val>
                                        </p:tav>
                                        <p:tav tm="100000">
                                          <p:val>
                                            <p:strVal val="#ppt_x"/>
                                          </p:val>
                                        </p:tav>
                                      </p:tavLst>
                                    </p:anim>
                                    <p:animEffect transition="in" filter="wipe(left)">
                                      <p:cBhvr>
                                        <p:cTn id="40" dur="500"/>
                                        <p:tgtEl>
                                          <p:spTgt spid="140"/>
                                        </p:tgtEl>
                                      </p:cBhvr>
                                    </p:animEffect>
                                  </p:childTnLst>
                                </p:cTn>
                              </p:par>
                              <p:par>
                                <p:cTn id="41" presetID="12" presetClass="entr" presetSubtype="2" fill="hold" nodeType="withEffect">
                                  <p:stCondLst>
                                    <p:cond delay="0"/>
                                  </p:stCondLst>
                                  <p:childTnLst>
                                    <p:set>
                                      <p:cBhvr>
                                        <p:cTn id="42" dur="1" fill="hold">
                                          <p:stCondLst>
                                            <p:cond delay="0"/>
                                          </p:stCondLst>
                                        </p:cTn>
                                        <p:tgtEl>
                                          <p:spTgt spid="139"/>
                                        </p:tgtEl>
                                        <p:attrNameLst>
                                          <p:attrName>style.visibility</p:attrName>
                                        </p:attrNameLst>
                                      </p:cBhvr>
                                      <p:to>
                                        <p:strVal val="visible"/>
                                      </p:to>
                                    </p:set>
                                    <p:anim calcmode="lin" valueType="num">
                                      <p:cBhvr additive="base">
                                        <p:cTn id="43" dur="500"/>
                                        <p:tgtEl>
                                          <p:spTgt spid="139"/>
                                        </p:tgtEl>
                                        <p:attrNameLst>
                                          <p:attrName>ppt_x</p:attrName>
                                        </p:attrNameLst>
                                      </p:cBhvr>
                                      <p:tavLst>
                                        <p:tav tm="0">
                                          <p:val>
                                            <p:strVal val="#ppt_x+#ppt_w*1.125000"/>
                                          </p:val>
                                        </p:tav>
                                        <p:tav tm="100000">
                                          <p:val>
                                            <p:strVal val="#ppt_x"/>
                                          </p:val>
                                        </p:tav>
                                      </p:tavLst>
                                    </p:anim>
                                    <p:animEffect transition="in" filter="wipe(left)">
                                      <p:cBhvr>
                                        <p:cTn id="44" dur="500"/>
                                        <p:tgtEl>
                                          <p:spTgt spid="13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49"/>
                                        </p:tgtEl>
                                        <p:attrNameLst>
                                          <p:attrName>style.visibility</p:attrName>
                                        </p:attrNameLst>
                                      </p:cBhvr>
                                      <p:to>
                                        <p:strVal val="visible"/>
                                      </p:to>
                                    </p:set>
                                    <p:animEffect transition="in" filter="wipe(left)">
                                      <p:cBhvr>
                                        <p:cTn id="49" dur="500"/>
                                        <p:tgtEl>
                                          <p:spTgt spid="149"/>
                                        </p:tgtEl>
                                      </p:cBhvr>
                                    </p:animEffect>
                                  </p:childTnLst>
                                </p:cTn>
                              </p:par>
                            </p:childTnLst>
                          </p:cTn>
                        </p:par>
                        <p:par>
                          <p:cTn id="50" fill="hold">
                            <p:stCondLst>
                              <p:cond delay="500"/>
                            </p:stCondLst>
                            <p:childTnLst>
                              <p:par>
                                <p:cTn id="51" presetID="1" presetClass="entr" presetSubtype="0" fill="hold" nodeType="afterEffect">
                                  <p:stCondLst>
                                    <p:cond delay="0"/>
                                  </p:stCondLst>
                                  <p:childTnLst>
                                    <p:set>
                                      <p:cBhvr>
                                        <p:cTn id="52" dur="1" fill="hold">
                                          <p:stCondLst>
                                            <p:cond delay="0"/>
                                          </p:stCondLst>
                                        </p:cTn>
                                        <p:tgtEl>
                                          <p:spTgt spid="23555"/>
                                        </p:tgtEl>
                                        <p:attrNameLst>
                                          <p:attrName>style.visibility</p:attrName>
                                        </p:attrNameLst>
                                      </p:cBhvr>
                                      <p:to>
                                        <p:strVal val="visible"/>
                                      </p:to>
                                    </p:set>
                                  </p:childTnLst>
                                </p:cTn>
                              </p:par>
                            </p:childTnLst>
                          </p:cTn>
                        </p:par>
                        <p:par>
                          <p:cTn id="53" fill="hold">
                            <p:stCondLst>
                              <p:cond delay="500"/>
                            </p:stCondLst>
                            <p:childTnLst>
                              <p:par>
                                <p:cTn id="54" presetID="1" presetClass="entr" presetSubtype="0" fill="hold" nodeType="afterEffect">
                                  <p:stCondLst>
                                    <p:cond delay="0"/>
                                  </p:stCondLst>
                                  <p:childTnLst>
                                    <p:set>
                                      <p:cBhvr>
                                        <p:cTn id="55" dur="1" fill="hold">
                                          <p:stCondLst>
                                            <p:cond delay="0"/>
                                          </p:stCondLst>
                                        </p:cTn>
                                        <p:tgtEl>
                                          <p:spTgt spid="23556"/>
                                        </p:tgtEl>
                                        <p:attrNameLst>
                                          <p:attrName>style.visibility</p:attrName>
                                        </p:attrNameLst>
                                      </p:cBhvr>
                                      <p:to>
                                        <p:strVal val="visible"/>
                                      </p:to>
                                    </p:set>
                                  </p:childTnLst>
                                </p:cTn>
                              </p:par>
                            </p:childTnLst>
                          </p:cTn>
                        </p:par>
                        <p:par>
                          <p:cTn id="56" fill="hold">
                            <p:stCondLst>
                              <p:cond delay="500"/>
                            </p:stCondLst>
                            <p:childTnLst>
                              <p:par>
                                <p:cTn id="57" presetID="2" presetClass="entr" presetSubtype="4" fill="hold" grpId="0" nodeType="after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500" fill="hold"/>
                                        <p:tgtEl>
                                          <p:spTgt spid="4"/>
                                        </p:tgtEl>
                                        <p:attrNameLst>
                                          <p:attrName>ppt_x</p:attrName>
                                        </p:attrNameLst>
                                      </p:cBhvr>
                                      <p:tavLst>
                                        <p:tav tm="0">
                                          <p:val>
                                            <p:strVal val="#ppt_x"/>
                                          </p:val>
                                        </p:tav>
                                        <p:tav tm="100000">
                                          <p:val>
                                            <p:strVal val="#ppt_x"/>
                                          </p:val>
                                        </p:tav>
                                      </p:tavLst>
                                    </p:anim>
                                    <p:anim calcmode="lin" valueType="num">
                                      <p:cBhvr additive="base">
                                        <p:cTn id="6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xit" presetSubtype="4" fill="hold" grpId="2" nodeType="clickEffect">
                                  <p:stCondLst>
                                    <p:cond delay="0"/>
                                  </p:stCondLst>
                                  <p:childTnLst>
                                    <p:anim calcmode="lin" valueType="num">
                                      <p:cBhvr additive="base">
                                        <p:cTn id="64" dur="1000"/>
                                        <p:tgtEl>
                                          <p:spTgt spid="4"/>
                                        </p:tgtEl>
                                        <p:attrNameLst>
                                          <p:attrName>ppt_x</p:attrName>
                                        </p:attrNameLst>
                                      </p:cBhvr>
                                      <p:tavLst>
                                        <p:tav tm="0">
                                          <p:val>
                                            <p:strVal val="ppt_x"/>
                                          </p:val>
                                        </p:tav>
                                        <p:tav tm="100000">
                                          <p:val>
                                            <p:strVal val="ppt_x"/>
                                          </p:val>
                                        </p:tav>
                                      </p:tavLst>
                                    </p:anim>
                                    <p:anim calcmode="lin" valueType="num">
                                      <p:cBhvr additive="base">
                                        <p:cTn id="65" dur="1000"/>
                                        <p:tgtEl>
                                          <p:spTgt spid="4"/>
                                        </p:tgtEl>
                                        <p:attrNameLst>
                                          <p:attrName>ppt_y</p:attrName>
                                        </p:attrNameLst>
                                      </p:cBhvr>
                                      <p:tavLst>
                                        <p:tav tm="0">
                                          <p:val>
                                            <p:strVal val="ppt_y"/>
                                          </p:val>
                                        </p:tav>
                                        <p:tav tm="100000">
                                          <p:val>
                                            <p:strVal val="1+ppt_h/2"/>
                                          </p:val>
                                        </p:tav>
                                      </p:tavLst>
                                    </p:anim>
                                    <p:set>
                                      <p:cBhvr>
                                        <p:cTn id="66" dur="1" fill="hold">
                                          <p:stCondLst>
                                            <p:cond delay="998"/>
                                          </p:stCondLst>
                                        </p:cTn>
                                        <p:tgtEl>
                                          <p:spTgt spid="4"/>
                                        </p:tgtEl>
                                        <p:attrNameLst>
                                          <p:attrName>style.visibility</p:attrName>
                                        </p:attrNameLst>
                                      </p:cBhvr>
                                      <p:to>
                                        <p:strVal val="hidden"/>
                                      </p:to>
                                    </p:set>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151"/>
                                        </p:tgtEl>
                                        <p:attrNameLst>
                                          <p:attrName>style.visibility</p:attrName>
                                        </p:attrNameLst>
                                      </p:cBhvr>
                                      <p:to>
                                        <p:strVal val="visible"/>
                                      </p:to>
                                    </p:set>
                                    <p:animEffect transition="in" filter="wipe(left)">
                                      <p:cBhvr>
                                        <p:cTn id="70" dur="500"/>
                                        <p:tgtEl>
                                          <p:spTgt spid="151"/>
                                        </p:tgtEl>
                                      </p:cBhvr>
                                    </p:animEffect>
                                  </p:childTnLst>
                                </p:cTn>
                              </p:par>
                            </p:childTnLst>
                          </p:cTn>
                        </p:par>
                        <p:par>
                          <p:cTn id="71" fill="hold">
                            <p:stCondLst>
                              <p:cond delay="1500"/>
                            </p:stCondLst>
                            <p:childTnLst>
                              <p:par>
                                <p:cTn id="72" presetID="1" presetClass="entr" presetSubtype="0" fill="hold" nodeType="afterEffect">
                                  <p:stCondLst>
                                    <p:cond delay="0"/>
                                  </p:stCondLst>
                                  <p:childTnLst>
                                    <p:set>
                                      <p:cBhvr>
                                        <p:cTn id="73" dur="1" fill="hold">
                                          <p:stCondLst>
                                            <p:cond delay="0"/>
                                          </p:stCondLst>
                                        </p:cTn>
                                        <p:tgtEl>
                                          <p:spTgt spid="25603"/>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000" fill="hold">
                                          <p:stCondLst>
                                            <p:cond delay="0"/>
                                          </p:stCondLst>
                                        </p:cTn>
                                        <p:tgtEl>
                                          <p:spTgt spid="6"/>
                                        </p:tgtEl>
                                        <p:attrNameLst>
                                          <p:attrName>style.visibility</p:attrName>
                                        </p:attrNameLst>
                                      </p:cBhvr>
                                      <p:to>
                                        <p:strVal val="visible"/>
                                      </p:to>
                                    </p:set>
                                    <p:anim calcmode="lin" valueType="num">
                                      <p:cBhvr additive="base">
                                        <p:cTn id="78" dur="1000" fill="hold"/>
                                        <p:tgtEl>
                                          <p:spTgt spid="6"/>
                                        </p:tgtEl>
                                        <p:attrNameLst>
                                          <p:attrName>ppt_x</p:attrName>
                                        </p:attrNameLst>
                                      </p:cBhvr>
                                      <p:tavLst>
                                        <p:tav tm="0">
                                          <p:val>
                                            <p:strVal val="#ppt_x"/>
                                          </p:val>
                                        </p:tav>
                                        <p:tav tm="100000">
                                          <p:val>
                                            <p:strVal val="#ppt_x"/>
                                          </p:val>
                                        </p:tav>
                                      </p:tavLst>
                                    </p:anim>
                                    <p:anim calcmode="lin" valueType="num">
                                      <p:cBhvr additive="base">
                                        <p:cTn id="79"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xit" presetSubtype="4" fill="hold" grpId="1" nodeType="clickEffect">
                                  <p:stCondLst>
                                    <p:cond delay="0"/>
                                  </p:stCondLst>
                                  <p:childTnLst>
                                    <p:anim calcmode="lin" valueType="num">
                                      <p:cBhvr additive="base">
                                        <p:cTn id="83" dur="1000"/>
                                        <p:tgtEl>
                                          <p:spTgt spid="6"/>
                                        </p:tgtEl>
                                        <p:attrNameLst>
                                          <p:attrName>ppt_x</p:attrName>
                                        </p:attrNameLst>
                                      </p:cBhvr>
                                      <p:tavLst>
                                        <p:tav tm="0">
                                          <p:val>
                                            <p:strVal val="ppt_x"/>
                                          </p:val>
                                        </p:tav>
                                        <p:tav tm="100000">
                                          <p:val>
                                            <p:strVal val="ppt_x"/>
                                          </p:val>
                                        </p:tav>
                                      </p:tavLst>
                                    </p:anim>
                                    <p:anim calcmode="lin" valueType="num">
                                      <p:cBhvr additive="base">
                                        <p:cTn id="84" dur="1000"/>
                                        <p:tgtEl>
                                          <p:spTgt spid="6"/>
                                        </p:tgtEl>
                                        <p:attrNameLst>
                                          <p:attrName>ppt_y</p:attrName>
                                        </p:attrNameLst>
                                      </p:cBhvr>
                                      <p:tavLst>
                                        <p:tav tm="0">
                                          <p:val>
                                            <p:strVal val="ppt_y"/>
                                          </p:val>
                                        </p:tav>
                                        <p:tav tm="100000">
                                          <p:val>
                                            <p:strVal val="1+ppt_h/2"/>
                                          </p:val>
                                        </p:tav>
                                      </p:tavLst>
                                    </p:anim>
                                    <p:set>
                                      <p:cBhvr>
                                        <p:cTn id="85" dur="1" fill="hold">
                                          <p:stCondLst>
                                            <p:cond delay="998"/>
                                          </p:stCondLst>
                                        </p:cTn>
                                        <p:tgtEl>
                                          <p:spTgt spid="6"/>
                                        </p:tgtEl>
                                        <p:attrNameLst>
                                          <p:attrName>style.visibility</p:attrName>
                                        </p:attrNameLst>
                                      </p:cBhvr>
                                      <p:to>
                                        <p:strVal val="hidden"/>
                                      </p:to>
                                    </p:set>
                                  </p:childTnLst>
                                </p:cTn>
                              </p:par>
                            </p:childTnLst>
                          </p:cTn>
                        </p:par>
                        <p:par>
                          <p:cTn id="86" fill="hold">
                            <p:stCondLst>
                              <p:cond delay="1000"/>
                            </p:stCondLst>
                            <p:childTnLst>
                              <p:par>
                                <p:cTn id="87" presetID="22" presetClass="entr" presetSubtype="8" fill="hold" grpId="0" nodeType="afterEffect">
                                  <p:stCondLst>
                                    <p:cond delay="0"/>
                                  </p:stCondLst>
                                  <p:childTnLst>
                                    <p:set>
                                      <p:cBhvr>
                                        <p:cTn id="88" dur="1" fill="hold">
                                          <p:stCondLst>
                                            <p:cond delay="0"/>
                                          </p:stCondLst>
                                        </p:cTn>
                                        <p:tgtEl>
                                          <p:spTgt spid="152"/>
                                        </p:tgtEl>
                                        <p:attrNameLst>
                                          <p:attrName>style.visibility</p:attrName>
                                        </p:attrNameLst>
                                      </p:cBhvr>
                                      <p:to>
                                        <p:strVal val="visible"/>
                                      </p:to>
                                    </p:set>
                                    <p:animEffect transition="in" filter="wipe(left)">
                                      <p:cBhvr>
                                        <p:cTn id="89" dur="500"/>
                                        <p:tgtEl>
                                          <p:spTgt spid="152"/>
                                        </p:tgtEl>
                                      </p:cBhvr>
                                    </p:animEffect>
                                  </p:childTnLst>
                                </p:cTn>
                              </p:par>
                            </p:childTnLst>
                          </p:cTn>
                        </p:par>
                        <p:par>
                          <p:cTn id="90" fill="hold">
                            <p:stCondLst>
                              <p:cond delay="1500"/>
                            </p:stCondLst>
                            <p:childTnLst>
                              <p:par>
                                <p:cTn id="91" presetID="1" presetClass="entr" presetSubtype="0" fill="hold" nodeType="afterEffect">
                                  <p:stCondLst>
                                    <p:cond delay="0"/>
                                  </p:stCondLst>
                                  <p:childTnLst>
                                    <p:set>
                                      <p:cBhvr>
                                        <p:cTn id="92" dur="1" fill="hold">
                                          <p:stCondLst>
                                            <p:cond delay="0"/>
                                          </p:stCondLst>
                                        </p:cTn>
                                        <p:tgtEl>
                                          <p:spTgt spid="26627"/>
                                        </p:tgtEl>
                                        <p:attrNameLst>
                                          <p:attrName>style.visibility</p:attrName>
                                        </p:attrNameLst>
                                      </p:cBhvr>
                                      <p:to>
                                        <p:strVal val="visible"/>
                                      </p:to>
                                    </p:set>
                                  </p:childTnLst>
                                </p:cTn>
                              </p:par>
                            </p:childTnLst>
                          </p:cTn>
                        </p:par>
                        <p:par>
                          <p:cTn id="93" fill="hold">
                            <p:stCondLst>
                              <p:cond delay="1500"/>
                            </p:stCondLst>
                            <p:childTnLst>
                              <p:par>
                                <p:cTn id="94" presetID="2" presetClass="entr" presetSubtype="1" fill="hold" grpId="0" nodeType="afterEffect">
                                  <p:stCondLst>
                                    <p:cond delay="0"/>
                                  </p:stCondLst>
                                  <p:childTnLst>
                                    <p:set>
                                      <p:cBhvr>
                                        <p:cTn id="95" dur="1000" fill="hold">
                                          <p:stCondLst>
                                            <p:cond delay="0"/>
                                          </p:stCondLst>
                                        </p:cTn>
                                        <p:tgtEl>
                                          <p:spTgt spid="7"/>
                                        </p:tgtEl>
                                        <p:attrNameLst>
                                          <p:attrName>style.visibility</p:attrName>
                                        </p:attrNameLst>
                                      </p:cBhvr>
                                      <p:to>
                                        <p:strVal val="visible"/>
                                      </p:to>
                                    </p:set>
                                    <p:anim calcmode="lin" valueType="num">
                                      <p:cBhvr additive="base">
                                        <p:cTn id="96" dur="1000" fill="hold"/>
                                        <p:tgtEl>
                                          <p:spTgt spid="7"/>
                                        </p:tgtEl>
                                        <p:attrNameLst>
                                          <p:attrName>ppt_x</p:attrName>
                                        </p:attrNameLst>
                                      </p:cBhvr>
                                      <p:tavLst>
                                        <p:tav tm="0">
                                          <p:val>
                                            <p:strVal val="#ppt_x"/>
                                          </p:val>
                                        </p:tav>
                                        <p:tav tm="100000">
                                          <p:val>
                                            <p:strVal val="#ppt_x"/>
                                          </p:val>
                                        </p:tav>
                                      </p:tavLst>
                                    </p:anim>
                                    <p:anim calcmode="lin" valueType="num">
                                      <p:cBhvr additive="base">
                                        <p:cTn id="97"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bldLvl="0" animBg="1"/>
      <p:bldP spid="135" grpId="0" bldLvl="0" animBg="1"/>
      <p:bldP spid="143" grpId="0" bldLvl="0" animBg="1"/>
      <p:bldP spid="144" grpId="0" bldLvl="0" animBg="1"/>
      <p:bldP spid="145" grpId="0" bldLvl="0" animBg="1"/>
      <p:bldP spid="149" grpId="0"/>
      <p:bldP spid="151" grpId="0"/>
      <p:bldP spid="152" grpId="0"/>
      <p:bldP spid="4" grpId="0" bldLvl="0" animBg="1"/>
      <p:bldP spid="4" grpId="1" animBg="1"/>
      <p:bldP spid="4" grpId="2" bldLvl="0" animBg="1"/>
      <p:bldP spid="6" grpId="0" animBg="1"/>
      <p:bldP spid="6" grpId="1"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b="1" dirty="0">
                <a:solidFill>
                  <a:schemeClr val="bg1"/>
                </a:solidFill>
                <a:latin typeface="Arial" panose="020B0604020202020204" pitchFamily="34" charset="0"/>
                <a:ea typeface="宋体" panose="02010600030101010101" pitchFamily="2" charset="-122"/>
                <a:sym typeface="+mn-ea"/>
              </a:rPr>
              <a:t>确定流水节拍应考虑的因素</a:t>
            </a:r>
            <a:endParaRPr lang="zh-CN" altLang="en-US" b="1" dirty="0">
              <a:solidFill>
                <a:schemeClr val="bg1"/>
              </a:solidFill>
              <a:latin typeface="Arial" panose="020B0604020202020204" pitchFamily="34" charset="0"/>
              <a:ea typeface="宋体" panose="02010600030101010101" pitchFamily="2" charset="-122"/>
              <a:sym typeface="+mn-ea"/>
            </a:endParaRPr>
          </a:p>
        </p:txBody>
      </p:sp>
      <p:sp>
        <p:nvSpPr>
          <p:cNvPr id="4" name="灯片编号占位符 3"/>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
        <p:nvSpPr>
          <p:cNvPr id="37890" name="Rectangle 2"/>
          <p:cNvSpPr>
            <a:spLocks noGrp="1"/>
          </p:cNvSpPr>
          <p:nvPr/>
        </p:nvSpPr>
        <p:spPr>
          <a:xfrm>
            <a:off x="1163955" y="1372235"/>
            <a:ext cx="9863455" cy="4735195"/>
          </a:xfrm>
          <a:prstGeom prst="rect">
            <a:avLst/>
          </a:prstGeom>
          <a:noFill/>
          <a:ln w="9525">
            <a:noFill/>
          </a:ln>
        </p:spPr>
        <p:txBody>
          <a:bodyPr wrap="square" lIns="91440" tIns="45720" rIns="91440" bIns="45720" anchor="t" anchorCtr="0"/>
          <a:p>
            <a:pPr>
              <a:lnSpc>
                <a:spcPct val="150000"/>
              </a:lnSpc>
            </a:pPr>
            <a:r>
              <a:rPr lang="zh-CN" altLang="zh-CN" sz="2800" dirty="0">
                <a:latin typeface="Arial" panose="020B0604020202020204" pitchFamily="34" charset="0"/>
                <a:ea typeface="宋体" panose="02010600030101010101" pitchFamily="2" charset="-122"/>
              </a:rPr>
              <a:t>①施工班组人数应符合该工程</a:t>
            </a:r>
            <a:r>
              <a:rPr lang="zh-CN" altLang="zh-CN" sz="2800" dirty="0">
                <a:solidFill>
                  <a:srgbClr val="FF0000"/>
                </a:solidFill>
                <a:latin typeface="Arial" panose="020B0604020202020204" pitchFamily="34" charset="0"/>
                <a:ea typeface="宋体" panose="02010600030101010101" pitchFamily="2" charset="-122"/>
              </a:rPr>
              <a:t>最小劳动组合人数</a:t>
            </a:r>
            <a:r>
              <a:rPr lang="zh-CN" altLang="zh-CN" sz="2800" dirty="0">
                <a:latin typeface="Arial" panose="020B0604020202020204" pitchFamily="34" charset="0"/>
                <a:ea typeface="宋体" panose="02010600030101010101" pitchFamily="2" charset="-122"/>
              </a:rPr>
              <a:t>的要求。所谓最小劳动组合，是指某一施工过程进行正常施工所必需的最低限度的班组人数及其合理组合。</a:t>
            </a:r>
            <a:endParaRPr lang="zh-CN" altLang="zh-CN" sz="2800" dirty="0">
              <a:latin typeface="Arial" panose="020B0604020202020204" pitchFamily="34" charset="0"/>
              <a:ea typeface="宋体" panose="02010600030101010101" pitchFamily="2" charset="-122"/>
            </a:endParaRPr>
          </a:p>
          <a:p>
            <a:pPr>
              <a:lnSpc>
                <a:spcPct val="150000"/>
              </a:lnSpc>
            </a:pPr>
            <a:r>
              <a:rPr lang="zh-CN" altLang="zh-CN" sz="2800" dirty="0">
                <a:latin typeface="Arial" panose="020B0604020202020204" pitchFamily="34" charset="0"/>
                <a:ea typeface="宋体" panose="02010600030101010101" pitchFamily="2" charset="-122"/>
              </a:rPr>
              <a:t>②每个人的工作面要符合</a:t>
            </a:r>
            <a:r>
              <a:rPr lang="zh-CN" altLang="zh-CN" sz="2800" dirty="0">
                <a:solidFill>
                  <a:srgbClr val="FF0000"/>
                </a:solidFill>
                <a:latin typeface="Arial" panose="020B0604020202020204" pitchFamily="34" charset="0"/>
                <a:ea typeface="宋体" panose="02010600030101010101" pitchFamily="2" charset="-122"/>
              </a:rPr>
              <a:t>最小工作面</a:t>
            </a:r>
            <a:r>
              <a:rPr lang="zh-CN" altLang="zh-CN" sz="2800" dirty="0">
                <a:latin typeface="Arial" panose="020B0604020202020204" pitchFamily="34" charset="0"/>
                <a:ea typeface="宋体" panose="02010600030101010101" pitchFamily="2" charset="-122"/>
              </a:rPr>
              <a:t>的要求。施工班组人数不能太多，每个工人的工作面要符合最小工作面的要求。否则，就不能发挥正常的施工效率或不利于安全生产。</a:t>
            </a:r>
            <a:endParaRPr lang="zh-CN" altLang="zh-CN" sz="2800" dirty="0">
              <a:latin typeface="Arial" panose="020B0604020202020204" pitchFamily="34" charset="0"/>
              <a:ea typeface="宋体" panose="02010600030101010101" pitchFamily="2" charset="-122"/>
            </a:endParaRPr>
          </a:p>
          <a:p>
            <a:pPr>
              <a:lnSpc>
                <a:spcPct val="150000"/>
              </a:lnSpc>
            </a:pPr>
            <a:r>
              <a:rPr lang="zh-CN" altLang="zh-CN" sz="2800" dirty="0">
                <a:latin typeface="Arial" panose="020B0604020202020204" pitchFamily="34" charset="0"/>
                <a:ea typeface="宋体" panose="02010600030101010101" pitchFamily="2" charset="-122"/>
              </a:rPr>
              <a:t>③要考虑各种机械台班的</a:t>
            </a:r>
            <a:r>
              <a:rPr lang="zh-CN" altLang="zh-CN" sz="2800" dirty="0">
                <a:solidFill>
                  <a:srgbClr val="FF0000"/>
                </a:solidFill>
                <a:latin typeface="Arial" panose="020B0604020202020204" pitchFamily="34" charset="0"/>
                <a:ea typeface="宋体" panose="02010600030101010101" pitchFamily="2" charset="-122"/>
              </a:rPr>
              <a:t>效率</a:t>
            </a:r>
            <a:r>
              <a:rPr lang="zh-CN" altLang="zh-CN" sz="2800" dirty="0">
                <a:latin typeface="Arial" panose="020B0604020202020204" pitchFamily="34" charset="0"/>
                <a:ea typeface="宋体" panose="02010600030101010101" pitchFamily="2" charset="-122"/>
              </a:rPr>
              <a:t>或机械台班</a:t>
            </a:r>
            <a:r>
              <a:rPr lang="zh-CN" altLang="zh-CN" sz="2800" dirty="0">
                <a:solidFill>
                  <a:srgbClr val="FF0000"/>
                </a:solidFill>
                <a:latin typeface="Arial" panose="020B0604020202020204" pitchFamily="34" charset="0"/>
                <a:ea typeface="宋体" panose="02010600030101010101" pitchFamily="2" charset="-122"/>
              </a:rPr>
              <a:t>产量</a:t>
            </a:r>
            <a:r>
              <a:rPr lang="zh-CN" altLang="zh-CN" sz="2800" dirty="0">
                <a:latin typeface="Arial" panose="020B0604020202020204" pitchFamily="34" charset="0"/>
                <a:ea typeface="宋体" panose="02010600030101010101" pitchFamily="2" charset="-122"/>
              </a:rPr>
              <a:t>的大小。</a:t>
            </a:r>
            <a:endParaRPr lang="zh-CN" altLang="zh-CN" sz="2800" dirty="0">
              <a:latin typeface="Arial" panose="020B0604020202020204" pitchFamily="34" charset="0"/>
              <a:ea typeface="宋体" panose="02010600030101010101" pitchFamily="2" charset="-122"/>
            </a:endParaRPr>
          </a:p>
          <a:p>
            <a:pPr>
              <a:lnSpc>
                <a:spcPct val="150000"/>
              </a:lnSpc>
            </a:pPr>
            <a:endParaRPr lang="zh-CN" altLang="zh-CN" sz="2800" dirty="0">
              <a:latin typeface="Arial" panose="020B0604020202020204" pitchFamily="34" charset="0"/>
              <a:ea typeface="宋体" panose="02010600030101010101" pitchFamily="2" charset="-122"/>
            </a:endParaRP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
        <p:nvSpPr>
          <p:cNvPr id="37890" name="Rectangle 2"/>
          <p:cNvSpPr>
            <a:spLocks noGrp="1"/>
          </p:cNvSpPr>
          <p:nvPr/>
        </p:nvSpPr>
        <p:spPr>
          <a:xfrm>
            <a:off x="944245" y="1457960"/>
            <a:ext cx="10303510" cy="4735830"/>
          </a:xfrm>
          <a:prstGeom prst="rect">
            <a:avLst/>
          </a:prstGeom>
          <a:noFill/>
          <a:ln w="9525">
            <a:noFill/>
          </a:ln>
        </p:spPr>
        <p:txBody>
          <a:bodyPr wrap="square" lIns="91440" tIns="45720" rIns="91440" bIns="45720" anchor="t" anchorCtr="0"/>
          <a:p>
            <a:pPr>
              <a:lnSpc>
                <a:spcPct val="150000"/>
              </a:lnSpc>
            </a:pPr>
            <a:r>
              <a:rPr lang="zh-CN" altLang="zh-CN" sz="2800" dirty="0">
                <a:latin typeface="Arial" panose="020B0604020202020204" pitchFamily="34" charset="0"/>
                <a:ea typeface="宋体" panose="02010600030101010101" pitchFamily="2" charset="-122"/>
              </a:rPr>
              <a:t>④要考虑各种材料、构件等施工现场的堆放量、供应能力及其他有关</a:t>
            </a:r>
            <a:r>
              <a:rPr lang="zh-CN" altLang="zh-CN" sz="2800" dirty="0">
                <a:solidFill>
                  <a:srgbClr val="FF0000"/>
                </a:solidFill>
                <a:latin typeface="Arial" panose="020B0604020202020204" pitchFamily="34" charset="0"/>
                <a:ea typeface="宋体" panose="02010600030101010101" pitchFamily="2" charset="-122"/>
              </a:rPr>
              <a:t>条件</a:t>
            </a:r>
            <a:r>
              <a:rPr lang="zh-CN" altLang="zh-CN" sz="2800" dirty="0">
                <a:latin typeface="Arial" panose="020B0604020202020204" pitchFamily="34" charset="0"/>
                <a:ea typeface="宋体" panose="02010600030101010101" pitchFamily="2" charset="-122"/>
              </a:rPr>
              <a:t>的</a:t>
            </a:r>
            <a:r>
              <a:rPr lang="zh-CN" altLang="zh-CN" sz="2800" dirty="0">
                <a:solidFill>
                  <a:srgbClr val="FF0000"/>
                </a:solidFill>
                <a:latin typeface="Arial" panose="020B0604020202020204" pitchFamily="34" charset="0"/>
                <a:ea typeface="宋体" panose="02010600030101010101" pitchFamily="2" charset="-122"/>
              </a:rPr>
              <a:t>制约</a:t>
            </a:r>
            <a:r>
              <a:rPr lang="zh-CN" altLang="zh-CN" sz="2800" dirty="0">
                <a:latin typeface="Arial" panose="020B0604020202020204" pitchFamily="34" charset="0"/>
                <a:ea typeface="宋体" panose="02010600030101010101" pitchFamily="2" charset="-122"/>
              </a:rPr>
              <a:t>。</a:t>
            </a:r>
            <a:endParaRPr lang="zh-CN" altLang="zh-CN" sz="2800" dirty="0">
              <a:latin typeface="Arial" panose="020B0604020202020204" pitchFamily="34" charset="0"/>
              <a:ea typeface="宋体" panose="02010600030101010101" pitchFamily="2" charset="-122"/>
            </a:endParaRPr>
          </a:p>
          <a:p>
            <a:pPr>
              <a:lnSpc>
                <a:spcPct val="150000"/>
              </a:lnSpc>
            </a:pPr>
            <a:r>
              <a:rPr lang="zh-CN" altLang="zh-CN" sz="2800" dirty="0">
                <a:latin typeface="Arial" panose="020B0604020202020204" pitchFamily="34" charset="0"/>
                <a:ea typeface="宋体" panose="02010600030101010101" pitchFamily="2" charset="-122"/>
              </a:rPr>
              <a:t>⑤要考虑</a:t>
            </a:r>
            <a:r>
              <a:rPr lang="zh-CN" altLang="zh-CN" sz="2800" dirty="0">
                <a:solidFill>
                  <a:srgbClr val="FF0000"/>
                </a:solidFill>
                <a:latin typeface="Arial" panose="020B0604020202020204" pitchFamily="34" charset="0"/>
                <a:ea typeface="宋体" panose="02010600030101010101" pitchFamily="2" charset="-122"/>
              </a:rPr>
              <a:t>施工及技术条件的要求</a:t>
            </a:r>
            <a:r>
              <a:rPr lang="zh-CN" altLang="zh-CN" sz="2800" dirty="0">
                <a:latin typeface="Arial" panose="020B0604020202020204" pitchFamily="34" charset="0"/>
                <a:ea typeface="宋体" panose="02010600030101010101" pitchFamily="2" charset="-122"/>
              </a:rPr>
              <a:t>。如浇筑混凝土时，为了连续施工有时按照三班制工作的条件确定流水节拍，以确保施工质量。</a:t>
            </a:r>
            <a:endParaRPr lang="zh-CN" altLang="zh-CN" sz="2800" dirty="0">
              <a:latin typeface="Arial" panose="020B0604020202020204" pitchFamily="34" charset="0"/>
              <a:ea typeface="宋体" panose="02010600030101010101" pitchFamily="2" charset="-122"/>
            </a:endParaRPr>
          </a:p>
          <a:p>
            <a:pPr>
              <a:lnSpc>
                <a:spcPct val="150000"/>
              </a:lnSpc>
            </a:pPr>
            <a:r>
              <a:rPr lang="zh-CN" altLang="zh-CN" sz="2800" dirty="0">
                <a:latin typeface="Arial" panose="020B0604020202020204" pitchFamily="34" charset="0"/>
                <a:ea typeface="宋体" panose="02010600030101010101" pitchFamily="2" charset="-122"/>
              </a:rPr>
              <a:t>⑥确定各施工过程的流水节拍时，首先应考虑</a:t>
            </a:r>
            <a:r>
              <a:rPr lang="zh-CN" altLang="zh-CN" sz="2800" dirty="0">
                <a:solidFill>
                  <a:srgbClr val="FF0000"/>
                </a:solidFill>
                <a:latin typeface="Arial" panose="020B0604020202020204" pitchFamily="34" charset="0"/>
                <a:ea typeface="宋体" panose="02010600030101010101" pitchFamily="2" charset="-122"/>
              </a:rPr>
              <a:t>主要的、工程量大的施工过程的节拍</a:t>
            </a:r>
            <a:r>
              <a:rPr lang="zh-CN" altLang="zh-CN" sz="2800" dirty="0">
                <a:latin typeface="Arial" panose="020B0604020202020204" pitchFamily="34" charset="0"/>
                <a:ea typeface="宋体" panose="02010600030101010101" pitchFamily="2" charset="-122"/>
              </a:rPr>
              <a:t>，其次确定其他施工过程的节拍。</a:t>
            </a:r>
            <a:endParaRPr lang="zh-CN" altLang="zh-CN" sz="2800" dirty="0">
              <a:latin typeface="Arial" panose="020B0604020202020204" pitchFamily="34" charset="0"/>
              <a:ea typeface="宋体" panose="02010600030101010101" pitchFamily="2" charset="-122"/>
            </a:endParaRPr>
          </a:p>
          <a:p>
            <a:pPr>
              <a:lnSpc>
                <a:spcPct val="150000"/>
              </a:lnSpc>
            </a:pPr>
            <a:r>
              <a:rPr lang="zh-CN" altLang="zh-CN" sz="2800" dirty="0">
                <a:latin typeface="Arial" panose="020B0604020202020204" pitchFamily="34" charset="0"/>
                <a:ea typeface="宋体" panose="02010600030101010101" pitchFamily="2" charset="-122"/>
              </a:rPr>
              <a:t>⑦流水节拍的数值一般取</a:t>
            </a:r>
            <a:r>
              <a:rPr lang="zh-CN" altLang="zh-CN" sz="2800" dirty="0">
                <a:solidFill>
                  <a:srgbClr val="FF0000"/>
                </a:solidFill>
                <a:latin typeface="Arial" panose="020B0604020202020204" pitchFamily="34" charset="0"/>
                <a:ea typeface="宋体" panose="02010600030101010101" pitchFamily="2" charset="-122"/>
              </a:rPr>
              <a:t>整数</a:t>
            </a:r>
            <a:r>
              <a:rPr lang="zh-CN" altLang="zh-CN" sz="2800" dirty="0">
                <a:latin typeface="Arial" panose="020B0604020202020204" pitchFamily="34" charset="0"/>
                <a:ea typeface="宋体" panose="02010600030101010101" pitchFamily="2" charset="-122"/>
              </a:rPr>
              <a:t>，必要时可取</a:t>
            </a:r>
            <a:r>
              <a:rPr lang="zh-CN" altLang="zh-CN" sz="2800" dirty="0">
                <a:solidFill>
                  <a:srgbClr val="FF0000"/>
                </a:solidFill>
                <a:latin typeface="Arial" panose="020B0604020202020204" pitchFamily="34" charset="0"/>
                <a:ea typeface="宋体" panose="02010600030101010101" pitchFamily="2" charset="-122"/>
              </a:rPr>
              <a:t>半天</a:t>
            </a:r>
            <a:r>
              <a:rPr lang="zh-CN" altLang="zh-CN" sz="2800" dirty="0">
                <a:latin typeface="Arial" panose="020B0604020202020204" pitchFamily="34" charset="0"/>
                <a:ea typeface="宋体" panose="02010600030101010101" pitchFamily="2" charset="-122"/>
              </a:rPr>
              <a:t>。</a:t>
            </a:r>
            <a:endParaRPr lang="zh-CN" altLang="zh-CN" sz="2800" dirty="0">
              <a:latin typeface="Arial" panose="020B0604020202020204" pitchFamily="34" charset="0"/>
              <a:ea typeface="宋体" panose="02010600030101010101" pitchFamily="2" charset="-122"/>
            </a:endParaRPr>
          </a:p>
        </p:txBody>
      </p:sp>
      <p:sp>
        <p:nvSpPr>
          <p:cNvPr id="5" name="标题 1"/>
          <p:cNvSpPr>
            <a:spLocks noGrp="1"/>
          </p:cNvSpPr>
          <p:nvPr/>
        </p:nvSpPr>
        <p:spPr>
          <a:xfrm>
            <a:off x="1583690" y="411480"/>
            <a:ext cx="8839200" cy="533400"/>
          </a:xfrm>
          <a:prstGeom prst="rect">
            <a:avLst/>
          </a:prstGeom>
          <a:noFill/>
          <a:ln w="9525">
            <a:noFill/>
          </a:ln>
        </p:spPr>
        <p:txBody>
          <a:bodyPr anchor="ctr"/>
          <a:lst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anose="020B0604030504040204" pitchFamily="34" charset="0"/>
              </a:defRPr>
            </a:lvl2pPr>
            <a:lvl3pPr algn="l" rtl="0" eaLnBrk="0" fontAlgn="base" hangingPunct="0">
              <a:spcBef>
                <a:spcPct val="0"/>
              </a:spcBef>
              <a:spcAft>
                <a:spcPct val="0"/>
              </a:spcAft>
              <a:defRPr sz="3200">
                <a:solidFill>
                  <a:schemeClr val="bg1"/>
                </a:solidFill>
                <a:latin typeface="Verdana" panose="020B0604030504040204" pitchFamily="34" charset="0"/>
              </a:defRPr>
            </a:lvl3pPr>
            <a:lvl4pPr algn="l" rtl="0" eaLnBrk="0" fontAlgn="base" hangingPunct="0">
              <a:spcBef>
                <a:spcPct val="0"/>
              </a:spcBef>
              <a:spcAft>
                <a:spcPct val="0"/>
              </a:spcAft>
              <a:defRPr sz="3200">
                <a:solidFill>
                  <a:schemeClr val="bg1"/>
                </a:solidFill>
                <a:latin typeface="Verdana" panose="020B0604030504040204" pitchFamily="34" charset="0"/>
              </a:defRPr>
            </a:lvl4pPr>
            <a:lvl5pPr algn="l" rtl="0" eaLnBrk="0" fontAlgn="base" hangingPunct="0">
              <a:spcBef>
                <a:spcPct val="0"/>
              </a:spcBef>
              <a:spcAft>
                <a:spcPct val="0"/>
              </a:spcAft>
              <a:defRPr sz="3200">
                <a:solidFill>
                  <a:schemeClr val="bg1"/>
                </a:solidFill>
                <a:latin typeface="Verdana" panose="020B0604030504040204" pitchFamily="34" charset="0"/>
              </a:defRPr>
            </a:lvl5pPr>
            <a:lvl6pPr marL="457200" algn="l" rtl="0" fontAlgn="base">
              <a:spcBef>
                <a:spcPct val="0"/>
              </a:spcBef>
              <a:spcAft>
                <a:spcPct val="0"/>
              </a:spcAft>
              <a:defRPr sz="3200">
                <a:solidFill>
                  <a:schemeClr val="bg1"/>
                </a:solidFill>
                <a:latin typeface="Verdana" panose="020B0604030504040204" pitchFamily="34" charset="0"/>
              </a:defRPr>
            </a:lvl6pPr>
            <a:lvl7pPr marL="914400" algn="l" rtl="0" fontAlgn="base">
              <a:spcBef>
                <a:spcPct val="0"/>
              </a:spcBef>
              <a:spcAft>
                <a:spcPct val="0"/>
              </a:spcAft>
              <a:defRPr sz="3200">
                <a:solidFill>
                  <a:schemeClr val="bg1"/>
                </a:solidFill>
                <a:latin typeface="Verdana" panose="020B0604030504040204" pitchFamily="34" charset="0"/>
              </a:defRPr>
            </a:lvl7pPr>
            <a:lvl8pPr marL="1371600" algn="l" rtl="0" fontAlgn="base">
              <a:spcBef>
                <a:spcPct val="0"/>
              </a:spcBef>
              <a:spcAft>
                <a:spcPct val="0"/>
              </a:spcAft>
              <a:defRPr sz="3200">
                <a:solidFill>
                  <a:schemeClr val="bg1"/>
                </a:solidFill>
                <a:latin typeface="Verdana" panose="020B0604030504040204" pitchFamily="34" charset="0"/>
              </a:defRPr>
            </a:lvl8pPr>
            <a:lvl9pPr marL="1828800" algn="l" rtl="0" fontAlgn="base">
              <a:spcBef>
                <a:spcPct val="0"/>
              </a:spcBef>
              <a:spcAft>
                <a:spcPct val="0"/>
              </a:spcAft>
              <a:defRPr sz="3200">
                <a:solidFill>
                  <a:schemeClr val="bg1"/>
                </a:solidFill>
                <a:latin typeface="Verdana" panose="020B0604030504040204" pitchFamily="34" charset="0"/>
              </a:defRPr>
            </a:lvl9pPr>
          </a:lstStyle>
          <a:p>
            <a:r>
              <a:rPr lang="zh-CN" altLang="en-US" b="1" dirty="0">
                <a:solidFill>
                  <a:schemeClr val="bg1"/>
                </a:solidFill>
                <a:latin typeface="Arial" panose="020B0604020202020204" pitchFamily="34" charset="0"/>
                <a:ea typeface="宋体" panose="02010600030101010101" pitchFamily="2" charset="-122"/>
                <a:sym typeface="+mn-ea"/>
              </a:rPr>
              <a:t>确定流水节拍应考虑的因素</a:t>
            </a:r>
            <a:endParaRPr lang="zh-CN" altLang="en-US" b="1" dirty="0">
              <a:solidFill>
                <a:schemeClr val="bg1"/>
              </a:solidFill>
              <a:latin typeface="Arial" panose="020B0604020202020204" pitchFamily="34" charset="0"/>
              <a:ea typeface="宋体" panose="02010600030101010101" pitchFamily="2" charset="-122"/>
              <a:sym typeface="+mn-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0">
                                            <p:txEl>
                                              <p:charRg st="0" end="37"/>
                                            </p:txEl>
                                          </p:spTgt>
                                        </p:tgtEl>
                                        <p:attrNameLst>
                                          <p:attrName>style.visibility</p:attrName>
                                        </p:attrNameLst>
                                      </p:cBhvr>
                                      <p:to>
                                        <p:strVal val="visible"/>
                                      </p:to>
                                    </p:set>
                                    <p:anim calcmode="lin" valueType="num">
                                      <p:cBhvr>
                                        <p:cTn id="7" dur="500" fill="hold"/>
                                        <p:tgtEl>
                                          <p:spTgt spid="37890">
                                            <p:txEl>
                                              <p:charRg st="0" end="37"/>
                                            </p:txEl>
                                          </p:spTgt>
                                        </p:tgtEl>
                                        <p:attrNameLst>
                                          <p:attrName>ppt_x</p:attrName>
                                        </p:attrNameLst>
                                      </p:cBhvr>
                                      <p:tavLst>
                                        <p:tav tm="0">
                                          <p:val>
                                            <p:strVal val="0-#ppt_w/2"/>
                                          </p:val>
                                        </p:tav>
                                        <p:tav tm="100000">
                                          <p:val>
                                            <p:strVal val="#ppt_x"/>
                                          </p:val>
                                        </p:tav>
                                      </p:tavLst>
                                    </p:anim>
                                    <p:anim calcmode="lin" valueType="num">
                                      <p:cBhvr>
                                        <p:cTn id="8" dur="500" fill="hold"/>
                                        <p:tgtEl>
                                          <p:spTgt spid="37890">
                                            <p:txEl>
                                              <p:charRg st="0" end="37"/>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890">
                                            <p:txEl>
                                              <p:charRg st="37" end="94"/>
                                            </p:txEl>
                                          </p:spTgt>
                                        </p:tgtEl>
                                        <p:attrNameLst>
                                          <p:attrName>style.visibility</p:attrName>
                                        </p:attrNameLst>
                                      </p:cBhvr>
                                      <p:to>
                                        <p:strVal val="visible"/>
                                      </p:to>
                                    </p:set>
                                    <p:anim calcmode="lin" valueType="num">
                                      <p:cBhvr>
                                        <p:cTn id="13" dur="500" fill="hold"/>
                                        <p:tgtEl>
                                          <p:spTgt spid="37890">
                                            <p:txEl>
                                              <p:charRg st="37" end="94"/>
                                            </p:txEl>
                                          </p:spTgt>
                                        </p:tgtEl>
                                        <p:attrNameLst>
                                          <p:attrName>ppt_x</p:attrName>
                                        </p:attrNameLst>
                                      </p:cBhvr>
                                      <p:tavLst>
                                        <p:tav tm="0">
                                          <p:val>
                                            <p:strVal val="0-#ppt_w/2"/>
                                          </p:val>
                                        </p:tav>
                                        <p:tav tm="100000">
                                          <p:val>
                                            <p:strVal val="#ppt_x"/>
                                          </p:val>
                                        </p:tav>
                                      </p:tavLst>
                                    </p:anim>
                                    <p:anim calcmode="lin" valueType="num">
                                      <p:cBhvr>
                                        <p:cTn id="14" dur="500" fill="hold"/>
                                        <p:tgtEl>
                                          <p:spTgt spid="37890">
                                            <p:txEl>
                                              <p:charRg st="37" end="9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890">
                                            <p:txEl>
                                              <p:charRg st="94" end="146"/>
                                            </p:txEl>
                                          </p:spTgt>
                                        </p:tgtEl>
                                        <p:attrNameLst>
                                          <p:attrName>style.visibility</p:attrName>
                                        </p:attrNameLst>
                                      </p:cBhvr>
                                      <p:to>
                                        <p:strVal val="visible"/>
                                      </p:to>
                                    </p:set>
                                    <p:anim calcmode="lin" valueType="num">
                                      <p:cBhvr>
                                        <p:cTn id="19" dur="500" fill="hold"/>
                                        <p:tgtEl>
                                          <p:spTgt spid="37890">
                                            <p:txEl>
                                              <p:charRg st="94" end="146"/>
                                            </p:txEl>
                                          </p:spTgt>
                                        </p:tgtEl>
                                        <p:attrNameLst>
                                          <p:attrName>ppt_x</p:attrName>
                                        </p:attrNameLst>
                                      </p:cBhvr>
                                      <p:tavLst>
                                        <p:tav tm="0">
                                          <p:val>
                                            <p:strVal val="0-#ppt_w/2"/>
                                          </p:val>
                                        </p:tav>
                                        <p:tav tm="100000">
                                          <p:val>
                                            <p:strVal val="#ppt_x"/>
                                          </p:val>
                                        </p:tav>
                                      </p:tavLst>
                                    </p:anim>
                                    <p:anim calcmode="lin" valueType="num">
                                      <p:cBhvr>
                                        <p:cTn id="20" dur="500" fill="hold"/>
                                        <p:tgtEl>
                                          <p:spTgt spid="37890">
                                            <p:txEl>
                                              <p:charRg st="94" end="14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890">
                                            <p:txEl>
                                              <p:charRg st="146" end="169"/>
                                            </p:txEl>
                                          </p:spTgt>
                                        </p:tgtEl>
                                        <p:attrNameLst>
                                          <p:attrName>style.visibility</p:attrName>
                                        </p:attrNameLst>
                                      </p:cBhvr>
                                      <p:to>
                                        <p:strVal val="visible"/>
                                      </p:to>
                                    </p:set>
                                    <p:anim calcmode="lin" valueType="num">
                                      <p:cBhvr>
                                        <p:cTn id="25" dur="500" fill="hold"/>
                                        <p:tgtEl>
                                          <p:spTgt spid="37890">
                                            <p:txEl>
                                              <p:charRg st="146" end="169"/>
                                            </p:txEl>
                                          </p:spTgt>
                                        </p:tgtEl>
                                        <p:attrNameLst>
                                          <p:attrName>ppt_x</p:attrName>
                                        </p:attrNameLst>
                                      </p:cBhvr>
                                      <p:tavLst>
                                        <p:tav tm="0">
                                          <p:val>
                                            <p:strVal val="0-#ppt_w/2"/>
                                          </p:val>
                                        </p:tav>
                                        <p:tav tm="100000">
                                          <p:val>
                                            <p:strVal val="#ppt_x"/>
                                          </p:val>
                                        </p:tav>
                                      </p:tavLst>
                                    </p:anim>
                                    <p:anim calcmode="lin" valueType="num">
                                      <p:cBhvr>
                                        <p:cTn id="26" dur="500" fill="hold"/>
                                        <p:tgtEl>
                                          <p:spTgt spid="37890">
                                            <p:txEl>
                                              <p:charRg st="146" end="16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bwMode="auto">
          <a:xfrm>
            <a:off x="4932364" y="2651125"/>
            <a:ext cx="2116137" cy="2117725"/>
            <a:chOff x="4931904" y="2651491"/>
            <a:chExt cx="2117187" cy="2117187"/>
          </a:xfrm>
        </p:grpSpPr>
        <p:sp>
          <p:nvSpPr>
            <p:cNvPr id="29" name="Oval 2@|1FFC:192|FBC:16777215|LFC:192|LBC:16777215"/>
            <p:cNvSpPr/>
            <p:nvPr/>
          </p:nvSpPr>
          <p:spPr>
            <a:xfrm>
              <a:off x="4931904" y="2651491"/>
              <a:ext cx="2117187" cy="2117187"/>
            </a:xfrm>
            <a:prstGeom prst="ellipse">
              <a:avLst/>
            </a:prstGeom>
            <a:solidFill>
              <a:srgbClr val="315B2F"/>
            </a:solidFill>
            <a:ln w="57150">
              <a:solidFill>
                <a:srgbClr val="315B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400" dirty="0">
                <a:solidFill>
                  <a:prstClr val="white"/>
                </a:solidFill>
              </a:endParaRPr>
            </a:p>
          </p:txBody>
        </p:sp>
        <p:pic>
          <p:nvPicPr>
            <p:cNvPr id="19491" name="Picture 12@|13FFC:16777215|FBC:16777215|LFC:0|LBC:16777215"/>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522472" y="3187920"/>
              <a:ext cx="915585" cy="1018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组合 3"/>
          <p:cNvGrpSpPr/>
          <p:nvPr/>
        </p:nvGrpSpPr>
        <p:grpSpPr bwMode="auto">
          <a:xfrm>
            <a:off x="112395" y="1199516"/>
            <a:ext cx="4902519" cy="2672716"/>
            <a:chOff x="111945" y="1199924"/>
            <a:chExt cx="4902702" cy="2672028"/>
          </a:xfrm>
        </p:grpSpPr>
        <p:sp>
          <p:nvSpPr>
            <p:cNvPr id="31" name="Oval 38@|1FFC:3675918|FBC:16777215|LFC:192|LBC:16777215"/>
            <p:cNvSpPr/>
            <p:nvPr/>
          </p:nvSpPr>
          <p:spPr>
            <a:xfrm>
              <a:off x="3433438" y="2132181"/>
              <a:ext cx="1324024" cy="1326809"/>
            </a:xfrm>
            <a:prstGeom prst="ellipse">
              <a:avLst/>
            </a:prstGeom>
            <a:solidFill>
              <a:srgbClr val="5AAB31"/>
            </a:solidFill>
            <a:ln w="57150">
              <a:solidFill>
                <a:srgbClr val="315B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400" dirty="0">
                <a:solidFill>
                  <a:prstClr val="white"/>
                </a:solidFill>
              </a:endParaRPr>
            </a:p>
          </p:txBody>
        </p:sp>
        <p:cxnSp>
          <p:nvCxnSpPr>
            <p:cNvPr id="34" name="Straight Connector 5@|9FFC:0|FBC:0|LFC:192|LBC:16777215"/>
            <p:cNvCxnSpPr/>
            <p:nvPr/>
          </p:nvCxnSpPr>
          <p:spPr>
            <a:xfrm>
              <a:off x="4695547" y="3111416"/>
              <a:ext cx="319100" cy="139664"/>
            </a:xfrm>
            <a:prstGeom prst="line">
              <a:avLst/>
            </a:prstGeom>
            <a:ln w="57150">
              <a:solidFill>
                <a:srgbClr val="315B2F"/>
              </a:solidFill>
            </a:ln>
          </p:spPr>
          <p:style>
            <a:lnRef idx="1">
              <a:schemeClr val="accent1"/>
            </a:lnRef>
            <a:fillRef idx="0">
              <a:schemeClr val="accent1"/>
            </a:fillRef>
            <a:effectRef idx="0">
              <a:schemeClr val="accent1"/>
            </a:effectRef>
            <a:fontRef idx="minor">
              <a:schemeClr val="tx1"/>
            </a:fontRef>
          </p:style>
        </p:cxnSp>
        <p:sp>
          <p:nvSpPr>
            <p:cNvPr id="50" name="Freeform 94@|5FFC:16777215|FBC:16777215|LFC:16777215|LBC:16777215"/>
            <p:cNvSpPr/>
            <p:nvPr/>
          </p:nvSpPr>
          <p:spPr bwMode="auto">
            <a:xfrm>
              <a:off x="3881130" y="2547999"/>
              <a:ext cx="498494" cy="520566"/>
            </a:xfrm>
            <a:custGeom>
              <a:avLst/>
              <a:gdLst>
                <a:gd name="T0" fmla="*/ 176 w 192"/>
                <a:gd name="T1" fmla="*/ 147 h 192"/>
                <a:gd name="T2" fmla="*/ 192 w 192"/>
                <a:gd name="T3" fmla="*/ 120 h 192"/>
                <a:gd name="T4" fmla="*/ 176 w 192"/>
                <a:gd name="T5" fmla="*/ 92 h 192"/>
                <a:gd name="T6" fmla="*/ 176 w 192"/>
                <a:gd name="T7" fmla="*/ 91 h 192"/>
                <a:gd name="T8" fmla="*/ 176 w 192"/>
                <a:gd name="T9" fmla="*/ 48 h 192"/>
                <a:gd name="T10" fmla="*/ 176 w 192"/>
                <a:gd name="T11" fmla="*/ 46 h 192"/>
                <a:gd name="T12" fmla="*/ 96 w 192"/>
                <a:gd name="T13" fmla="*/ 0 h 192"/>
                <a:gd name="T14" fmla="*/ 17 w 192"/>
                <a:gd name="T15" fmla="*/ 46 h 192"/>
                <a:gd name="T16" fmla="*/ 17 w 192"/>
                <a:gd name="T17" fmla="*/ 46 h 192"/>
                <a:gd name="T18" fmla="*/ 16 w 192"/>
                <a:gd name="T19" fmla="*/ 47 h 192"/>
                <a:gd name="T20" fmla="*/ 16 w 192"/>
                <a:gd name="T21" fmla="*/ 48 h 192"/>
                <a:gd name="T22" fmla="*/ 16 w 192"/>
                <a:gd name="T23" fmla="*/ 48 h 192"/>
                <a:gd name="T24" fmla="*/ 16 w 192"/>
                <a:gd name="T25" fmla="*/ 91 h 192"/>
                <a:gd name="T26" fmla="*/ 16 w 192"/>
                <a:gd name="T27" fmla="*/ 92 h 192"/>
                <a:gd name="T28" fmla="*/ 0 w 192"/>
                <a:gd name="T29" fmla="*/ 120 h 192"/>
                <a:gd name="T30" fmla="*/ 32 w 192"/>
                <a:gd name="T31" fmla="*/ 152 h 192"/>
                <a:gd name="T32" fmla="*/ 33 w 192"/>
                <a:gd name="T33" fmla="*/ 152 h 192"/>
                <a:gd name="T34" fmla="*/ 44 w 192"/>
                <a:gd name="T35" fmla="*/ 160 h 192"/>
                <a:gd name="T36" fmla="*/ 56 w 192"/>
                <a:gd name="T37" fmla="*/ 148 h 192"/>
                <a:gd name="T38" fmla="*/ 56 w 192"/>
                <a:gd name="T39" fmla="*/ 92 h 192"/>
                <a:gd name="T40" fmla="*/ 44 w 192"/>
                <a:gd name="T41" fmla="*/ 80 h 192"/>
                <a:gd name="T42" fmla="*/ 33 w 192"/>
                <a:gd name="T43" fmla="*/ 88 h 192"/>
                <a:gd name="T44" fmla="*/ 32 w 192"/>
                <a:gd name="T45" fmla="*/ 88 h 192"/>
                <a:gd name="T46" fmla="*/ 24 w 192"/>
                <a:gd name="T47" fmla="*/ 89 h 192"/>
                <a:gd name="T48" fmla="*/ 24 w 192"/>
                <a:gd name="T49" fmla="*/ 49 h 192"/>
                <a:gd name="T50" fmla="*/ 46 w 192"/>
                <a:gd name="T51" fmla="*/ 24 h 192"/>
                <a:gd name="T52" fmla="*/ 52 w 192"/>
                <a:gd name="T53" fmla="*/ 31 h 192"/>
                <a:gd name="T54" fmla="*/ 57 w 192"/>
                <a:gd name="T55" fmla="*/ 31 h 192"/>
                <a:gd name="T56" fmla="*/ 96 w 192"/>
                <a:gd name="T57" fmla="*/ 24 h 192"/>
                <a:gd name="T58" fmla="*/ 135 w 192"/>
                <a:gd name="T59" fmla="*/ 31 h 192"/>
                <a:gd name="T60" fmla="*/ 137 w 192"/>
                <a:gd name="T61" fmla="*/ 32 h 192"/>
                <a:gd name="T62" fmla="*/ 140 w 192"/>
                <a:gd name="T63" fmla="*/ 31 h 192"/>
                <a:gd name="T64" fmla="*/ 147 w 192"/>
                <a:gd name="T65" fmla="*/ 24 h 192"/>
                <a:gd name="T66" fmla="*/ 168 w 192"/>
                <a:gd name="T67" fmla="*/ 49 h 192"/>
                <a:gd name="T68" fmla="*/ 168 w 192"/>
                <a:gd name="T69" fmla="*/ 89 h 192"/>
                <a:gd name="T70" fmla="*/ 160 w 192"/>
                <a:gd name="T71" fmla="*/ 88 h 192"/>
                <a:gd name="T72" fmla="*/ 159 w 192"/>
                <a:gd name="T73" fmla="*/ 88 h 192"/>
                <a:gd name="T74" fmla="*/ 148 w 192"/>
                <a:gd name="T75" fmla="*/ 80 h 192"/>
                <a:gd name="T76" fmla="*/ 136 w 192"/>
                <a:gd name="T77" fmla="*/ 92 h 192"/>
                <a:gd name="T78" fmla="*/ 136 w 192"/>
                <a:gd name="T79" fmla="*/ 148 h 192"/>
                <a:gd name="T80" fmla="*/ 148 w 192"/>
                <a:gd name="T81" fmla="*/ 160 h 192"/>
                <a:gd name="T82" fmla="*/ 159 w 192"/>
                <a:gd name="T83" fmla="*/ 152 h 192"/>
                <a:gd name="T84" fmla="*/ 160 w 192"/>
                <a:gd name="T85" fmla="*/ 152 h 192"/>
                <a:gd name="T86" fmla="*/ 169 w 192"/>
                <a:gd name="T87" fmla="*/ 151 h 192"/>
                <a:gd name="T88" fmla="*/ 175 w 192"/>
                <a:gd name="T89" fmla="*/ 162 h 192"/>
                <a:gd name="T90" fmla="*/ 143 w 192"/>
                <a:gd name="T91" fmla="*/ 174 h 192"/>
                <a:gd name="T92" fmla="*/ 141 w 192"/>
                <a:gd name="T93" fmla="*/ 171 h 192"/>
                <a:gd name="T94" fmla="*/ 132 w 192"/>
                <a:gd name="T95" fmla="*/ 168 h 192"/>
                <a:gd name="T96" fmla="*/ 116 w 192"/>
                <a:gd name="T97" fmla="*/ 168 h 192"/>
                <a:gd name="T98" fmla="*/ 104 w 192"/>
                <a:gd name="T99" fmla="*/ 180 h 192"/>
                <a:gd name="T100" fmla="*/ 116 w 192"/>
                <a:gd name="T101" fmla="*/ 192 h 192"/>
                <a:gd name="T102" fmla="*/ 132 w 192"/>
                <a:gd name="T103" fmla="*/ 192 h 192"/>
                <a:gd name="T104" fmla="*/ 144 w 192"/>
                <a:gd name="T105" fmla="*/ 183 h 192"/>
                <a:gd name="T106" fmla="*/ 182 w 192"/>
                <a:gd name="T107" fmla="*/ 167 h 192"/>
                <a:gd name="T108" fmla="*/ 184 w 192"/>
                <a:gd name="T109" fmla="*/ 165 h 192"/>
                <a:gd name="T110" fmla="*/ 184 w 192"/>
                <a:gd name="T111" fmla="*/ 162 h 192"/>
                <a:gd name="T112" fmla="*/ 176 w 192"/>
                <a:gd name="T113" fmla="*/ 14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2" h="192">
                  <a:moveTo>
                    <a:pt x="176" y="147"/>
                  </a:moveTo>
                  <a:cubicBezTo>
                    <a:pt x="186" y="142"/>
                    <a:pt x="192" y="132"/>
                    <a:pt x="192" y="120"/>
                  </a:cubicBezTo>
                  <a:cubicBezTo>
                    <a:pt x="192" y="108"/>
                    <a:pt x="186" y="98"/>
                    <a:pt x="176" y="92"/>
                  </a:cubicBezTo>
                  <a:cubicBezTo>
                    <a:pt x="176" y="92"/>
                    <a:pt x="176" y="92"/>
                    <a:pt x="176" y="91"/>
                  </a:cubicBezTo>
                  <a:cubicBezTo>
                    <a:pt x="176" y="48"/>
                    <a:pt x="176" y="48"/>
                    <a:pt x="176" y="48"/>
                  </a:cubicBezTo>
                  <a:cubicBezTo>
                    <a:pt x="176" y="47"/>
                    <a:pt x="176" y="47"/>
                    <a:pt x="176" y="46"/>
                  </a:cubicBezTo>
                  <a:cubicBezTo>
                    <a:pt x="166" y="23"/>
                    <a:pt x="135" y="0"/>
                    <a:pt x="96" y="0"/>
                  </a:cubicBezTo>
                  <a:cubicBezTo>
                    <a:pt x="57" y="0"/>
                    <a:pt x="27" y="23"/>
                    <a:pt x="17" y="46"/>
                  </a:cubicBezTo>
                  <a:cubicBezTo>
                    <a:pt x="17" y="46"/>
                    <a:pt x="17" y="46"/>
                    <a:pt x="17" y="46"/>
                  </a:cubicBezTo>
                  <a:cubicBezTo>
                    <a:pt x="17" y="46"/>
                    <a:pt x="17" y="47"/>
                    <a:pt x="16" y="47"/>
                  </a:cubicBezTo>
                  <a:cubicBezTo>
                    <a:pt x="16" y="47"/>
                    <a:pt x="16" y="47"/>
                    <a:pt x="16" y="48"/>
                  </a:cubicBezTo>
                  <a:cubicBezTo>
                    <a:pt x="16" y="48"/>
                    <a:pt x="16" y="48"/>
                    <a:pt x="16" y="48"/>
                  </a:cubicBezTo>
                  <a:cubicBezTo>
                    <a:pt x="16" y="91"/>
                    <a:pt x="16" y="91"/>
                    <a:pt x="16" y="91"/>
                  </a:cubicBezTo>
                  <a:cubicBezTo>
                    <a:pt x="16" y="92"/>
                    <a:pt x="16" y="92"/>
                    <a:pt x="16" y="92"/>
                  </a:cubicBezTo>
                  <a:cubicBezTo>
                    <a:pt x="7" y="98"/>
                    <a:pt x="0" y="108"/>
                    <a:pt x="0" y="120"/>
                  </a:cubicBezTo>
                  <a:cubicBezTo>
                    <a:pt x="0" y="138"/>
                    <a:pt x="14" y="152"/>
                    <a:pt x="32" y="152"/>
                  </a:cubicBezTo>
                  <a:cubicBezTo>
                    <a:pt x="33" y="152"/>
                    <a:pt x="33" y="152"/>
                    <a:pt x="33" y="152"/>
                  </a:cubicBezTo>
                  <a:cubicBezTo>
                    <a:pt x="35" y="157"/>
                    <a:pt x="39" y="160"/>
                    <a:pt x="44" y="160"/>
                  </a:cubicBezTo>
                  <a:cubicBezTo>
                    <a:pt x="51" y="160"/>
                    <a:pt x="56" y="154"/>
                    <a:pt x="56" y="148"/>
                  </a:cubicBezTo>
                  <a:cubicBezTo>
                    <a:pt x="56" y="92"/>
                    <a:pt x="56" y="92"/>
                    <a:pt x="56" y="92"/>
                  </a:cubicBezTo>
                  <a:cubicBezTo>
                    <a:pt x="56" y="85"/>
                    <a:pt x="51" y="80"/>
                    <a:pt x="44" y="80"/>
                  </a:cubicBezTo>
                  <a:cubicBezTo>
                    <a:pt x="39" y="80"/>
                    <a:pt x="35" y="83"/>
                    <a:pt x="33" y="88"/>
                  </a:cubicBezTo>
                  <a:cubicBezTo>
                    <a:pt x="32" y="88"/>
                    <a:pt x="32" y="88"/>
                    <a:pt x="32" y="88"/>
                  </a:cubicBezTo>
                  <a:cubicBezTo>
                    <a:pt x="29" y="88"/>
                    <a:pt x="27" y="88"/>
                    <a:pt x="24" y="89"/>
                  </a:cubicBezTo>
                  <a:cubicBezTo>
                    <a:pt x="24" y="49"/>
                    <a:pt x="24" y="49"/>
                    <a:pt x="24" y="49"/>
                  </a:cubicBezTo>
                  <a:cubicBezTo>
                    <a:pt x="28" y="40"/>
                    <a:pt x="36" y="31"/>
                    <a:pt x="46" y="24"/>
                  </a:cubicBezTo>
                  <a:cubicBezTo>
                    <a:pt x="52" y="31"/>
                    <a:pt x="52" y="31"/>
                    <a:pt x="52" y="31"/>
                  </a:cubicBezTo>
                  <a:cubicBezTo>
                    <a:pt x="54" y="32"/>
                    <a:pt x="56" y="32"/>
                    <a:pt x="57" y="31"/>
                  </a:cubicBezTo>
                  <a:cubicBezTo>
                    <a:pt x="57" y="31"/>
                    <a:pt x="69" y="24"/>
                    <a:pt x="96" y="24"/>
                  </a:cubicBezTo>
                  <a:cubicBezTo>
                    <a:pt x="123" y="24"/>
                    <a:pt x="135" y="31"/>
                    <a:pt x="135" y="31"/>
                  </a:cubicBezTo>
                  <a:cubicBezTo>
                    <a:pt x="136" y="32"/>
                    <a:pt x="136" y="32"/>
                    <a:pt x="137" y="32"/>
                  </a:cubicBezTo>
                  <a:cubicBezTo>
                    <a:pt x="138" y="32"/>
                    <a:pt x="139" y="31"/>
                    <a:pt x="140" y="31"/>
                  </a:cubicBezTo>
                  <a:cubicBezTo>
                    <a:pt x="147" y="24"/>
                    <a:pt x="147" y="24"/>
                    <a:pt x="147" y="24"/>
                  </a:cubicBezTo>
                  <a:cubicBezTo>
                    <a:pt x="157" y="31"/>
                    <a:pt x="164" y="40"/>
                    <a:pt x="168" y="49"/>
                  </a:cubicBezTo>
                  <a:cubicBezTo>
                    <a:pt x="168" y="89"/>
                    <a:pt x="168" y="89"/>
                    <a:pt x="168" y="89"/>
                  </a:cubicBezTo>
                  <a:cubicBezTo>
                    <a:pt x="166" y="88"/>
                    <a:pt x="163" y="88"/>
                    <a:pt x="160" y="88"/>
                  </a:cubicBezTo>
                  <a:cubicBezTo>
                    <a:pt x="159" y="88"/>
                    <a:pt x="159" y="88"/>
                    <a:pt x="159" y="88"/>
                  </a:cubicBezTo>
                  <a:cubicBezTo>
                    <a:pt x="158" y="83"/>
                    <a:pt x="153" y="80"/>
                    <a:pt x="148" y="80"/>
                  </a:cubicBezTo>
                  <a:cubicBezTo>
                    <a:pt x="142" y="80"/>
                    <a:pt x="136" y="85"/>
                    <a:pt x="136" y="92"/>
                  </a:cubicBezTo>
                  <a:cubicBezTo>
                    <a:pt x="136" y="148"/>
                    <a:pt x="136" y="148"/>
                    <a:pt x="136" y="148"/>
                  </a:cubicBezTo>
                  <a:cubicBezTo>
                    <a:pt x="136" y="154"/>
                    <a:pt x="142" y="160"/>
                    <a:pt x="148" y="160"/>
                  </a:cubicBezTo>
                  <a:cubicBezTo>
                    <a:pt x="153" y="160"/>
                    <a:pt x="158" y="157"/>
                    <a:pt x="159" y="152"/>
                  </a:cubicBezTo>
                  <a:cubicBezTo>
                    <a:pt x="160" y="152"/>
                    <a:pt x="160" y="152"/>
                    <a:pt x="160" y="152"/>
                  </a:cubicBezTo>
                  <a:cubicBezTo>
                    <a:pt x="163" y="152"/>
                    <a:pt x="166" y="151"/>
                    <a:pt x="169" y="151"/>
                  </a:cubicBezTo>
                  <a:cubicBezTo>
                    <a:pt x="175" y="162"/>
                    <a:pt x="175" y="162"/>
                    <a:pt x="175" y="162"/>
                  </a:cubicBezTo>
                  <a:cubicBezTo>
                    <a:pt x="143" y="174"/>
                    <a:pt x="143" y="174"/>
                    <a:pt x="143" y="174"/>
                  </a:cubicBezTo>
                  <a:cubicBezTo>
                    <a:pt x="142" y="173"/>
                    <a:pt x="142" y="172"/>
                    <a:pt x="141" y="171"/>
                  </a:cubicBezTo>
                  <a:cubicBezTo>
                    <a:pt x="138" y="169"/>
                    <a:pt x="135" y="168"/>
                    <a:pt x="132" y="168"/>
                  </a:cubicBezTo>
                  <a:cubicBezTo>
                    <a:pt x="116" y="168"/>
                    <a:pt x="116" y="168"/>
                    <a:pt x="116" y="168"/>
                  </a:cubicBezTo>
                  <a:cubicBezTo>
                    <a:pt x="110" y="168"/>
                    <a:pt x="104" y="173"/>
                    <a:pt x="104" y="180"/>
                  </a:cubicBezTo>
                  <a:cubicBezTo>
                    <a:pt x="104" y="186"/>
                    <a:pt x="110" y="192"/>
                    <a:pt x="116" y="192"/>
                  </a:cubicBezTo>
                  <a:cubicBezTo>
                    <a:pt x="132" y="192"/>
                    <a:pt x="132" y="192"/>
                    <a:pt x="132" y="192"/>
                  </a:cubicBezTo>
                  <a:cubicBezTo>
                    <a:pt x="138" y="192"/>
                    <a:pt x="142" y="188"/>
                    <a:pt x="144" y="183"/>
                  </a:cubicBezTo>
                  <a:cubicBezTo>
                    <a:pt x="182" y="167"/>
                    <a:pt x="182" y="167"/>
                    <a:pt x="182" y="167"/>
                  </a:cubicBezTo>
                  <a:cubicBezTo>
                    <a:pt x="183" y="167"/>
                    <a:pt x="184" y="166"/>
                    <a:pt x="184" y="165"/>
                  </a:cubicBezTo>
                  <a:cubicBezTo>
                    <a:pt x="184" y="164"/>
                    <a:pt x="184" y="163"/>
                    <a:pt x="184" y="162"/>
                  </a:cubicBezTo>
                  <a:lnTo>
                    <a:pt x="176" y="147"/>
                  </a:lnTo>
                  <a:close/>
                </a:path>
              </a:pathLst>
            </a:custGeom>
            <a:solidFill>
              <a:schemeClr val="bg1"/>
            </a:solidFill>
            <a:ln>
              <a:noFill/>
            </a:ln>
          </p:spPr>
          <p:txBody>
            <a:bodyPr lIns="107061" tIns="53530" rIns="107061" bIns="53530"/>
            <a:lstStyle/>
            <a:p>
              <a:pPr eaLnBrk="1" fontAlgn="auto" hangingPunct="1">
                <a:spcBef>
                  <a:spcPts val="0"/>
                </a:spcBef>
                <a:spcAft>
                  <a:spcPts val="0"/>
                </a:spcAft>
                <a:defRPr/>
              </a:pPr>
              <a:endParaRPr lang="zh-CN" altLang="en-US" sz="1600">
                <a:solidFill>
                  <a:prstClr val="black"/>
                </a:solidFill>
                <a:latin typeface="+mn-lt"/>
                <a:ea typeface="+mn-ea"/>
              </a:endParaRPr>
            </a:p>
          </p:txBody>
        </p:sp>
        <p:sp>
          <p:nvSpPr>
            <p:cNvPr id="51" name="TextBox 13@|17FFC:16777215|FBC:16777215|LFC:16777215|LBC:16777215"/>
            <p:cNvSpPr txBox="1"/>
            <p:nvPr/>
          </p:nvSpPr>
          <p:spPr>
            <a:xfrm>
              <a:off x="111945" y="1199924"/>
              <a:ext cx="4675045" cy="430419"/>
            </a:xfrm>
            <a:prstGeom prst="rect">
              <a:avLst/>
            </a:prstGeom>
            <a:noFill/>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2495" fontAlgn="auto">
                <a:spcBef>
                  <a:spcPct val="20000"/>
                </a:spcBef>
                <a:spcAft>
                  <a:spcPts val="0"/>
                </a:spcAft>
                <a:defRPr/>
              </a:pPr>
              <a:r>
                <a:rPr lang="zh-CN" altLang="en-US" sz="2800" b="1" dirty="0">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mn-ea"/>
                </a:rPr>
                <a:t>要保证主要施工班组连续施工</a:t>
              </a:r>
              <a:endParaRPr lang="zh-CN" altLang="en-US" sz="2800" b="1" dirty="0">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ea"/>
                <a:sym typeface="+mn-ea"/>
              </a:endParaRPr>
            </a:p>
          </p:txBody>
        </p:sp>
        <p:sp>
          <p:nvSpPr>
            <p:cNvPr id="52" name="TextBox 13@|17FFC:16777215|FBC:16777215|LFC:16777215|LBC:16777215"/>
            <p:cNvSpPr txBox="1"/>
            <p:nvPr/>
          </p:nvSpPr>
          <p:spPr>
            <a:xfrm>
              <a:off x="341189" y="1718586"/>
              <a:ext cx="2917934" cy="2153366"/>
            </a:xfrm>
            <a:prstGeom prst="rect">
              <a:avLst/>
            </a:prstGeom>
            <a:noFill/>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2495" fontAlgn="auto">
                <a:spcBef>
                  <a:spcPct val="20000"/>
                </a:spcBef>
                <a:spcAft>
                  <a:spcPts val="0"/>
                </a:spcAft>
                <a:defRPr/>
              </a:pPr>
              <a:r>
                <a:rPr lang="en-US" altLang="zh-CN" sz="2800" dirty="0">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mn-ea"/>
                </a:rPr>
                <a:t>       </a:t>
              </a:r>
              <a:r>
                <a:rPr lang="zh-CN" altLang="en-US" sz="2800" dirty="0">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mn-ea"/>
                </a:rPr>
                <a:t>流水步距的最小长度，必须满足主要施工班组进场以后，不发生停工、窝工现象</a:t>
              </a:r>
              <a:endParaRPr lang="zh-CN" altLang="en-US" sz="2800" dirty="0">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ea"/>
                <a:sym typeface="+mn-ea"/>
              </a:endParaRPr>
            </a:p>
          </p:txBody>
        </p:sp>
      </p:grpSp>
      <p:grpSp>
        <p:nvGrpSpPr>
          <p:cNvPr id="5" name="组合 4"/>
          <p:cNvGrpSpPr/>
          <p:nvPr/>
        </p:nvGrpSpPr>
        <p:grpSpPr bwMode="auto">
          <a:xfrm>
            <a:off x="112394" y="4149724"/>
            <a:ext cx="4993006" cy="2472691"/>
            <a:chOff x="111819" y="4149501"/>
            <a:chExt cx="4994138" cy="2472653"/>
          </a:xfrm>
        </p:grpSpPr>
        <p:sp>
          <p:nvSpPr>
            <p:cNvPr id="33" name="Oval 41@|1FFC:3675918|FBC:16777215|LFC:192|LBC:16777215"/>
            <p:cNvSpPr/>
            <p:nvPr/>
          </p:nvSpPr>
          <p:spPr>
            <a:xfrm>
              <a:off x="3433941" y="4149501"/>
              <a:ext cx="1324275" cy="1323954"/>
            </a:xfrm>
            <a:prstGeom prst="ellipse">
              <a:avLst/>
            </a:prstGeom>
            <a:solidFill>
              <a:srgbClr val="5AAB31"/>
            </a:solidFill>
            <a:ln w="57150">
              <a:solidFill>
                <a:srgbClr val="315B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400" dirty="0">
                <a:solidFill>
                  <a:prstClr val="white"/>
                </a:solidFill>
              </a:endParaRPr>
            </a:p>
          </p:txBody>
        </p:sp>
        <p:cxnSp>
          <p:nvCxnSpPr>
            <p:cNvPr id="35" name="Straight Connector 44@|9FFC:0|FBC:0|LFC:192|LBC:16777215"/>
            <p:cNvCxnSpPr/>
            <p:nvPr/>
          </p:nvCxnSpPr>
          <p:spPr>
            <a:xfrm flipV="1">
              <a:off x="4732810" y="4268562"/>
              <a:ext cx="373147" cy="246058"/>
            </a:xfrm>
            <a:prstGeom prst="line">
              <a:avLst/>
            </a:prstGeom>
            <a:ln w="57150">
              <a:solidFill>
                <a:srgbClr val="315B2F"/>
              </a:solidFill>
            </a:ln>
          </p:spPr>
          <p:style>
            <a:lnRef idx="1">
              <a:schemeClr val="accent1"/>
            </a:lnRef>
            <a:fillRef idx="0">
              <a:schemeClr val="accent1"/>
            </a:fillRef>
            <a:effectRef idx="0">
              <a:schemeClr val="accent1"/>
            </a:effectRef>
            <a:fontRef idx="minor">
              <a:schemeClr val="tx1"/>
            </a:fontRef>
          </p:style>
        </p:cxnSp>
        <p:grpSp>
          <p:nvGrpSpPr>
            <p:cNvPr id="19480" name="组合 46"/>
            <p:cNvGrpSpPr/>
            <p:nvPr/>
          </p:nvGrpSpPr>
          <p:grpSpPr bwMode="auto">
            <a:xfrm>
              <a:off x="3881445" y="4642541"/>
              <a:ext cx="403174" cy="403174"/>
              <a:chOff x="749300" y="4614863"/>
              <a:chExt cx="414338" cy="414337"/>
            </a:xfrm>
          </p:grpSpPr>
          <p:sp>
            <p:nvSpPr>
              <p:cNvPr id="48" name="Oval 69@|1FFC:16777215|FBC:16777215|LFC:16777215|LBC:16777215"/>
              <p:cNvSpPr>
                <a:spLocks noChangeArrowheads="1"/>
              </p:cNvSpPr>
              <p:nvPr/>
            </p:nvSpPr>
            <p:spPr bwMode="auto">
              <a:xfrm>
                <a:off x="749580" y="4615546"/>
                <a:ext cx="414484" cy="414383"/>
              </a:xfrm>
              <a:prstGeom prst="ellipse">
                <a:avLst/>
              </a:pr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107061" tIns="53530" rIns="107061" bIns="53530"/>
              <a:lstStyle/>
              <a:p>
                <a:pPr eaLnBrk="1" fontAlgn="auto" hangingPunct="1">
                  <a:spcBef>
                    <a:spcPts val="0"/>
                  </a:spcBef>
                  <a:spcAft>
                    <a:spcPts val="0"/>
                  </a:spcAft>
                  <a:defRPr/>
                </a:pPr>
                <a:endParaRPr lang="zh-CN" altLang="en-US" sz="1600">
                  <a:solidFill>
                    <a:prstClr val="black"/>
                  </a:solidFill>
                  <a:latin typeface="+mn-lt"/>
                  <a:ea typeface="+mn-ea"/>
                </a:endParaRPr>
              </a:p>
            </p:txBody>
          </p:sp>
          <p:sp>
            <p:nvSpPr>
              <p:cNvPr id="49" name="Freeform 70@|5FFC:16777215|FBC:16777215|LFC:16777215|LBC:16777215"/>
              <p:cNvSpPr/>
              <p:nvPr/>
            </p:nvSpPr>
            <p:spPr bwMode="auto">
              <a:xfrm>
                <a:off x="839330" y="4741166"/>
                <a:ext cx="197452" cy="199034"/>
              </a:xfrm>
              <a:custGeom>
                <a:avLst/>
                <a:gdLst>
                  <a:gd name="T0" fmla="*/ 139 w 208"/>
                  <a:gd name="T1" fmla="*/ 208 h 208"/>
                  <a:gd name="T2" fmla="*/ 104 w 208"/>
                  <a:gd name="T3" fmla="*/ 104 h 208"/>
                  <a:gd name="T4" fmla="*/ 0 w 208"/>
                  <a:gd name="T5" fmla="*/ 69 h 208"/>
                  <a:gd name="T6" fmla="*/ 208 w 208"/>
                  <a:gd name="T7" fmla="*/ 0 h 208"/>
                  <a:gd name="T8" fmla="*/ 139 w 208"/>
                  <a:gd name="T9" fmla="*/ 208 h 208"/>
                </a:gdLst>
                <a:ahLst/>
                <a:cxnLst>
                  <a:cxn ang="0">
                    <a:pos x="T0" y="T1"/>
                  </a:cxn>
                  <a:cxn ang="0">
                    <a:pos x="T2" y="T3"/>
                  </a:cxn>
                  <a:cxn ang="0">
                    <a:pos x="T4" y="T5"/>
                  </a:cxn>
                  <a:cxn ang="0">
                    <a:pos x="T6" y="T7"/>
                  </a:cxn>
                  <a:cxn ang="0">
                    <a:pos x="T8" y="T9"/>
                  </a:cxn>
                </a:cxnLst>
                <a:rect l="0" t="0" r="r" b="b"/>
                <a:pathLst>
                  <a:path w="208" h="208">
                    <a:moveTo>
                      <a:pt x="139" y="208"/>
                    </a:moveTo>
                    <a:lnTo>
                      <a:pt x="104" y="104"/>
                    </a:lnTo>
                    <a:lnTo>
                      <a:pt x="0" y="69"/>
                    </a:lnTo>
                    <a:lnTo>
                      <a:pt x="208" y="0"/>
                    </a:lnTo>
                    <a:lnTo>
                      <a:pt x="139" y="208"/>
                    </a:lnTo>
                    <a:close/>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107061" tIns="53530" rIns="107061" bIns="53530"/>
              <a:lstStyle/>
              <a:p>
                <a:pPr eaLnBrk="1" fontAlgn="auto" hangingPunct="1">
                  <a:spcBef>
                    <a:spcPts val="0"/>
                  </a:spcBef>
                  <a:spcAft>
                    <a:spcPts val="0"/>
                  </a:spcAft>
                  <a:defRPr/>
                </a:pPr>
                <a:endParaRPr lang="zh-CN" altLang="en-US" sz="1600">
                  <a:solidFill>
                    <a:prstClr val="black"/>
                  </a:solidFill>
                  <a:latin typeface="+mn-lt"/>
                  <a:ea typeface="+mn-ea"/>
                </a:endParaRPr>
              </a:p>
            </p:txBody>
          </p:sp>
        </p:grpSp>
        <p:sp>
          <p:nvSpPr>
            <p:cNvPr id="53" name="TextBox 13@|17FFC:16777215|FBC:16777215|LFC:16777215|LBC:16777215"/>
            <p:cNvSpPr txBox="1"/>
            <p:nvPr/>
          </p:nvSpPr>
          <p:spPr>
            <a:xfrm>
              <a:off x="111819" y="4149501"/>
              <a:ext cx="3323073" cy="430523"/>
            </a:xfrm>
            <a:prstGeom prst="rect">
              <a:avLst/>
            </a:prstGeom>
            <a:noFill/>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2495" fontAlgn="auto">
                <a:spcBef>
                  <a:spcPct val="20000"/>
                </a:spcBef>
                <a:spcAft>
                  <a:spcPts val="0"/>
                </a:spcAft>
                <a:defRPr/>
              </a:pPr>
              <a:r>
                <a:rPr lang="zh-CN" altLang="en-US" sz="2800" b="1" dirty="0">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mn-ea"/>
                </a:rPr>
                <a:t>最大限度搭接的要求</a:t>
              </a:r>
              <a:endParaRPr lang="en-US" sz="2000" b="1" dirty="0">
                <a:cs typeface="+mn-ea"/>
                <a:sym typeface="Arial" panose="020B0604020202020204" pitchFamily="34" charset="0"/>
              </a:endParaRPr>
            </a:p>
          </p:txBody>
        </p:sp>
        <p:sp>
          <p:nvSpPr>
            <p:cNvPr id="54" name="TextBox 13@|17FFC:16777215|FBC:16777215|LFC:16777215|LBC:16777215"/>
            <p:cNvSpPr txBox="1"/>
            <p:nvPr/>
          </p:nvSpPr>
          <p:spPr>
            <a:xfrm>
              <a:off x="341106" y="4898790"/>
              <a:ext cx="3008677" cy="1723364"/>
            </a:xfrm>
            <a:prstGeom prst="rect">
              <a:avLst/>
            </a:prstGeom>
            <a:noFill/>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2495" fontAlgn="auto">
                <a:spcBef>
                  <a:spcPct val="20000"/>
                </a:spcBef>
                <a:spcAft>
                  <a:spcPts val="0"/>
                </a:spcAft>
                <a:defRPr/>
              </a:pPr>
              <a:r>
                <a:rPr lang="en-US" altLang="zh-CN" sz="2800" dirty="0">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mn-ea"/>
                </a:rPr>
                <a:t>       </a:t>
              </a:r>
              <a:r>
                <a:rPr lang="zh-CN" altLang="en-US" sz="2800" dirty="0">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mn-ea"/>
                </a:rPr>
                <a:t>要保证相邻两个施工班组在开工时间上实现最大限度地、合理地搭接</a:t>
              </a:r>
              <a:endParaRPr lang="en-US" altLang="zh-CN" sz="1465" dirty="0">
                <a:cs typeface="+mn-ea"/>
                <a:sym typeface="Arial" panose="020B0604020202020204" pitchFamily="34" charset="0"/>
              </a:endParaRPr>
            </a:p>
          </p:txBody>
        </p:sp>
      </p:grpSp>
      <p:grpSp>
        <p:nvGrpSpPr>
          <p:cNvPr id="6" name="组合 5"/>
          <p:cNvGrpSpPr/>
          <p:nvPr/>
        </p:nvGrpSpPr>
        <p:grpSpPr bwMode="auto">
          <a:xfrm>
            <a:off x="6562091" y="1085216"/>
            <a:ext cx="5452745" cy="2356803"/>
            <a:chOff x="6499579" y="1102793"/>
            <a:chExt cx="5453191" cy="2356198"/>
          </a:xfrm>
        </p:grpSpPr>
        <p:sp>
          <p:nvSpPr>
            <p:cNvPr id="30" name="Oval 37@|1FFC:3675918|FBC:16777215|LFC:192|LBC:16777215"/>
            <p:cNvSpPr/>
            <p:nvPr/>
          </p:nvSpPr>
          <p:spPr>
            <a:xfrm>
              <a:off x="7223538" y="2132181"/>
              <a:ext cx="1324083" cy="1326810"/>
            </a:xfrm>
            <a:prstGeom prst="ellipse">
              <a:avLst/>
            </a:prstGeom>
            <a:solidFill>
              <a:srgbClr val="5AAB31"/>
            </a:solidFill>
            <a:ln w="57150">
              <a:solidFill>
                <a:srgbClr val="315B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400" dirty="0">
                <a:solidFill>
                  <a:prstClr val="white"/>
                </a:solidFill>
              </a:endParaRPr>
            </a:p>
          </p:txBody>
        </p:sp>
        <p:cxnSp>
          <p:nvCxnSpPr>
            <p:cNvPr id="36" name="Straight Connector 46@|9FFC:0|FBC:0|LFC:192|LBC:16777215"/>
            <p:cNvCxnSpPr/>
            <p:nvPr/>
          </p:nvCxnSpPr>
          <p:spPr>
            <a:xfrm flipV="1">
              <a:off x="6966342" y="3111417"/>
              <a:ext cx="344516" cy="139664"/>
            </a:xfrm>
            <a:prstGeom prst="line">
              <a:avLst/>
            </a:prstGeom>
            <a:ln w="57150">
              <a:solidFill>
                <a:srgbClr val="315B2F"/>
              </a:solidFill>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7610953" y="2547553"/>
              <a:ext cx="499939" cy="496064"/>
              <a:chOff x="2447925" y="3514725"/>
              <a:chExt cx="204787" cy="203200"/>
            </a:xfrm>
            <a:solidFill>
              <a:schemeClr val="bg1"/>
            </a:solidFill>
          </p:grpSpPr>
          <p:sp>
            <p:nvSpPr>
              <p:cNvPr id="44" name="Freeform 690@|5FFC:0|FBC:0|LFC:0|LBC:16777215"/>
              <p:cNvSpPr>
                <a:spLocks noEditPoints="1"/>
              </p:cNvSpPr>
              <p:nvPr/>
            </p:nvSpPr>
            <p:spPr bwMode="auto">
              <a:xfrm>
                <a:off x="2562225" y="3632200"/>
                <a:ext cx="88900" cy="85725"/>
              </a:xfrm>
              <a:custGeom>
                <a:avLst/>
                <a:gdLst>
                  <a:gd name="T0" fmla="*/ 27 w 124"/>
                  <a:gd name="T1" fmla="*/ 1 h 121"/>
                  <a:gd name="T2" fmla="*/ 31 w 124"/>
                  <a:gd name="T3" fmla="*/ 8 h 121"/>
                  <a:gd name="T4" fmla="*/ 23 w 124"/>
                  <a:gd name="T5" fmla="*/ 17 h 121"/>
                  <a:gd name="T6" fmla="*/ 16 w 124"/>
                  <a:gd name="T7" fmla="*/ 24 h 121"/>
                  <a:gd name="T8" fmla="*/ 0 w 124"/>
                  <a:gd name="T9" fmla="*/ 34 h 121"/>
                  <a:gd name="T10" fmla="*/ 51 w 124"/>
                  <a:gd name="T11" fmla="*/ 85 h 121"/>
                  <a:gd name="T12" fmla="*/ 75 w 124"/>
                  <a:gd name="T13" fmla="*/ 117 h 121"/>
                  <a:gd name="T14" fmla="*/ 88 w 124"/>
                  <a:gd name="T15" fmla="*/ 121 h 121"/>
                  <a:gd name="T16" fmla="*/ 124 w 124"/>
                  <a:gd name="T17" fmla="*/ 85 h 121"/>
                  <a:gd name="T18" fmla="*/ 120 w 124"/>
                  <a:gd name="T19" fmla="*/ 72 h 121"/>
                  <a:gd name="T20" fmla="*/ 88 w 124"/>
                  <a:gd name="T21" fmla="*/ 48 h 121"/>
                  <a:gd name="T22" fmla="*/ 40 w 124"/>
                  <a:gd name="T23" fmla="*/ 0 h 121"/>
                  <a:gd name="T24" fmla="*/ 35 w 124"/>
                  <a:gd name="T25" fmla="*/ 5 h 121"/>
                  <a:gd name="T26" fmla="*/ 27 w 124"/>
                  <a:gd name="T27" fmla="*/ 1 h 121"/>
                  <a:gd name="T28" fmla="*/ 85 w 124"/>
                  <a:gd name="T29" fmla="*/ 66 h 121"/>
                  <a:gd name="T30" fmla="*/ 100 w 124"/>
                  <a:gd name="T31" fmla="*/ 81 h 121"/>
                  <a:gd name="T32" fmla="*/ 85 w 124"/>
                  <a:gd name="T33" fmla="*/ 96 h 121"/>
                  <a:gd name="T34" fmla="*/ 70 w 124"/>
                  <a:gd name="T35" fmla="*/ 81 h 121"/>
                  <a:gd name="T36" fmla="*/ 85 w 124"/>
                  <a:gd name="T37" fmla="*/ 6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121">
                    <a:moveTo>
                      <a:pt x="27" y="1"/>
                    </a:moveTo>
                    <a:cubicBezTo>
                      <a:pt x="31" y="8"/>
                      <a:pt x="31" y="8"/>
                      <a:pt x="31" y="8"/>
                    </a:cubicBezTo>
                    <a:cubicBezTo>
                      <a:pt x="23" y="17"/>
                      <a:pt x="23" y="17"/>
                      <a:pt x="23" y="17"/>
                    </a:cubicBezTo>
                    <a:cubicBezTo>
                      <a:pt x="16" y="24"/>
                      <a:pt x="16" y="24"/>
                      <a:pt x="16" y="24"/>
                    </a:cubicBezTo>
                    <a:cubicBezTo>
                      <a:pt x="11" y="29"/>
                      <a:pt x="6" y="32"/>
                      <a:pt x="0" y="34"/>
                    </a:cubicBezTo>
                    <a:cubicBezTo>
                      <a:pt x="51" y="85"/>
                      <a:pt x="51" y="85"/>
                      <a:pt x="51" y="85"/>
                    </a:cubicBezTo>
                    <a:cubicBezTo>
                      <a:pt x="75" y="117"/>
                      <a:pt x="75" y="117"/>
                      <a:pt x="75" y="117"/>
                    </a:cubicBezTo>
                    <a:cubicBezTo>
                      <a:pt x="88" y="121"/>
                      <a:pt x="88" y="121"/>
                      <a:pt x="88" y="121"/>
                    </a:cubicBezTo>
                    <a:cubicBezTo>
                      <a:pt x="124" y="85"/>
                      <a:pt x="124" y="85"/>
                      <a:pt x="124" y="85"/>
                    </a:cubicBezTo>
                    <a:cubicBezTo>
                      <a:pt x="120" y="72"/>
                      <a:pt x="120" y="72"/>
                      <a:pt x="120" y="72"/>
                    </a:cubicBezTo>
                    <a:cubicBezTo>
                      <a:pt x="88" y="48"/>
                      <a:pt x="88" y="48"/>
                      <a:pt x="88" y="48"/>
                    </a:cubicBezTo>
                    <a:cubicBezTo>
                      <a:pt x="40" y="0"/>
                      <a:pt x="40" y="0"/>
                      <a:pt x="40" y="0"/>
                    </a:cubicBezTo>
                    <a:cubicBezTo>
                      <a:pt x="35" y="5"/>
                      <a:pt x="35" y="5"/>
                      <a:pt x="35" y="5"/>
                    </a:cubicBezTo>
                    <a:lnTo>
                      <a:pt x="27" y="1"/>
                    </a:lnTo>
                    <a:close/>
                    <a:moveTo>
                      <a:pt x="85" y="66"/>
                    </a:moveTo>
                    <a:cubicBezTo>
                      <a:pt x="93" y="66"/>
                      <a:pt x="100" y="73"/>
                      <a:pt x="100" y="81"/>
                    </a:cubicBezTo>
                    <a:cubicBezTo>
                      <a:pt x="100" y="90"/>
                      <a:pt x="93" y="96"/>
                      <a:pt x="85" y="96"/>
                    </a:cubicBezTo>
                    <a:cubicBezTo>
                      <a:pt x="76" y="96"/>
                      <a:pt x="70" y="90"/>
                      <a:pt x="70" y="81"/>
                    </a:cubicBezTo>
                    <a:cubicBezTo>
                      <a:pt x="70" y="73"/>
                      <a:pt x="76" y="66"/>
                      <a:pt x="85"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00">
                  <a:solidFill>
                    <a:prstClr val="black"/>
                  </a:solidFill>
                  <a:latin typeface="+mn-lt"/>
                  <a:ea typeface="+mn-ea"/>
                </a:endParaRPr>
              </a:p>
            </p:txBody>
          </p:sp>
          <p:sp>
            <p:nvSpPr>
              <p:cNvPr id="45" name="Freeform 691@|5FFC:0|FBC:0|LFC:0|LBC:16777215"/>
              <p:cNvSpPr/>
              <p:nvPr/>
            </p:nvSpPr>
            <p:spPr bwMode="auto">
              <a:xfrm>
                <a:off x="2447925" y="3514725"/>
                <a:ext cx="90487" cy="92075"/>
              </a:xfrm>
              <a:custGeom>
                <a:avLst/>
                <a:gdLst>
                  <a:gd name="T0" fmla="*/ 105 w 129"/>
                  <a:gd name="T1" fmla="*/ 102 h 129"/>
                  <a:gd name="T2" fmla="*/ 113 w 129"/>
                  <a:gd name="T3" fmla="*/ 93 h 129"/>
                  <a:gd name="T4" fmla="*/ 121 w 129"/>
                  <a:gd name="T5" fmla="*/ 97 h 129"/>
                  <a:gd name="T6" fmla="*/ 117 w 129"/>
                  <a:gd name="T7" fmla="*/ 90 h 129"/>
                  <a:gd name="T8" fmla="*/ 125 w 129"/>
                  <a:gd name="T9" fmla="*/ 82 h 129"/>
                  <a:gd name="T10" fmla="*/ 126 w 129"/>
                  <a:gd name="T11" fmla="*/ 81 h 129"/>
                  <a:gd name="T12" fmla="*/ 129 w 129"/>
                  <a:gd name="T13" fmla="*/ 67 h 129"/>
                  <a:gd name="T14" fmla="*/ 62 w 129"/>
                  <a:gd name="T15" fmla="*/ 0 h 129"/>
                  <a:gd name="T16" fmla="*/ 56 w 129"/>
                  <a:gd name="T17" fmla="*/ 6 h 129"/>
                  <a:gd name="T18" fmla="*/ 81 w 129"/>
                  <a:gd name="T19" fmla="*/ 46 h 129"/>
                  <a:gd name="T20" fmla="*/ 46 w 129"/>
                  <a:gd name="T21" fmla="*/ 81 h 129"/>
                  <a:gd name="T22" fmla="*/ 6 w 129"/>
                  <a:gd name="T23" fmla="*/ 56 h 129"/>
                  <a:gd name="T24" fmla="*/ 0 w 129"/>
                  <a:gd name="T25" fmla="*/ 62 h 129"/>
                  <a:gd name="T26" fmla="*/ 67 w 129"/>
                  <a:gd name="T27" fmla="*/ 129 h 129"/>
                  <a:gd name="T28" fmla="*/ 86 w 129"/>
                  <a:gd name="T29" fmla="*/ 123 h 129"/>
                  <a:gd name="T30" fmla="*/ 88 w 129"/>
                  <a:gd name="T31" fmla="*/ 125 h 129"/>
                  <a:gd name="T32" fmla="*/ 98 w 129"/>
                  <a:gd name="T33" fmla="*/ 109 h 129"/>
                  <a:gd name="T34" fmla="*/ 105 w 129"/>
                  <a:gd name="T35" fmla="*/ 10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29">
                    <a:moveTo>
                      <a:pt x="105" y="102"/>
                    </a:moveTo>
                    <a:cubicBezTo>
                      <a:pt x="113" y="93"/>
                      <a:pt x="113" y="93"/>
                      <a:pt x="113" y="93"/>
                    </a:cubicBezTo>
                    <a:cubicBezTo>
                      <a:pt x="121" y="97"/>
                      <a:pt x="121" y="97"/>
                      <a:pt x="121" y="97"/>
                    </a:cubicBezTo>
                    <a:cubicBezTo>
                      <a:pt x="117" y="90"/>
                      <a:pt x="117" y="90"/>
                      <a:pt x="117" y="90"/>
                    </a:cubicBezTo>
                    <a:cubicBezTo>
                      <a:pt x="125" y="82"/>
                      <a:pt x="125" y="82"/>
                      <a:pt x="125" y="82"/>
                    </a:cubicBezTo>
                    <a:cubicBezTo>
                      <a:pt x="126" y="81"/>
                      <a:pt x="126" y="81"/>
                      <a:pt x="126" y="81"/>
                    </a:cubicBezTo>
                    <a:cubicBezTo>
                      <a:pt x="128" y="76"/>
                      <a:pt x="129" y="71"/>
                      <a:pt x="129" y="67"/>
                    </a:cubicBezTo>
                    <a:cubicBezTo>
                      <a:pt x="129" y="33"/>
                      <a:pt x="96" y="0"/>
                      <a:pt x="62" y="0"/>
                    </a:cubicBezTo>
                    <a:cubicBezTo>
                      <a:pt x="62" y="0"/>
                      <a:pt x="58" y="4"/>
                      <a:pt x="56" y="6"/>
                    </a:cubicBezTo>
                    <a:cubicBezTo>
                      <a:pt x="83" y="33"/>
                      <a:pt x="81" y="29"/>
                      <a:pt x="81" y="46"/>
                    </a:cubicBezTo>
                    <a:cubicBezTo>
                      <a:pt x="81" y="59"/>
                      <a:pt x="59" y="81"/>
                      <a:pt x="46" y="81"/>
                    </a:cubicBezTo>
                    <a:cubicBezTo>
                      <a:pt x="29" y="81"/>
                      <a:pt x="34" y="84"/>
                      <a:pt x="6" y="56"/>
                    </a:cubicBezTo>
                    <a:cubicBezTo>
                      <a:pt x="4" y="58"/>
                      <a:pt x="0" y="62"/>
                      <a:pt x="0" y="62"/>
                    </a:cubicBezTo>
                    <a:cubicBezTo>
                      <a:pt x="1" y="96"/>
                      <a:pt x="33" y="129"/>
                      <a:pt x="67" y="129"/>
                    </a:cubicBezTo>
                    <a:cubicBezTo>
                      <a:pt x="73" y="129"/>
                      <a:pt x="80" y="127"/>
                      <a:pt x="86" y="123"/>
                    </a:cubicBezTo>
                    <a:cubicBezTo>
                      <a:pt x="88" y="125"/>
                      <a:pt x="88" y="125"/>
                      <a:pt x="88" y="125"/>
                    </a:cubicBezTo>
                    <a:cubicBezTo>
                      <a:pt x="90" y="119"/>
                      <a:pt x="93" y="114"/>
                      <a:pt x="98" y="109"/>
                    </a:cubicBezTo>
                    <a:lnTo>
                      <a:pt x="105"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00">
                  <a:solidFill>
                    <a:prstClr val="black"/>
                  </a:solidFill>
                  <a:latin typeface="+mn-lt"/>
                  <a:ea typeface="+mn-ea"/>
                </a:endParaRPr>
              </a:p>
            </p:txBody>
          </p:sp>
          <p:sp>
            <p:nvSpPr>
              <p:cNvPr id="46" name="Freeform 692@|5FFC:0|FBC:0|LFC:0|LBC:16777215"/>
              <p:cNvSpPr/>
              <p:nvPr/>
            </p:nvSpPr>
            <p:spPr bwMode="auto">
              <a:xfrm>
                <a:off x="2447925" y="3514725"/>
                <a:ext cx="204787" cy="203200"/>
              </a:xfrm>
              <a:custGeom>
                <a:avLst/>
                <a:gdLst>
                  <a:gd name="T0" fmla="*/ 280 w 291"/>
                  <a:gd name="T1" fmla="*/ 27 h 287"/>
                  <a:gd name="T2" fmla="*/ 260 w 291"/>
                  <a:gd name="T3" fmla="*/ 8 h 287"/>
                  <a:gd name="T4" fmla="*/ 241 w 291"/>
                  <a:gd name="T5" fmla="*/ 0 h 287"/>
                  <a:gd name="T6" fmla="*/ 222 w 291"/>
                  <a:gd name="T7" fmla="*/ 8 h 287"/>
                  <a:gd name="T8" fmla="*/ 137 w 291"/>
                  <a:gd name="T9" fmla="*/ 93 h 287"/>
                  <a:gd name="T10" fmla="*/ 133 w 291"/>
                  <a:gd name="T11" fmla="*/ 110 h 287"/>
                  <a:gd name="T12" fmla="*/ 122 w 291"/>
                  <a:gd name="T13" fmla="*/ 114 h 287"/>
                  <a:gd name="T14" fmla="*/ 116 w 291"/>
                  <a:gd name="T15" fmla="*/ 113 h 287"/>
                  <a:gd name="T16" fmla="*/ 109 w 291"/>
                  <a:gd name="T17" fmla="*/ 120 h 287"/>
                  <a:gd name="T18" fmla="*/ 109 w 291"/>
                  <a:gd name="T19" fmla="*/ 159 h 287"/>
                  <a:gd name="T20" fmla="*/ 110 w 291"/>
                  <a:gd name="T21" fmla="*/ 160 h 287"/>
                  <a:gd name="T22" fmla="*/ 44 w 291"/>
                  <a:gd name="T23" fmla="*/ 227 h 287"/>
                  <a:gd name="T24" fmla="*/ 26 w 291"/>
                  <a:gd name="T25" fmla="*/ 234 h 287"/>
                  <a:gd name="T26" fmla="*/ 0 w 291"/>
                  <a:gd name="T27" fmla="*/ 271 h 287"/>
                  <a:gd name="T28" fmla="*/ 17 w 291"/>
                  <a:gd name="T29" fmla="*/ 287 h 287"/>
                  <a:gd name="T30" fmla="*/ 54 w 291"/>
                  <a:gd name="T31" fmla="*/ 261 h 287"/>
                  <a:gd name="T32" fmla="*/ 60 w 291"/>
                  <a:gd name="T33" fmla="*/ 243 h 287"/>
                  <a:gd name="T34" fmla="*/ 127 w 291"/>
                  <a:gd name="T35" fmla="*/ 177 h 287"/>
                  <a:gd name="T36" fmla="*/ 129 w 291"/>
                  <a:gd name="T37" fmla="*/ 179 h 287"/>
                  <a:gd name="T38" fmla="*/ 148 w 291"/>
                  <a:gd name="T39" fmla="*/ 187 h 287"/>
                  <a:gd name="T40" fmla="*/ 167 w 291"/>
                  <a:gd name="T41" fmla="*/ 179 h 287"/>
                  <a:gd name="T42" fmla="*/ 175 w 291"/>
                  <a:gd name="T43" fmla="*/ 171 h 287"/>
                  <a:gd name="T44" fmla="*/ 178 w 291"/>
                  <a:gd name="T45" fmla="*/ 155 h 287"/>
                  <a:gd name="T46" fmla="*/ 190 w 291"/>
                  <a:gd name="T47" fmla="*/ 150 h 287"/>
                  <a:gd name="T48" fmla="*/ 195 w 291"/>
                  <a:gd name="T49" fmla="*/ 151 h 287"/>
                  <a:gd name="T50" fmla="*/ 280 w 291"/>
                  <a:gd name="T51" fmla="*/ 66 h 287"/>
                  <a:gd name="T52" fmla="*/ 280 w 291"/>
                  <a:gd name="T53" fmla="*/ 2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1" h="287">
                    <a:moveTo>
                      <a:pt x="280" y="27"/>
                    </a:moveTo>
                    <a:cubicBezTo>
                      <a:pt x="260" y="8"/>
                      <a:pt x="260" y="8"/>
                      <a:pt x="260" y="8"/>
                    </a:cubicBezTo>
                    <a:cubicBezTo>
                      <a:pt x="255" y="2"/>
                      <a:pt x="248" y="0"/>
                      <a:pt x="241" y="0"/>
                    </a:cubicBezTo>
                    <a:cubicBezTo>
                      <a:pt x="234" y="0"/>
                      <a:pt x="227" y="2"/>
                      <a:pt x="222" y="8"/>
                    </a:cubicBezTo>
                    <a:cubicBezTo>
                      <a:pt x="137" y="93"/>
                      <a:pt x="137" y="93"/>
                      <a:pt x="137" y="93"/>
                    </a:cubicBezTo>
                    <a:cubicBezTo>
                      <a:pt x="139" y="98"/>
                      <a:pt x="137" y="106"/>
                      <a:pt x="133" y="110"/>
                    </a:cubicBezTo>
                    <a:cubicBezTo>
                      <a:pt x="130" y="112"/>
                      <a:pt x="126" y="114"/>
                      <a:pt x="122" y="114"/>
                    </a:cubicBezTo>
                    <a:cubicBezTo>
                      <a:pt x="120" y="114"/>
                      <a:pt x="118" y="114"/>
                      <a:pt x="116" y="113"/>
                    </a:cubicBezTo>
                    <a:cubicBezTo>
                      <a:pt x="109" y="120"/>
                      <a:pt x="109" y="120"/>
                      <a:pt x="109" y="120"/>
                    </a:cubicBezTo>
                    <a:cubicBezTo>
                      <a:pt x="98" y="131"/>
                      <a:pt x="98" y="148"/>
                      <a:pt x="109" y="159"/>
                    </a:cubicBezTo>
                    <a:cubicBezTo>
                      <a:pt x="110" y="160"/>
                      <a:pt x="110" y="160"/>
                      <a:pt x="110" y="160"/>
                    </a:cubicBezTo>
                    <a:cubicBezTo>
                      <a:pt x="44" y="227"/>
                      <a:pt x="44" y="227"/>
                      <a:pt x="44" y="227"/>
                    </a:cubicBezTo>
                    <a:cubicBezTo>
                      <a:pt x="26" y="234"/>
                      <a:pt x="26" y="234"/>
                      <a:pt x="26" y="234"/>
                    </a:cubicBezTo>
                    <a:cubicBezTo>
                      <a:pt x="0" y="271"/>
                      <a:pt x="0" y="271"/>
                      <a:pt x="0" y="271"/>
                    </a:cubicBezTo>
                    <a:cubicBezTo>
                      <a:pt x="17" y="287"/>
                      <a:pt x="17" y="287"/>
                      <a:pt x="17" y="287"/>
                    </a:cubicBezTo>
                    <a:cubicBezTo>
                      <a:pt x="54" y="261"/>
                      <a:pt x="54" y="261"/>
                      <a:pt x="54" y="261"/>
                    </a:cubicBezTo>
                    <a:cubicBezTo>
                      <a:pt x="60" y="243"/>
                      <a:pt x="60" y="243"/>
                      <a:pt x="60" y="243"/>
                    </a:cubicBezTo>
                    <a:cubicBezTo>
                      <a:pt x="127" y="177"/>
                      <a:pt x="127" y="177"/>
                      <a:pt x="127" y="177"/>
                    </a:cubicBezTo>
                    <a:cubicBezTo>
                      <a:pt x="129" y="179"/>
                      <a:pt x="129" y="179"/>
                      <a:pt x="129" y="179"/>
                    </a:cubicBezTo>
                    <a:cubicBezTo>
                      <a:pt x="134" y="184"/>
                      <a:pt x="141" y="187"/>
                      <a:pt x="148" y="187"/>
                    </a:cubicBezTo>
                    <a:cubicBezTo>
                      <a:pt x="155" y="187"/>
                      <a:pt x="162" y="184"/>
                      <a:pt x="167" y="179"/>
                    </a:cubicBezTo>
                    <a:cubicBezTo>
                      <a:pt x="175" y="171"/>
                      <a:pt x="175" y="171"/>
                      <a:pt x="175" y="171"/>
                    </a:cubicBezTo>
                    <a:cubicBezTo>
                      <a:pt x="172" y="166"/>
                      <a:pt x="174" y="159"/>
                      <a:pt x="178" y="155"/>
                    </a:cubicBezTo>
                    <a:cubicBezTo>
                      <a:pt x="181" y="152"/>
                      <a:pt x="185" y="150"/>
                      <a:pt x="190" y="150"/>
                    </a:cubicBezTo>
                    <a:cubicBezTo>
                      <a:pt x="191" y="150"/>
                      <a:pt x="193" y="150"/>
                      <a:pt x="195" y="151"/>
                    </a:cubicBezTo>
                    <a:cubicBezTo>
                      <a:pt x="280" y="66"/>
                      <a:pt x="280" y="66"/>
                      <a:pt x="280" y="66"/>
                    </a:cubicBezTo>
                    <a:cubicBezTo>
                      <a:pt x="291" y="55"/>
                      <a:pt x="291" y="38"/>
                      <a:pt x="28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00">
                  <a:solidFill>
                    <a:prstClr val="black"/>
                  </a:solidFill>
                  <a:latin typeface="+mn-lt"/>
                  <a:ea typeface="+mn-ea"/>
                </a:endParaRPr>
              </a:p>
            </p:txBody>
          </p:sp>
        </p:grpSp>
        <p:sp>
          <p:nvSpPr>
            <p:cNvPr id="55" name="TextBox 13@|17FFC:16777215|FBC:16777215|LFC:16777215|LBC:16777215"/>
            <p:cNvSpPr txBox="1"/>
            <p:nvPr/>
          </p:nvSpPr>
          <p:spPr>
            <a:xfrm>
              <a:off x="6499579" y="1102793"/>
              <a:ext cx="5453191" cy="430420"/>
            </a:xfrm>
            <a:prstGeom prst="rect">
              <a:avLst/>
            </a:prstGeom>
            <a:noFill/>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2495" fontAlgn="auto">
                <a:spcBef>
                  <a:spcPct val="20000"/>
                </a:spcBef>
                <a:spcAft>
                  <a:spcPts val="0"/>
                </a:spcAft>
                <a:buClrTx/>
                <a:buSzTx/>
                <a:defRPr/>
              </a:pPr>
              <a:r>
                <a:rPr lang="zh-CN" altLang="en-US" sz="2800" b="1" dirty="0">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mn-ea"/>
                </a:rPr>
                <a:t>要保证每个施工段的正常作业程序</a:t>
              </a:r>
              <a:endParaRPr lang="zh-CN" altLang="en-US" sz="2800" b="1" dirty="0">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Arial" panose="020B0604020202020204" pitchFamily="34" charset="0"/>
              </a:endParaRPr>
            </a:p>
          </p:txBody>
        </p:sp>
        <p:sp>
          <p:nvSpPr>
            <p:cNvPr id="56" name="TextBox 13@|17FFC:16777215|FBC:16777215|LFC:16777215|LBC:16777215"/>
            <p:cNvSpPr txBox="1"/>
            <p:nvPr/>
          </p:nvSpPr>
          <p:spPr>
            <a:xfrm>
              <a:off x="8785131" y="1650023"/>
              <a:ext cx="3116835" cy="1722948"/>
            </a:xfrm>
            <a:prstGeom prst="rect">
              <a:avLst/>
            </a:prstGeom>
            <a:noFill/>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2495" fontAlgn="auto">
                <a:spcBef>
                  <a:spcPct val="20000"/>
                </a:spcBef>
                <a:spcAft>
                  <a:spcPts val="0"/>
                </a:spcAft>
                <a:buClrTx/>
                <a:buSzTx/>
                <a:defRPr/>
              </a:pPr>
              <a:r>
                <a:rPr lang="zh-CN" altLang="en-US" sz="2800" dirty="0">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mn-ea"/>
                </a:rPr>
                <a:t>不发生前一个施工过程尚未全部完成，而后一个施工过程提前介入的现象</a:t>
              </a:r>
              <a:endParaRPr lang="zh-CN" altLang="en-US" sz="2800" dirty="0">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Arial" panose="020B0604020202020204" pitchFamily="34" charset="0"/>
              </a:endParaRPr>
            </a:p>
          </p:txBody>
        </p:sp>
      </p:grpSp>
      <p:grpSp>
        <p:nvGrpSpPr>
          <p:cNvPr id="7" name="组合 6"/>
          <p:cNvGrpSpPr/>
          <p:nvPr/>
        </p:nvGrpSpPr>
        <p:grpSpPr bwMode="auto">
          <a:xfrm>
            <a:off x="6886575" y="3872231"/>
            <a:ext cx="5066031" cy="2767965"/>
            <a:chOff x="6886447" y="3872653"/>
            <a:chExt cx="5067057" cy="2767923"/>
          </a:xfrm>
        </p:grpSpPr>
        <p:sp>
          <p:nvSpPr>
            <p:cNvPr id="32" name="Oval 39@|1FFC:3675918|FBC:16777215|LFC:192|LBC:16777215"/>
            <p:cNvSpPr/>
            <p:nvPr/>
          </p:nvSpPr>
          <p:spPr>
            <a:xfrm>
              <a:off x="7223065" y="4143795"/>
              <a:ext cx="1324243" cy="1323955"/>
            </a:xfrm>
            <a:prstGeom prst="ellipse">
              <a:avLst/>
            </a:prstGeom>
            <a:solidFill>
              <a:srgbClr val="5AAB31"/>
            </a:solidFill>
            <a:ln w="57150">
              <a:solidFill>
                <a:srgbClr val="315B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400" dirty="0">
                <a:solidFill>
                  <a:prstClr val="white"/>
                </a:solidFill>
              </a:endParaRPr>
            </a:p>
          </p:txBody>
        </p:sp>
        <p:cxnSp>
          <p:nvCxnSpPr>
            <p:cNvPr id="37" name="Straight Connector 48@|9FFC:0|FBC:0|LFC:192|LBC:16777215"/>
            <p:cNvCxnSpPr/>
            <p:nvPr/>
          </p:nvCxnSpPr>
          <p:spPr>
            <a:xfrm>
              <a:off x="6886447" y="4269206"/>
              <a:ext cx="414422" cy="246058"/>
            </a:xfrm>
            <a:prstGeom prst="line">
              <a:avLst/>
            </a:prstGeom>
            <a:ln w="57150">
              <a:solidFill>
                <a:srgbClr val="315B2F"/>
              </a:solidFill>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7630468" y="4542903"/>
              <a:ext cx="509306" cy="525735"/>
              <a:chOff x="6118225" y="6365876"/>
              <a:chExt cx="196850" cy="203200"/>
            </a:xfrm>
            <a:solidFill>
              <a:schemeClr val="bg1"/>
            </a:solidFill>
          </p:grpSpPr>
          <p:sp>
            <p:nvSpPr>
              <p:cNvPr id="40" name="Freeform 463@|5FFC:0|FBC:0|LFC:0|LBC:16777215"/>
              <p:cNvSpPr/>
              <p:nvPr/>
            </p:nvSpPr>
            <p:spPr bwMode="auto">
              <a:xfrm>
                <a:off x="6169025" y="6365876"/>
                <a:ext cx="63500" cy="65088"/>
              </a:xfrm>
              <a:custGeom>
                <a:avLst/>
                <a:gdLst>
                  <a:gd name="T0" fmla="*/ 45 w 91"/>
                  <a:gd name="T1" fmla="*/ 91 h 91"/>
                  <a:gd name="T2" fmla="*/ 56 w 91"/>
                  <a:gd name="T3" fmla="*/ 90 h 91"/>
                  <a:gd name="T4" fmla="*/ 41 w 91"/>
                  <a:gd name="T5" fmla="*/ 77 h 91"/>
                  <a:gd name="T6" fmla="*/ 31 w 91"/>
                  <a:gd name="T7" fmla="*/ 60 h 91"/>
                  <a:gd name="T8" fmla="*/ 37 w 91"/>
                  <a:gd name="T9" fmla="*/ 40 h 91"/>
                  <a:gd name="T10" fmla="*/ 58 w 91"/>
                  <a:gd name="T11" fmla="*/ 31 h 91"/>
                  <a:gd name="T12" fmla="*/ 74 w 91"/>
                  <a:gd name="T13" fmla="*/ 37 h 91"/>
                  <a:gd name="T14" fmla="*/ 91 w 91"/>
                  <a:gd name="T15" fmla="*/ 50 h 91"/>
                  <a:gd name="T16" fmla="*/ 91 w 91"/>
                  <a:gd name="T17" fmla="*/ 46 h 91"/>
                  <a:gd name="T18" fmla="*/ 45 w 91"/>
                  <a:gd name="T19" fmla="*/ 0 h 91"/>
                  <a:gd name="T20" fmla="*/ 0 w 91"/>
                  <a:gd name="T21" fmla="*/ 46 h 91"/>
                  <a:gd name="T22" fmla="*/ 45 w 91"/>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91">
                    <a:moveTo>
                      <a:pt x="45" y="91"/>
                    </a:moveTo>
                    <a:cubicBezTo>
                      <a:pt x="49" y="91"/>
                      <a:pt x="53" y="91"/>
                      <a:pt x="56" y="90"/>
                    </a:cubicBezTo>
                    <a:cubicBezTo>
                      <a:pt x="41" y="77"/>
                      <a:pt x="41" y="77"/>
                      <a:pt x="41" y="77"/>
                    </a:cubicBezTo>
                    <a:cubicBezTo>
                      <a:pt x="35" y="73"/>
                      <a:pt x="32" y="67"/>
                      <a:pt x="31" y="60"/>
                    </a:cubicBezTo>
                    <a:cubicBezTo>
                      <a:pt x="31" y="53"/>
                      <a:pt x="33" y="46"/>
                      <a:pt x="37" y="40"/>
                    </a:cubicBezTo>
                    <a:cubicBezTo>
                      <a:pt x="42" y="34"/>
                      <a:pt x="50" y="31"/>
                      <a:pt x="58" y="31"/>
                    </a:cubicBezTo>
                    <a:cubicBezTo>
                      <a:pt x="64" y="31"/>
                      <a:pt x="70" y="33"/>
                      <a:pt x="74" y="37"/>
                    </a:cubicBezTo>
                    <a:cubicBezTo>
                      <a:pt x="91" y="50"/>
                      <a:pt x="91" y="50"/>
                      <a:pt x="91" y="50"/>
                    </a:cubicBezTo>
                    <a:cubicBezTo>
                      <a:pt x="91" y="49"/>
                      <a:pt x="91" y="47"/>
                      <a:pt x="91" y="46"/>
                    </a:cubicBezTo>
                    <a:cubicBezTo>
                      <a:pt x="91" y="21"/>
                      <a:pt x="71" y="0"/>
                      <a:pt x="45" y="0"/>
                    </a:cubicBezTo>
                    <a:cubicBezTo>
                      <a:pt x="20" y="0"/>
                      <a:pt x="0" y="21"/>
                      <a:pt x="0" y="46"/>
                    </a:cubicBezTo>
                    <a:cubicBezTo>
                      <a:pt x="0" y="71"/>
                      <a:pt x="20" y="91"/>
                      <a:pt x="45"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00">
                  <a:solidFill>
                    <a:prstClr val="black"/>
                  </a:solidFill>
                  <a:latin typeface="+mn-lt"/>
                  <a:ea typeface="+mn-ea"/>
                </a:endParaRPr>
              </a:p>
            </p:txBody>
          </p:sp>
          <p:sp>
            <p:nvSpPr>
              <p:cNvPr id="41" name="Freeform 464@|5FFC:0|FBC:0|LFC:0|LBC:16777215"/>
              <p:cNvSpPr/>
              <p:nvPr/>
            </p:nvSpPr>
            <p:spPr bwMode="auto">
              <a:xfrm>
                <a:off x="6200775" y="6399213"/>
                <a:ext cx="114300" cy="100013"/>
              </a:xfrm>
              <a:custGeom>
                <a:avLst/>
                <a:gdLst>
                  <a:gd name="T0" fmla="*/ 104 w 163"/>
                  <a:gd name="T1" fmla="*/ 26 h 143"/>
                  <a:gd name="T2" fmla="*/ 79 w 163"/>
                  <a:gd name="T3" fmla="*/ 31 h 143"/>
                  <a:gd name="T4" fmla="*/ 66 w 163"/>
                  <a:gd name="T5" fmla="*/ 40 h 143"/>
                  <a:gd name="T6" fmla="*/ 20 w 163"/>
                  <a:gd name="T7" fmla="*/ 2 h 143"/>
                  <a:gd name="T8" fmla="*/ 13 w 163"/>
                  <a:gd name="T9" fmla="*/ 0 h 143"/>
                  <a:gd name="T10" fmla="*/ 4 w 163"/>
                  <a:gd name="T11" fmla="*/ 4 h 143"/>
                  <a:gd name="T12" fmla="*/ 5 w 163"/>
                  <a:gd name="T13" fmla="*/ 20 h 143"/>
                  <a:gd name="T14" fmla="*/ 52 w 163"/>
                  <a:gd name="T15" fmla="*/ 58 h 143"/>
                  <a:gd name="T16" fmla="*/ 46 w 163"/>
                  <a:gd name="T17" fmla="*/ 73 h 143"/>
                  <a:gd name="T18" fmla="*/ 45 w 163"/>
                  <a:gd name="T19" fmla="*/ 81 h 143"/>
                  <a:gd name="T20" fmla="*/ 73 w 163"/>
                  <a:gd name="T21" fmla="*/ 66 h 143"/>
                  <a:gd name="T22" fmla="*/ 89 w 163"/>
                  <a:gd name="T23" fmla="*/ 62 h 143"/>
                  <a:gd name="T24" fmla="*/ 119 w 163"/>
                  <a:gd name="T25" fmla="*/ 79 h 143"/>
                  <a:gd name="T26" fmla="*/ 106 w 163"/>
                  <a:gd name="T27" fmla="*/ 125 h 143"/>
                  <a:gd name="T28" fmla="*/ 82 w 163"/>
                  <a:gd name="T29" fmla="*/ 139 h 143"/>
                  <a:gd name="T30" fmla="*/ 104 w 163"/>
                  <a:gd name="T31" fmla="*/ 143 h 143"/>
                  <a:gd name="T32" fmla="*/ 163 w 163"/>
                  <a:gd name="T33" fmla="*/ 84 h 143"/>
                  <a:gd name="T34" fmla="*/ 104 w 163"/>
                  <a:gd name="T35" fmla="*/ 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 h="143">
                    <a:moveTo>
                      <a:pt x="104" y="26"/>
                    </a:moveTo>
                    <a:cubicBezTo>
                      <a:pt x="95" y="26"/>
                      <a:pt x="86" y="28"/>
                      <a:pt x="79" y="31"/>
                    </a:cubicBezTo>
                    <a:cubicBezTo>
                      <a:pt x="74" y="34"/>
                      <a:pt x="70" y="36"/>
                      <a:pt x="66" y="40"/>
                    </a:cubicBezTo>
                    <a:cubicBezTo>
                      <a:pt x="20" y="2"/>
                      <a:pt x="20" y="2"/>
                      <a:pt x="20" y="2"/>
                    </a:cubicBezTo>
                    <a:cubicBezTo>
                      <a:pt x="18" y="0"/>
                      <a:pt x="15" y="0"/>
                      <a:pt x="13" y="0"/>
                    </a:cubicBezTo>
                    <a:cubicBezTo>
                      <a:pt x="9" y="0"/>
                      <a:pt x="6" y="1"/>
                      <a:pt x="4" y="4"/>
                    </a:cubicBezTo>
                    <a:cubicBezTo>
                      <a:pt x="0" y="9"/>
                      <a:pt x="1" y="16"/>
                      <a:pt x="5" y="20"/>
                    </a:cubicBezTo>
                    <a:cubicBezTo>
                      <a:pt x="52" y="58"/>
                      <a:pt x="52" y="58"/>
                      <a:pt x="52" y="58"/>
                    </a:cubicBezTo>
                    <a:cubicBezTo>
                      <a:pt x="49" y="62"/>
                      <a:pt x="47" y="67"/>
                      <a:pt x="46" y="73"/>
                    </a:cubicBezTo>
                    <a:cubicBezTo>
                      <a:pt x="46" y="75"/>
                      <a:pt x="45" y="78"/>
                      <a:pt x="45" y="81"/>
                    </a:cubicBezTo>
                    <a:cubicBezTo>
                      <a:pt x="73" y="66"/>
                      <a:pt x="73" y="66"/>
                      <a:pt x="73" y="66"/>
                    </a:cubicBezTo>
                    <a:cubicBezTo>
                      <a:pt x="78" y="63"/>
                      <a:pt x="84" y="62"/>
                      <a:pt x="89" y="62"/>
                    </a:cubicBezTo>
                    <a:cubicBezTo>
                      <a:pt x="102" y="62"/>
                      <a:pt x="113" y="68"/>
                      <a:pt x="119" y="79"/>
                    </a:cubicBezTo>
                    <a:cubicBezTo>
                      <a:pt x="128" y="95"/>
                      <a:pt x="122" y="116"/>
                      <a:pt x="106" y="125"/>
                    </a:cubicBezTo>
                    <a:cubicBezTo>
                      <a:pt x="82" y="139"/>
                      <a:pt x="82" y="139"/>
                      <a:pt x="82" y="139"/>
                    </a:cubicBezTo>
                    <a:cubicBezTo>
                      <a:pt x="88" y="141"/>
                      <a:pt x="96" y="143"/>
                      <a:pt x="104" y="143"/>
                    </a:cubicBezTo>
                    <a:cubicBezTo>
                      <a:pt x="136" y="143"/>
                      <a:pt x="163" y="117"/>
                      <a:pt x="163" y="84"/>
                    </a:cubicBezTo>
                    <a:cubicBezTo>
                      <a:pt x="163" y="52"/>
                      <a:pt x="136" y="26"/>
                      <a:pt x="10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00">
                  <a:solidFill>
                    <a:prstClr val="black"/>
                  </a:solidFill>
                  <a:latin typeface="+mn-lt"/>
                  <a:ea typeface="+mn-ea"/>
                </a:endParaRPr>
              </a:p>
            </p:txBody>
          </p:sp>
          <p:sp>
            <p:nvSpPr>
              <p:cNvPr id="42" name="Freeform 465@|5FFC:0|FBC:0|LFC:0|LBC:16777215"/>
              <p:cNvSpPr/>
              <p:nvPr/>
            </p:nvSpPr>
            <p:spPr bwMode="auto">
              <a:xfrm>
                <a:off x="6118225" y="6453188"/>
                <a:ext cx="160337" cy="115888"/>
              </a:xfrm>
              <a:custGeom>
                <a:avLst/>
                <a:gdLst>
                  <a:gd name="T0" fmla="*/ 152 w 227"/>
                  <a:gd name="T1" fmla="*/ 69 h 165"/>
                  <a:gd name="T2" fmla="*/ 215 w 227"/>
                  <a:gd name="T3" fmla="*/ 35 h 165"/>
                  <a:gd name="T4" fmla="*/ 222 w 227"/>
                  <a:gd name="T5" fmla="*/ 9 h 165"/>
                  <a:gd name="T6" fmla="*/ 205 w 227"/>
                  <a:gd name="T7" fmla="*/ 0 h 165"/>
                  <a:gd name="T8" fmla="*/ 196 w 227"/>
                  <a:gd name="T9" fmla="*/ 2 h 165"/>
                  <a:gd name="T10" fmla="*/ 135 w 227"/>
                  <a:gd name="T11" fmla="*/ 36 h 165"/>
                  <a:gd name="T12" fmla="*/ 123 w 227"/>
                  <a:gd name="T13" fmla="*/ 26 h 165"/>
                  <a:gd name="T14" fmla="*/ 77 w 227"/>
                  <a:gd name="T15" fmla="*/ 11 h 165"/>
                  <a:gd name="T16" fmla="*/ 0 w 227"/>
                  <a:gd name="T17" fmla="*/ 88 h 165"/>
                  <a:gd name="T18" fmla="*/ 77 w 227"/>
                  <a:gd name="T19" fmla="*/ 165 h 165"/>
                  <a:gd name="T20" fmla="*/ 155 w 227"/>
                  <a:gd name="T21" fmla="*/ 88 h 165"/>
                  <a:gd name="T22" fmla="*/ 154 w 227"/>
                  <a:gd name="T23" fmla="*/ 85 h 165"/>
                  <a:gd name="T24" fmla="*/ 152 w 227"/>
                  <a:gd name="T25" fmla="*/ 6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165">
                    <a:moveTo>
                      <a:pt x="152" y="69"/>
                    </a:moveTo>
                    <a:cubicBezTo>
                      <a:pt x="215" y="35"/>
                      <a:pt x="215" y="35"/>
                      <a:pt x="215" y="35"/>
                    </a:cubicBezTo>
                    <a:cubicBezTo>
                      <a:pt x="224" y="30"/>
                      <a:pt x="227" y="18"/>
                      <a:pt x="222" y="9"/>
                    </a:cubicBezTo>
                    <a:cubicBezTo>
                      <a:pt x="219" y="3"/>
                      <a:pt x="212" y="0"/>
                      <a:pt x="205" y="0"/>
                    </a:cubicBezTo>
                    <a:cubicBezTo>
                      <a:pt x="202" y="0"/>
                      <a:pt x="199" y="0"/>
                      <a:pt x="196" y="2"/>
                    </a:cubicBezTo>
                    <a:cubicBezTo>
                      <a:pt x="135" y="36"/>
                      <a:pt x="135" y="36"/>
                      <a:pt x="135" y="36"/>
                    </a:cubicBezTo>
                    <a:cubicBezTo>
                      <a:pt x="131" y="32"/>
                      <a:pt x="127" y="29"/>
                      <a:pt x="123" y="26"/>
                    </a:cubicBezTo>
                    <a:cubicBezTo>
                      <a:pt x="110" y="16"/>
                      <a:pt x="94" y="11"/>
                      <a:pt x="77" y="11"/>
                    </a:cubicBezTo>
                    <a:cubicBezTo>
                      <a:pt x="35" y="11"/>
                      <a:pt x="0" y="45"/>
                      <a:pt x="0" y="88"/>
                    </a:cubicBezTo>
                    <a:cubicBezTo>
                      <a:pt x="0" y="131"/>
                      <a:pt x="35" y="165"/>
                      <a:pt x="77" y="165"/>
                    </a:cubicBezTo>
                    <a:cubicBezTo>
                      <a:pt x="120" y="165"/>
                      <a:pt x="155" y="131"/>
                      <a:pt x="155" y="88"/>
                    </a:cubicBezTo>
                    <a:cubicBezTo>
                      <a:pt x="155" y="87"/>
                      <a:pt x="155" y="86"/>
                      <a:pt x="154" y="85"/>
                    </a:cubicBezTo>
                    <a:cubicBezTo>
                      <a:pt x="154" y="80"/>
                      <a:pt x="154" y="75"/>
                      <a:pt x="152"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00">
                  <a:solidFill>
                    <a:prstClr val="black"/>
                  </a:solidFill>
                  <a:latin typeface="+mn-lt"/>
                  <a:ea typeface="+mn-ea"/>
                </a:endParaRPr>
              </a:p>
            </p:txBody>
          </p:sp>
        </p:grpSp>
        <p:sp>
          <p:nvSpPr>
            <p:cNvPr id="57" name="TextBox 13@|17FFC:16777215|FBC:16777215|LFC:16777215|LBC:16777215"/>
            <p:cNvSpPr txBox="1"/>
            <p:nvPr/>
          </p:nvSpPr>
          <p:spPr>
            <a:xfrm>
              <a:off x="8139556" y="3872653"/>
              <a:ext cx="3813948" cy="430523"/>
            </a:xfrm>
            <a:prstGeom prst="rect">
              <a:avLst/>
            </a:prstGeom>
            <a:noFill/>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2495" fontAlgn="auto">
                <a:spcBef>
                  <a:spcPct val="20000"/>
                </a:spcBef>
                <a:spcAft>
                  <a:spcPts val="0"/>
                </a:spcAft>
                <a:buClrTx/>
                <a:buSzTx/>
                <a:defRPr/>
              </a:pPr>
              <a:r>
                <a:rPr lang="zh-CN" altLang="en-US" sz="2800" b="1" dirty="0">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mn-ea"/>
                </a:rPr>
                <a:t>技术、组织间歇的要求</a:t>
              </a:r>
              <a:endParaRPr lang="zh-CN" altLang="en-US" sz="2800" b="1" dirty="0">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Arial" panose="020B0604020202020204" pitchFamily="34" charset="0"/>
              </a:endParaRPr>
            </a:p>
          </p:txBody>
        </p:sp>
        <p:sp>
          <p:nvSpPr>
            <p:cNvPr id="58" name="TextBox 13@|17FFC:16777215|FBC:16777215|LFC:16777215|LBC:16777215"/>
            <p:cNvSpPr txBox="1"/>
            <p:nvPr/>
          </p:nvSpPr>
          <p:spPr>
            <a:xfrm>
              <a:off x="6886447" y="4400330"/>
              <a:ext cx="5067056" cy="2240246"/>
            </a:xfrm>
            <a:prstGeom prst="rect">
              <a:avLst/>
            </a:prstGeom>
            <a:noFill/>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2495" fontAlgn="auto">
                <a:spcBef>
                  <a:spcPct val="20000"/>
                </a:spcBef>
                <a:spcAft>
                  <a:spcPts val="0"/>
                </a:spcAft>
                <a:buClrTx/>
                <a:buSzTx/>
                <a:defRPr/>
              </a:pPr>
              <a:r>
                <a:rPr lang="en-US" altLang="zh-CN" sz="2800" dirty="0">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mn-ea"/>
                </a:rPr>
                <a:t>                         </a:t>
              </a:r>
              <a:r>
                <a:rPr lang="zh-CN" altLang="en-US" sz="2800" dirty="0">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mn-ea"/>
                </a:rPr>
                <a:t>技术间歇是指由</a:t>
              </a:r>
              <a:r>
                <a:rPr lang="en-US" altLang="zh-CN" sz="2800" dirty="0">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mn-ea"/>
                </a:rPr>
                <a:t>                </a:t>
              </a:r>
              <a:r>
                <a:rPr lang="en-US" altLang="zh-CN" sz="2800" dirty="0">
                  <a:solidFill>
                    <a:schemeClr val="bg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mn-ea"/>
                </a:rPr>
                <a:t>1</a:t>
              </a:r>
              <a:r>
                <a:rPr lang="en-US" altLang="zh-CN" sz="2800" dirty="0">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mn-ea"/>
                </a:rPr>
                <a:t>                </a:t>
              </a:r>
              <a:r>
                <a:rPr lang="zh-CN" altLang="en-US" sz="2800" dirty="0">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mn-ea"/>
                </a:rPr>
                <a:t>于施工工艺的要求必</a:t>
              </a:r>
              <a:r>
                <a:rPr lang="en-US" altLang="zh-CN" sz="2800" dirty="0">
                  <a:solidFill>
                    <a:schemeClr val="bg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mn-ea"/>
                </a:rPr>
                <a:t>1</a:t>
              </a:r>
              <a:r>
                <a:rPr lang="en-US" altLang="zh-CN" sz="2800" dirty="0">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mn-ea"/>
                </a:rPr>
                <a:t>                </a:t>
              </a:r>
              <a:r>
                <a:rPr lang="zh-CN" altLang="en-US" sz="2800" dirty="0">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mn-ea"/>
                </a:rPr>
                <a:t>须的时间间歇</a:t>
              </a:r>
              <a:endParaRPr lang="zh-CN" altLang="en-US" sz="2800" dirty="0">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mn-ea"/>
              </a:endParaRPr>
            </a:p>
            <a:p>
              <a:pPr algn="l" defTabSz="912495" fontAlgn="auto">
                <a:spcBef>
                  <a:spcPct val="20000"/>
                </a:spcBef>
                <a:spcAft>
                  <a:spcPts val="0"/>
                </a:spcAft>
                <a:buClrTx/>
                <a:buSzTx/>
                <a:defRPr/>
              </a:pPr>
              <a:r>
                <a:rPr lang="zh-CN" altLang="en-US" sz="2800" dirty="0">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mn-ea"/>
                </a:rPr>
                <a:t>组织间歇是指由于施工组织原因所造成的时间间歇</a:t>
              </a:r>
              <a:endParaRPr lang="en-US" altLang="zh-CN" sz="1465" dirty="0">
                <a:cs typeface="+mn-ea"/>
                <a:sym typeface="Arial" panose="020B0604020202020204" pitchFamily="34" charset="0"/>
              </a:endParaRPr>
            </a:p>
          </p:txBody>
        </p:sp>
      </p:grpSp>
      <p:sp>
        <p:nvSpPr>
          <p:cNvPr id="65" name="文本框 18"/>
          <p:cNvSpPr txBox="1">
            <a:spLocks noChangeArrowheads="1"/>
          </p:cNvSpPr>
          <p:nvPr/>
        </p:nvSpPr>
        <p:spPr bwMode="auto">
          <a:xfrm>
            <a:off x="10102121" y="248259"/>
            <a:ext cx="1850529" cy="10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9pPr>
          </a:lstStyle>
          <a:p>
            <a:pPr algn="r" eaLnBrk="1" hangingPunct="1"/>
            <a:r>
              <a:rPr lang="en-US" altLang="zh-CN" sz="100" b="1" dirty="0">
                <a:solidFill>
                  <a:srgbClr val="4B8E37"/>
                </a:solidFill>
                <a:latin typeface="微软雅黑" panose="020B0503020204020204" charset="-122"/>
              </a:rPr>
              <a:t>LOGO</a:t>
            </a:r>
            <a:endParaRPr lang="zh-CN" altLang="en-US" sz="100" b="1" dirty="0">
              <a:solidFill>
                <a:srgbClr val="4B8E37"/>
              </a:solidFill>
              <a:latin typeface="微软雅黑" panose="020B0503020204020204" charset="-122"/>
            </a:endParaRPr>
          </a:p>
        </p:txBody>
      </p:sp>
      <p:sp>
        <p:nvSpPr>
          <p:cNvPr id="2" name="标题 1"/>
          <p:cNvSpPr>
            <a:spLocks noGrp="1"/>
          </p:cNvSpPr>
          <p:nvPr>
            <p:ph type="title"/>
          </p:nvPr>
        </p:nvSpPr>
        <p:spPr/>
        <p:txBody>
          <a:bodyPr/>
          <a:p>
            <a:r>
              <a:rPr lang="zh-CN" altLang="en-US" dirty="0">
                <a:solidFill>
                  <a:schemeClr val="bg1"/>
                </a:solidFill>
                <a:latin typeface="Arial" panose="020B0604020202020204" pitchFamily="34" charset="0"/>
                <a:ea typeface="宋体" panose="02010600030101010101" pitchFamily="2" charset="-122"/>
                <a:cs typeface="+mn-cs"/>
                <a:sym typeface="+mn-ea"/>
              </a:rPr>
              <a:t>确定流水步距的基本要求</a:t>
            </a:r>
            <a:endParaRPr lang="zh-CN" altLang="en-US" dirty="0">
              <a:solidFill>
                <a:schemeClr val="bg1"/>
              </a:solidFill>
              <a:latin typeface="Arial" panose="020B0604020202020204" pitchFamily="34" charset="0"/>
              <a:ea typeface="宋体" panose="02010600030101010101" pitchFamily="2" charset="-122"/>
              <a:cs typeface="+mn-cs"/>
              <a:sym typeface="+mn-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zh-CN">
                <a:ea typeface="宋体" panose="02010600030101010101" pitchFamily="2" charset="-122"/>
              </a:rPr>
              <a:t>流水工期的计算</a:t>
            </a:r>
            <a:endParaRPr lang="zh-CN" altLang="zh-CN">
              <a:ea typeface="宋体" panose="02010600030101010101" pitchFamily="2" charset="-122"/>
            </a:endParaRPr>
          </a:p>
        </p:txBody>
      </p:sp>
      <p:sp>
        <p:nvSpPr>
          <p:cNvPr id="4" name="灯片编号占位符 3"/>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
        <p:nvSpPr>
          <p:cNvPr id="37890" name="Rectangle 2"/>
          <p:cNvSpPr>
            <a:spLocks noGrp="1"/>
          </p:cNvSpPr>
          <p:nvPr/>
        </p:nvSpPr>
        <p:spPr>
          <a:xfrm>
            <a:off x="883920" y="1348740"/>
            <a:ext cx="9580880" cy="2791460"/>
          </a:xfrm>
          <a:prstGeom prst="rect">
            <a:avLst/>
          </a:prstGeom>
          <a:noFill/>
          <a:ln w="9525">
            <a:noFill/>
          </a:ln>
        </p:spPr>
        <p:txBody>
          <a:bodyPr wrap="square" lIns="91440" tIns="45720" rIns="91440" bIns="45720" anchor="t" anchorCtr="0"/>
          <a:p>
            <a:pPr>
              <a:lnSpc>
                <a:spcPct val="120000"/>
              </a:lnSpc>
            </a:pPr>
            <a:r>
              <a:rPr lang="zh-CN" altLang="en-US" sz="2800" dirty="0">
                <a:solidFill>
                  <a:schemeClr val="tx2"/>
                </a:solidFill>
                <a:latin typeface="Arial" panose="020B0604020202020204" pitchFamily="34" charset="0"/>
                <a:ea typeface="宋体" panose="02010600030101010101" pitchFamily="2" charset="-122"/>
                <a:sym typeface="宋体" panose="02010600030101010101" pitchFamily="2" charset="-122"/>
              </a:rPr>
              <a:t>      </a:t>
            </a:r>
            <a:r>
              <a:rPr lang="zh-CN" altLang="en-US" sz="280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宋体" panose="02010600030101010101" pitchFamily="2" charset="-122"/>
              </a:rPr>
              <a:t>流水工期是指完成一项工程任务或一个流水组施工所需的全部工作时间。用     表示，按公式</a:t>
            </a:r>
            <a:r>
              <a:rPr lang="en-US" altLang="zh-CN" sz="280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宋体" panose="02010600030101010101" pitchFamily="2" charset="-122"/>
              </a:rPr>
              <a:t>                          </a:t>
            </a:r>
            <a:r>
              <a:rPr lang="zh-CN" altLang="en-US" sz="280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宋体" panose="02010600030101010101" pitchFamily="2" charset="-122"/>
              </a:rPr>
              <a:t>计算</a:t>
            </a:r>
            <a:r>
              <a:rPr lang="en-US" altLang="zh-CN" sz="280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宋体" panose="02010600030101010101" pitchFamily="2" charset="-122"/>
              </a:rPr>
              <a:t> </a:t>
            </a:r>
            <a:endParaRPr lang="zh-CN" altLang="en-US" sz="280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宋体" panose="02010600030101010101" pitchFamily="2" charset="-122"/>
            </a:endParaRPr>
          </a:p>
          <a:p>
            <a:pPr>
              <a:lnSpc>
                <a:spcPct val="120000"/>
              </a:lnSpc>
            </a:pPr>
            <a:r>
              <a:rPr lang="zh-CN" altLang="en-US" sz="280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宋体" panose="02010600030101010101" pitchFamily="2" charset="-122"/>
              </a:rPr>
              <a:t>    </a:t>
            </a:r>
            <a:r>
              <a:rPr lang="en-US" altLang="zh-CN" sz="280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宋体" panose="02010600030101010101" pitchFamily="2" charset="-122"/>
              </a:rPr>
              <a:t>    </a:t>
            </a:r>
            <a:r>
              <a:rPr lang="zh-CN" altLang="en-US" sz="240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rPr>
              <a:t>式中</a:t>
            </a:r>
            <a:r>
              <a:rPr lang="zh-CN" altLang="en-US" sz="280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rPr>
              <a:t>            —</a:t>
            </a:r>
            <a:r>
              <a:rPr lang="zh-CN" altLang="en-US" sz="240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rPr>
              <a:t>流水施工中各流水步距之和；</a:t>
            </a:r>
            <a:endParaRPr lang="zh-CN" altLang="en-US" sz="240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endParaRPr>
          </a:p>
          <a:p>
            <a:pPr>
              <a:lnSpc>
                <a:spcPct val="120000"/>
              </a:lnSpc>
            </a:pPr>
            <a:r>
              <a:rPr lang="zh-CN" altLang="en-US" sz="280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rPr>
              <a:t>              </a:t>
            </a:r>
            <a:r>
              <a:rPr lang="en-US" altLang="zh-CN" sz="280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rPr>
              <a:t>      </a:t>
            </a:r>
            <a:r>
              <a:rPr lang="zh-CN" altLang="en-US" sz="280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rPr>
              <a:t>—</a:t>
            </a:r>
            <a:r>
              <a:rPr lang="zh-CN" altLang="en-US" sz="240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rPr>
              <a:t>流水施工中最后一个施工过程的持续时间，</a:t>
            </a:r>
            <a:endParaRPr lang="zh-CN" altLang="en-US" sz="240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endParaRPr>
          </a:p>
          <a:p>
            <a:pPr>
              <a:lnSpc>
                <a:spcPct val="120000"/>
              </a:lnSpc>
            </a:pPr>
            <a:r>
              <a:rPr lang="zh-CN" altLang="en-US" sz="240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rPr>
              <a:t> </a:t>
            </a:r>
            <a:r>
              <a:rPr lang="en-US" altLang="zh-CN" sz="240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rPr>
              <a:t>        </a:t>
            </a:r>
            <a:r>
              <a:rPr lang="zh-CN" altLang="en-US" sz="240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rPr>
              <a:t>               —流水施工中最后一个施工过程的流水节拍。</a:t>
            </a:r>
            <a:endParaRPr lang="zh-CN" altLang="en-US" sz="240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endParaRPr>
          </a:p>
        </p:txBody>
      </p:sp>
      <p:graphicFrame>
        <p:nvGraphicFramePr>
          <p:cNvPr id="33796" name="Picture 74"/>
          <p:cNvGraphicFramePr>
            <a:graphicFrameLocks noChangeAspect="1"/>
          </p:cNvGraphicFramePr>
          <p:nvPr/>
        </p:nvGraphicFramePr>
        <p:xfrm>
          <a:off x="6818630" y="1877060"/>
          <a:ext cx="2473325" cy="639763"/>
        </p:xfrm>
        <a:graphic>
          <a:graphicData uri="http://schemas.openxmlformats.org/presentationml/2006/ole">
            <mc:AlternateContent xmlns:mc="http://schemas.openxmlformats.org/markup-compatibility/2006">
              <mc:Choice xmlns:v="urn:schemas-microsoft-com:vml" Requires="v">
                <p:oleObj spid="_x0000_s3087" name="" r:id="rId1" imgW="1080135" imgH="279400" progId="Equation.3">
                  <p:embed/>
                </p:oleObj>
              </mc:Choice>
              <mc:Fallback>
                <p:oleObj name="" r:id="rId1" imgW="1080135" imgH="279400" progId="Equation.3">
                  <p:embed/>
                  <p:pic>
                    <p:nvPicPr>
                      <p:cNvPr id="0" name="图片 3086"/>
                      <p:cNvPicPr/>
                      <p:nvPr/>
                    </p:nvPicPr>
                    <p:blipFill>
                      <a:blip r:embed="rId2"/>
                      <a:stretch>
                        <a:fillRect/>
                      </a:stretch>
                    </p:blipFill>
                    <p:spPr>
                      <a:xfrm>
                        <a:off x="6818630" y="1877060"/>
                        <a:ext cx="2473325" cy="639763"/>
                      </a:xfrm>
                      <a:prstGeom prst="rect">
                        <a:avLst/>
                      </a:prstGeom>
                      <a:noFill/>
                      <a:ln w="38100">
                        <a:noFill/>
                        <a:miter/>
                      </a:ln>
                    </p:spPr>
                  </p:pic>
                </p:oleObj>
              </mc:Fallback>
            </mc:AlternateContent>
          </a:graphicData>
        </a:graphic>
      </p:graphicFrame>
      <p:graphicFrame>
        <p:nvGraphicFramePr>
          <p:cNvPr id="33795" name="对象 386"/>
          <p:cNvGraphicFramePr>
            <a:graphicFrameLocks noChangeAspect="1"/>
          </p:cNvGraphicFramePr>
          <p:nvPr/>
        </p:nvGraphicFramePr>
        <p:xfrm>
          <a:off x="4206240" y="1966595"/>
          <a:ext cx="360045" cy="424815"/>
        </p:xfrm>
        <a:graphic>
          <a:graphicData uri="http://schemas.openxmlformats.org/presentationml/2006/ole">
            <mc:AlternateContent xmlns:mc="http://schemas.openxmlformats.org/markup-compatibility/2006">
              <mc:Choice xmlns:v="urn:schemas-microsoft-com:vml" Requires="v">
                <p:oleObj spid="_x0000_s3086" name="" r:id="rId3" imgW="139700" imgH="165100" progId="Equation.3">
                  <p:embed/>
                </p:oleObj>
              </mc:Choice>
              <mc:Fallback>
                <p:oleObj name="" r:id="rId3" imgW="139700" imgH="165100" progId="Equation.3">
                  <p:embed/>
                  <p:pic>
                    <p:nvPicPr>
                      <p:cNvPr id="0" name="图片 3085"/>
                      <p:cNvPicPr/>
                      <p:nvPr/>
                    </p:nvPicPr>
                    <p:blipFill>
                      <a:blip r:embed="rId4"/>
                      <a:stretch>
                        <a:fillRect/>
                      </a:stretch>
                    </p:blipFill>
                    <p:spPr>
                      <a:xfrm>
                        <a:off x="4206240" y="1966595"/>
                        <a:ext cx="360045" cy="424815"/>
                      </a:xfrm>
                      <a:prstGeom prst="rect">
                        <a:avLst/>
                      </a:prstGeom>
                      <a:noFill/>
                      <a:ln w="38100">
                        <a:noFill/>
                        <a:miter/>
                      </a:ln>
                    </p:spPr>
                  </p:pic>
                </p:oleObj>
              </mc:Fallback>
            </mc:AlternateContent>
          </a:graphicData>
        </a:graphic>
      </p:graphicFrame>
      <p:graphicFrame>
        <p:nvGraphicFramePr>
          <p:cNvPr id="33797" name="Picture 75"/>
          <p:cNvGraphicFramePr>
            <a:graphicFrameLocks noChangeAspect="1"/>
          </p:cNvGraphicFramePr>
          <p:nvPr/>
        </p:nvGraphicFramePr>
        <p:xfrm>
          <a:off x="2611120" y="2517140"/>
          <a:ext cx="950913" cy="498475"/>
        </p:xfrm>
        <a:graphic>
          <a:graphicData uri="http://schemas.openxmlformats.org/presentationml/2006/ole">
            <mc:AlternateContent xmlns:mc="http://schemas.openxmlformats.org/markup-compatibility/2006">
              <mc:Choice xmlns:v="urn:schemas-microsoft-com:vml" Requires="v">
                <p:oleObj spid="_x0000_s3088" name="" r:id="rId5" imgW="533400" imgH="279400" progId="Equation.3">
                  <p:embed/>
                </p:oleObj>
              </mc:Choice>
              <mc:Fallback>
                <p:oleObj name="" r:id="rId5" imgW="533400" imgH="279400" progId="Equation.3">
                  <p:embed/>
                  <p:pic>
                    <p:nvPicPr>
                      <p:cNvPr id="0" name="图片 3087"/>
                      <p:cNvPicPr/>
                      <p:nvPr/>
                    </p:nvPicPr>
                    <p:blipFill>
                      <a:blip r:embed="rId6"/>
                      <a:stretch>
                        <a:fillRect/>
                      </a:stretch>
                    </p:blipFill>
                    <p:spPr>
                      <a:xfrm>
                        <a:off x="2611120" y="2517140"/>
                        <a:ext cx="950913" cy="498475"/>
                      </a:xfrm>
                      <a:prstGeom prst="rect">
                        <a:avLst/>
                      </a:prstGeom>
                      <a:noFill/>
                      <a:ln w="38100">
                        <a:noFill/>
                        <a:miter/>
                      </a:ln>
                    </p:spPr>
                  </p:pic>
                </p:oleObj>
              </mc:Fallback>
            </mc:AlternateContent>
          </a:graphicData>
        </a:graphic>
      </p:graphicFrame>
      <p:graphicFrame>
        <p:nvGraphicFramePr>
          <p:cNvPr id="33798" name="Picture 76"/>
          <p:cNvGraphicFramePr>
            <a:graphicFrameLocks noChangeAspect="1"/>
          </p:cNvGraphicFramePr>
          <p:nvPr/>
        </p:nvGraphicFramePr>
        <p:xfrm>
          <a:off x="2599055" y="3002915"/>
          <a:ext cx="333375" cy="458788"/>
        </p:xfrm>
        <a:graphic>
          <a:graphicData uri="http://schemas.openxmlformats.org/presentationml/2006/ole">
            <mc:AlternateContent xmlns:mc="http://schemas.openxmlformats.org/markup-compatibility/2006">
              <mc:Choice xmlns:v="urn:schemas-microsoft-com:vml" Requires="v">
                <p:oleObj spid="_x0000_s3089" name="" r:id="rId7" imgW="165100" imgH="228600" progId="Equation.3">
                  <p:embed/>
                </p:oleObj>
              </mc:Choice>
              <mc:Fallback>
                <p:oleObj name="" r:id="rId7" imgW="165100" imgH="228600" progId="Equation.3">
                  <p:embed/>
                  <p:pic>
                    <p:nvPicPr>
                      <p:cNvPr id="0" name="图片 3088"/>
                      <p:cNvPicPr/>
                      <p:nvPr/>
                    </p:nvPicPr>
                    <p:blipFill>
                      <a:blip r:embed="rId8"/>
                      <a:stretch>
                        <a:fillRect/>
                      </a:stretch>
                    </p:blipFill>
                    <p:spPr>
                      <a:xfrm>
                        <a:off x="2599055" y="3002915"/>
                        <a:ext cx="333375" cy="458788"/>
                      </a:xfrm>
                      <a:prstGeom prst="rect">
                        <a:avLst/>
                      </a:prstGeom>
                      <a:noFill/>
                      <a:ln w="38100">
                        <a:noFill/>
                        <a:miter/>
                      </a:ln>
                    </p:spPr>
                  </p:pic>
                </p:oleObj>
              </mc:Fallback>
            </mc:AlternateContent>
          </a:graphicData>
        </a:graphic>
      </p:graphicFrame>
      <p:graphicFrame>
        <p:nvGraphicFramePr>
          <p:cNvPr id="33800" name="Picture 78"/>
          <p:cNvGraphicFramePr>
            <a:graphicFrameLocks noChangeAspect="1"/>
          </p:cNvGraphicFramePr>
          <p:nvPr/>
        </p:nvGraphicFramePr>
        <p:xfrm>
          <a:off x="2569210" y="3366770"/>
          <a:ext cx="398145" cy="579755"/>
        </p:xfrm>
        <a:graphic>
          <a:graphicData uri="http://schemas.openxmlformats.org/presentationml/2006/ole">
            <mc:AlternateContent xmlns:mc="http://schemas.openxmlformats.org/markup-compatibility/2006">
              <mc:Choice xmlns:v="urn:schemas-microsoft-com:vml" Requires="v">
                <p:oleObj spid="_x0000_s3084" name="" r:id="rId9" imgW="152400" imgH="241300" progId="Equation.3">
                  <p:embed/>
                </p:oleObj>
              </mc:Choice>
              <mc:Fallback>
                <p:oleObj name="" r:id="rId9" imgW="152400" imgH="241300" progId="Equation.3">
                  <p:embed/>
                  <p:pic>
                    <p:nvPicPr>
                      <p:cNvPr id="0" name="图片 3083"/>
                      <p:cNvPicPr/>
                      <p:nvPr/>
                    </p:nvPicPr>
                    <p:blipFill>
                      <a:blip r:embed="rId10"/>
                      <a:stretch>
                        <a:fillRect/>
                      </a:stretch>
                    </p:blipFill>
                    <p:spPr>
                      <a:xfrm>
                        <a:off x="2569210" y="3366770"/>
                        <a:ext cx="398145" cy="579755"/>
                      </a:xfrm>
                      <a:prstGeom prst="rect">
                        <a:avLst/>
                      </a:prstGeom>
                      <a:noFill/>
                      <a:ln w="38100">
                        <a:noFill/>
                        <a:miter/>
                      </a:ln>
                    </p:spPr>
                  </p:pic>
                </p:oleObj>
              </mc:Fallback>
            </mc:AlternateContent>
          </a:graphicData>
        </a:graphic>
      </p:graphicFrame>
      <p:sp>
        <p:nvSpPr>
          <p:cNvPr id="3" name="Rectangle 2"/>
          <p:cNvSpPr>
            <a:spLocks noGrp="1"/>
          </p:cNvSpPr>
          <p:nvPr/>
        </p:nvSpPr>
        <p:spPr>
          <a:xfrm>
            <a:off x="1040130" y="4297680"/>
            <a:ext cx="9268460" cy="1926590"/>
          </a:xfrm>
          <a:prstGeom prst="rect">
            <a:avLst/>
          </a:prstGeom>
          <a:noFill/>
          <a:ln w="9525">
            <a:noFill/>
          </a:ln>
        </p:spPr>
        <p:txBody>
          <a:bodyPr wrap="square" lIns="91440" tIns="45720" rIns="91440" bIns="45720" anchor="t"/>
          <a:p>
            <a:pPr fontAlgn="base">
              <a:lnSpc>
                <a:spcPct val="120000"/>
              </a:lnSpc>
              <a:buNone/>
            </a:pPr>
            <a:r>
              <a:rPr lang="zh-CN" altLang="en-US" sz="2400" strike="noStrike" noProof="1" dirty="0">
                <a:solidFill>
                  <a:schemeClr val="tx2"/>
                </a:solidFill>
                <a:latin typeface="Arial" panose="020B0604020202020204" pitchFamily="34" charset="0"/>
                <a:ea typeface="宋体" panose="02010600030101010101" pitchFamily="2" charset="-122"/>
                <a:cs typeface="+mn-cs"/>
                <a:sym typeface="+mn-ea"/>
              </a:rPr>
              <a:t>     </a:t>
            </a:r>
            <a:r>
              <a:rPr lang="en-US" altLang="zh-CN" sz="2400" strike="noStrike" noProof="1" dirty="0">
                <a:solidFill>
                  <a:schemeClr val="tx2"/>
                </a:solidFill>
                <a:latin typeface="Arial" panose="020B0604020202020204" pitchFamily="34" charset="0"/>
                <a:ea typeface="宋体" panose="02010600030101010101" pitchFamily="2" charset="-122"/>
                <a:cs typeface="+mn-cs"/>
                <a:sym typeface="+mn-ea"/>
              </a:rPr>
              <a:t>   </a:t>
            </a:r>
            <a:r>
              <a:rPr lang="zh-CN" altLang="en-US" sz="2800" strike="noStrike" noProof="1"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sym typeface="+mn-ea"/>
              </a:rPr>
              <a:t>由公式可知，在施工段不变的条件下，流水步距越大，工期越长；</a:t>
            </a:r>
            <a:r>
              <a:rPr lang="zh-CN" altLang="en-US" sz="2800" strike="noStrike" noProof="1" dirty="0">
                <a:solidFill>
                  <a:srgbClr val="FF0000"/>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sym typeface="+mn-ea"/>
              </a:rPr>
              <a:t>流水步距越小，则工期越短</a:t>
            </a:r>
            <a:r>
              <a:rPr lang="zh-CN" altLang="en-US" sz="2800" strike="noStrike" noProof="1"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sym typeface="+mn-ea"/>
              </a:rPr>
              <a:t>。</a:t>
            </a:r>
            <a:endParaRPr lang="zh-CN" altLang="en-US" sz="2800" strike="noStrike" noProof="1"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sym typeface="+mn-ea"/>
            </a:endParaRPr>
          </a:p>
          <a:p>
            <a:pPr fontAlgn="base">
              <a:lnSpc>
                <a:spcPct val="120000"/>
              </a:lnSpc>
              <a:buNone/>
            </a:pPr>
            <a:r>
              <a:rPr lang="en-US" altLang="zh-CN" sz="280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mn-ea"/>
              </a:rPr>
              <a:t>       </a:t>
            </a:r>
            <a:r>
              <a:rPr lang="zh-CN" altLang="en-US" sz="280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mn-ea"/>
              </a:rPr>
              <a:t>最后一个施工过程的</a:t>
            </a:r>
            <a:r>
              <a:rPr lang="zh-CN" altLang="en-US" sz="2800" dirty="0">
                <a:solidFill>
                  <a:srgbClr val="FF0000"/>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mn-ea"/>
              </a:rPr>
              <a:t>流水节拍越小，工期越短</a:t>
            </a:r>
            <a:r>
              <a:rPr lang="zh-CN" altLang="en-US" sz="280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mn-ea"/>
              </a:rPr>
              <a:t>。</a:t>
            </a:r>
            <a:endParaRPr lang="zh-CN" altLang="en-US" sz="2800" b="1" strike="noStrike" noProof="1"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mn-ea"/>
            </a:endParaRPr>
          </a:p>
        </p:txBody>
      </p:sp>
      <p:graphicFrame>
        <p:nvGraphicFramePr>
          <p:cNvPr id="33799" name="对象 -2147482241"/>
          <p:cNvGraphicFramePr>
            <a:graphicFrameLocks noChangeAspect="1"/>
          </p:cNvGraphicFramePr>
          <p:nvPr/>
        </p:nvGraphicFramePr>
        <p:xfrm>
          <a:off x="8971915" y="2898140"/>
          <a:ext cx="1336675" cy="563563"/>
        </p:xfrm>
        <a:graphic>
          <a:graphicData uri="http://schemas.openxmlformats.org/presentationml/2006/ole">
            <mc:AlternateContent xmlns:mc="http://schemas.openxmlformats.org/markup-compatibility/2006">
              <mc:Choice xmlns:v="urn:schemas-microsoft-com:vml" Requires="v">
                <p:oleObj spid="_x0000_s3091" name="" r:id="rId11" imgW="571500" imgH="241300" progId="Equation.3">
                  <p:embed/>
                </p:oleObj>
              </mc:Choice>
              <mc:Fallback>
                <p:oleObj name="" r:id="rId11" imgW="571500" imgH="241300" progId="Equation.3">
                  <p:embed/>
                  <p:pic>
                    <p:nvPicPr>
                      <p:cNvPr id="0" name="图片 3090"/>
                      <p:cNvPicPr/>
                      <p:nvPr/>
                    </p:nvPicPr>
                    <p:blipFill>
                      <a:blip r:embed="rId12"/>
                      <a:stretch>
                        <a:fillRect/>
                      </a:stretch>
                    </p:blipFill>
                    <p:spPr>
                      <a:xfrm>
                        <a:off x="8971915" y="2898140"/>
                        <a:ext cx="1336675" cy="563563"/>
                      </a:xfrm>
                      <a:prstGeom prst="rect">
                        <a:avLst/>
                      </a:prstGeom>
                      <a:noFill/>
                      <a:ln w="38100">
                        <a:noFill/>
                        <a:miter/>
                      </a:ln>
                    </p:spPr>
                  </p:pic>
                </p:oleObj>
              </mc:Fallback>
            </mc:AlternateContent>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tags/tag1.xml><?xml version="1.0" encoding="utf-8"?>
<p:tagLst xmlns:p="http://schemas.openxmlformats.org/presentationml/2006/main">
  <p:tag name="KSO_WM_UNIT_PLACING_PICTURE_USER_VIEWPORT" val="{&quot;height&quot;:28800,&quot;width&quot;:16200}"/>
</p:tagLst>
</file>

<file path=ppt/theme/theme1.xml><?xml version="1.0" encoding="utf-8"?>
<a:theme xmlns:a="http://schemas.openxmlformats.org/drawingml/2006/main" name="148TGp_industry_light">
  <a:themeElements>
    <a:clrScheme name="148TGp_industry_light 2">
      <a:dk1>
        <a:srgbClr val="333389"/>
      </a:dk1>
      <a:lt1>
        <a:srgbClr val="FFFFFF"/>
      </a:lt1>
      <a:dk2>
        <a:srgbClr val="4D8ACD"/>
      </a:dk2>
      <a:lt2>
        <a:srgbClr val="C0C0C0"/>
      </a:lt2>
      <a:accent1>
        <a:srgbClr val="5F8ADF"/>
      </a:accent1>
      <a:accent2>
        <a:srgbClr val="D4BA3A"/>
      </a:accent2>
      <a:accent3>
        <a:srgbClr val="FFFFFF"/>
      </a:accent3>
      <a:accent4>
        <a:srgbClr val="2A2A74"/>
      </a:accent4>
      <a:accent5>
        <a:srgbClr val="B6C4EC"/>
      </a:accent5>
      <a:accent6>
        <a:srgbClr val="C0A834"/>
      </a:accent6>
      <a:hlink>
        <a:srgbClr val="5DA9A5"/>
      </a:hlink>
      <a:folHlink>
        <a:srgbClr val="BAC4A0"/>
      </a:folHlink>
    </a:clrScheme>
    <a:fontScheme name="148TGp_industry_ligh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en-US"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en-US"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148TGp_industry_light 1">
        <a:dk1>
          <a:srgbClr val="003366"/>
        </a:dk1>
        <a:lt1>
          <a:srgbClr val="FFFFFF"/>
        </a:lt1>
        <a:dk2>
          <a:srgbClr val="6542AA"/>
        </a:dk2>
        <a:lt2>
          <a:srgbClr val="C0C0C0"/>
        </a:lt2>
        <a:accent1>
          <a:srgbClr val="269DD8"/>
        </a:accent1>
        <a:accent2>
          <a:srgbClr val="85BA54"/>
        </a:accent2>
        <a:accent3>
          <a:srgbClr val="FFFFFF"/>
        </a:accent3>
        <a:accent4>
          <a:srgbClr val="002A56"/>
        </a:accent4>
        <a:accent5>
          <a:srgbClr val="ACCCE9"/>
        </a:accent5>
        <a:accent6>
          <a:srgbClr val="78A84B"/>
        </a:accent6>
        <a:hlink>
          <a:srgbClr val="4C59D2"/>
        </a:hlink>
        <a:folHlink>
          <a:srgbClr val="A0B5C4"/>
        </a:folHlink>
      </a:clrScheme>
      <a:clrMap bg1="lt1" tx1="dk1" bg2="lt2" tx2="dk2" accent1="accent1" accent2="accent2" accent3="accent3" accent4="accent4" accent5="accent5" accent6="accent6" hlink="hlink" folHlink="folHlink"/>
    </a:extraClrScheme>
    <a:extraClrScheme>
      <a:clrScheme name="148TGp_industry_light 2">
        <a:dk1>
          <a:srgbClr val="333389"/>
        </a:dk1>
        <a:lt1>
          <a:srgbClr val="FFFFFF"/>
        </a:lt1>
        <a:dk2>
          <a:srgbClr val="4D8ACD"/>
        </a:dk2>
        <a:lt2>
          <a:srgbClr val="C0C0C0"/>
        </a:lt2>
        <a:accent1>
          <a:srgbClr val="5F8ADF"/>
        </a:accent1>
        <a:accent2>
          <a:srgbClr val="D4BA3A"/>
        </a:accent2>
        <a:accent3>
          <a:srgbClr val="FFFFFF"/>
        </a:accent3>
        <a:accent4>
          <a:srgbClr val="2A2A74"/>
        </a:accent4>
        <a:accent5>
          <a:srgbClr val="B6C4EC"/>
        </a:accent5>
        <a:accent6>
          <a:srgbClr val="C0A834"/>
        </a:accent6>
        <a:hlink>
          <a:srgbClr val="5DA9A5"/>
        </a:hlink>
        <a:folHlink>
          <a:srgbClr val="BAC4A0"/>
        </a:folHlink>
      </a:clrScheme>
      <a:clrMap bg1="lt1" tx1="dk1" bg2="lt2" tx2="dk2" accent1="accent1" accent2="accent2" accent3="accent3" accent4="accent4" accent5="accent5" accent6="accent6" hlink="hlink" folHlink="folHlink"/>
    </a:extraClrScheme>
    <a:extraClrScheme>
      <a:clrScheme name="148TGp_industry_light 3">
        <a:dk1>
          <a:srgbClr val="006666"/>
        </a:dk1>
        <a:lt1>
          <a:srgbClr val="FFFFFF"/>
        </a:lt1>
        <a:dk2>
          <a:srgbClr val="003366"/>
        </a:dk2>
        <a:lt2>
          <a:srgbClr val="C0C0C0"/>
        </a:lt2>
        <a:accent1>
          <a:srgbClr val="73A784"/>
        </a:accent1>
        <a:accent2>
          <a:srgbClr val="D4BA3A"/>
        </a:accent2>
        <a:accent3>
          <a:srgbClr val="FFFFFF"/>
        </a:accent3>
        <a:accent4>
          <a:srgbClr val="005656"/>
        </a:accent4>
        <a:accent5>
          <a:srgbClr val="BCD0C2"/>
        </a:accent5>
        <a:accent6>
          <a:srgbClr val="C0A834"/>
        </a:accent6>
        <a:hlink>
          <a:srgbClr val="A1A959"/>
        </a:hlink>
        <a:folHlink>
          <a:srgbClr val="BAC4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148TGp_industry_light</Template>
  <TotalTime>0</TotalTime>
  <Words>1970</Words>
  <Application>WPS 演示</Application>
  <PresentationFormat>全屏显示(4:3)</PresentationFormat>
  <Paragraphs>200</Paragraphs>
  <Slides>11</Slides>
  <Notes>0</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14</vt:i4>
      </vt:variant>
      <vt:variant>
        <vt:lpstr>幻灯片标题</vt:lpstr>
      </vt:variant>
      <vt:variant>
        <vt:i4>11</vt:i4>
      </vt:variant>
    </vt:vector>
  </HeadingPairs>
  <TitlesOfParts>
    <vt:vector size="42" baseType="lpstr">
      <vt:lpstr>Arial</vt:lpstr>
      <vt:lpstr>宋体</vt:lpstr>
      <vt:lpstr>Wingdings</vt:lpstr>
      <vt:lpstr>Times New Roman</vt:lpstr>
      <vt:lpstr>Gulim</vt:lpstr>
      <vt:lpstr>Verdana</vt:lpstr>
      <vt:lpstr>黑体</vt:lpstr>
      <vt:lpstr>华文琥珀</vt:lpstr>
      <vt:lpstr>方正姚体</vt:lpstr>
      <vt:lpstr>微软雅黑</vt:lpstr>
      <vt:lpstr>Helvetica Light</vt:lpstr>
      <vt:lpstr>华文楷体</vt:lpstr>
      <vt:lpstr>汉仪凌波体简</vt:lpstr>
      <vt:lpstr>Calibri</vt:lpstr>
      <vt:lpstr>Arial Unicode MS</vt:lpstr>
      <vt:lpstr>Segoe Print</vt:lpstr>
      <vt:lpstr>148TGp_industry_light</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PowerPoint 演示文稿</vt:lpstr>
      <vt:lpstr>空间参数回顾</vt:lpstr>
      <vt:lpstr>流水施工基本参数的分类</vt:lpstr>
      <vt:lpstr>时间参数的分类</vt:lpstr>
      <vt:lpstr>流水节拍的确定方法</vt:lpstr>
      <vt:lpstr>确定流水节拍应考虑的因素</vt:lpstr>
      <vt:lpstr>PowerPoint 演示文稿</vt:lpstr>
      <vt:lpstr>确定流水步距的基本要求</vt:lpstr>
      <vt:lpstr>流水工期的计算</vt:lpstr>
      <vt:lpstr>PowerPoint 演示文稿</vt:lpstr>
      <vt:lpstr>PowerPoint 演示文稿</vt:lpstr>
    </vt:vector>
  </TitlesOfParts>
  <Company>hep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h</dc:creator>
  <cp:lastModifiedBy>若水</cp:lastModifiedBy>
  <cp:revision>234</cp:revision>
  <dcterms:created xsi:type="dcterms:W3CDTF">2010-04-09T08:49:00Z</dcterms:created>
  <dcterms:modified xsi:type="dcterms:W3CDTF">2021-08-18T07:34:56Z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C33590CB1C034627A7A08D616A0CB653</vt:lpwstr>
  </property>
</Properties>
</file>