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90" r:id="rId3"/>
    <p:sldId id="564" r:id="rId4"/>
    <p:sldId id="565" r:id="rId5"/>
    <p:sldId id="552" r:id="rId6"/>
    <p:sldId id="566" r:id="rId7"/>
    <p:sldId id="567" r:id="rId8"/>
    <p:sldId id="568" r:id="rId9"/>
    <p:sldId id="539" r:id="rId10"/>
    <p:sldId id="433" r:id="rId11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89"/>
    <a:srgbClr val="5DA9A5"/>
    <a:srgbClr val="FFFFFF"/>
    <a:srgbClr val="5F8ADF"/>
    <a:srgbClr val="D4BA3A"/>
    <a:srgbClr val="2E67A5"/>
    <a:srgbClr val="5988DD"/>
    <a:srgbClr val="77956D"/>
    <a:srgbClr val="6666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42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979805" y="2525395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5095558" y="2597150"/>
            <a:ext cx="4094480" cy="21228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双代号网络图中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eaLnBrk="0" hangingPunct="0"/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虚箭线的作用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eaLnBrk="0" hangingPunct="0"/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3"/>
          <p:cNvGrpSpPr/>
          <p:nvPr/>
        </p:nvGrpSpPr>
        <p:grpSpPr>
          <a:xfrm>
            <a:off x="3058795" y="4733925"/>
            <a:ext cx="4045585" cy="781050"/>
            <a:chOff x="-307" y="7"/>
            <a:chExt cx="4239" cy="492"/>
          </a:xfrm>
        </p:grpSpPr>
        <p:sp>
          <p:nvSpPr>
            <p:cNvPr id="5128" name="AutoShap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84" y="61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区分作用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88" name="AutoShape 6"/>
            <p:cNvSpPr>
              <a:spLocks noChangeAspect="1"/>
            </p:cNvSpPr>
            <p:nvPr/>
          </p:nvSpPr>
          <p:spPr>
            <a:xfrm>
              <a:off x="-307" y="7"/>
              <a:ext cx="948" cy="492"/>
            </a:xfrm>
            <a:prstGeom prst="hexagon">
              <a:avLst>
                <a:gd name="adj" fmla="val 28553"/>
                <a:gd name="vf" fmla="val 115470"/>
              </a:avLst>
            </a:prstGeom>
            <a:solidFill>
              <a:schemeClr val="hlink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3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6" name="Group 10"/>
          <p:cNvGrpSpPr/>
          <p:nvPr/>
        </p:nvGrpSpPr>
        <p:grpSpPr>
          <a:xfrm>
            <a:off x="3030220" y="3368040"/>
            <a:ext cx="4074160" cy="781050"/>
            <a:chOff x="-213" y="16"/>
            <a:chExt cx="4373" cy="492"/>
          </a:xfrm>
        </p:grpSpPr>
        <p:sp>
          <p:nvSpPr>
            <p:cNvPr id="5131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断路作用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91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3089275" y="2221687"/>
            <a:ext cx="4014197" cy="677088"/>
            <a:chOff x="-1474" y="644"/>
            <a:chExt cx="4421" cy="491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联系作用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06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653395" cy="4889500"/>
          </a:xfrm>
        </p:spPr>
        <p:txBody>
          <a:bodyPr/>
          <a:p>
            <a:r>
              <a:rPr lang="zh-CN" altLang="en-US" dirty="0">
                <a:sym typeface="+mn-ea"/>
              </a:rPr>
              <a:t>虚箭线</a:t>
            </a:r>
            <a:endParaRPr lang="zh-CN" altLang="en-US" dirty="0">
              <a:sym typeface="+mn-ea"/>
            </a:endParaRPr>
          </a:p>
          <a:p>
            <a:pPr marL="0" lvl="1"/>
            <a:r>
              <a:rPr lang="zh-CN" altLang="en-US" dirty="0">
                <a:sym typeface="+mn-ea"/>
              </a:rPr>
              <a:t>如图所示，</a:t>
            </a:r>
            <a:r>
              <a:rPr lang="en-US" altLang="zh-CN" dirty="0">
                <a:sym typeface="+mn-ea"/>
              </a:rPr>
              <a:t>3-5.4-5.6-7.6-8</a:t>
            </a:r>
            <a:r>
              <a:rPr lang="zh-CN" altLang="en-US" dirty="0">
                <a:sym typeface="+mn-ea"/>
              </a:rPr>
              <a:t>均为</a:t>
            </a:r>
            <a:r>
              <a:rPr lang="zh-CN" altLang="en-US" dirty="0">
                <a:sym typeface="+mn-ea"/>
              </a:rPr>
              <a:t>用虚箭线表示的</a:t>
            </a:r>
            <a:r>
              <a:rPr lang="zh-CN" altLang="en-US" dirty="0">
                <a:sym typeface="+mn-ea"/>
              </a:rPr>
              <a:t>虚工作。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>
                <a:sym typeface="+mn-ea"/>
              </a:rPr>
              <a:t>在双代号网络图中，虚工作是</a:t>
            </a:r>
            <a:r>
              <a:rPr lang="zh-CN" altLang="en-US" dirty="0">
                <a:sym typeface="+mn-ea"/>
              </a:rPr>
              <a:t>既不占用时间，也不消耗资源的工作。</a:t>
            </a:r>
            <a:endParaRPr lang="zh-CN" altLang="en-US" dirty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16100" y="3420110"/>
            <a:ext cx="8458200" cy="2743200"/>
            <a:chOff x="2958" y="3444"/>
            <a:chExt cx="13320" cy="4320"/>
          </a:xfrm>
        </p:grpSpPr>
        <p:sp>
          <p:nvSpPr>
            <p:cNvPr id="17410" name="椭圆 17409"/>
            <p:cNvSpPr/>
            <p:nvPr/>
          </p:nvSpPr>
          <p:spPr>
            <a:xfrm>
              <a:off x="2958" y="368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1" name="直接连接符 17410"/>
            <p:cNvSpPr/>
            <p:nvPr/>
          </p:nvSpPr>
          <p:spPr>
            <a:xfrm>
              <a:off x="3678" y="4044"/>
              <a:ext cx="13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12" name="椭圆 17411"/>
            <p:cNvSpPr/>
            <p:nvPr/>
          </p:nvSpPr>
          <p:spPr>
            <a:xfrm>
              <a:off x="4998" y="368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3" name="矩形 17412"/>
            <p:cNvSpPr/>
            <p:nvPr/>
          </p:nvSpPr>
          <p:spPr>
            <a:xfrm>
              <a:off x="3796" y="3444"/>
              <a:ext cx="1202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4" name="椭圆 17413"/>
            <p:cNvSpPr/>
            <p:nvPr/>
          </p:nvSpPr>
          <p:spPr>
            <a:xfrm>
              <a:off x="8118" y="368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5" name="直接连接符 17414"/>
            <p:cNvSpPr/>
            <p:nvPr/>
          </p:nvSpPr>
          <p:spPr>
            <a:xfrm>
              <a:off x="5721" y="4044"/>
              <a:ext cx="227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16" name="矩形 17415"/>
            <p:cNvSpPr/>
            <p:nvPr/>
          </p:nvSpPr>
          <p:spPr>
            <a:xfrm>
              <a:off x="6318" y="344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7" name="矩形 17416"/>
            <p:cNvSpPr/>
            <p:nvPr/>
          </p:nvSpPr>
          <p:spPr>
            <a:xfrm>
              <a:off x="9438" y="344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矩形 17417"/>
            <p:cNvSpPr/>
            <p:nvPr/>
          </p:nvSpPr>
          <p:spPr>
            <a:xfrm>
              <a:off x="5718" y="512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9" name="椭圆 17418"/>
            <p:cNvSpPr/>
            <p:nvPr/>
          </p:nvSpPr>
          <p:spPr>
            <a:xfrm>
              <a:off x="6798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0" name="直接连接符 17419"/>
            <p:cNvSpPr/>
            <p:nvPr/>
          </p:nvSpPr>
          <p:spPr>
            <a:xfrm>
              <a:off x="5358" y="5724"/>
              <a:ext cx="1443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1" name="椭圆 17420"/>
            <p:cNvSpPr/>
            <p:nvPr/>
          </p:nvSpPr>
          <p:spPr>
            <a:xfrm>
              <a:off x="8236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2" name="直接连接符 17421"/>
            <p:cNvSpPr/>
            <p:nvPr/>
          </p:nvSpPr>
          <p:spPr>
            <a:xfrm>
              <a:off x="8956" y="5724"/>
              <a:ext cx="72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3" name="矩形 17422"/>
            <p:cNvSpPr/>
            <p:nvPr/>
          </p:nvSpPr>
          <p:spPr>
            <a:xfrm>
              <a:off x="8838" y="512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4" name="直接连接符 17423"/>
            <p:cNvSpPr/>
            <p:nvPr/>
          </p:nvSpPr>
          <p:spPr>
            <a:xfrm>
              <a:off x="8476" y="4404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</p:sp>
        <p:sp>
          <p:nvSpPr>
            <p:cNvPr id="17425" name="椭圆 17424"/>
            <p:cNvSpPr/>
            <p:nvPr/>
          </p:nvSpPr>
          <p:spPr>
            <a:xfrm>
              <a:off x="9678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6" name="矩形 17425"/>
            <p:cNvSpPr/>
            <p:nvPr/>
          </p:nvSpPr>
          <p:spPr>
            <a:xfrm>
              <a:off x="12078" y="524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7" name="直接连接符 17426"/>
            <p:cNvSpPr/>
            <p:nvPr/>
          </p:nvSpPr>
          <p:spPr>
            <a:xfrm>
              <a:off x="11598" y="404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8" name="直接连接符 17427"/>
            <p:cNvSpPr/>
            <p:nvPr/>
          </p:nvSpPr>
          <p:spPr>
            <a:xfrm>
              <a:off x="7158" y="7404"/>
              <a:ext cx="26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9" name="矩形 17428"/>
            <p:cNvSpPr/>
            <p:nvPr/>
          </p:nvSpPr>
          <p:spPr>
            <a:xfrm>
              <a:off x="8118" y="680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0" name="椭圆 17429"/>
            <p:cNvSpPr/>
            <p:nvPr/>
          </p:nvSpPr>
          <p:spPr>
            <a:xfrm>
              <a:off x="13398" y="704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1" name="椭圆 17430"/>
            <p:cNvSpPr/>
            <p:nvPr/>
          </p:nvSpPr>
          <p:spPr>
            <a:xfrm>
              <a:off x="15558" y="704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2" name="直接连接符 17431"/>
            <p:cNvSpPr/>
            <p:nvPr/>
          </p:nvSpPr>
          <p:spPr>
            <a:xfrm>
              <a:off x="14118" y="7404"/>
              <a:ext cx="14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33" name="矩形 17432"/>
            <p:cNvSpPr/>
            <p:nvPr/>
          </p:nvSpPr>
          <p:spPr>
            <a:xfrm>
              <a:off x="14238" y="680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4" name="直接连接符 17433"/>
            <p:cNvSpPr/>
            <p:nvPr/>
          </p:nvSpPr>
          <p:spPr>
            <a:xfrm>
              <a:off x="13638" y="572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35" name="椭圆 17434"/>
            <p:cNvSpPr/>
            <p:nvPr/>
          </p:nvSpPr>
          <p:spPr>
            <a:xfrm>
              <a:off x="9798" y="704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6" name="直接连接符 17435"/>
            <p:cNvSpPr/>
            <p:nvPr/>
          </p:nvSpPr>
          <p:spPr>
            <a:xfrm>
              <a:off x="10518" y="7404"/>
              <a:ext cx="28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37" name="矩形 17436"/>
            <p:cNvSpPr/>
            <p:nvPr/>
          </p:nvSpPr>
          <p:spPr>
            <a:xfrm>
              <a:off x="11238" y="680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8" name="直接连接符 17437"/>
            <p:cNvSpPr/>
            <p:nvPr/>
          </p:nvSpPr>
          <p:spPr>
            <a:xfrm>
              <a:off x="10038" y="6084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ash"/>
              <a:headEnd type="none" w="med" len="med"/>
              <a:tailEnd type="triangle" w="med" len="med"/>
            </a:ln>
          </p:spPr>
        </p:sp>
        <p:sp>
          <p:nvSpPr>
            <p:cNvPr id="17440" name="直接连接符 17439"/>
            <p:cNvSpPr/>
            <p:nvPr/>
          </p:nvSpPr>
          <p:spPr>
            <a:xfrm>
              <a:off x="7518" y="5724"/>
              <a:ext cx="7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</p:sp>
        <p:sp>
          <p:nvSpPr>
            <p:cNvPr id="17441" name="椭圆 17440"/>
            <p:cNvSpPr/>
            <p:nvPr/>
          </p:nvSpPr>
          <p:spPr>
            <a:xfrm>
              <a:off x="11238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42" name="直接连接符 17441"/>
            <p:cNvSpPr/>
            <p:nvPr/>
          </p:nvSpPr>
          <p:spPr>
            <a:xfrm>
              <a:off x="10398" y="5724"/>
              <a:ext cx="8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</p:sp>
        <p:sp>
          <p:nvSpPr>
            <p:cNvPr id="17443" name="直接连接符 17442"/>
            <p:cNvSpPr/>
            <p:nvPr/>
          </p:nvSpPr>
          <p:spPr>
            <a:xfrm>
              <a:off x="8838" y="4044"/>
              <a:ext cx="27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44" name="直接连接符 17443"/>
            <p:cNvSpPr/>
            <p:nvPr/>
          </p:nvSpPr>
          <p:spPr>
            <a:xfrm>
              <a:off x="11958" y="5724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45" name="直接连接符 17444"/>
            <p:cNvSpPr/>
            <p:nvPr/>
          </p:nvSpPr>
          <p:spPr>
            <a:xfrm>
              <a:off x="5358" y="440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46" name="直接连接符 17445"/>
            <p:cNvSpPr/>
            <p:nvPr/>
          </p:nvSpPr>
          <p:spPr>
            <a:xfrm>
              <a:off x="7158" y="608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9" name="文本框 8"/>
          <p:cNvSpPr txBox="1"/>
          <p:nvPr/>
        </p:nvSpPr>
        <p:spPr>
          <a:xfrm rot="2580000">
            <a:off x="4405630" y="3966210"/>
            <a:ext cx="6096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square" rtlCol="0" anchor="t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☛</a:t>
            </a:r>
            <a:endParaRPr lang="zh-CN" altLang="en-US" sz="32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19 0.028519 L 0.152917 0.028519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86740" y="983615"/>
            <a:ext cx="10487660" cy="5093970"/>
          </a:xfrm>
        </p:spPr>
        <p:txBody>
          <a:bodyPr/>
          <a:p>
            <a:pPr lvl="0"/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双代号网络图中，虚箭线起到联系、断路、区分的作用。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/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/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/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联系作用，</a:t>
            </a:r>
            <a:r>
              <a:rPr lang="zh-CN" altLang="en-US" dirty="0">
                <a:latin typeface="微软雅黑" panose="020B0503020204020204" charset="-122"/>
                <a:sym typeface="+mn-ea"/>
              </a:rPr>
              <a:t>如上图 所示，我们用虚箭线将A、D工作联系起来，在</a:t>
            </a:r>
            <a:r>
              <a:rPr lang="en-US" altLang="zh-CN" dirty="0">
                <a:latin typeface="微软雅黑" panose="020B0503020204020204" charset="-122"/>
                <a:sym typeface="+mn-ea"/>
              </a:rPr>
              <a:t>A</a:t>
            </a:r>
            <a:r>
              <a:rPr lang="zh-CN" altLang="en-US" dirty="0">
                <a:latin typeface="微软雅黑" panose="020B0503020204020204" charset="-122"/>
                <a:sym typeface="+mn-ea"/>
              </a:rPr>
              <a:t>完成后，要开始的是</a:t>
            </a:r>
            <a:r>
              <a:rPr lang="en-US" altLang="zh-CN" dirty="0">
                <a:latin typeface="微软雅黑" panose="020B0503020204020204" charset="-122"/>
                <a:sym typeface="+mn-ea"/>
              </a:rPr>
              <a:t>C</a:t>
            </a:r>
            <a:r>
              <a:rPr lang="zh-CN" altLang="en-US" dirty="0">
                <a:latin typeface="微软雅黑" panose="020B0503020204020204" charset="-122"/>
                <a:sym typeface="+mn-ea"/>
              </a:rPr>
              <a:t>和</a:t>
            </a:r>
            <a:r>
              <a:rPr lang="en-US" altLang="zh-CN" dirty="0">
                <a:latin typeface="微软雅黑" panose="020B0503020204020204" charset="-122"/>
                <a:sym typeface="+mn-ea"/>
              </a:rPr>
              <a:t>D</a:t>
            </a:r>
            <a:r>
              <a:rPr lang="zh-CN" altLang="en-US" dirty="0">
                <a:latin typeface="微软雅黑" panose="020B0503020204020204" charset="-122"/>
                <a:sym typeface="+mn-ea"/>
              </a:rPr>
              <a:t>两项工作。</a:t>
            </a:r>
            <a:endParaRPr lang="zh-CN" altLang="en-US" dirty="0">
              <a:latin typeface="微软雅黑" panose="020B0503020204020204" charset="-122"/>
              <a:sym typeface="+mn-ea"/>
            </a:endParaRPr>
          </a:p>
          <a:p>
            <a:pPr lvl="1"/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虚箭线在这里起到工作之间先后顺序的联系作用。</a:t>
            </a:r>
            <a:r>
              <a:rPr lang="en-US" altLang="zh-CN" sz="2050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			</a:t>
            </a:r>
            <a:endParaRPr lang="zh-CN" altLang="en-US" sz="2050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endParaRPr lang="zh-CN" altLang="en-US" sz="20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10245" name="对象 382"/>
          <p:cNvGraphicFramePr/>
          <p:nvPr/>
        </p:nvGraphicFramePr>
        <p:xfrm>
          <a:off x="3917950" y="1547813"/>
          <a:ext cx="453548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2315825" imgH="5172075" progId="AutoCAD.Drawing.16">
                  <p:embed/>
                </p:oleObj>
              </mc:Choice>
              <mc:Fallback>
                <p:oleObj name="" r:id="rId1" imgW="12315825" imgH="5172075" progId="AutoCAD.Drawing.16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rcRect l="15973" t="16335" r="27083" b="16060"/>
                      <a:stretch>
                        <a:fillRect/>
                      </a:stretch>
                    </p:blipFill>
                    <p:spPr>
                      <a:xfrm>
                        <a:off x="3917950" y="1547813"/>
                        <a:ext cx="4535488" cy="2479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pPr marL="0" lvl="1"/>
            <a:r>
              <a:rPr lang="zh-CN" altLang="en-US" dirty="0">
                <a:solidFill>
                  <a:schemeClr val="tx1"/>
                </a:solidFill>
                <a:sym typeface="+mn-ea"/>
              </a:rPr>
              <a:t>区分作用，如上图所示，</a:t>
            </a:r>
            <a:r>
              <a:rPr lang="zh-CN" altLang="en-US" dirty="0">
                <a:sym typeface="+mn-ea"/>
              </a:rPr>
              <a:t>两项工作的代号相同时，应使用虚工作把这两项工作区分开。</a:t>
            </a:r>
            <a:endParaRPr lang="zh-CN" altLang="en-US" dirty="0">
              <a:sym typeface="+mn-ea"/>
            </a:endParaRPr>
          </a:p>
          <a:p>
            <a:pPr marL="0" lvl="1"/>
            <a:r>
              <a:rPr lang="zh-CN" altLang="en-US" dirty="0">
                <a:sym typeface="+mn-ea"/>
              </a:rPr>
              <a:t>因为：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双代号网络图中，</a:t>
            </a:r>
            <a:r>
              <a:rPr lang="zh-CN" altLang="en-US" dirty="0">
                <a:sym typeface="+mn-ea"/>
              </a:rPr>
              <a:t>一对节点编号只可以表示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一项工作。</a:t>
            </a:r>
            <a:endParaRPr lang="zh-CN" altLang="en-US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aphicFrame>
        <p:nvGraphicFramePr>
          <p:cNvPr id="11268" name="对象 383"/>
          <p:cNvGraphicFramePr/>
          <p:nvPr/>
        </p:nvGraphicFramePr>
        <p:xfrm>
          <a:off x="2804795" y="1511935"/>
          <a:ext cx="6480175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2315825" imgH="5172075" progId="AutoCAD.Drawing.16">
                  <p:embed/>
                </p:oleObj>
              </mc:Choice>
              <mc:Fallback>
                <p:oleObj name="" r:id="rId1" imgW="12315825" imgH="5172075" progId="AutoCAD.Drawing.16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rcRect l="-836" t="18425" r="-836" b="16798"/>
                      <a:stretch>
                        <a:fillRect/>
                      </a:stretch>
                    </p:blipFill>
                    <p:spPr>
                      <a:xfrm>
                        <a:off x="2804795" y="1511935"/>
                        <a:ext cx="6480175" cy="175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7415" y="1148715"/>
            <a:ext cx="10274935" cy="4889500"/>
          </a:xfrm>
        </p:spPr>
        <p:txBody>
          <a:bodyPr/>
          <a:p>
            <a:pPr lvl="1"/>
            <a:r>
              <a:rPr lang="zh-CN" altLang="en-US" dirty="0">
                <a:solidFill>
                  <a:schemeClr val="tx1"/>
                </a:solidFill>
                <a:sym typeface="+mn-ea"/>
              </a:rPr>
              <a:t>断路作用：用虚箭线断掉多余的联系，即在网络图绘制中，若把无联系的工作连接上的时侯，应采用虚箭线将其断开。</a:t>
            </a:r>
            <a:endParaRPr lang="zh-CN" altLang="en-US" dirty="0">
              <a:solidFill>
                <a:schemeClr val="tx1"/>
              </a:solidFill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pPr lvl="2"/>
            <a:r>
              <a:rPr lang="zh-CN" altLang="en-US"/>
              <a:t>草图中，施工段水平排列，施工过程垂直排列。</a:t>
            </a:r>
            <a:r>
              <a:rPr lang="zh-CN" altLang="en-US">
                <a:sym typeface="+mn-ea"/>
              </a:rPr>
              <a:t>模板2和</a:t>
            </a:r>
            <a:r>
              <a:rPr lang="zh-CN" altLang="en-US"/>
              <a:t>混凝土1，混</a:t>
            </a:r>
            <a:r>
              <a:rPr lang="zh-CN" altLang="en-US">
                <a:sym typeface="+mn-ea"/>
              </a:rPr>
              <a:t>模板3和</a:t>
            </a:r>
            <a:r>
              <a:rPr lang="zh-CN" altLang="en-US"/>
              <a:t>凝土2拉上了不必要的关系。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16387" name="组合 16386"/>
          <p:cNvGrpSpPr/>
          <p:nvPr/>
        </p:nvGrpSpPr>
        <p:grpSpPr>
          <a:xfrm>
            <a:off x="2598103" y="2564765"/>
            <a:ext cx="1752600" cy="609600"/>
            <a:chOff x="0" y="0"/>
            <a:chExt cx="1104" cy="384"/>
          </a:xfrm>
        </p:grpSpPr>
        <p:sp>
          <p:nvSpPr>
            <p:cNvPr id="16388" name="椭圆 16387"/>
            <p:cNvSpPr/>
            <p:nvPr/>
          </p:nvSpPr>
          <p:spPr>
            <a:xfrm>
              <a:off x="0" y="9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89" name="直接连接符 16388"/>
            <p:cNvSpPr/>
            <p:nvPr/>
          </p:nvSpPr>
          <p:spPr>
            <a:xfrm>
              <a:off x="288" y="240"/>
              <a:ext cx="5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390" name="椭圆 16389"/>
            <p:cNvSpPr/>
            <p:nvPr/>
          </p:nvSpPr>
          <p:spPr>
            <a:xfrm>
              <a:off x="816" y="9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1" name="矩形 16390"/>
            <p:cNvSpPr/>
            <p:nvPr/>
          </p:nvSpPr>
          <p:spPr>
            <a:xfrm>
              <a:off x="335" y="0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392" name="组合 16391"/>
          <p:cNvGrpSpPr/>
          <p:nvPr/>
        </p:nvGrpSpPr>
        <p:grpSpPr>
          <a:xfrm>
            <a:off x="4276090" y="2564765"/>
            <a:ext cx="1143000" cy="609600"/>
            <a:chOff x="0" y="0"/>
            <a:chExt cx="720" cy="384"/>
          </a:xfrm>
        </p:grpSpPr>
        <p:sp>
          <p:nvSpPr>
            <p:cNvPr id="16393" name="椭圆 16392"/>
            <p:cNvSpPr/>
            <p:nvPr/>
          </p:nvSpPr>
          <p:spPr>
            <a:xfrm>
              <a:off x="432" y="9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4" name="直接连接符 16393"/>
            <p:cNvSpPr/>
            <p:nvPr/>
          </p:nvSpPr>
          <p:spPr>
            <a:xfrm>
              <a:off x="48" y="240"/>
              <a:ext cx="3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395" name="矩形 16394"/>
            <p:cNvSpPr/>
            <p:nvPr/>
          </p:nvSpPr>
          <p:spPr>
            <a:xfrm>
              <a:off x="0" y="0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396" name="组合 16395"/>
          <p:cNvGrpSpPr/>
          <p:nvPr/>
        </p:nvGrpSpPr>
        <p:grpSpPr>
          <a:xfrm>
            <a:off x="5419090" y="2564765"/>
            <a:ext cx="1295400" cy="609600"/>
            <a:chOff x="0" y="0"/>
            <a:chExt cx="816" cy="384"/>
          </a:xfrm>
        </p:grpSpPr>
        <p:sp>
          <p:nvSpPr>
            <p:cNvPr id="16397" name="椭圆 16396"/>
            <p:cNvSpPr/>
            <p:nvPr/>
          </p:nvSpPr>
          <p:spPr>
            <a:xfrm>
              <a:off x="528" y="96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398" name="直接连接符 16397"/>
            <p:cNvSpPr/>
            <p:nvPr/>
          </p:nvSpPr>
          <p:spPr>
            <a:xfrm>
              <a:off x="0" y="240"/>
              <a:ext cx="5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399" name="矩形 16398"/>
            <p:cNvSpPr/>
            <p:nvPr/>
          </p:nvSpPr>
          <p:spPr>
            <a:xfrm>
              <a:off x="48" y="0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400" name="组合 16399"/>
          <p:cNvGrpSpPr/>
          <p:nvPr/>
        </p:nvGrpSpPr>
        <p:grpSpPr>
          <a:xfrm>
            <a:off x="5038090" y="3174365"/>
            <a:ext cx="1296988" cy="1066800"/>
            <a:chOff x="0" y="0"/>
            <a:chExt cx="817" cy="672"/>
          </a:xfrm>
        </p:grpSpPr>
        <p:sp>
          <p:nvSpPr>
            <p:cNvPr id="16401" name="椭圆 16400"/>
            <p:cNvSpPr/>
            <p:nvPr/>
          </p:nvSpPr>
          <p:spPr>
            <a:xfrm>
              <a:off x="0" y="38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2" name="直接连接符 16401"/>
            <p:cNvSpPr/>
            <p:nvPr/>
          </p:nvSpPr>
          <p:spPr>
            <a:xfrm>
              <a:off x="288" y="528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03" name="矩形 16402"/>
            <p:cNvSpPr/>
            <p:nvPr/>
          </p:nvSpPr>
          <p:spPr>
            <a:xfrm>
              <a:off x="336" y="288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04" name="直接连接符 16403"/>
            <p:cNvSpPr/>
            <p:nvPr/>
          </p:nvSpPr>
          <p:spPr>
            <a:xfrm>
              <a:off x="96" y="0"/>
              <a:ext cx="0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16405" name="组合 16404"/>
          <p:cNvGrpSpPr/>
          <p:nvPr/>
        </p:nvGrpSpPr>
        <p:grpSpPr>
          <a:xfrm>
            <a:off x="6257290" y="3174365"/>
            <a:ext cx="1752600" cy="1066800"/>
            <a:chOff x="0" y="0"/>
            <a:chExt cx="1104" cy="672"/>
          </a:xfrm>
        </p:grpSpPr>
        <p:sp>
          <p:nvSpPr>
            <p:cNvPr id="16406" name="椭圆 16405"/>
            <p:cNvSpPr/>
            <p:nvPr/>
          </p:nvSpPr>
          <p:spPr>
            <a:xfrm>
              <a:off x="816" y="38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7" name="椭圆 16406"/>
            <p:cNvSpPr/>
            <p:nvPr/>
          </p:nvSpPr>
          <p:spPr>
            <a:xfrm>
              <a:off x="0" y="38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08" name="直接连接符 16407"/>
            <p:cNvSpPr/>
            <p:nvPr/>
          </p:nvSpPr>
          <p:spPr>
            <a:xfrm>
              <a:off x="288" y="528"/>
              <a:ext cx="5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09" name="矩形 16408"/>
            <p:cNvSpPr/>
            <p:nvPr/>
          </p:nvSpPr>
          <p:spPr>
            <a:xfrm>
              <a:off x="336" y="288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10" name="直接连接符 16409"/>
            <p:cNvSpPr/>
            <p:nvPr/>
          </p:nvSpPr>
          <p:spPr>
            <a:xfrm>
              <a:off x="144" y="0"/>
              <a:ext cx="0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</p:sp>
      </p:grpSp>
      <p:grpSp>
        <p:nvGrpSpPr>
          <p:cNvPr id="16411" name="组合 16410"/>
          <p:cNvGrpSpPr/>
          <p:nvPr/>
        </p:nvGrpSpPr>
        <p:grpSpPr>
          <a:xfrm>
            <a:off x="7628890" y="4241165"/>
            <a:ext cx="1828800" cy="1066800"/>
            <a:chOff x="0" y="0"/>
            <a:chExt cx="1152" cy="672"/>
          </a:xfrm>
        </p:grpSpPr>
        <p:sp>
          <p:nvSpPr>
            <p:cNvPr id="16412" name="椭圆 16411"/>
            <p:cNvSpPr/>
            <p:nvPr/>
          </p:nvSpPr>
          <p:spPr>
            <a:xfrm>
              <a:off x="0" y="38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13" name="椭圆 16412"/>
            <p:cNvSpPr/>
            <p:nvPr/>
          </p:nvSpPr>
          <p:spPr>
            <a:xfrm>
              <a:off x="864" y="38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14" name="直接连接符 16413"/>
            <p:cNvSpPr/>
            <p:nvPr/>
          </p:nvSpPr>
          <p:spPr>
            <a:xfrm>
              <a:off x="288" y="528"/>
              <a:ext cx="5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15" name="矩形 16414"/>
            <p:cNvSpPr/>
            <p:nvPr/>
          </p:nvSpPr>
          <p:spPr>
            <a:xfrm>
              <a:off x="336" y="288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16" name="直接连接符 16415"/>
            <p:cNvSpPr/>
            <p:nvPr/>
          </p:nvSpPr>
          <p:spPr>
            <a:xfrm>
              <a:off x="96" y="0"/>
              <a:ext cx="0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</p:sp>
      </p:grpSp>
      <p:grpSp>
        <p:nvGrpSpPr>
          <p:cNvPr id="16417" name="组合 16416"/>
          <p:cNvGrpSpPr/>
          <p:nvPr/>
        </p:nvGrpSpPr>
        <p:grpSpPr>
          <a:xfrm>
            <a:off x="6335078" y="4241165"/>
            <a:ext cx="1293812" cy="1066800"/>
            <a:chOff x="0" y="0"/>
            <a:chExt cx="815" cy="672"/>
          </a:xfrm>
        </p:grpSpPr>
        <p:sp>
          <p:nvSpPr>
            <p:cNvPr id="16418" name="椭圆 16417"/>
            <p:cNvSpPr/>
            <p:nvPr/>
          </p:nvSpPr>
          <p:spPr>
            <a:xfrm>
              <a:off x="0" y="384"/>
              <a:ext cx="288" cy="288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419" name="直接连接符 16418"/>
            <p:cNvSpPr/>
            <p:nvPr/>
          </p:nvSpPr>
          <p:spPr>
            <a:xfrm>
              <a:off x="288" y="528"/>
              <a:ext cx="52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20" name="矩形 16419"/>
            <p:cNvSpPr/>
            <p:nvPr/>
          </p:nvSpPr>
          <p:spPr>
            <a:xfrm>
              <a:off x="240" y="288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21" name="直接连接符 16420"/>
            <p:cNvSpPr/>
            <p:nvPr/>
          </p:nvSpPr>
          <p:spPr>
            <a:xfrm>
              <a:off x="95" y="0"/>
              <a:ext cx="0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16423" name="组合 16422"/>
          <p:cNvGrpSpPr/>
          <p:nvPr/>
        </p:nvGrpSpPr>
        <p:grpSpPr>
          <a:xfrm>
            <a:off x="4125595" y="3174365"/>
            <a:ext cx="990600" cy="838200"/>
            <a:chOff x="0" y="0"/>
            <a:chExt cx="624" cy="528"/>
          </a:xfrm>
        </p:grpSpPr>
        <p:sp>
          <p:nvSpPr>
            <p:cNvPr id="16424" name="矩形 16423"/>
            <p:cNvSpPr/>
            <p:nvPr/>
          </p:nvSpPr>
          <p:spPr>
            <a:xfrm>
              <a:off x="143" y="288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25" name="直接连接符 16424"/>
            <p:cNvSpPr/>
            <p:nvPr/>
          </p:nvSpPr>
          <p:spPr>
            <a:xfrm>
              <a:off x="0" y="528"/>
              <a:ext cx="5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26" name="直接连接符 16425"/>
            <p:cNvSpPr/>
            <p:nvPr/>
          </p:nvSpPr>
          <p:spPr>
            <a:xfrm>
              <a:off x="0" y="0"/>
              <a:ext cx="0" cy="5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6427" name="组合 16426"/>
          <p:cNvGrpSpPr/>
          <p:nvPr/>
        </p:nvGrpSpPr>
        <p:grpSpPr>
          <a:xfrm>
            <a:off x="5266690" y="4241165"/>
            <a:ext cx="1068388" cy="838200"/>
            <a:chOff x="0" y="0"/>
            <a:chExt cx="673" cy="528"/>
          </a:xfrm>
        </p:grpSpPr>
        <p:sp>
          <p:nvSpPr>
            <p:cNvPr id="16428" name="直接连接符 16427"/>
            <p:cNvSpPr/>
            <p:nvPr/>
          </p:nvSpPr>
          <p:spPr>
            <a:xfrm>
              <a:off x="0" y="528"/>
              <a:ext cx="673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6429" name="矩形 16428"/>
            <p:cNvSpPr/>
            <p:nvPr/>
          </p:nvSpPr>
          <p:spPr>
            <a:xfrm>
              <a:off x="192" y="288"/>
              <a:ext cx="481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430" name="直接连接符 16429"/>
            <p:cNvSpPr/>
            <p:nvPr/>
          </p:nvSpPr>
          <p:spPr>
            <a:xfrm>
              <a:off x="0" y="0"/>
              <a:ext cx="0" cy="5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5940" y="1108075"/>
            <a:ext cx="10274935" cy="4889500"/>
          </a:xfrm>
        </p:spPr>
        <p:txBody>
          <a:bodyPr/>
          <a:p>
            <a:pPr lvl="2"/>
            <a:r>
              <a:rPr lang="zh-CN" altLang="en-US"/>
              <a:t>为了正确表达工作之间的逻辑关系，要在逻辑关系错误的节点之间增设新节点，用虚工作切断毫无关系工作之间的联系。如图所示，增加了节点</a:t>
            </a:r>
            <a:r>
              <a:rPr lang="en-US" altLang="zh-CN"/>
              <a:t>5</a:t>
            </a:r>
            <a:r>
              <a:rPr lang="zh-CN" altLang="en-US"/>
              <a:t>和</a:t>
            </a:r>
            <a:r>
              <a:rPr lang="en-US" altLang="zh-CN"/>
              <a:t>7</a:t>
            </a:r>
            <a:r>
              <a:rPr lang="zh-CN" altLang="en-US"/>
              <a:t>断开了模</a:t>
            </a:r>
            <a:r>
              <a:rPr lang="en-US" altLang="zh-CN"/>
              <a:t>2</a:t>
            </a:r>
            <a:r>
              <a:rPr lang="zh-CN" altLang="en-US"/>
              <a:t>和砼</a:t>
            </a:r>
            <a:r>
              <a:rPr lang="en-US" altLang="zh-CN"/>
              <a:t>1</a:t>
            </a:r>
            <a:r>
              <a:rPr lang="zh-CN" altLang="en-US"/>
              <a:t>，模</a:t>
            </a:r>
            <a:r>
              <a:rPr lang="en-US" altLang="zh-CN"/>
              <a:t>3</a:t>
            </a:r>
            <a:r>
              <a:rPr lang="zh-CN" altLang="en-US"/>
              <a:t>和砼</a:t>
            </a:r>
            <a:r>
              <a:rPr lang="en-US" altLang="zh-CN"/>
              <a:t>2</a:t>
            </a:r>
            <a:r>
              <a:rPr lang="zh-CN" altLang="en-US"/>
              <a:t>的关系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7410" name="椭圆 17409"/>
          <p:cNvSpPr/>
          <p:nvPr/>
        </p:nvSpPr>
        <p:spPr>
          <a:xfrm>
            <a:off x="1932305" y="34067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" name="直接连接符 17410"/>
          <p:cNvSpPr/>
          <p:nvPr/>
        </p:nvSpPr>
        <p:spPr>
          <a:xfrm>
            <a:off x="2389505" y="3635375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12" name="椭圆 17411"/>
          <p:cNvSpPr/>
          <p:nvPr/>
        </p:nvSpPr>
        <p:spPr>
          <a:xfrm>
            <a:off x="3227705" y="34067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3" name="矩形 17412"/>
          <p:cNvSpPr/>
          <p:nvPr/>
        </p:nvSpPr>
        <p:spPr>
          <a:xfrm>
            <a:off x="2464118" y="3254375"/>
            <a:ext cx="763587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模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4" name="椭圆 17413"/>
          <p:cNvSpPr/>
          <p:nvPr/>
        </p:nvSpPr>
        <p:spPr>
          <a:xfrm>
            <a:off x="5208905" y="34067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5" name="直接连接符 17414"/>
          <p:cNvSpPr/>
          <p:nvPr/>
        </p:nvSpPr>
        <p:spPr>
          <a:xfrm>
            <a:off x="3686493" y="3635375"/>
            <a:ext cx="14462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16" name="矩形 17415"/>
          <p:cNvSpPr/>
          <p:nvPr/>
        </p:nvSpPr>
        <p:spPr>
          <a:xfrm>
            <a:off x="4065905" y="32543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模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7" name="矩形 17416"/>
          <p:cNvSpPr/>
          <p:nvPr/>
        </p:nvSpPr>
        <p:spPr>
          <a:xfrm>
            <a:off x="6047105" y="32543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模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8" name="矩形 17417"/>
          <p:cNvSpPr/>
          <p:nvPr/>
        </p:nvSpPr>
        <p:spPr>
          <a:xfrm>
            <a:off x="3684905" y="43211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筋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9" name="椭圆 17418"/>
          <p:cNvSpPr/>
          <p:nvPr/>
        </p:nvSpPr>
        <p:spPr>
          <a:xfrm>
            <a:off x="4370705" y="44735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20" name="直接连接符 17419"/>
          <p:cNvSpPr/>
          <p:nvPr/>
        </p:nvSpPr>
        <p:spPr>
          <a:xfrm>
            <a:off x="3456305" y="4702175"/>
            <a:ext cx="9159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1" name="椭圆 17420"/>
          <p:cNvSpPr/>
          <p:nvPr/>
        </p:nvSpPr>
        <p:spPr>
          <a:xfrm>
            <a:off x="5283518" y="4473575"/>
            <a:ext cx="457200" cy="457200"/>
          </a:xfrm>
          <a:prstGeom prst="ellipse">
            <a:avLst/>
          </a:prstGeom>
          <a:solidFill>
            <a:srgbClr val="5DA9A5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22" name="直接连接符 17421"/>
          <p:cNvSpPr/>
          <p:nvPr/>
        </p:nvSpPr>
        <p:spPr>
          <a:xfrm>
            <a:off x="5740718" y="4702175"/>
            <a:ext cx="4587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3" name="矩形 17422"/>
          <p:cNvSpPr/>
          <p:nvPr/>
        </p:nvSpPr>
        <p:spPr>
          <a:xfrm>
            <a:off x="5666105" y="43211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筋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24" name="直接连接符 17423"/>
          <p:cNvSpPr/>
          <p:nvPr/>
        </p:nvSpPr>
        <p:spPr>
          <a:xfrm>
            <a:off x="5435918" y="3863975"/>
            <a:ext cx="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5" name="椭圆 17424"/>
          <p:cNvSpPr/>
          <p:nvPr/>
        </p:nvSpPr>
        <p:spPr>
          <a:xfrm>
            <a:off x="6199505" y="44735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26" name="矩形 17425"/>
          <p:cNvSpPr/>
          <p:nvPr/>
        </p:nvSpPr>
        <p:spPr>
          <a:xfrm>
            <a:off x="7723505" y="43973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筋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27" name="直接连接符 17426"/>
          <p:cNvSpPr/>
          <p:nvPr/>
        </p:nvSpPr>
        <p:spPr>
          <a:xfrm>
            <a:off x="7418705" y="3635375"/>
            <a:ext cx="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8" name="直接连接符 17427"/>
          <p:cNvSpPr/>
          <p:nvPr/>
        </p:nvSpPr>
        <p:spPr>
          <a:xfrm>
            <a:off x="4599305" y="5768975"/>
            <a:ext cx="1676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9" name="矩形 17428"/>
          <p:cNvSpPr/>
          <p:nvPr/>
        </p:nvSpPr>
        <p:spPr>
          <a:xfrm>
            <a:off x="5208905" y="53879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砼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30" name="椭圆 17429"/>
          <p:cNvSpPr/>
          <p:nvPr/>
        </p:nvSpPr>
        <p:spPr>
          <a:xfrm>
            <a:off x="8561705" y="55403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31" name="椭圆 17430"/>
          <p:cNvSpPr/>
          <p:nvPr/>
        </p:nvSpPr>
        <p:spPr>
          <a:xfrm>
            <a:off x="9933305" y="55403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32" name="直接连接符 17431"/>
          <p:cNvSpPr/>
          <p:nvPr/>
        </p:nvSpPr>
        <p:spPr>
          <a:xfrm>
            <a:off x="9018905" y="5768975"/>
            <a:ext cx="914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33" name="矩形 17432"/>
          <p:cNvSpPr/>
          <p:nvPr/>
        </p:nvSpPr>
        <p:spPr>
          <a:xfrm>
            <a:off x="9095105" y="53879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砼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34" name="直接连接符 17433"/>
          <p:cNvSpPr/>
          <p:nvPr/>
        </p:nvSpPr>
        <p:spPr>
          <a:xfrm>
            <a:off x="8714105" y="4702175"/>
            <a:ext cx="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35" name="椭圆 17434"/>
          <p:cNvSpPr/>
          <p:nvPr/>
        </p:nvSpPr>
        <p:spPr>
          <a:xfrm>
            <a:off x="6275705" y="5540375"/>
            <a:ext cx="4572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36" name="直接连接符 17435"/>
          <p:cNvSpPr/>
          <p:nvPr/>
        </p:nvSpPr>
        <p:spPr>
          <a:xfrm>
            <a:off x="6732905" y="5768975"/>
            <a:ext cx="1828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37" name="矩形 17436"/>
          <p:cNvSpPr/>
          <p:nvPr/>
        </p:nvSpPr>
        <p:spPr>
          <a:xfrm>
            <a:off x="7190105" y="5387975"/>
            <a:ext cx="763588" cy="306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砼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38" name="直接连接符 17437"/>
          <p:cNvSpPr/>
          <p:nvPr/>
        </p:nvSpPr>
        <p:spPr>
          <a:xfrm>
            <a:off x="6428105" y="4930775"/>
            <a:ext cx="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40" name="直接连接符 17439"/>
          <p:cNvSpPr/>
          <p:nvPr/>
        </p:nvSpPr>
        <p:spPr>
          <a:xfrm>
            <a:off x="4827905" y="4702175"/>
            <a:ext cx="457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17441" name="椭圆 17440"/>
          <p:cNvSpPr/>
          <p:nvPr/>
        </p:nvSpPr>
        <p:spPr>
          <a:xfrm>
            <a:off x="7190105" y="4473575"/>
            <a:ext cx="457200" cy="457200"/>
          </a:xfrm>
          <a:prstGeom prst="ellipse">
            <a:avLst/>
          </a:prstGeom>
          <a:solidFill>
            <a:srgbClr val="5DA9A5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42" name="直接连接符 17441"/>
          <p:cNvSpPr/>
          <p:nvPr/>
        </p:nvSpPr>
        <p:spPr>
          <a:xfrm>
            <a:off x="6656705" y="4702175"/>
            <a:ext cx="533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17443" name="直接连接符 17442"/>
          <p:cNvSpPr/>
          <p:nvPr/>
        </p:nvSpPr>
        <p:spPr>
          <a:xfrm>
            <a:off x="5666105" y="3635375"/>
            <a:ext cx="1752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44" name="直接连接符 17443"/>
          <p:cNvSpPr/>
          <p:nvPr/>
        </p:nvSpPr>
        <p:spPr>
          <a:xfrm>
            <a:off x="7647305" y="4702175"/>
            <a:ext cx="1066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45" name="直接连接符 17444"/>
          <p:cNvSpPr/>
          <p:nvPr/>
        </p:nvSpPr>
        <p:spPr>
          <a:xfrm>
            <a:off x="3456305" y="3863975"/>
            <a:ext cx="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46" name="直接连接符 17445"/>
          <p:cNvSpPr/>
          <p:nvPr/>
        </p:nvSpPr>
        <p:spPr>
          <a:xfrm>
            <a:off x="4599305" y="4930775"/>
            <a:ext cx="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这就是双代号网络图中虚箭线的作用，你记住了吗？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下次课，我们将运用</a:t>
            </a:r>
            <a:r>
              <a:rPr lang="zh-CN" altLang="en-US">
                <a:sym typeface="+mn-ea"/>
              </a:rPr>
              <a:t>虚箭线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，正确进行双代号网络图的绘制。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双代号网络图中虚箭线的作用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92700" y="1606485"/>
            <a:ext cx="1905000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761</Words>
  <Application>WPS 演示</Application>
  <PresentationFormat>全屏显示(4:3)</PresentationFormat>
  <Paragraphs>188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Gulim</vt:lpstr>
      <vt:lpstr>Verdana</vt:lpstr>
      <vt:lpstr>微软雅黑</vt:lpstr>
      <vt:lpstr>黑体</vt:lpstr>
      <vt:lpstr>华文琥珀</vt:lpstr>
      <vt:lpstr>方正姚体</vt:lpstr>
      <vt:lpstr>华文中宋</vt:lpstr>
      <vt:lpstr>Calibri</vt:lpstr>
      <vt:lpstr>Arial Unicode MS</vt:lpstr>
      <vt:lpstr>148TGp_industry_light</vt:lpstr>
      <vt:lpstr>AutoCAD.Drawing.16</vt:lpstr>
      <vt:lpstr>AutoCAD.Drawing.16</vt:lpstr>
      <vt:lpstr>PowerPoint 演示文稿</vt:lpstr>
      <vt:lpstr>双代号网络图中虚箭线的作用</vt:lpstr>
      <vt:lpstr>双代号网络图中虚箭线的作用</vt:lpstr>
      <vt:lpstr>双代号网络图中虚箭线的作用</vt:lpstr>
      <vt:lpstr>双代号网络图中虚箭线的作用</vt:lpstr>
      <vt:lpstr>双代号网络图中虚箭线的作用</vt:lpstr>
      <vt:lpstr>双代号网络图中虚箭线的作用</vt:lpstr>
      <vt:lpstr>双代号网络图中虚箭线的作用</vt:lpstr>
      <vt:lpstr>双代号网络图中虚箭线的作用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187</cp:revision>
  <dcterms:created xsi:type="dcterms:W3CDTF">2010-04-09T08:49:00Z</dcterms:created>
  <dcterms:modified xsi:type="dcterms:W3CDTF">2021-10-31T03:50:45Z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027D2E72D15D4EFB818F63CCFF14DD2E</vt:lpwstr>
  </property>
</Properties>
</file>