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png" ContentType="image/png"/>
  <Default Extension="gif" ContentType="image/gif"/>
  <Default Extension="wmf" ContentType="image/x-wm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colors10.xml" ContentType="application/vnd.openxmlformats-officedocument.drawingml.diagramColors+xml"/>
  <Override PartName="/ppt/diagrams/colors11.xml" ContentType="application/vnd.openxmlformats-officedocument.drawingml.diagramColors+xml"/>
  <Override PartName="/ppt/diagrams/colors12.xml" ContentType="application/vnd.openxmlformats-officedocument.drawingml.diagramColors+xml"/>
  <Override PartName="/ppt/diagrams/colors13.xml" ContentType="application/vnd.openxmlformats-officedocument.drawingml.diagramColors+xml"/>
  <Override PartName="/ppt/diagrams/colors14.xml" ContentType="application/vnd.openxmlformats-officedocument.drawingml.diagramColors+xml"/>
  <Override PartName="/ppt/diagrams/colors15.xml" ContentType="application/vnd.openxmlformats-officedocument.drawingml.diagramColors+xml"/>
  <Override PartName="/ppt/diagrams/colors16.xml" ContentType="application/vnd.openxmlformats-officedocument.drawingml.diagramColors+xml"/>
  <Override PartName="/ppt/diagrams/colors17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colors7.xml" ContentType="application/vnd.openxmlformats-officedocument.drawingml.diagramColors+xml"/>
  <Override PartName="/ppt/diagrams/colors8.xml" ContentType="application/vnd.openxmlformats-officedocument.drawingml.diagramColors+xml"/>
  <Override PartName="/ppt/diagrams/colors9.xml" ContentType="application/vnd.openxmlformats-officedocument.drawingml.diagramColors+xml"/>
  <Override PartName="/ppt/diagrams/data1.xml" ContentType="application/vnd.openxmlformats-officedocument.drawingml.diagramData+xml"/>
  <Override PartName="/ppt/diagrams/data10.xml" ContentType="application/vnd.openxmlformats-officedocument.drawingml.diagramData+xml"/>
  <Override PartName="/ppt/diagrams/data11.xml" ContentType="application/vnd.openxmlformats-officedocument.drawingml.diagramData+xml"/>
  <Override PartName="/ppt/diagrams/data12.xml" ContentType="application/vnd.openxmlformats-officedocument.drawingml.diagramData+xml"/>
  <Override PartName="/ppt/diagrams/data13.xml" ContentType="application/vnd.openxmlformats-officedocument.drawingml.diagramData+xml"/>
  <Override PartName="/ppt/diagrams/data14.xml" ContentType="application/vnd.openxmlformats-officedocument.drawingml.diagramData+xml"/>
  <Override PartName="/ppt/diagrams/data15.xml" ContentType="application/vnd.openxmlformats-officedocument.drawingml.diagramData+xml"/>
  <Override PartName="/ppt/diagrams/data16.xml" ContentType="application/vnd.openxmlformats-officedocument.drawingml.diagramData+xml"/>
  <Override PartName="/ppt/diagrams/data17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diagrams/data9.xml" ContentType="application/vnd.openxmlformats-officedocument.drawingml.diagramData+xml"/>
  <Override PartName="/ppt/diagrams/drawing1.xml" ContentType="application/vnd.ms-office.drawingml.diagramDrawing+xml"/>
  <Override PartName="/ppt/diagrams/drawing10.xml" ContentType="application/vnd.ms-office.drawingml.diagramDrawing+xml"/>
  <Override PartName="/ppt/diagrams/drawing11.xml" ContentType="application/vnd.ms-office.drawingml.diagramDrawing+xml"/>
  <Override PartName="/ppt/diagrams/drawing12.xml" ContentType="application/vnd.ms-office.drawingml.diagramDrawing+xml"/>
  <Override PartName="/ppt/diagrams/drawing13.xml" ContentType="application/vnd.ms-office.drawingml.diagramDrawing+xml"/>
  <Override PartName="/ppt/diagrams/drawing14.xml" ContentType="application/vnd.ms-office.drawingml.diagramDrawing+xml"/>
  <Override PartName="/ppt/diagrams/drawing15.xml" ContentType="application/vnd.ms-office.drawingml.diagramDrawing+xml"/>
  <Override PartName="/ppt/diagrams/drawing16.xml" ContentType="application/vnd.ms-office.drawingml.diagramDrawing+xml"/>
  <Override PartName="/ppt/diagrams/drawing17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drawing6.xml" ContentType="application/vnd.ms-office.drawingml.diagramDrawing+xml"/>
  <Override PartName="/ppt/diagrams/drawing7.xml" ContentType="application/vnd.ms-office.drawingml.diagramDrawing+xml"/>
  <Override PartName="/ppt/diagrams/drawing8.xml" ContentType="application/vnd.ms-office.drawingml.diagramDrawing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layout10.xml" ContentType="application/vnd.openxmlformats-officedocument.drawingml.diagramLayout+xml"/>
  <Override PartName="/ppt/diagrams/layout11.xml" ContentType="application/vnd.openxmlformats-officedocument.drawingml.diagramLayout+xml"/>
  <Override PartName="/ppt/diagrams/layout12.xml" ContentType="application/vnd.openxmlformats-officedocument.drawingml.diagramLayout+xml"/>
  <Override PartName="/ppt/diagrams/layout13.xml" ContentType="application/vnd.openxmlformats-officedocument.drawingml.diagramLayout+xml"/>
  <Override PartName="/ppt/diagrams/layout14.xml" ContentType="application/vnd.openxmlformats-officedocument.drawingml.diagramLayout+xml"/>
  <Override PartName="/ppt/diagrams/layout15.xml" ContentType="application/vnd.openxmlformats-officedocument.drawingml.diagramLayout+xml"/>
  <Override PartName="/ppt/diagrams/layout16.xml" ContentType="application/vnd.openxmlformats-officedocument.drawingml.diagramLayout+xml"/>
  <Override PartName="/ppt/diagrams/layout17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layout6.xml" ContentType="application/vnd.openxmlformats-officedocument.drawingml.diagramLayout+xml"/>
  <Override PartName="/ppt/diagrams/layout7.xml" ContentType="application/vnd.openxmlformats-officedocument.drawingml.diagramLayout+xml"/>
  <Override PartName="/ppt/diagrams/layout8.xml" ContentType="application/vnd.openxmlformats-officedocument.drawingml.diagramLayout+xml"/>
  <Override PartName="/ppt/diagrams/layout9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10.xml" ContentType="application/vnd.openxmlformats-officedocument.drawingml.diagramStyle+xml"/>
  <Override PartName="/ppt/diagrams/quickStyle11.xml" ContentType="application/vnd.openxmlformats-officedocument.drawingml.diagramStyle+xml"/>
  <Override PartName="/ppt/diagrams/quickStyle12.xml" ContentType="application/vnd.openxmlformats-officedocument.drawingml.diagramStyle+xml"/>
  <Override PartName="/ppt/diagrams/quickStyle13.xml" ContentType="application/vnd.openxmlformats-officedocument.drawingml.diagramStyle+xml"/>
  <Override PartName="/ppt/diagrams/quickStyle14.xml" ContentType="application/vnd.openxmlformats-officedocument.drawingml.diagramStyle+xml"/>
  <Override PartName="/ppt/diagrams/quickStyle15.xml" ContentType="application/vnd.openxmlformats-officedocument.drawingml.diagramStyle+xml"/>
  <Override PartName="/ppt/diagrams/quickStyle16.xml" ContentType="application/vnd.openxmlformats-officedocument.drawingml.diagramStyle+xml"/>
  <Override PartName="/ppt/diagrams/quickStyle17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diagrams/quickStyle5.xml" ContentType="application/vnd.openxmlformats-officedocument.drawingml.diagramStyle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ppt/diagrams/quickStyle8.xml" ContentType="application/vnd.openxmlformats-officedocument.drawingml.diagramStyle+xml"/>
  <Override PartName="/ppt/diagrams/quickStyle9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67"/>
  </p:handoutMasterIdLst>
  <p:sldIdLst>
    <p:sldId id="1342" r:id="rId3"/>
    <p:sldId id="1343" r:id="rId5"/>
    <p:sldId id="507" r:id="rId6"/>
    <p:sldId id="557" r:id="rId7"/>
    <p:sldId id="509" r:id="rId8"/>
    <p:sldId id="513" r:id="rId9"/>
    <p:sldId id="1345" r:id="rId10"/>
    <p:sldId id="1346" r:id="rId11"/>
    <p:sldId id="1347" r:id="rId12"/>
    <p:sldId id="1348" r:id="rId13"/>
    <p:sldId id="1349" r:id="rId14"/>
    <p:sldId id="744" r:id="rId15"/>
    <p:sldId id="1548" r:id="rId16"/>
    <p:sldId id="1549" r:id="rId17"/>
    <p:sldId id="1550" r:id="rId18"/>
    <p:sldId id="1551" r:id="rId19"/>
    <p:sldId id="1553" r:id="rId20"/>
    <p:sldId id="1555" r:id="rId21"/>
    <p:sldId id="1556" r:id="rId22"/>
    <p:sldId id="1557" r:id="rId23"/>
    <p:sldId id="1559" r:id="rId24"/>
    <p:sldId id="1560" r:id="rId25"/>
    <p:sldId id="1563" r:id="rId26"/>
    <p:sldId id="1564" r:id="rId27"/>
    <p:sldId id="1565" r:id="rId28"/>
    <p:sldId id="1566" r:id="rId29"/>
    <p:sldId id="1507" r:id="rId30"/>
    <p:sldId id="1506" r:id="rId31"/>
    <p:sldId id="1172" r:id="rId32"/>
    <p:sldId id="1567" r:id="rId33"/>
    <p:sldId id="1568" r:id="rId34"/>
    <p:sldId id="1577" r:id="rId35"/>
    <p:sldId id="1578" r:id="rId36"/>
    <p:sldId id="1579" r:id="rId37"/>
    <p:sldId id="1582" r:id="rId38"/>
    <p:sldId id="1583" r:id="rId39"/>
    <p:sldId id="1580" r:id="rId40"/>
    <p:sldId id="1581" r:id="rId41"/>
    <p:sldId id="1586" r:id="rId42"/>
    <p:sldId id="1587" r:id="rId43"/>
    <p:sldId id="1569" r:id="rId44"/>
    <p:sldId id="1570" r:id="rId45"/>
    <p:sldId id="1571" r:id="rId46"/>
    <p:sldId id="1572" r:id="rId47"/>
    <p:sldId id="1573" r:id="rId48"/>
    <p:sldId id="1574" r:id="rId49"/>
    <p:sldId id="1575" r:id="rId50"/>
    <p:sldId id="1576" r:id="rId51"/>
    <p:sldId id="940" r:id="rId52"/>
    <p:sldId id="1380" r:id="rId53"/>
    <p:sldId id="1381" r:id="rId54"/>
    <p:sldId id="1384" r:id="rId55"/>
    <p:sldId id="1588" r:id="rId56"/>
    <p:sldId id="1390" r:id="rId57"/>
    <p:sldId id="1391" r:id="rId58"/>
    <p:sldId id="955" r:id="rId59"/>
    <p:sldId id="956" r:id="rId60"/>
    <p:sldId id="957" r:id="rId61"/>
    <p:sldId id="958" r:id="rId62"/>
    <p:sldId id="959" r:id="rId63"/>
    <p:sldId id="960" r:id="rId64"/>
    <p:sldId id="963" r:id="rId65"/>
    <p:sldId id="280" r:id="rId66"/>
  </p:sldIdLst>
  <p:sldSz cx="9144000" cy="5143500" type="screen16x9"/>
  <p:notesSz cx="6858000" cy="9144000"/>
  <p:custDataLst>
    <p:tags r:id="rId72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0000"/>
    <a:srgbClr val="E8E8E6"/>
    <a:srgbClr val="D9D9D9"/>
    <a:srgbClr val="BDD7EE"/>
    <a:srgbClr val="2A12DE"/>
    <a:srgbClr val="F3D046"/>
    <a:srgbClr val="EF863F"/>
    <a:srgbClr val="FBE5D6"/>
    <a:srgbClr val="8D8F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4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2" Type="http://schemas.openxmlformats.org/officeDocument/2006/relationships/tags" Target="tags/tag78.xml"/><Relationship Id="rId71" Type="http://schemas.openxmlformats.org/officeDocument/2006/relationships/commentAuthors" Target="commentAuthors.xml"/><Relationship Id="rId70" Type="http://schemas.openxmlformats.org/officeDocument/2006/relationships/tableStyles" Target="tableStyles.xml"/><Relationship Id="rId7" Type="http://schemas.openxmlformats.org/officeDocument/2006/relationships/slide" Target="slides/slide4.xml"/><Relationship Id="rId69" Type="http://schemas.openxmlformats.org/officeDocument/2006/relationships/viewProps" Target="viewProps.xml"/><Relationship Id="rId68" Type="http://schemas.openxmlformats.org/officeDocument/2006/relationships/presProps" Target="presProps.xml"/><Relationship Id="rId67" Type="http://schemas.openxmlformats.org/officeDocument/2006/relationships/handoutMaster" Target="handoutMasters/handoutMaster1.xml"/><Relationship Id="rId66" Type="http://schemas.openxmlformats.org/officeDocument/2006/relationships/slide" Target="slides/slide63.xml"/><Relationship Id="rId65" Type="http://schemas.openxmlformats.org/officeDocument/2006/relationships/slide" Target="slides/slide62.xml"/><Relationship Id="rId64" Type="http://schemas.openxmlformats.org/officeDocument/2006/relationships/slide" Target="slides/slide6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3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&#35270;&#39057;\&#25910;&#38899;&#26426;&#30005;&#36335;&#21450;&#20854;&#20803;&#20214;.flv" TargetMode="Externa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hyperlink" Target="&#35270;&#39057;\&#25910;&#38899;&#26426;&#30005;&#36335;&#21450;&#20854;&#20803;&#20214;.flv" TargetMode="External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hyperlink" Target="&#35270;&#39057;\&#25910;&#38899;&#26426;&#30005;&#36335;&#21450;&#20854;&#20803;&#20214;.flv" TargetMode="External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hyperlink" Target="&#35270;&#39057;\&#25910;&#38899;&#26426;&#30005;&#36335;&#21450;&#20854;&#20803;&#20214;.flv" TargetMode="External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hyperlink" Target="&#35270;&#39057;\&#25910;&#38899;&#26426;&#30005;&#36335;&#21450;&#20854;&#20803;&#20214;.flv" TargetMode="External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hyperlink" Target="&#35270;&#39057;\&#25910;&#38899;&#26426;&#30005;&#36335;&#21450;&#20854;&#20803;&#20214;.flv" TargetMode="External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hyperlink" Target="&#35270;&#39057;\&#25910;&#38899;&#26426;&#30005;&#36335;&#21450;&#20854;&#20803;&#20214;.flv" TargetMode="External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hyperlink" Target="&#35270;&#39057;\&#25910;&#38899;&#26426;&#30005;&#36335;&#21450;&#20854;&#20803;&#20214;.flv" TargetMode="External"/></Relationships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hyperlink" Target="&#35270;&#39057;\&#25910;&#38899;&#26426;&#30005;&#36335;&#21450;&#20854;&#20803;&#20214;.flv" TargetMode="Externa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&#35270;&#39057;\&#25910;&#38899;&#26426;&#30005;&#36335;&#21450;&#20854;&#20803;&#20214;.flv" TargetMode="Externa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&#35270;&#39057;\&#25910;&#38899;&#26426;&#30005;&#36335;&#21450;&#20854;&#20803;&#20214;.flv" TargetMode="Externa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&#35270;&#39057;\&#25910;&#38899;&#26426;&#30005;&#36335;&#21450;&#20854;&#20803;&#20214;.flv" TargetMode="Externa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hyperlink" Target="&#35270;&#39057;\&#25910;&#38899;&#26426;&#30005;&#36335;&#21450;&#20854;&#20803;&#20214;.flv" TargetMode="Externa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hyperlink" Target="&#35270;&#39057;\&#25910;&#38899;&#26426;&#30005;&#36335;&#21450;&#20854;&#20803;&#20214;.flv" TargetMode="External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hyperlink" Target="&#35270;&#39057;\&#25910;&#38899;&#26426;&#30005;&#36335;&#21450;&#20854;&#20803;&#20214;.flv" TargetMode="External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hyperlink" Target="&#35270;&#39057;\&#25910;&#38899;&#26426;&#30005;&#36335;&#21450;&#20854;&#20803;&#20214;.flv" TargetMode="External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hyperlink" Target="&#35270;&#39057;\&#25910;&#38899;&#26426;&#30005;&#36335;&#21450;&#20854;&#20803;&#20214;.flv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&#35270;&#39057;\&#25910;&#38899;&#26426;&#30005;&#36335;&#21450;&#20854;&#20803;&#20214;.flv" TargetMode="External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hyperlink" Target="&#35270;&#39057;\&#25910;&#38899;&#26426;&#30005;&#36335;&#21450;&#20854;&#20803;&#20214;.flv" TargetMode="External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hyperlink" Target="&#35270;&#39057;\&#25910;&#38899;&#26426;&#30005;&#36335;&#21450;&#20854;&#20803;&#20214;.flv" TargetMode="External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hyperlink" Target="&#35270;&#39057;\&#25910;&#38899;&#26426;&#30005;&#36335;&#21450;&#20854;&#20803;&#20214;.flv" TargetMode="External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hyperlink" Target="&#35270;&#39057;\&#25910;&#38899;&#26426;&#30005;&#36335;&#21450;&#20854;&#20803;&#20214;.flv" TargetMode="External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hyperlink" Target="&#35270;&#39057;\&#25910;&#38899;&#26426;&#30005;&#36335;&#21450;&#20854;&#20803;&#20214;.flv" TargetMode="External"/></Relationships>
</file>

<file path=ppt/diagrams/_rels/drawing15.xml.rels><?xml version="1.0" encoding="UTF-8" standalone="yes"?>
<Relationships xmlns="http://schemas.openxmlformats.org/package/2006/relationships"><Relationship Id="rId1" Type="http://schemas.openxmlformats.org/officeDocument/2006/relationships/hyperlink" Target="&#35270;&#39057;\&#25910;&#38899;&#26426;&#30005;&#36335;&#21450;&#20854;&#20803;&#20214;.flv" TargetMode="External"/></Relationships>
</file>

<file path=ppt/diagrams/_rels/drawing16.xml.rels><?xml version="1.0" encoding="UTF-8" standalone="yes"?>
<Relationships xmlns="http://schemas.openxmlformats.org/package/2006/relationships"><Relationship Id="rId1" Type="http://schemas.openxmlformats.org/officeDocument/2006/relationships/hyperlink" Target="&#35270;&#39057;\&#25910;&#38899;&#26426;&#30005;&#36335;&#21450;&#20854;&#20803;&#20214;.flv" TargetMode="External"/></Relationships>
</file>

<file path=ppt/diagrams/_rels/drawing17.xml.rels><?xml version="1.0" encoding="UTF-8" standalone="yes"?>
<Relationships xmlns="http://schemas.openxmlformats.org/package/2006/relationships"><Relationship Id="rId1" Type="http://schemas.openxmlformats.org/officeDocument/2006/relationships/hyperlink" Target="&#35270;&#39057;\&#25910;&#38899;&#26426;&#30005;&#36335;&#21450;&#20854;&#20803;&#20214;.flv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&#35270;&#39057;\&#25910;&#38899;&#26426;&#30005;&#36335;&#21450;&#20854;&#20803;&#20214;.flv" TargetMode="Externa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&#35270;&#39057;\&#25910;&#38899;&#26426;&#30005;&#36335;&#21450;&#20854;&#20803;&#20214;.flv" TargetMode="External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hyperlink" Target="&#35270;&#39057;\&#25910;&#38899;&#26426;&#30005;&#36335;&#21450;&#20854;&#20803;&#20214;.flv" TargetMode="External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hyperlink" Target="&#35270;&#39057;\&#25910;&#38899;&#26426;&#30005;&#36335;&#21450;&#20854;&#20803;&#20214;.flv" TargetMode="External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hyperlink" Target="&#35270;&#39057;\&#25910;&#38899;&#26426;&#30005;&#36335;&#21450;&#20854;&#20803;&#20214;.flv" TargetMode="External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hyperlink" Target="&#35270;&#39057;\&#25910;&#38899;&#26426;&#30005;&#36335;&#21450;&#20854;&#20803;&#20214;.flv" TargetMode="External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hyperlink" Target="&#35270;&#39057;\&#25910;&#38899;&#26426;&#30005;&#36335;&#21450;&#20854;&#20803;&#20214;.flv" TargetMode="External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hyperlink" Target="&#35270;&#39057;\&#25910;&#38899;&#26426;&#30005;&#36335;&#21450;&#20854;&#20803;&#20214;.flv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B23D42-BC25-41C4-9A3F-A3E78CFB9E14}" type="doc">
      <dgm:prSet loTypeId="process" loCatId="process" qsTypeId="urn:microsoft.com/office/officeart/2005/8/quickstyle/simple5" qsCatId="simple" csTypeId="urn:microsoft.com/office/officeart/2005/8/colors/accent0_3" csCatId="accent1" phldr="0"/>
      <dgm:spPr/>
    </dgm:pt>
    <dgm:pt modelId="{4B5DF693-4886-4E9C-B265-25DF30A69707}">
      <dgm:prSet phldrT="[文本]" phldr="0" custT="1"/>
      <dgm:spPr>
        <a:solidFill>
          <a:srgbClr val="CC0000"/>
        </a:solidFill>
      </dgm:spPr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zh-CN" sz="1400"/>
            <a:t>收音机的分类</a:t>
          </a:r>
          <a:r>
            <a:rPr lang="zh-CN" altLang="zh-CN" sz="1400"/>
            <a:t/>
          </a:r>
          <a:endParaRPr lang="zh-CN" altLang="zh-CN" sz="1400"/>
        </a:p>
      </dgm:t>
    </dgm:pt>
    <dgm:pt modelId="{C45242E4-C1BE-46EE-AFF4-3FF6BC67FF5A}" cxnId="{2C8374D9-45FE-4AF8-9380-110A390C2D5B}" type="parTrans">
      <dgm:prSet/>
      <dgm:spPr/>
    </dgm:pt>
    <dgm:pt modelId="{66F3CD11-6360-47FC-B16E-09D287CFF570}" cxnId="{2C8374D9-45FE-4AF8-9380-110A390C2D5B}" type="sibTrans">
      <dgm:prSet/>
      <dgm:spPr/>
    </dgm:pt>
    <dgm:pt modelId="{E0C02FFE-8FAC-48A0-9910-C0098A7DE1C1}">
      <dgm:prSet phldr="0" custT="1"/>
      <dgm:spPr>
        <a:solidFill>
          <a:srgbClr val="D9D9D9"/>
        </a:solidFill>
      </dgm:spPr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  <a:hlinkClick xmlns:r="http://schemas.openxmlformats.org/officeDocument/2006/relationships" r:id="rId1" action="ppaction://hlinkfile"/>
            </a:rPr>
            <a:t>超外差式调幅收音机的工作原理</a:t>
          </a:r>
          <a:r>
            <a:rPr lang="zh-CN" altLang="en-US" sz="14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  <a:hlinkClick xmlns:r="http://schemas.openxmlformats.org/officeDocument/2006/relationships" r:id="rId1" action="ppaction://hlinkfile"/>
            </a:rPr>
            <a:t/>
          </a:r>
          <a:endParaRPr lang="zh-CN" altLang="en-US" sz="1400" dirty="0">
            <a:solidFill>
              <a:schemeClr val="bg1"/>
            </a:solidFill>
            <a:latin typeface="宋体" panose="02010600030101010101" pitchFamily="2" charset="-122"/>
            <a:ea typeface="宋体" panose="02010600030101010101" pitchFamily="2" charset="-122"/>
            <a:sym typeface="+mn-ea"/>
            <a:hlinkClick xmlns:r="http://schemas.openxmlformats.org/officeDocument/2006/relationships" r:id="rId1" action="ppaction://hlinkfile"/>
          </a:endParaRPr>
        </a:p>
      </dgm:t>
    </dgm:pt>
    <dgm:pt modelId="{B847175F-280D-4493-93AE-4A0CA2F77E10}" cxnId="{3D770108-EFEE-45F8-AC02-84A65E0C416D}" type="parTrans">
      <dgm:prSet/>
      <dgm:spPr/>
    </dgm:pt>
    <dgm:pt modelId="{945288B9-0640-44D8-84FD-AF3EAC8A69AE}" cxnId="{3D770108-EFEE-45F8-AC02-84A65E0C416D}" type="sibTrans">
      <dgm:prSet/>
      <dgm:spPr/>
    </dgm:pt>
    <dgm:pt modelId="{B84BFEFB-261E-437C-AD9E-90ED8A3C8045}" type="pres">
      <dgm:prSet presAssocID="{9DB23D42-BC25-41C4-9A3F-A3E78CFB9E14}" presName="Name0" presStyleCnt="0">
        <dgm:presLayoutVars>
          <dgm:dir/>
          <dgm:resizeHandles val="exact"/>
        </dgm:presLayoutVars>
      </dgm:prSet>
      <dgm:spPr/>
    </dgm:pt>
    <dgm:pt modelId="{1450B55C-E4AF-4C4A-86D5-6F08C883C8A1}" type="pres">
      <dgm:prSet presAssocID="{4B5DF693-4886-4E9C-B265-25DF30A69707}" presName="parTxOnly" presStyleLbl="node1" presStyleIdx="0" presStyleCnt="2">
        <dgm:presLayoutVars>
          <dgm:bulletEnabled val="1"/>
        </dgm:presLayoutVars>
      </dgm:prSet>
      <dgm:spPr/>
    </dgm:pt>
    <dgm:pt modelId="{B9E1FA38-2042-466B-8091-F149A9FE2767}" type="pres">
      <dgm:prSet presAssocID="{66F3CD11-6360-47FC-B16E-09D287CFF570}" presName="parSpace" presStyleCnt="0"/>
      <dgm:spPr/>
    </dgm:pt>
    <dgm:pt modelId="{CCC5DC8D-5A72-47F7-BB21-12B386F4CB4D}" type="pres">
      <dgm:prSet presAssocID="{E0C02FFE-8FAC-48A0-9910-C0098A7DE1C1}" presName="parTxOnly" presStyleLbl="node1" presStyleIdx="1" presStyleCnt="2">
        <dgm:presLayoutVars>
          <dgm:bulletEnabled val="1"/>
        </dgm:presLayoutVars>
      </dgm:prSet>
      <dgm:spPr/>
    </dgm:pt>
  </dgm:ptLst>
  <dgm:cxnLst>
    <dgm:cxn modelId="{2C8374D9-45FE-4AF8-9380-110A390C2D5B}" srcId="{9DB23D42-BC25-41C4-9A3F-A3E78CFB9E14}" destId="{4B5DF693-4886-4E9C-B265-25DF30A69707}" srcOrd="0" destOrd="0" parTransId="{C45242E4-C1BE-46EE-AFF4-3FF6BC67FF5A}" sibTransId="{66F3CD11-6360-47FC-B16E-09D287CFF570}"/>
    <dgm:cxn modelId="{3D770108-EFEE-45F8-AC02-84A65E0C416D}" srcId="{9DB23D42-BC25-41C4-9A3F-A3E78CFB9E14}" destId="{E0C02FFE-8FAC-48A0-9910-C0098A7DE1C1}" srcOrd="1" destOrd="0" parTransId="{B847175F-280D-4493-93AE-4A0CA2F77E10}" sibTransId="{945288B9-0640-44D8-84FD-AF3EAC8A69AE}"/>
    <dgm:cxn modelId="{4DFE2F67-CC22-4E21-AA81-08464D0606C6}" type="presOf" srcId="{9DB23D42-BC25-41C4-9A3F-A3E78CFB9E14}" destId="{B84BFEFB-261E-437C-AD9E-90ED8A3C8045}" srcOrd="0" destOrd="0" presId="urn:microsoft.com/office/officeart/2005/8/layout/hChevron3"/>
    <dgm:cxn modelId="{A34CDBF4-89CD-4DE6-83D5-59F26A306082}" type="presParOf" srcId="{B84BFEFB-261E-437C-AD9E-90ED8A3C8045}" destId="{1450B55C-E4AF-4C4A-86D5-6F08C883C8A1}" srcOrd="0" destOrd="0" presId="urn:microsoft.com/office/officeart/2005/8/layout/hChevron3"/>
    <dgm:cxn modelId="{1A016E30-26B8-409C-AAB0-8209BA1A0348}" type="presOf" srcId="{4B5DF693-4886-4E9C-B265-25DF30A69707}" destId="{1450B55C-E4AF-4C4A-86D5-6F08C883C8A1}" srcOrd="0" destOrd="0" presId="urn:microsoft.com/office/officeart/2005/8/layout/hChevron3"/>
    <dgm:cxn modelId="{5B3FD354-169C-42FF-9C61-F9A1131A4CE0}" type="presParOf" srcId="{B84BFEFB-261E-437C-AD9E-90ED8A3C8045}" destId="{B9E1FA38-2042-466B-8091-F149A9FE2767}" srcOrd="1" destOrd="0" presId="urn:microsoft.com/office/officeart/2005/8/layout/hChevron3"/>
    <dgm:cxn modelId="{8B2FA6EB-A194-4E9C-B498-11B18EE3830E}" type="presParOf" srcId="{B84BFEFB-261E-437C-AD9E-90ED8A3C8045}" destId="{CCC5DC8D-5A72-47F7-BB21-12B386F4CB4D}" srcOrd="2" destOrd="0" presId="urn:microsoft.com/office/officeart/2005/8/layout/hChevron3"/>
    <dgm:cxn modelId="{76C682AA-FDC6-414D-9B13-930A61AAB89C}" type="presOf" srcId="{E0C02FFE-8FAC-48A0-9910-C0098A7DE1C1}" destId="{CCC5DC8D-5A72-47F7-BB21-12B386F4CB4D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DB23D42-BC25-41C4-9A3F-A3E78CFB9E14}" type="doc">
      <dgm:prSet loTypeId="process" loCatId="process" qsTypeId="urn:microsoft.com/office/officeart/2005/8/quickstyle/simple5" qsCatId="simple" csTypeId="urn:microsoft.com/office/officeart/2005/8/colors/accent0_3" csCatId="accent1" phldr="0"/>
      <dgm:spPr/>
    </dgm:pt>
    <dgm:pt modelId="{4B5DF693-4886-4E9C-B265-25DF30A69707}">
      <dgm:prSet phldrT="[文本]" phldr="0" custT="1"/>
      <dgm:spPr>
        <a:solidFill>
          <a:srgbClr val="CC0000"/>
        </a:solidFill>
      </dgm:spPr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zh-CN" sz="1400"/>
            <a:t>收音机的分类</a:t>
          </a:r>
          <a:r>
            <a:rPr lang="zh-CN" altLang="zh-CN" sz="1400"/>
            <a:t/>
          </a:r>
          <a:endParaRPr lang="zh-CN" altLang="zh-CN" sz="1400"/>
        </a:p>
      </dgm:t>
    </dgm:pt>
    <dgm:pt modelId="{C45242E4-C1BE-46EE-AFF4-3FF6BC67FF5A}" cxnId="{2C8374D9-45FE-4AF8-9380-110A390C2D5B}" type="parTrans">
      <dgm:prSet/>
      <dgm:spPr/>
    </dgm:pt>
    <dgm:pt modelId="{66F3CD11-6360-47FC-B16E-09D287CFF570}" cxnId="{2C8374D9-45FE-4AF8-9380-110A390C2D5B}" type="sibTrans">
      <dgm:prSet/>
      <dgm:spPr/>
    </dgm:pt>
    <dgm:pt modelId="{E0C02FFE-8FAC-48A0-9910-C0098A7DE1C1}">
      <dgm:prSet phldr="0" custT="1"/>
      <dgm:spPr>
        <a:solidFill>
          <a:srgbClr val="D9D9D9"/>
        </a:solidFill>
      </dgm:spPr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  <a:hlinkClick xmlns:r="http://schemas.openxmlformats.org/officeDocument/2006/relationships" r:id="rId1" action="ppaction://hlinkfile"/>
            </a:rPr>
            <a:t>超外差式调幅收音机的工作原理</a:t>
          </a:r>
          <a:r>
            <a:rPr lang="zh-CN" altLang="en-US" sz="14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  <a:hlinkClick xmlns:r="http://schemas.openxmlformats.org/officeDocument/2006/relationships" r:id="rId1" action="ppaction://hlinkfile"/>
            </a:rPr>
            <a:t/>
          </a:r>
          <a:endParaRPr lang="zh-CN" altLang="en-US" sz="1400" dirty="0">
            <a:solidFill>
              <a:schemeClr val="bg1"/>
            </a:solidFill>
            <a:latin typeface="宋体" panose="02010600030101010101" pitchFamily="2" charset="-122"/>
            <a:ea typeface="宋体" panose="02010600030101010101" pitchFamily="2" charset="-122"/>
            <a:sym typeface="+mn-ea"/>
            <a:hlinkClick xmlns:r="http://schemas.openxmlformats.org/officeDocument/2006/relationships" r:id="rId1" action="ppaction://hlinkfile"/>
          </a:endParaRPr>
        </a:p>
      </dgm:t>
    </dgm:pt>
    <dgm:pt modelId="{B847175F-280D-4493-93AE-4A0CA2F77E10}" cxnId="{3D770108-EFEE-45F8-AC02-84A65E0C416D}" type="parTrans">
      <dgm:prSet/>
      <dgm:spPr/>
    </dgm:pt>
    <dgm:pt modelId="{945288B9-0640-44D8-84FD-AF3EAC8A69AE}" cxnId="{3D770108-EFEE-45F8-AC02-84A65E0C416D}" type="sibTrans">
      <dgm:prSet/>
      <dgm:spPr/>
    </dgm:pt>
    <dgm:pt modelId="{B84BFEFB-261E-437C-AD9E-90ED8A3C8045}" type="pres">
      <dgm:prSet presAssocID="{9DB23D42-BC25-41C4-9A3F-A3E78CFB9E14}" presName="Name0" presStyleCnt="0">
        <dgm:presLayoutVars>
          <dgm:dir/>
          <dgm:resizeHandles val="exact"/>
        </dgm:presLayoutVars>
      </dgm:prSet>
      <dgm:spPr/>
    </dgm:pt>
    <dgm:pt modelId="{1450B55C-E4AF-4C4A-86D5-6F08C883C8A1}" type="pres">
      <dgm:prSet presAssocID="{4B5DF693-4886-4E9C-B265-25DF30A69707}" presName="parTxOnly" presStyleLbl="node1" presStyleIdx="0" presStyleCnt="2">
        <dgm:presLayoutVars>
          <dgm:bulletEnabled val="1"/>
        </dgm:presLayoutVars>
      </dgm:prSet>
      <dgm:spPr/>
    </dgm:pt>
    <dgm:pt modelId="{B9E1FA38-2042-466B-8091-F149A9FE2767}" type="pres">
      <dgm:prSet presAssocID="{66F3CD11-6360-47FC-B16E-09D287CFF570}" presName="parSpace" presStyleCnt="0"/>
      <dgm:spPr/>
    </dgm:pt>
    <dgm:pt modelId="{CCC5DC8D-5A72-47F7-BB21-12B386F4CB4D}" type="pres">
      <dgm:prSet presAssocID="{E0C02FFE-8FAC-48A0-9910-C0098A7DE1C1}" presName="parTxOnly" presStyleLbl="node1" presStyleIdx="1" presStyleCnt="2">
        <dgm:presLayoutVars>
          <dgm:bulletEnabled val="1"/>
        </dgm:presLayoutVars>
      </dgm:prSet>
      <dgm:spPr/>
    </dgm:pt>
  </dgm:ptLst>
  <dgm:cxnLst>
    <dgm:cxn modelId="{2C8374D9-45FE-4AF8-9380-110A390C2D5B}" srcId="{9DB23D42-BC25-41C4-9A3F-A3E78CFB9E14}" destId="{4B5DF693-4886-4E9C-B265-25DF30A69707}" srcOrd="0" destOrd="0" parTransId="{C45242E4-C1BE-46EE-AFF4-3FF6BC67FF5A}" sibTransId="{66F3CD11-6360-47FC-B16E-09D287CFF570}"/>
    <dgm:cxn modelId="{3D770108-EFEE-45F8-AC02-84A65E0C416D}" srcId="{9DB23D42-BC25-41C4-9A3F-A3E78CFB9E14}" destId="{E0C02FFE-8FAC-48A0-9910-C0098A7DE1C1}" srcOrd="1" destOrd="0" parTransId="{B847175F-280D-4493-93AE-4A0CA2F77E10}" sibTransId="{945288B9-0640-44D8-84FD-AF3EAC8A69AE}"/>
    <dgm:cxn modelId="{4DFE2F67-CC22-4E21-AA81-08464D0606C6}" type="presOf" srcId="{9DB23D42-BC25-41C4-9A3F-A3E78CFB9E14}" destId="{B84BFEFB-261E-437C-AD9E-90ED8A3C8045}" srcOrd="0" destOrd="0" presId="urn:microsoft.com/office/officeart/2005/8/layout/hChevron3"/>
    <dgm:cxn modelId="{A34CDBF4-89CD-4DE6-83D5-59F26A306082}" type="presParOf" srcId="{B84BFEFB-261E-437C-AD9E-90ED8A3C8045}" destId="{1450B55C-E4AF-4C4A-86D5-6F08C883C8A1}" srcOrd="0" destOrd="0" presId="urn:microsoft.com/office/officeart/2005/8/layout/hChevron3"/>
    <dgm:cxn modelId="{1A016E30-26B8-409C-AAB0-8209BA1A0348}" type="presOf" srcId="{4B5DF693-4886-4E9C-B265-25DF30A69707}" destId="{1450B55C-E4AF-4C4A-86D5-6F08C883C8A1}" srcOrd="0" destOrd="0" presId="urn:microsoft.com/office/officeart/2005/8/layout/hChevron3"/>
    <dgm:cxn modelId="{5B3FD354-169C-42FF-9C61-F9A1131A4CE0}" type="presParOf" srcId="{B84BFEFB-261E-437C-AD9E-90ED8A3C8045}" destId="{B9E1FA38-2042-466B-8091-F149A9FE2767}" srcOrd="1" destOrd="0" presId="urn:microsoft.com/office/officeart/2005/8/layout/hChevron3"/>
    <dgm:cxn modelId="{8B2FA6EB-A194-4E9C-B498-11B18EE3830E}" type="presParOf" srcId="{B84BFEFB-261E-437C-AD9E-90ED8A3C8045}" destId="{CCC5DC8D-5A72-47F7-BB21-12B386F4CB4D}" srcOrd="2" destOrd="0" presId="urn:microsoft.com/office/officeart/2005/8/layout/hChevron3"/>
    <dgm:cxn modelId="{76C682AA-FDC6-414D-9B13-930A61AAB89C}" type="presOf" srcId="{E0C02FFE-8FAC-48A0-9910-C0098A7DE1C1}" destId="{CCC5DC8D-5A72-47F7-BB21-12B386F4CB4D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DB23D42-BC25-41C4-9A3F-A3E78CFB9E14}" type="doc">
      <dgm:prSet loTypeId="process" loCatId="process" qsTypeId="urn:microsoft.com/office/officeart/2005/8/quickstyle/simple5" qsCatId="simple" csTypeId="urn:microsoft.com/office/officeart/2005/8/colors/accent0_3" csCatId="accent1" phldr="0"/>
      <dgm:spPr/>
    </dgm:pt>
    <dgm:pt modelId="{4B5DF693-4886-4E9C-B265-25DF30A69707}">
      <dgm:prSet phldrT="[文本]" phldr="0" custT="1"/>
      <dgm:spPr>
        <a:solidFill>
          <a:srgbClr val="CC0000"/>
        </a:solidFill>
      </dgm:spPr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zh-CN" sz="1400"/>
            <a:t>收音机的分类</a:t>
          </a:r>
          <a:r>
            <a:rPr lang="zh-CN" altLang="zh-CN" sz="1400"/>
            <a:t/>
          </a:r>
          <a:endParaRPr lang="zh-CN" altLang="zh-CN" sz="1400"/>
        </a:p>
      </dgm:t>
    </dgm:pt>
    <dgm:pt modelId="{C45242E4-C1BE-46EE-AFF4-3FF6BC67FF5A}" cxnId="{2C8374D9-45FE-4AF8-9380-110A390C2D5B}" type="parTrans">
      <dgm:prSet/>
      <dgm:spPr/>
    </dgm:pt>
    <dgm:pt modelId="{66F3CD11-6360-47FC-B16E-09D287CFF570}" cxnId="{2C8374D9-45FE-4AF8-9380-110A390C2D5B}" type="sibTrans">
      <dgm:prSet/>
      <dgm:spPr/>
    </dgm:pt>
    <dgm:pt modelId="{E0C02FFE-8FAC-48A0-9910-C0098A7DE1C1}">
      <dgm:prSet phldr="0" custT="1"/>
      <dgm:spPr>
        <a:solidFill>
          <a:srgbClr val="D9D9D9"/>
        </a:solidFill>
      </dgm:spPr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  <a:hlinkClick xmlns:r="http://schemas.openxmlformats.org/officeDocument/2006/relationships" r:id="rId1" action="ppaction://hlinkfile"/>
            </a:rPr>
            <a:t>超外差式调幅收音机的工作原理</a:t>
          </a:r>
          <a:r>
            <a:rPr lang="zh-CN" altLang="en-US" sz="14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  <a:hlinkClick xmlns:r="http://schemas.openxmlformats.org/officeDocument/2006/relationships" r:id="rId1" action="ppaction://hlinkfile"/>
            </a:rPr>
            <a:t/>
          </a:r>
          <a:endParaRPr lang="zh-CN" altLang="en-US" sz="1400" dirty="0">
            <a:solidFill>
              <a:schemeClr val="bg1"/>
            </a:solidFill>
            <a:latin typeface="宋体" panose="02010600030101010101" pitchFamily="2" charset="-122"/>
            <a:ea typeface="宋体" panose="02010600030101010101" pitchFamily="2" charset="-122"/>
            <a:sym typeface="+mn-ea"/>
            <a:hlinkClick xmlns:r="http://schemas.openxmlformats.org/officeDocument/2006/relationships" r:id="rId1" action="ppaction://hlinkfile"/>
          </a:endParaRPr>
        </a:p>
      </dgm:t>
    </dgm:pt>
    <dgm:pt modelId="{B847175F-280D-4493-93AE-4A0CA2F77E10}" cxnId="{3D770108-EFEE-45F8-AC02-84A65E0C416D}" type="parTrans">
      <dgm:prSet/>
      <dgm:spPr/>
    </dgm:pt>
    <dgm:pt modelId="{945288B9-0640-44D8-84FD-AF3EAC8A69AE}" cxnId="{3D770108-EFEE-45F8-AC02-84A65E0C416D}" type="sibTrans">
      <dgm:prSet/>
      <dgm:spPr/>
    </dgm:pt>
    <dgm:pt modelId="{B84BFEFB-261E-437C-AD9E-90ED8A3C8045}" type="pres">
      <dgm:prSet presAssocID="{9DB23D42-BC25-41C4-9A3F-A3E78CFB9E14}" presName="Name0" presStyleCnt="0">
        <dgm:presLayoutVars>
          <dgm:dir/>
          <dgm:resizeHandles val="exact"/>
        </dgm:presLayoutVars>
      </dgm:prSet>
      <dgm:spPr/>
    </dgm:pt>
    <dgm:pt modelId="{1450B55C-E4AF-4C4A-86D5-6F08C883C8A1}" type="pres">
      <dgm:prSet presAssocID="{4B5DF693-4886-4E9C-B265-25DF30A69707}" presName="parTxOnly" presStyleLbl="node1" presStyleIdx="0" presStyleCnt="2">
        <dgm:presLayoutVars>
          <dgm:bulletEnabled val="1"/>
        </dgm:presLayoutVars>
      </dgm:prSet>
      <dgm:spPr/>
    </dgm:pt>
    <dgm:pt modelId="{B9E1FA38-2042-466B-8091-F149A9FE2767}" type="pres">
      <dgm:prSet presAssocID="{66F3CD11-6360-47FC-B16E-09D287CFF570}" presName="parSpace" presStyleCnt="0"/>
      <dgm:spPr/>
    </dgm:pt>
    <dgm:pt modelId="{CCC5DC8D-5A72-47F7-BB21-12B386F4CB4D}" type="pres">
      <dgm:prSet presAssocID="{E0C02FFE-8FAC-48A0-9910-C0098A7DE1C1}" presName="parTxOnly" presStyleLbl="node1" presStyleIdx="1" presStyleCnt="2">
        <dgm:presLayoutVars>
          <dgm:bulletEnabled val="1"/>
        </dgm:presLayoutVars>
      </dgm:prSet>
      <dgm:spPr/>
    </dgm:pt>
  </dgm:ptLst>
  <dgm:cxnLst>
    <dgm:cxn modelId="{2C8374D9-45FE-4AF8-9380-110A390C2D5B}" srcId="{9DB23D42-BC25-41C4-9A3F-A3E78CFB9E14}" destId="{4B5DF693-4886-4E9C-B265-25DF30A69707}" srcOrd="0" destOrd="0" parTransId="{C45242E4-C1BE-46EE-AFF4-3FF6BC67FF5A}" sibTransId="{66F3CD11-6360-47FC-B16E-09D287CFF570}"/>
    <dgm:cxn modelId="{3D770108-EFEE-45F8-AC02-84A65E0C416D}" srcId="{9DB23D42-BC25-41C4-9A3F-A3E78CFB9E14}" destId="{E0C02FFE-8FAC-48A0-9910-C0098A7DE1C1}" srcOrd="1" destOrd="0" parTransId="{B847175F-280D-4493-93AE-4A0CA2F77E10}" sibTransId="{945288B9-0640-44D8-84FD-AF3EAC8A69AE}"/>
    <dgm:cxn modelId="{4DFE2F67-CC22-4E21-AA81-08464D0606C6}" type="presOf" srcId="{9DB23D42-BC25-41C4-9A3F-A3E78CFB9E14}" destId="{B84BFEFB-261E-437C-AD9E-90ED8A3C8045}" srcOrd="0" destOrd="0" presId="urn:microsoft.com/office/officeart/2005/8/layout/hChevron3"/>
    <dgm:cxn modelId="{A34CDBF4-89CD-4DE6-83D5-59F26A306082}" type="presParOf" srcId="{B84BFEFB-261E-437C-AD9E-90ED8A3C8045}" destId="{1450B55C-E4AF-4C4A-86D5-6F08C883C8A1}" srcOrd="0" destOrd="0" presId="urn:microsoft.com/office/officeart/2005/8/layout/hChevron3"/>
    <dgm:cxn modelId="{1A016E30-26B8-409C-AAB0-8209BA1A0348}" type="presOf" srcId="{4B5DF693-4886-4E9C-B265-25DF30A69707}" destId="{1450B55C-E4AF-4C4A-86D5-6F08C883C8A1}" srcOrd="0" destOrd="0" presId="urn:microsoft.com/office/officeart/2005/8/layout/hChevron3"/>
    <dgm:cxn modelId="{5B3FD354-169C-42FF-9C61-F9A1131A4CE0}" type="presParOf" srcId="{B84BFEFB-261E-437C-AD9E-90ED8A3C8045}" destId="{B9E1FA38-2042-466B-8091-F149A9FE2767}" srcOrd="1" destOrd="0" presId="urn:microsoft.com/office/officeart/2005/8/layout/hChevron3"/>
    <dgm:cxn modelId="{8B2FA6EB-A194-4E9C-B498-11B18EE3830E}" type="presParOf" srcId="{B84BFEFB-261E-437C-AD9E-90ED8A3C8045}" destId="{CCC5DC8D-5A72-47F7-BB21-12B386F4CB4D}" srcOrd="2" destOrd="0" presId="urn:microsoft.com/office/officeart/2005/8/layout/hChevron3"/>
    <dgm:cxn modelId="{76C682AA-FDC6-414D-9B13-930A61AAB89C}" type="presOf" srcId="{E0C02FFE-8FAC-48A0-9910-C0098A7DE1C1}" destId="{CCC5DC8D-5A72-47F7-BB21-12B386F4CB4D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DB23D42-BC25-41C4-9A3F-A3E78CFB9E14}" type="doc">
      <dgm:prSet loTypeId="process" loCatId="process" qsTypeId="urn:microsoft.com/office/officeart/2005/8/quickstyle/simple5" qsCatId="simple" csTypeId="urn:microsoft.com/office/officeart/2005/8/colors/accent0_3" csCatId="accent1" phldr="0"/>
      <dgm:spPr/>
    </dgm:pt>
    <dgm:pt modelId="{4B5DF693-4886-4E9C-B265-25DF30A69707}">
      <dgm:prSet phldrT="[文本]" phldr="0" custT="1"/>
      <dgm:spPr>
        <a:solidFill>
          <a:srgbClr val="D9D9D9"/>
        </a:solidFill>
      </dgm:spPr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zh-CN" sz="1400"/>
            <a:t>收音机的分类</a:t>
          </a:r>
          <a:r>
            <a:rPr lang="zh-CN" altLang="zh-CN" sz="1400"/>
            <a:t/>
          </a:r>
          <a:endParaRPr lang="zh-CN" altLang="zh-CN" sz="1400"/>
        </a:p>
      </dgm:t>
    </dgm:pt>
    <dgm:pt modelId="{C45242E4-C1BE-46EE-AFF4-3FF6BC67FF5A}" cxnId="{2C8374D9-45FE-4AF8-9380-110A390C2D5B}" type="parTrans">
      <dgm:prSet/>
      <dgm:spPr/>
    </dgm:pt>
    <dgm:pt modelId="{66F3CD11-6360-47FC-B16E-09D287CFF570}" cxnId="{2C8374D9-45FE-4AF8-9380-110A390C2D5B}" type="sibTrans">
      <dgm:prSet/>
      <dgm:spPr/>
    </dgm:pt>
    <dgm:pt modelId="{E0C02FFE-8FAC-48A0-9910-C0098A7DE1C1}">
      <dgm:prSet phldr="0" custT="1"/>
      <dgm:spPr>
        <a:solidFill>
          <a:srgbClr val="CC0000"/>
        </a:solidFill>
      </dgm:spPr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  <a:hlinkClick xmlns:r="http://schemas.openxmlformats.org/officeDocument/2006/relationships" r:id="rId1" action="ppaction://hlinkfile"/>
            </a:rPr>
            <a:t>超外差式调幅收音机的工作原理</a:t>
          </a:r>
          <a:r>
            <a:rPr lang="zh-CN" altLang="en-US" sz="14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  <a:hlinkClick xmlns:r="http://schemas.openxmlformats.org/officeDocument/2006/relationships" r:id="rId1" action="ppaction://hlinkfile"/>
            </a:rPr>
            <a:t/>
          </a:r>
          <a:endParaRPr lang="zh-CN" altLang="en-US" sz="1400" dirty="0">
            <a:solidFill>
              <a:schemeClr val="bg1"/>
            </a:solidFill>
            <a:latin typeface="宋体" panose="02010600030101010101" pitchFamily="2" charset="-122"/>
            <a:ea typeface="宋体" panose="02010600030101010101" pitchFamily="2" charset="-122"/>
            <a:sym typeface="+mn-ea"/>
            <a:hlinkClick xmlns:r="http://schemas.openxmlformats.org/officeDocument/2006/relationships" r:id="rId1" action="ppaction://hlinkfile"/>
          </a:endParaRPr>
        </a:p>
      </dgm:t>
    </dgm:pt>
    <dgm:pt modelId="{B847175F-280D-4493-93AE-4A0CA2F77E10}" cxnId="{3D770108-EFEE-45F8-AC02-84A65E0C416D}" type="parTrans">
      <dgm:prSet/>
      <dgm:spPr/>
    </dgm:pt>
    <dgm:pt modelId="{945288B9-0640-44D8-84FD-AF3EAC8A69AE}" cxnId="{3D770108-EFEE-45F8-AC02-84A65E0C416D}" type="sibTrans">
      <dgm:prSet/>
      <dgm:spPr/>
    </dgm:pt>
    <dgm:pt modelId="{B84BFEFB-261E-437C-AD9E-90ED8A3C8045}" type="pres">
      <dgm:prSet presAssocID="{9DB23D42-BC25-41C4-9A3F-A3E78CFB9E14}" presName="Name0" presStyleCnt="0">
        <dgm:presLayoutVars>
          <dgm:dir/>
          <dgm:resizeHandles val="exact"/>
        </dgm:presLayoutVars>
      </dgm:prSet>
      <dgm:spPr/>
    </dgm:pt>
    <dgm:pt modelId="{1450B55C-E4AF-4C4A-86D5-6F08C883C8A1}" type="pres">
      <dgm:prSet presAssocID="{4B5DF693-4886-4E9C-B265-25DF30A69707}" presName="parTxOnly" presStyleLbl="node1" presStyleIdx="0" presStyleCnt="2">
        <dgm:presLayoutVars>
          <dgm:bulletEnabled val="1"/>
        </dgm:presLayoutVars>
      </dgm:prSet>
      <dgm:spPr/>
    </dgm:pt>
    <dgm:pt modelId="{B9E1FA38-2042-466B-8091-F149A9FE2767}" type="pres">
      <dgm:prSet presAssocID="{66F3CD11-6360-47FC-B16E-09D287CFF570}" presName="parSpace" presStyleCnt="0"/>
      <dgm:spPr/>
    </dgm:pt>
    <dgm:pt modelId="{CCC5DC8D-5A72-47F7-BB21-12B386F4CB4D}" type="pres">
      <dgm:prSet presAssocID="{E0C02FFE-8FAC-48A0-9910-C0098A7DE1C1}" presName="parTxOnly" presStyleLbl="node1" presStyleIdx="1" presStyleCnt="2">
        <dgm:presLayoutVars>
          <dgm:bulletEnabled val="1"/>
        </dgm:presLayoutVars>
      </dgm:prSet>
      <dgm:spPr/>
    </dgm:pt>
  </dgm:ptLst>
  <dgm:cxnLst>
    <dgm:cxn modelId="{2C8374D9-45FE-4AF8-9380-110A390C2D5B}" srcId="{9DB23D42-BC25-41C4-9A3F-A3E78CFB9E14}" destId="{4B5DF693-4886-4E9C-B265-25DF30A69707}" srcOrd="0" destOrd="0" parTransId="{C45242E4-C1BE-46EE-AFF4-3FF6BC67FF5A}" sibTransId="{66F3CD11-6360-47FC-B16E-09D287CFF570}"/>
    <dgm:cxn modelId="{3D770108-EFEE-45F8-AC02-84A65E0C416D}" srcId="{9DB23D42-BC25-41C4-9A3F-A3E78CFB9E14}" destId="{E0C02FFE-8FAC-48A0-9910-C0098A7DE1C1}" srcOrd="1" destOrd="0" parTransId="{B847175F-280D-4493-93AE-4A0CA2F77E10}" sibTransId="{945288B9-0640-44D8-84FD-AF3EAC8A69AE}"/>
    <dgm:cxn modelId="{4DFE2F67-CC22-4E21-AA81-08464D0606C6}" type="presOf" srcId="{9DB23D42-BC25-41C4-9A3F-A3E78CFB9E14}" destId="{B84BFEFB-261E-437C-AD9E-90ED8A3C8045}" srcOrd="0" destOrd="0" presId="urn:microsoft.com/office/officeart/2005/8/layout/hChevron3"/>
    <dgm:cxn modelId="{A34CDBF4-89CD-4DE6-83D5-59F26A306082}" type="presParOf" srcId="{B84BFEFB-261E-437C-AD9E-90ED8A3C8045}" destId="{1450B55C-E4AF-4C4A-86D5-6F08C883C8A1}" srcOrd="0" destOrd="0" presId="urn:microsoft.com/office/officeart/2005/8/layout/hChevron3"/>
    <dgm:cxn modelId="{1A016E30-26B8-409C-AAB0-8209BA1A0348}" type="presOf" srcId="{4B5DF693-4886-4E9C-B265-25DF30A69707}" destId="{1450B55C-E4AF-4C4A-86D5-6F08C883C8A1}" srcOrd="0" destOrd="0" presId="urn:microsoft.com/office/officeart/2005/8/layout/hChevron3"/>
    <dgm:cxn modelId="{5B3FD354-169C-42FF-9C61-F9A1131A4CE0}" type="presParOf" srcId="{B84BFEFB-261E-437C-AD9E-90ED8A3C8045}" destId="{B9E1FA38-2042-466B-8091-F149A9FE2767}" srcOrd="1" destOrd="0" presId="urn:microsoft.com/office/officeart/2005/8/layout/hChevron3"/>
    <dgm:cxn modelId="{8B2FA6EB-A194-4E9C-B498-11B18EE3830E}" type="presParOf" srcId="{B84BFEFB-261E-437C-AD9E-90ED8A3C8045}" destId="{CCC5DC8D-5A72-47F7-BB21-12B386F4CB4D}" srcOrd="2" destOrd="0" presId="urn:microsoft.com/office/officeart/2005/8/layout/hChevron3"/>
    <dgm:cxn modelId="{76C682AA-FDC6-414D-9B13-930A61AAB89C}" type="presOf" srcId="{E0C02FFE-8FAC-48A0-9910-C0098A7DE1C1}" destId="{CCC5DC8D-5A72-47F7-BB21-12B386F4CB4D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DB23D42-BC25-41C4-9A3F-A3E78CFB9E14}" type="doc">
      <dgm:prSet loTypeId="process" loCatId="process" qsTypeId="urn:microsoft.com/office/officeart/2005/8/quickstyle/simple5" qsCatId="simple" csTypeId="urn:microsoft.com/office/officeart/2005/8/colors/accent0_3" csCatId="accent1" phldr="0"/>
      <dgm:spPr/>
    </dgm:pt>
    <dgm:pt modelId="{4B5DF693-4886-4E9C-B265-25DF30A69707}">
      <dgm:prSet phldrT="[文本]" phldr="0" custT="1"/>
      <dgm:spPr>
        <a:solidFill>
          <a:srgbClr val="D9D9D9"/>
        </a:solidFill>
      </dgm:spPr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zh-CN" sz="1400"/>
            <a:t>收音机的分类</a:t>
          </a:r>
          <a:r>
            <a:rPr lang="zh-CN" altLang="zh-CN" sz="1400"/>
            <a:t/>
          </a:r>
          <a:endParaRPr lang="zh-CN" altLang="zh-CN" sz="1400"/>
        </a:p>
      </dgm:t>
    </dgm:pt>
    <dgm:pt modelId="{C45242E4-C1BE-46EE-AFF4-3FF6BC67FF5A}" cxnId="{2C8374D9-45FE-4AF8-9380-110A390C2D5B}" type="parTrans">
      <dgm:prSet/>
      <dgm:spPr/>
    </dgm:pt>
    <dgm:pt modelId="{66F3CD11-6360-47FC-B16E-09D287CFF570}" cxnId="{2C8374D9-45FE-4AF8-9380-110A390C2D5B}" type="sibTrans">
      <dgm:prSet/>
      <dgm:spPr/>
    </dgm:pt>
    <dgm:pt modelId="{E0C02FFE-8FAC-48A0-9910-C0098A7DE1C1}">
      <dgm:prSet phldr="0" custT="1"/>
      <dgm:spPr>
        <a:solidFill>
          <a:srgbClr val="CC0000"/>
        </a:solidFill>
      </dgm:spPr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  <a:hlinkClick xmlns:r="http://schemas.openxmlformats.org/officeDocument/2006/relationships" r:id="rId1" action="ppaction://hlinkfile"/>
            </a:rPr>
            <a:t>超外差式调幅收音机的工作原理</a:t>
          </a:r>
          <a:r>
            <a:rPr lang="zh-CN" altLang="en-US" sz="14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  <a:hlinkClick xmlns:r="http://schemas.openxmlformats.org/officeDocument/2006/relationships" r:id="rId1" action="ppaction://hlinkfile"/>
            </a:rPr>
            <a:t/>
          </a:r>
          <a:endParaRPr lang="zh-CN" altLang="en-US" sz="1400" dirty="0">
            <a:solidFill>
              <a:schemeClr val="bg1"/>
            </a:solidFill>
            <a:latin typeface="宋体" panose="02010600030101010101" pitchFamily="2" charset="-122"/>
            <a:ea typeface="宋体" panose="02010600030101010101" pitchFamily="2" charset="-122"/>
            <a:sym typeface="+mn-ea"/>
            <a:hlinkClick xmlns:r="http://schemas.openxmlformats.org/officeDocument/2006/relationships" r:id="rId1" action="ppaction://hlinkfile"/>
          </a:endParaRPr>
        </a:p>
      </dgm:t>
    </dgm:pt>
    <dgm:pt modelId="{B847175F-280D-4493-93AE-4A0CA2F77E10}" cxnId="{3D770108-EFEE-45F8-AC02-84A65E0C416D}" type="parTrans">
      <dgm:prSet/>
      <dgm:spPr/>
    </dgm:pt>
    <dgm:pt modelId="{945288B9-0640-44D8-84FD-AF3EAC8A69AE}" cxnId="{3D770108-EFEE-45F8-AC02-84A65E0C416D}" type="sibTrans">
      <dgm:prSet/>
      <dgm:spPr/>
    </dgm:pt>
    <dgm:pt modelId="{B84BFEFB-261E-437C-AD9E-90ED8A3C8045}" type="pres">
      <dgm:prSet presAssocID="{9DB23D42-BC25-41C4-9A3F-A3E78CFB9E14}" presName="Name0" presStyleCnt="0">
        <dgm:presLayoutVars>
          <dgm:dir/>
          <dgm:resizeHandles val="exact"/>
        </dgm:presLayoutVars>
      </dgm:prSet>
      <dgm:spPr/>
    </dgm:pt>
    <dgm:pt modelId="{1450B55C-E4AF-4C4A-86D5-6F08C883C8A1}" type="pres">
      <dgm:prSet presAssocID="{4B5DF693-4886-4E9C-B265-25DF30A69707}" presName="parTxOnly" presStyleLbl="node1" presStyleIdx="0" presStyleCnt="2">
        <dgm:presLayoutVars>
          <dgm:bulletEnabled val="1"/>
        </dgm:presLayoutVars>
      </dgm:prSet>
      <dgm:spPr/>
    </dgm:pt>
    <dgm:pt modelId="{B9E1FA38-2042-466B-8091-F149A9FE2767}" type="pres">
      <dgm:prSet presAssocID="{66F3CD11-6360-47FC-B16E-09D287CFF570}" presName="parSpace" presStyleCnt="0"/>
      <dgm:spPr/>
    </dgm:pt>
    <dgm:pt modelId="{CCC5DC8D-5A72-47F7-BB21-12B386F4CB4D}" type="pres">
      <dgm:prSet presAssocID="{E0C02FFE-8FAC-48A0-9910-C0098A7DE1C1}" presName="parTxOnly" presStyleLbl="node1" presStyleIdx="1" presStyleCnt="2">
        <dgm:presLayoutVars>
          <dgm:bulletEnabled val="1"/>
        </dgm:presLayoutVars>
      </dgm:prSet>
      <dgm:spPr/>
    </dgm:pt>
  </dgm:ptLst>
  <dgm:cxnLst>
    <dgm:cxn modelId="{2C8374D9-45FE-4AF8-9380-110A390C2D5B}" srcId="{9DB23D42-BC25-41C4-9A3F-A3E78CFB9E14}" destId="{4B5DF693-4886-4E9C-B265-25DF30A69707}" srcOrd="0" destOrd="0" parTransId="{C45242E4-C1BE-46EE-AFF4-3FF6BC67FF5A}" sibTransId="{66F3CD11-6360-47FC-B16E-09D287CFF570}"/>
    <dgm:cxn modelId="{3D770108-EFEE-45F8-AC02-84A65E0C416D}" srcId="{9DB23D42-BC25-41C4-9A3F-A3E78CFB9E14}" destId="{E0C02FFE-8FAC-48A0-9910-C0098A7DE1C1}" srcOrd="1" destOrd="0" parTransId="{B847175F-280D-4493-93AE-4A0CA2F77E10}" sibTransId="{945288B9-0640-44D8-84FD-AF3EAC8A69AE}"/>
    <dgm:cxn modelId="{4DFE2F67-CC22-4E21-AA81-08464D0606C6}" type="presOf" srcId="{9DB23D42-BC25-41C4-9A3F-A3E78CFB9E14}" destId="{B84BFEFB-261E-437C-AD9E-90ED8A3C8045}" srcOrd="0" destOrd="0" presId="urn:microsoft.com/office/officeart/2005/8/layout/hChevron3"/>
    <dgm:cxn modelId="{A34CDBF4-89CD-4DE6-83D5-59F26A306082}" type="presParOf" srcId="{B84BFEFB-261E-437C-AD9E-90ED8A3C8045}" destId="{1450B55C-E4AF-4C4A-86D5-6F08C883C8A1}" srcOrd="0" destOrd="0" presId="urn:microsoft.com/office/officeart/2005/8/layout/hChevron3"/>
    <dgm:cxn modelId="{1A016E30-26B8-409C-AAB0-8209BA1A0348}" type="presOf" srcId="{4B5DF693-4886-4E9C-B265-25DF30A69707}" destId="{1450B55C-E4AF-4C4A-86D5-6F08C883C8A1}" srcOrd="0" destOrd="0" presId="urn:microsoft.com/office/officeart/2005/8/layout/hChevron3"/>
    <dgm:cxn modelId="{5B3FD354-169C-42FF-9C61-F9A1131A4CE0}" type="presParOf" srcId="{B84BFEFB-261E-437C-AD9E-90ED8A3C8045}" destId="{B9E1FA38-2042-466B-8091-F149A9FE2767}" srcOrd="1" destOrd="0" presId="urn:microsoft.com/office/officeart/2005/8/layout/hChevron3"/>
    <dgm:cxn modelId="{8B2FA6EB-A194-4E9C-B498-11B18EE3830E}" type="presParOf" srcId="{B84BFEFB-261E-437C-AD9E-90ED8A3C8045}" destId="{CCC5DC8D-5A72-47F7-BB21-12B386F4CB4D}" srcOrd="2" destOrd="0" presId="urn:microsoft.com/office/officeart/2005/8/layout/hChevron3"/>
    <dgm:cxn modelId="{76C682AA-FDC6-414D-9B13-930A61AAB89C}" type="presOf" srcId="{E0C02FFE-8FAC-48A0-9910-C0098A7DE1C1}" destId="{CCC5DC8D-5A72-47F7-BB21-12B386F4CB4D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DB23D42-BC25-41C4-9A3F-A3E78CFB9E14}" type="doc">
      <dgm:prSet loTypeId="process" loCatId="process" qsTypeId="urn:microsoft.com/office/officeart/2005/8/quickstyle/simple5" qsCatId="simple" csTypeId="urn:microsoft.com/office/officeart/2005/8/colors/accent0_3" csCatId="accent1" phldr="0"/>
      <dgm:spPr/>
    </dgm:pt>
    <dgm:pt modelId="{4B5DF693-4886-4E9C-B265-25DF30A69707}">
      <dgm:prSet phldrT="[文本]" phldr="0" custT="1"/>
      <dgm:spPr>
        <a:solidFill>
          <a:srgbClr val="D9D9D9"/>
        </a:solidFill>
      </dgm:spPr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zh-CN" sz="1400"/>
            <a:t>收音机的分类</a:t>
          </a:r>
          <a:r>
            <a:rPr lang="zh-CN" altLang="zh-CN" sz="1400"/>
            <a:t/>
          </a:r>
          <a:endParaRPr lang="zh-CN" altLang="zh-CN" sz="1400"/>
        </a:p>
      </dgm:t>
    </dgm:pt>
    <dgm:pt modelId="{C45242E4-C1BE-46EE-AFF4-3FF6BC67FF5A}" cxnId="{2C8374D9-45FE-4AF8-9380-110A390C2D5B}" type="parTrans">
      <dgm:prSet/>
      <dgm:spPr/>
    </dgm:pt>
    <dgm:pt modelId="{66F3CD11-6360-47FC-B16E-09D287CFF570}" cxnId="{2C8374D9-45FE-4AF8-9380-110A390C2D5B}" type="sibTrans">
      <dgm:prSet/>
      <dgm:spPr/>
    </dgm:pt>
    <dgm:pt modelId="{E0C02FFE-8FAC-48A0-9910-C0098A7DE1C1}">
      <dgm:prSet phldr="0" custT="1"/>
      <dgm:spPr>
        <a:solidFill>
          <a:srgbClr val="CC0000"/>
        </a:solidFill>
      </dgm:spPr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  <a:hlinkClick xmlns:r="http://schemas.openxmlformats.org/officeDocument/2006/relationships" r:id="rId1" action="ppaction://hlinkfile"/>
            </a:rPr>
            <a:t>超外差式调幅收音机的工作原理</a:t>
          </a:r>
          <a:r>
            <a:rPr lang="zh-CN" altLang="en-US" sz="14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  <a:hlinkClick xmlns:r="http://schemas.openxmlformats.org/officeDocument/2006/relationships" r:id="rId1" action="ppaction://hlinkfile"/>
            </a:rPr>
            <a:t/>
          </a:r>
          <a:endParaRPr lang="zh-CN" altLang="en-US" sz="1400" dirty="0">
            <a:solidFill>
              <a:schemeClr val="bg1"/>
            </a:solidFill>
            <a:latin typeface="宋体" panose="02010600030101010101" pitchFamily="2" charset="-122"/>
            <a:ea typeface="宋体" panose="02010600030101010101" pitchFamily="2" charset="-122"/>
            <a:sym typeface="+mn-ea"/>
            <a:hlinkClick xmlns:r="http://schemas.openxmlformats.org/officeDocument/2006/relationships" r:id="rId1" action="ppaction://hlinkfile"/>
          </a:endParaRPr>
        </a:p>
      </dgm:t>
    </dgm:pt>
    <dgm:pt modelId="{B847175F-280D-4493-93AE-4A0CA2F77E10}" cxnId="{3D770108-EFEE-45F8-AC02-84A65E0C416D}" type="parTrans">
      <dgm:prSet/>
      <dgm:spPr/>
    </dgm:pt>
    <dgm:pt modelId="{945288B9-0640-44D8-84FD-AF3EAC8A69AE}" cxnId="{3D770108-EFEE-45F8-AC02-84A65E0C416D}" type="sibTrans">
      <dgm:prSet/>
      <dgm:spPr/>
    </dgm:pt>
    <dgm:pt modelId="{B84BFEFB-261E-437C-AD9E-90ED8A3C8045}" type="pres">
      <dgm:prSet presAssocID="{9DB23D42-BC25-41C4-9A3F-A3E78CFB9E14}" presName="Name0" presStyleCnt="0">
        <dgm:presLayoutVars>
          <dgm:dir/>
          <dgm:resizeHandles val="exact"/>
        </dgm:presLayoutVars>
      </dgm:prSet>
      <dgm:spPr/>
    </dgm:pt>
    <dgm:pt modelId="{1450B55C-E4AF-4C4A-86D5-6F08C883C8A1}" type="pres">
      <dgm:prSet presAssocID="{4B5DF693-4886-4E9C-B265-25DF30A69707}" presName="parTxOnly" presStyleLbl="node1" presStyleIdx="0" presStyleCnt="2">
        <dgm:presLayoutVars>
          <dgm:bulletEnabled val="1"/>
        </dgm:presLayoutVars>
      </dgm:prSet>
      <dgm:spPr/>
    </dgm:pt>
    <dgm:pt modelId="{B9E1FA38-2042-466B-8091-F149A9FE2767}" type="pres">
      <dgm:prSet presAssocID="{66F3CD11-6360-47FC-B16E-09D287CFF570}" presName="parSpace" presStyleCnt="0"/>
      <dgm:spPr/>
    </dgm:pt>
    <dgm:pt modelId="{CCC5DC8D-5A72-47F7-BB21-12B386F4CB4D}" type="pres">
      <dgm:prSet presAssocID="{E0C02FFE-8FAC-48A0-9910-C0098A7DE1C1}" presName="parTxOnly" presStyleLbl="node1" presStyleIdx="1" presStyleCnt="2">
        <dgm:presLayoutVars>
          <dgm:bulletEnabled val="1"/>
        </dgm:presLayoutVars>
      </dgm:prSet>
      <dgm:spPr/>
    </dgm:pt>
  </dgm:ptLst>
  <dgm:cxnLst>
    <dgm:cxn modelId="{2C8374D9-45FE-4AF8-9380-110A390C2D5B}" srcId="{9DB23D42-BC25-41C4-9A3F-A3E78CFB9E14}" destId="{4B5DF693-4886-4E9C-B265-25DF30A69707}" srcOrd="0" destOrd="0" parTransId="{C45242E4-C1BE-46EE-AFF4-3FF6BC67FF5A}" sibTransId="{66F3CD11-6360-47FC-B16E-09D287CFF570}"/>
    <dgm:cxn modelId="{3D770108-EFEE-45F8-AC02-84A65E0C416D}" srcId="{9DB23D42-BC25-41C4-9A3F-A3E78CFB9E14}" destId="{E0C02FFE-8FAC-48A0-9910-C0098A7DE1C1}" srcOrd="1" destOrd="0" parTransId="{B847175F-280D-4493-93AE-4A0CA2F77E10}" sibTransId="{945288B9-0640-44D8-84FD-AF3EAC8A69AE}"/>
    <dgm:cxn modelId="{4DFE2F67-CC22-4E21-AA81-08464D0606C6}" type="presOf" srcId="{9DB23D42-BC25-41C4-9A3F-A3E78CFB9E14}" destId="{B84BFEFB-261E-437C-AD9E-90ED8A3C8045}" srcOrd="0" destOrd="0" presId="urn:microsoft.com/office/officeart/2005/8/layout/hChevron3"/>
    <dgm:cxn modelId="{A34CDBF4-89CD-4DE6-83D5-59F26A306082}" type="presParOf" srcId="{B84BFEFB-261E-437C-AD9E-90ED8A3C8045}" destId="{1450B55C-E4AF-4C4A-86D5-6F08C883C8A1}" srcOrd="0" destOrd="0" presId="urn:microsoft.com/office/officeart/2005/8/layout/hChevron3"/>
    <dgm:cxn modelId="{1A016E30-26B8-409C-AAB0-8209BA1A0348}" type="presOf" srcId="{4B5DF693-4886-4E9C-B265-25DF30A69707}" destId="{1450B55C-E4AF-4C4A-86D5-6F08C883C8A1}" srcOrd="0" destOrd="0" presId="urn:microsoft.com/office/officeart/2005/8/layout/hChevron3"/>
    <dgm:cxn modelId="{5B3FD354-169C-42FF-9C61-F9A1131A4CE0}" type="presParOf" srcId="{B84BFEFB-261E-437C-AD9E-90ED8A3C8045}" destId="{B9E1FA38-2042-466B-8091-F149A9FE2767}" srcOrd="1" destOrd="0" presId="urn:microsoft.com/office/officeart/2005/8/layout/hChevron3"/>
    <dgm:cxn modelId="{8B2FA6EB-A194-4E9C-B498-11B18EE3830E}" type="presParOf" srcId="{B84BFEFB-261E-437C-AD9E-90ED8A3C8045}" destId="{CCC5DC8D-5A72-47F7-BB21-12B386F4CB4D}" srcOrd="2" destOrd="0" presId="urn:microsoft.com/office/officeart/2005/8/layout/hChevron3"/>
    <dgm:cxn modelId="{76C682AA-FDC6-414D-9B13-930A61AAB89C}" type="presOf" srcId="{E0C02FFE-8FAC-48A0-9910-C0098A7DE1C1}" destId="{CCC5DC8D-5A72-47F7-BB21-12B386F4CB4D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DB23D42-BC25-41C4-9A3F-A3E78CFB9E14}" type="doc">
      <dgm:prSet loTypeId="process" loCatId="process" qsTypeId="urn:microsoft.com/office/officeart/2005/8/quickstyle/simple5" qsCatId="simple" csTypeId="urn:microsoft.com/office/officeart/2005/8/colors/accent0_3" csCatId="accent1" phldr="0"/>
      <dgm:spPr/>
    </dgm:pt>
    <dgm:pt modelId="{4B5DF693-4886-4E9C-B265-25DF30A69707}">
      <dgm:prSet phldrT="[文本]" phldr="0" custT="1"/>
      <dgm:spPr>
        <a:solidFill>
          <a:srgbClr val="D9D9D9"/>
        </a:solidFill>
      </dgm:spPr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zh-CN" sz="1400"/>
            <a:t>收音机的分类</a:t>
          </a:r>
          <a:r>
            <a:rPr lang="zh-CN" altLang="zh-CN" sz="1400"/>
            <a:t/>
          </a:r>
          <a:endParaRPr lang="zh-CN" altLang="zh-CN" sz="1400"/>
        </a:p>
      </dgm:t>
    </dgm:pt>
    <dgm:pt modelId="{C45242E4-C1BE-46EE-AFF4-3FF6BC67FF5A}" cxnId="{2C8374D9-45FE-4AF8-9380-110A390C2D5B}" type="parTrans">
      <dgm:prSet/>
      <dgm:spPr/>
    </dgm:pt>
    <dgm:pt modelId="{66F3CD11-6360-47FC-B16E-09D287CFF570}" cxnId="{2C8374D9-45FE-4AF8-9380-110A390C2D5B}" type="sibTrans">
      <dgm:prSet/>
      <dgm:spPr/>
    </dgm:pt>
    <dgm:pt modelId="{E0C02FFE-8FAC-48A0-9910-C0098A7DE1C1}">
      <dgm:prSet phldr="0" custT="1"/>
      <dgm:spPr>
        <a:solidFill>
          <a:srgbClr val="CC0000"/>
        </a:solidFill>
      </dgm:spPr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  <a:hlinkClick xmlns:r="http://schemas.openxmlformats.org/officeDocument/2006/relationships" r:id="rId1" action="ppaction://hlinkfile"/>
            </a:rPr>
            <a:t>超外差式调幅收音机的工作原理</a:t>
          </a:r>
          <a:r>
            <a:rPr lang="zh-CN" altLang="en-US" sz="14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  <a:hlinkClick xmlns:r="http://schemas.openxmlformats.org/officeDocument/2006/relationships" r:id="rId1" action="ppaction://hlinkfile"/>
            </a:rPr>
            <a:t/>
          </a:r>
          <a:endParaRPr lang="zh-CN" altLang="en-US" sz="1400" dirty="0">
            <a:solidFill>
              <a:schemeClr val="bg1"/>
            </a:solidFill>
            <a:latin typeface="宋体" panose="02010600030101010101" pitchFamily="2" charset="-122"/>
            <a:ea typeface="宋体" panose="02010600030101010101" pitchFamily="2" charset="-122"/>
            <a:sym typeface="+mn-ea"/>
            <a:hlinkClick xmlns:r="http://schemas.openxmlformats.org/officeDocument/2006/relationships" r:id="rId1" action="ppaction://hlinkfile"/>
          </a:endParaRPr>
        </a:p>
      </dgm:t>
    </dgm:pt>
    <dgm:pt modelId="{B847175F-280D-4493-93AE-4A0CA2F77E10}" cxnId="{3D770108-EFEE-45F8-AC02-84A65E0C416D}" type="parTrans">
      <dgm:prSet/>
      <dgm:spPr/>
    </dgm:pt>
    <dgm:pt modelId="{945288B9-0640-44D8-84FD-AF3EAC8A69AE}" cxnId="{3D770108-EFEE-45F8-AC02-84A65E0C416D}" type="sibTrans">
      <dgm:prSet/>
      <dgm:spPr/>
    </dgm:pt>
    <dgm:pt modelId="{B84BFEFB-261E-437C-AD9E-90ED8A3C8045}" type="pres">
      <dgm:prSet presAssocID="{9DB23D42-BC25-41C4-9A3F-A3E78CFB9E14}" presName="Name0" presStyleCnt="0">
        <dgm:presLayoutVars>
          <dgm:dir/>
          <dgm:resizeHandles val="exact"/>
        </dgm:presLayoutVars>
      </dgm:prSet>
      <dgm:spPr/>
    </dgm:pt>
    <dgm:pt modelId="{1450B55C-E4AF-4C4A-86D5-6F08C883C8A1}" type="pres">
      <dgm:prSet presAssocID="{4B5DF693-4886-4E9C-B265-25DF30A69707}" presName="parTxOnly" presStyleLbl="node1" presStyleIdx="0" presStyleCnt="2">
        <dgm:presLayoutVars>
          <dgm:bulletEnabled val="1"/>
        </dgm:presLayoutVars>
      </dgm:prSet>
      <dgm:spPr/>
    </dgm:pt>
    <dgm:pt modelId="{B9E1FA38-2042-466B-8091-F149A9FE2767}" type="pres">
      <dgm:prSet presAssocID="{66F3CD11-6360-47FC-B16E-09D287CFF570}" presName="parSpace" presStyleCnt="0"/>
      <dgm:spPr/>
    </dgm:pt>
    <dgm:pt modelId="{CCC5DC8D-5A72-47F7-BB21-12B386F4CB4D}" type="pres">
      <dgm:prSet presAssocID="{E0C02FFE-8FAC-48A0-9910-C0098A7DE1C1}" presName="parTxOnly" presStyleLbl="node1" presStyleIdx="1" presStyleCnt="2">
        <dgm:presLayoutVars>
          <dgm:bulletEnabled val="1"/>
        </dgm:presLayoutVars>
      </dgm:prSet>
      <dgm:spPr/>
    </dgm:pt>
  </dgm:ptLst>
  <dgm:cxnLst>
    <dgm:cxn modelId="{2C8374D9-45FE-4AF8-9380-110A390C2D5B}" srcId="{9DB23D42-BC25-41C4-9A3F-A3E78CFB9E14}" destId="{4B5DF693-4886-4E9C-B265-25DF30A69707}" srcOrd="0" destOrd="0" parTransId="{C45242E4-C1BE-46EE-AFF4-3FF6BC67FF5A}" sibTransId="{66F3CD11-6360-47FC-B16E-09D287CFF570}"/>
    <dgm:cxn modelId="{3D770108-EFEE-45F8-AC02-84A65E0C416D}" srcId="{9DB23D42-BC25-41C4-9A3F-A3E78CFB9E14}" destId="{E0C02FFE-8FAC-48A0-9910-C0098A7DE1C1}" srcOrd="1" destOrd="0" parTransId="{B847175F-280D-4493-93AE-4A0CA2F77E10}" sibTransId="{945288B9-0640-44D8-84FD-AF3EAC8A69AE}"/>
    <dgm:cxn modelId="{4DFE2F67-CC22-4E21-AA81-08464D0606C6}" type="presOf" srcId="{9DB23D42-BC25-41C4-9A3F-A3E78CFB9E14}" destId="{B84BFEFB-261E-437C-AD9E-90ED8A3C8045}" srcOrd="0" destOrd="0" presId="urn:microsoft.com/office/officeart/2005/8/layout/hChevron3"/>
    <dgm:cxn modelId="{A34CDBF4-89CD-4DE6-83D5-59F26A306082}" type="presParOf" srcId="{B84BFEFB-261E-437C-AD9E-90ED8A3C8045}" destId="{1450B55C-E4AF-4C4A-86D5-6F08C883C8A1}" srcOrd="0" destOrd="0" presId="urn:microsoft.com/office/officeart/2005/8/layout/hChevron3"/>
    <dgm:cxn modelId="{1A016E30-26B8-409C-AAB0-8209BA1A0348}" type="presOf" srcId="{4B5DF693-4886-4E9C-B265-25DF30A69707}" destId="{1450B55C-E4AF-4C4A-86D5-6F08C883C8A1}" srcOrd="0" destOrd="0" presId="urn:microsoft.com/office/officeart/2005/8/layout/hChevron3"/>
    <dgm:cxn modelId="{5B3FD354-169C-42FF-9C61-F9A1131A4CE0}" type="presParOf" srcId="{B84BFEFB-261E-437C-AD9E-90ED8A3C8045}" destId="{B9E1FA38-2042-466B-8091-F149A9FE2767}" srcOrd="1" destOrd="0" presId="urn:microsoft.com/office/officeart/2005/8/layout/hChevron3"/>
    <dgm:cxn modelId="{8B2FA6EB-A194-4E9C-B498-11B18EE3830E}" type="presParOf" srcId="{B84BFEFB-261E-437C-AD9E-90ED8A3C8045}" destId="{CCC5DC8D-5A72-47F7-BB21-12B386F4CB4D}" srcOrd="2" destOrd="0" presId="urn:microsoft.com/office/officeart/2005/8/layout/hChevron3"/>
    <dgm:cxn modelId="{76C682AA-FDC6-414D-9B13-930A61AAB89C}" type="presOf" srcId="{E0C02FFE-8FAC-48A0-9910-C0098A7DE1C1}" destId="{CCC5DC8D-5A72-47F7-BB21-12B386F4CB4D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DB23D42-BC25-41C4-9A3F-A3E78CFB9E14}" type="doc">
      <dgm:prSet loTypeId="process" loCatId="process" qsTypeId="urn:microsoft.com/office/officeart/2005/8/quickstyle/simple5" qsCatId="simple" csTypeId="urn:microsoft.com/office/officeart/2005/8/colors/accent0_3" csCatId="accent1" phldr="0"/>
      <dgm:spPr/>
    </dgm:pt>
    <dgm:pt modelId="{4B5DF693-4886-4E9C-B265-25DF30A69707}">
      <dgm:prSet phldrT="[文本]" phldr="0" custT="1"/>
      <dgm:spPr>
        <a:solidFill>
          <a:srgbClr val="D9D9D9"/>
        </a:solidFill>
      </dgm:spPr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zh-CN" sz="1400"/>
            <a:t>收音机的分类</a:t>
          </a:r>
          <a:r>
            <a:rPr lang="zh-CN" altLang="zh-CN" sz="1400"/>
            <a:t/>
          </a:r>
          <a:endParaRPr lang="zh-CN" altLang="zh-CN" sz="1400"/>
        </a:p>
      </dgm:t>
    </dgm:pt>
    <dgm:pt modelId="{C45242E4-C1BE-46EE-AFF4-3FF6BC67FF5A}" cxnId="{2C8374D9-45FE-4AF8-9380-110A390C2D5B}" type="parTrans">
      <dgm:prSet/>
      <dgm:spPr/>
    </dgm:pt>
    <dgm:pt modelId="{66F3CD11-6360-47FC-B16E-09D287CFF570}" cxnId="{2C8374D9-45FE-4AF8-9380-110A390C2D5B}" type="sibTrans">
      <dgm:prSet/>
      <dgm:spPr/>
    </dgm:pt>
    <dgm:pt modelId="{E0C02FFE-8FAC-48A0-9910-C0098A7DE1C1}">
      <dgm:prSet phldr="0" custT="1"/>
      <dgm:spPr>
        <a:solidFill>
          <a:srgbClr val="CC0000"/>
        </a:solidFill>
      </dgm:spPr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  <a:hlinkClick xmlns:r="http://schemas.openxmlformats.org/officeDocument/2006/relationships" r:id="rId1" action="ppaction://hlinkfile"/>
            </a:rPr>
            <a:t>超外差式调幅收音机的工作原理</a:t>
          </a:r>
          <a:r>
            <a:rPr lang="zh-CN" altLang="en-US" sz="14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  <a:hlinkClick xmlns:r="http://schemas.openxmlformats.org/officeDocument/2006/relationships" r:id="rId1" action="ppaction://hlinkfile"/>
            </a:rPr>
            <a:t/>
          </a:r>
          <a:endParaRPr lang="zh-CN" altLang="en-US" sz="1400" dirty="0">
            <a:solidFill>
              <a:schemeClr val="bg1"/>
            </a:solidFill>
            <a:latin typeface="宋体" panose="02010600030101010101" pitchFamily="2" charset="-122"/>
            <a:ea typeface="宋体" panose="02010600030101010101" pitchFamily="2" charset="-122"/>
            <a:sym typeface="+mn-ea"/>
            <a:hlinkClick xmlns:r="http://schemas.openxmlformats.org/officeDocument/2006/relationships" r:id="rId1" action="ppaction://hlinkfile"/>
          </a:endParaRPr>
        </a:p>
      </dgm:t>
    </dgm:pt>
    <dgm:pt modelId="{B847175F-280D-4493-93AE-4A0CA2F77E10}" cxnId="{3D770108-EFEE-45F8-AC02-84A65E0C416D}" type="parTrans">
      <dgm:prSet/>
      <dgm:spPr/>
    </dgm:pt>
    <dgm:pt modelId="{945288B9-0640-44D8-84FD-AF3EAC8A69AE}" cxnId="{3D770108-EFEE-45F8-AC02-84A65E0C416D}" type="sibTrans">
      <dgm:prSet/>
      <dgm:spPr/>
    </dgm:pt>
    <dgm:pt modelId="{B84BFEFB-261E-437C-AD9E-90ED8A3C8045}" type="pres">
      <dgm:prSet presAssocID="{9DB23D42-BC25-41C4-9A3F-A3E78CFB9E14}" presName="Name0" presStyleCnt="0">
        <dgm:presLayoutVars>
          <dgm:dir/>
          <dgm:resizeHandles val="exact"/>
        </dgm:presLayoutVars>
      </dgm:prSet>
      <dgm:spPr/>
    </dgm:pt>
    <dgm:pt modelId="{1450B55C-E4AF-4C4A-86D5-6F08C883C8A1}" type="pres">
      <dgm:prSet presAssocID="{4B5DF693-4886-4E9C-B265-25DF30A69707}" presName="parTxOnly" presStyleLbl="node1" presStyleIdx="0" presStyleCnt="2">
        <dgm:presLayoutVars>
          <dgm:bulletEnabled val="1"/>
        </dgm:presLayoutVars>
      </dgm:prSet>
      <dgm:spPr/>
    </dgm:pt>
    <dgm:pt modelId="{B9E1FA38-2042-466B-8091-F149A9FE2767}" type="pres">
      <dgm:prSet presAssocID="{66F3CD11-6360-47FC-B16E-09D287CFF570}" presName="parSpace" presStyleCnt="0"/>
      <dgm:spPr/>
    </dgm:pt>
    <dgm:pt modelId="{CCC5DC8D-5A72-47F7-BB21-12B386F4CB4D}" type="pres">
      <dgm:prSet presAssocID="{E0C02FFE-8FAC-48A0-9910-C0098A7DE1C1}" presName="parTxOnly" presStyleLbl="node1" presStyleIdx="1" presStyleCnt="2">
        <dgm:presLayoutVars>
          <dgm:bulletEnabled val="1"/>
        </dgm:presLayoutVars>
      </dgm:prSet>
      <dgm:spPr/>
    </dgm:pt>
  </dgm:ptLst>
  <dgm:cxnLst>
    <dgm:cxn modelId="{2C8374D9-45FE-4AF8-9380-110A390C2D5B}" srcId="{9DB23D42-BC25-41C4-9A3F-A3E78CFB9E14}" destId="{4B5DF693-4886-4E9C-B265-25DF30A69707}" srcOrd="0" destOrd="0" parTransId="{C45242E4-C1BE-46EE-AFF4-3FF6BC67FF5A}" sibTransId="{66F3CD11-6360-47FC-B16E-09D287CFF570}"/>
    <dgm:cxn modelId="{3D770108-EFEE-45F8-AC02-84A65E0C416D}" srcId="{9DB23D42-BC25-41C4-9A3F-A3E78CFB9E14}" destId="{E0C02FFE-8FAC-48A0-9910-C0098A7DE1C1}" srcOrd="1" destOrd="0" parTransId="{B847175F-280D-4493-93AE-4A0CA2F77E10}" sibTransId="{945288B9-0640-44D8-84FD-AF3EAC8A69AE}"/>
    <dgm:cxn modelId="{4DFE2F67-CC22-4E21-AA81-08464D0606C6}" type="presOf" srcId="{9DB23D42-BC25-41C4-9A3F-A3E78CFB9E14}" destId="{B84BFEFB-261E-437C-AD9E-90ED8A3C8045}" srcOrd="0" destOrd="0" presId="urn:microsoft.com/office/officeart/2005/8/layout/hChevron3"/>
    <dgm:cxn modelId="{A34CDBF4-89CD-4DE6-83D5-59F26A306082}" type="presParOf" srcId="{B84BFEFB-261E-437C-AD9E-90ED8A3C8045}" destId="{1450B55C-E4AF-4C4A-86D5-6F08C883C8A1}" srcOrd="0" destOrd="0" presId="urn:microsoft.com/office/officeart/2005/8/layout/hChevron3"/>
    <dgm:cxn modelId="{1A016E30-26B8-409C-AAB0-8209BA1A0348}" type="presOf" srcId="{4B5DF693-4886-4E9C-B265-25DF30A69707}" destId="{1450B55C-E4AF-4C4A-86D5-6F08C883C8A1}" srcOrd="0" destOrd="0" presId="urn:microsoft.com/office/officeart/2005/8/layout/hChevron3"/>
    <dgm:cxn modelId="{5B3FD354-169C-42FF-9C61-F9A1131A4CE0}" type="presParOf" srcId="{B84BFEFB-261E-437C-AD9E-90ED8A3C8045}" destId="{B9E1FA38-2042-466B-8091-F149A9FE2767}" srcOrd="1" destOrd="0" presId="urn:microsoft.com/office/officeart/2005/8/layout/hChevron3"/>
    <dgm:cxn modelId="{8B2FA6EB-A194-4E9C-B498-11B18EE3830E}" type="presParOf" srcId="{B84BFEFB-261E-437C-AD9E-90ED8A3C8045}" destId="{CCC5DC8D-5A72-47F7-BB21-12B386F4CB4D}" srcOrd="2" destOrd="0" presId="urn:microsoft.com/office/officeart/2005/8/layout/hChevron3"/>
    <dgm:cxn modelId="{76C682AA-FDC6-414D-9B13-930A61AAB89C}" type="presOf" srcId="{E0C02FFE-8FAC-48A0-9910-C0098A7DE1C1}" destId="{CCC5DC8D-5A72-47F7-BB21-12B386F4CB4D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DB23D42-BC25-41C4-9A3F-A3E78CFB9E14}" type="doc">
      <dgm:prSet loTypeId="process" loCatId="process" qsTypeId="urn:microsoft.com/office/officeart/2005/8/quickstyle/simple5" qsCatId="simple" csTypeId="urn:microsoft.com/office/officeart/2005/8/colors/accent0_3" csCatId="accent1" phldr="0"/>
      <dgm:spPr/>
    </dgm:pt>
    <dgm:pt modelId="{4B5DF693-4886-4E9C-B265-25DF30A69707}">
      <dgm:prSet phldrT="[文本]" phldr="0" custT="1"/>
      <dgm:spPr>
        <a:solidFill>
          <a:srgbClr val="D9D9D9"/>
        </a:solidFill>
      </dgm:spPr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zh-CN" sz="1400"/>
            <a:t>收音机的分类</a:t>
          </a:r>
          <a:r>
            <a:rPr lang="zh-CN" altLang="zh-CN" sz="1400"/>
            <a:t/>
          </a:r>
          <a:endParaRPr lang="zh-CN" altLang="zh-CN" sz="1400"/>
        </a:p>
      </dgm:t>
    </dgm:pt>
    <dgm:pt modelId="{C45242E4-C1BE-46EE-AFF4-3FF6BC67FF5A}" cxnId="{2C8374D9-45FE-4AF8-9380-110A390C2D5B}" type="parTrans">
      <dgm:prSet/>
      <dgm:spPr/>
    </dgm:pt>
    <dgm:pt modelId="{66F3CD11-6360-47FC-B16E-09D287CFF570}" cxnId="{2C8374D9-45FE-4AF8-9380-110A390C2D5B}" type="sibTrans">
      <dgm:prSet/>
      <dgm:spPr/>
    </dgm:pt>
    <dgm:pt modelId="{E0C02FFE-8FAC-48A0-9910-C0098A7DE1C1}">
      <dgm:prSet phldr="0" custT="1"/>
      <dgm:spPr>
        <a:solidFill>
          <a:srgbClr val="CC0000"/>
        </a:solidFill>
      </dgm:spPr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  <a:hlinkClick xmlns:r="http://schemas.openxmlformats.org/officeDocument/2006/relationships" r:id="rId1" action="ppaction://hlinkfile"/>
            </a:rPr>
            <a:t>超外差式调幅收音机的工作原理</a:t>
          </a:r>
          <a:r>
            <a:rPr lang="zh-CN" altLang="en-US" sz="14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  <a:hlinkClick xmlns:r="http://schemas.openxmlformats.org/officeDocument/2006/relationships" r:id="rId1" action="ppaction://hlinkfile"/>
            </a:rPr>
            <a:t/>
          </a:r>
          <a:endParaRPr lang="zh-CN" altLang="en-US" sz="1400" dirty="0">
            <a:solidFill>
              <a:schemeClr val="bg1"/>
            </a:solidFill>
            <a:latin typeface="宋体" panose="02010600030101010101" pitchFamily="2" charset="-122"/>
            <a:ea typeface="宋体" panose="02010600030101010101" pitchFamily="2" charset="-122"/>
            <a:sym typeface="+mn-ea"/>
            <a:hlinkClick xmlns:r="http://schemas.openxmlformats.org/officeDocument/2006/relationships" r:id="rId1" action="ppaction://hlinkfile"/>
          </a:endParaRPr>
        </a:p>
      </dgm:t>
    </dgm:pt>
    <dgm:pt modelId="{B847175F-280D-4493-93AE-4A0CA2F77E10}" cxnId="{3D770108-EFEE-45F8-AC02-84A65E0C416D}" type="parTrans">
      <dgm:prSet/>
      <dgm:spPr/>
    </dgm:pt>
    <dgm:pt modelId="{945288B9-0640-44D8-84FD-AF3EAC8A69AE}" cxnId="{3D770108-EFEE-45F8-AC02-84A65E0C416D}" type="sibTrans">
      <dgm:prSet/>
      <dgm:spPr/>
    </dgm:pt>
    <dgm:pt modelId="{B84BFEFB-261E-437C-AD9E-90ED8A3C8045}" type="pres">
      <dgm:prSet presAssocID="{9DB23D42-BC25-41C4-9A3F-A3E78CFB9E14}" presName="Name0" presStyleCnt="0">
        <dgm:presLayoutVars>
          <dgm:dir/>
          <dgm:resizeHandles val="exact"/>
        </dgm:presLayoutVars>
      </dgm:prSet>
      <dgm:spPr/>
    </dgm:pt>
    <dgm:pt modelId="{1450B55C-E4AF-4C4A-86D5-6F08C883C8A1}" type="pres">
      <dgm:prSet presAssocID="{4B5DF693-4886-4E9C-B265-25DF30A69707}" presName="parTxOnly" presStyleLbl="node1" presStyleIdx="0" presStyleCnt="2">
        <dgm:presLayoutVars>
          <dgm:bulletEnabled val="1"/>
        </dgm:presLayoutVars>
      </dgm:prSet>
      <dgm:spPr/>
    </dgm:pt>
    <dgm:pt modelId="{B9E1FA38-2042-466B-8091-F149A9FE2767}" type="pres">
      <dgm:prSet presAssocID="{66F3CD11-6360-47FC-B16E-09D287CFF570}" presName="parSpace" presStyleCnt="0"/>
      <dgm:spPr/>
    </dgm:pt>
    <dgm:pt modelId="{CCC5DC8D-5A72-47F7-BB21-12B386F4CB4D}" type="pres">
      <dgm:prSet presAssocID="{E0C02FFE-8FAC-48A0-9910-C0098A7DE1C1}" presName="parTxOnly" presStyleLbl="node1" presStyleIdx="1" presStyleCnt="2">
        <dgm:presLayoutVars>
          <dgm:bulletEnabled val="1"/>
        </dgm:presLayoutVars>
      </dgm:prSet>
      <dgm:spPr/>
    </dgm:pt>
  </dgm:ptLst>
  <dgm:cxnLst>
    <dgm:cxn modelId="{2C8374D9-45FE-4AF8-9380-110A390C2D5B}" srcId="{9DB23D42-BC25-41C4-9A3F-A3E78CFB9E14}" destId="{4B5DF693-4886-4E9C-B265-25DF30A69707}" srcOrd="0" destOrd="0" parTransId="{C45242E4-C1BE-46EE-AFF4-3FF6BC67FF5A}" sibTransId="{66F3CD11-6360-47FC-B16E-09D287CFF570}"/>
    <dgm:cxn modelId="{3D770108-EFEE-45F8-AC02-84A65E0C416D}" srcId="{9DB23D42-BC25-41C4-9A3F-A3E78CFB9E14}" destId="{E0C02FFE-8FAC-48A0-9910-C0098A7DE1C1}" srcOrd="1" destOrd="0" parTransId="{B847175F-280D-4493-93AE-4A0CA2F77E10}" sibTransId="{945288B9-0640-44D8-84FD-AF3EAC8A69AE}"/>
    <dgm:cxn modelId="{4DFE2F67-CC22-4E21-AA81-08464D0606C6}" type="presOf" srcId="{9DB23D42-BC25-41C4-9A3F-A3E78CFB9E14}" destId="{B84BFEFB-261E-437C-AD9E-90ED8A3C8045}" srcOrd="0" destOrd="0" presId="urn:microsoft.com/office/officeart/2005/8/layout/hChevron3"/>
    <dgm:cxn modelId="{A34CDBF4-89CD-4DE6-83D5-59F26A306082}" type="presParOf" srcId="{B84BFEFB-261E-437C-AD9E-90ED8A3C8045}" destId="{1450B55C-E4AF-4C4A-86D5-6F08C883C8A1}" srcOrd="0" destOrd="0" presId="urn:microsoft.com/office/officeart/2005/8/layout/hChevron3"/>
    <dgm:cxn modelId="{1A016E30-26B8-409C-AAB0-8209BA1A0348}" type="presOf" srcId="{4B5DF693-4886-4E9C-B265-25DF30A69707}" destId="{1450B55C-E4AF-4C4A-86D5-6F08C883C8A1}" srcOrd="0" destOrd="0" presId="urn:microsoft.com/office/officeart/2005/8/layout/hChevron3"/>
    <dgm:cxn modelId="{5B3FD354-169C-42FF-9C61-F9A1131A4CE0}" type="presParOf" srcId="{B84BFEFB-261E-437C-AD9E-90ED8A3C8045}" destId="{B9E1FA38-2042-466B-8091-F149A9FE2767}" srcOrd="1" destOrd="0" presId="urn:microsoft.com/office/officeart/2005/8/layout/hChevron3"/>
    <dgm:cxn modelId="{8B2FA6EB-A194-4E9C-B498-11B18EE3830E}" type="presParOf" srcId="{B84BFEFB-261E-437C-AD9E-90ED8A3C8045}" destId="{CCC5DC8D-5A72-47F7-BB21-12B386F4CB4D}" srcOrd="2" destOrd="0" presId="urn:microsoft.com/office/officeart/2005/8/layout/hChevron3"/>
    <dgm:cxn modelId="{76C682AA-FDC6-414D-9B13-930A61AAB89C}" type="presOf" srcId="{E0C02FFE-8FAC-48A0-9910-C0098A7DE1C1}" destId="{CCC5DC8D-5A72-47F7-BB21-12B386F4CB4D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B23D42-BC25-41C4-9A3F-A3E78CFB9E14}" type="doc">
      <dgm:prSet loTypeId="process" loCatId="process" qsTypeId="urn:microsoft.com/office/officeart/2005/8/quickstyle/simple5" qsCatId="simple" csTypeId="urn:microsoft.com/office/officeart/2005/8/colors/accent0_3" csCatId="accent1" phldr="0"/>
      <dgm:spPr/>
    </dgm:pt>
    <dgm:pt modelId="{4B5DF693-4886-4E9C-B265-25DF30A69707}">
      <dgm:prSet phldrT="[文本]" phldr="0" custT="1"/>
      <dgm:spPr>
        <a:solidFill>
          <a:srgbClr val="CC0000"/>
        </a:solidFill>
      </dgm:spPr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zh-CN" sz="1400"/>
            <a:t>收音机的分类</a:t>
          </a:r>
          <a:r>
            <a:rPr lang="zh-CN" altLang="zh-CN" sz="1400"/>
            <a:t/>
          </a:r>
          <a:endParaRPr lang="zh-CN" altLang="zh-CN" sz="1400"/>
        </a:p>
      </dgm:t>
    </dgm:pt>
    <dgm:pt modelId="{C45242E4-C1BE-46EE-AFF4-3FF6BC67FF5A}" cxnId="{2C8374D9-45FE-4AF8-9380-110A390C2D5B}" type="parTrans">
      <dgm:prSet/>
      <dgm:spPr/>
    </dgm:pt>
    <dgm:pt modelId="{66F3CD11-6360-47FC-B16E-09D287CFF570}" cxnId="{2C8374D9-45FE-4AF8-9380-110A390C2D5B}" type="sibTrans">
      <dgm:prSet/>
      <dgm:spPr/>
    </dgm:pt>
    <dgm:pt modelId="{E0C02FFE-8FAC-48A0-9910-C0098A7DE1C1}">
      <dgm:prSet phldr="0" custT="1"/>
      <dgm:spPr>
        <a:solidFill>
          <a:srgbClr val="D9D9D9"/>
        </a:solidFill>
      </dgm:spPr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  <a:hlinkClick xmlns:r="http://schemas.openxmlformats.org/officeDocument/2006/relationships" r:id="rId1" action="ppaction://hlinkfile"/>
            </a:rPr>
            <a:t>超外差式调幅收音机的工作原理</a:t>
          </a:r>
          <a:r>
            <a:rPr lang="zh-CN" altLang="en-US" sz="14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  <a:hlinkClick xmlns:r="http://schemas.openxmlformats.org/officeDocument/2006/relationships" r:id="rId1" action="ppaction://hlinkfile"/>
            </a:rPr>
            <a:t/>
          </a:r>
          <a:endParaRPr lang="zh-CN" altLang="en-US" sz="1400" dirty="0">
            <a:solidFill>
              <a:schemeClr val="bg1"/>
            </a:solidFill>
            <a:latin typeface="宋体" panose="02010600030101010101" pitchFamily="2" charset="-122"/>
            <a:ea typeface="宋体" panose="02010600030101010101" pitchFamily="2" charset="-122"/>
            <a:sym typeface="+mn-ea"/>
            <a:hlinkClick xmlns:r="http://schemas.openxmlformats.org/officeDocument/2006/relationships" r:id="rId1" action="ppaction://hlinkfile"/>
          </a:endParaRPr>
        </a:p>
      </dgm:t>
    </dgm:pt>
    <dgm:pt modelId="{B847175F-280D-4493-93AE-4A0CA2F77E10}" cxnId="{3D770108-EFEE-45F8-AC02-84A65E0C416D}" type="parTrans">
      <dgm:prSet/>
      <dgm:spPr/>
    </dgm:pt>
    <dgm:pt modelId="{945288B9-0640-44D8-84FD-AF3EAC8A69AE}" cxnId="{3D770108-EFEE-45F8-AC02-84A65E0C416D}" type="sibTrans">
      <dgm:prSet/>
      <dgm:spPr/>
    </dgm:pt>
    <dgm:pt modelId="{B84BFEFB-261E-437C-AD9E-90ED8A3C8045}" type="pres">
      <dgm:prSet presAssocID="{9DB23D42-BC25-41C4-9A3F-A3E78CFB9E14}" presName="Name0" presStyleCnt="0">
        <dgm:presLayoutVars>
          <dgm:dir/>
          <dgm:resizeHandles val="exact"/>
        </dgm:presLayoutVars>
      </dgm:prSet>
      <dgm:spPr/>
    </dgm:pt>
    <dgm:pt modelId="{1450B55C-E4AF-4C4A-86D5-6F08C883C8A1}" type="pres">
      <dgm:prSet presAssocID="{4B5DF693-4886-4E9C-B265-25DF30A69707}" presName="parTxOnly" presStyleLbl="node1" presStyleIdx="0" presStyleCnt="2">
        <dgm:presLayoutVars>
          <dgm:bulletEnabled val="1"/>
        </dgm:presLayoutVars>
      </dgm:prSet>
      <dgm:spPr/>
    </dgm:pt>
    <dgm:pt modelId="{B9E1FA38-2042-466B-8091-F149A9FE2767}" type="pres">
      <dgm:prSet presAssocID="{66F3CD11-6360-47FC-B16E-09D287CFF570}" presName="parSpace" presStyleCnt="0"/>
      <dgm:spPr/>
    </dgm:pt>
    <dgm:pt modelId="{CCC5DC8D-5A72-47F7-BB21-12B386F4CB4D}" type="pres">
      <dgm:prSet presAssocID="{E0C02FFE-8FAC-48A0-9910-C0098A7DE1C1}" presName="parTxOnly" presStyleLbl="node1" presStyleIdx="1" presStyleCnt="2">
        <dgm:presLayoutVars>
          <dgm:bulletEnabled val="1"/>
        </dgm:presLayoutVars>
      </dgm:prSet>
      <dgm:spPr/>
    </dgm:pt>
  </dgm:ptLst>
  <dgm:cxnLst>
    <dgm:cxn modelId="{2C8374D9-45FE-4AF8-9380-110A390C2D5B}" srcId="{9DB23D42-BC25-41C4-9A3F-A3E78CFB9E14}" destId="{4B5DF693-4886-4E9C-B265-25DF30A69707}" srcOrd="0" destOrd="0" parTransId="{C45242E4-C1BE-46EE-AFF4-3FF6BC67FF5A}" sibTransId="{66F3CD11-6360-47FC-B16E-09D287CFF570}"/>
    <dgm:cxn modelId="{3D770108-EFEE-45F8-AC02-84A65E0C416D}" srcId="{9DB23D42-BC25-41C4-9A3F-A3E78CFB9E14}" destId="{E0C02FFE-8FAC-48A0-9910-C0098A7DE1C1}" srcOrd="1" destOrd="0" parTransId="{B847175F-280D-4493-93AE-4A0CA2F77E10}" sibTransId="{945288B9-0640-44D8-84FD-AF3EAC8A69AE}"/>
    <dgm:cxn modelId="{4DFE2F67-CC22-4E21-AA81-08464D0606C6}" type="presOf" srcId="{9DB23D42-BC25-41C4-9A3F-A3E78CFB9E14}" destId="{B84BFEFB-261E-437C-AD9E-90ED8A3C8045}" srcOrd="0" destOrd="0" presId="urn:microsoft.com/office/officeart/2005/8/layout/hChevron3"/>
    <dgm:cxn modelId="{A34CDBF4-89CD-4DE6-83D5-59F26A306082}" type="presParOf" srcId="{B84BFEFB-261E-437C-AD9E-90ED8A3C8045}" destId="{1450B55C-E4AF-4C4A-86D5-6F08C883C8A1}" srcOrd="0" destOrd="0" presId="urn:microsoft.com/office/officeart/2005/8/layout/hChevron3"/>
    <dgm:cxn modelId="{1A016E30-26B8-409C-AAB0-8209BA1A0348}" type="presOf" srcId="{4B5DF693-4886-4E9C-B265-25DF30A69707}" destId="{1450B55C-E4AF-4C4A-86D5-6F08C883C8A1}" srcOrd="0" destOrd="0" presId="urn:microsoft.com/office/officeart/2005/8/layout/hChevron3"/>
    <dgm:cxn modelId="{5B3FD354-169C-42FF-9C61-F9A1131A4CE0}" type="presParOf" srcId="{B84BFEFB-261E-437C-AD9E-90ED8A3C8045}" destId="{B9E1FA38-2042-466B-8091-F149A9FE2767}" srcOrd="1" destOrd="0" presId="urn:microsoft.com/office/officeart/2005/8/layout/hChevron3"/>
    <dgm:cxn modelId="{8B2FA6EB-A194-4E9C-B498-11B18EE3830E}" type="presParOf" srcId="{B84BFEFB-261E-437C-AD9E-90ED8A3C8045}" destId="{CCC5DC8D-5A72-47F7-BB21-12B386F4CB4D}" srcOrd="2" destOrd="0" presId="urn:microsoft.com/office/officeart/2005/8/layout/hChevron3"/>
    <dgm:cxn modelId="{76C682AA-FDC6-414D-9B13-930A61AAB89C}" type="presOf" srcId="{E0C02FFE-8FAC-48A0-9910-C0098A7DE1C1}" destId="{CCC5DC8D-5A72-47F7-BB21-12B386F4CB4D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B23D42-BC25-41C4-9A3F-A3E78CFB9E14}" type="doc">
      <dgm:prSet loTypeId="process" loCatId="process" qsTypeId="urn:microsoft.com/office/officeart/2005/8/quickstyle/simple5" qsCatId="simple" csTypeId="urn:microsoft.com/office/officeart/2005/8/colors/accent0_3" csCatId="accent1" phldr="0"/>
      <dgm:spPr/>
    </dgm:pt>
    <dgm:pt modelId="{4B5DF693-4886-4E9C-B265-25DF30A69707}">
      <dgm:prSet phldrT="[文本]" phldr="0" custT="1"/>
      <dgm:spPr>
        <a:solidFill>
          <a:srgbClr val="CC0000"/>
        </a:solidFill>
      </dgm:spPr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zh-CN" sz="1400"/>
            <a:t>收音机的分类</a:t>
          </a:r>
          <a:r>
            <a:rPr lang="zh-CN" altLang="zh-CN" sz="1400"/>
            <a:t/>
          </a:r>
          <a:endParaRPr lang="zh-CN" altLang="zh-CN" sz="1400"/>
        </a:p>
      </dgm:t>
    </dgm:pt>
    <dgm:pt modelId="{C45242E4-C1BE-46EE-AFF4-3FF6BC67FF5A}" cxnId="{2C8374D9-45FE-4AF8-9380-110A390C2D5B}" type="parTrans">
      <dgm:prSet/>
      <dgm:spPr/>
    </dgm:pt>
    <dgm:pt modelId="{66F3CD11-6360-47FC-B16E-09D287CFF570}" cxnId="{2C8374D9-45FE-4AF8-9380-110A390C2D5B}" type="sibTrans">
      <dgm:prSet/>
      <dgm:spPr/>
    </dgm:pt>
    <dgm:pt modelId="{E0C02FFE-8FAC-48A0-9910-C0098A7DE1C1}">
      <dgm:prSet phldr="0" custT="1"/>
      <dgm:spPr>
        <a:solidFill>
          <a:srgbClr val="D9D9D9"/>
        </a:solidFill>
      </dgm:spPr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  <a:hlinkClick xmlns:r="http://schemas.openxmlformats.org/officeDocument/2006/relationships" r:id="rId1" action="ppaction://hlinkfile"/>
            </a:rPr>
            <a:t>超外差式调幅收音机的工作原理</a:t>
          </a:r>
          <a:r>
            <a:rPr lang="zh-CN" altLang="en-US" sz="14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  <a:hlinkClick xmlns:r="http://schemas.openxmlformats.org/officeDocument/2006/relationships" r:id="rId1" action="ppaction://hlinkfile"/>
            </a:rPr>
            <a:t/>
          </a:r>
          <a:endParaRPr lang="zh-CN" altLang="en-US" sz="1400" dirty="0">
            <a:solidFill>
              <a:schemeClr val="bg1"/>
            </a:solidFill>
            <a:latin typeface="宋体" panose="02010600030101010101" pitchFamily="2" charset="-122"/>
            <a:ea typeface="宋体" panose="02010600030101010101" pitchFamily="2" charset="-122"/>
            <a:sym typeface="+mn-ea"/>
            <a:hlinkClick xmlns:r="http://schemas.openxmlformats.org/officeDocument/2006/relationships" r:id="rId1" action="ppaction://hlinkfile"/>
          </a:endParaRPr>
        </a:p>
      </dgm:t>
    </dgm:pt>
    <dgm:pt modelId="{B847175F-280D-4493-93AE-4A0CA2F77E10}" cxnId="{3D770108-EFEE-45F8-AC02-84A65E0C416D}" type="parTrans">
      <dgm:prSet/>
      <dgm:spPr/>
    </dgm:pt>
    <dgm:pt modelId="{945288B9-0640-44D8-84FD-AF3EAC8A69AE}" cxnId="{3D770108-EFEE-45F8-AC02-84A65E0C416D}" type="sibTrans">
      <dgm:prSet/>
      <dgm:spPr/>
    </dgm:pt>
    <dgm:pt modelId="{B84BFEFB-261E-437C-AD9E-90ED8A3C8045}" type="pres">
      <dgm:prSet presAssocID="{9DB23D42-BC25-41C4-9A3F-A3E78CFB9E14}" presName="Name0" presStyleCnt="0">
        <dgm:presLayoutVars>
          <dgm:dir/>
          <dgm:resizeHandles val="exact"/>
        </dgm:presLayoutVars>
      </dgm:prSet>
      <dgm:spPr/>
    </dgm:pt>
    <dgm:pt modelId="{1450B55C-E4AF-4C4A-86D5-6F08C883C8A1}" type="pres">
      <dgm:prSet presAssocID="{4B5DF693-4886-4E9C-B265-25DF30A69707}" presName="parTxOnly" presStyleLbl="node1" presStyleIdx="0" presStyleCnt="2">
        <dgm:presLayoutVars>
          <dgm:bulletEnabled val="1"/>
        </dgm:presLayoutVars>
      </dgm:prSet>
      <dgm:spPr/>
    </dgm:pt>
    <dgm:pt modelId="{B9E1FA38-2042-466B-8091-F149A9FE2767}" type="pres">
      <dgm:prSet presAssocID="{66F3CD11-6360-47FC-B16E-09D287CFF570}" presName="parSpace" presStyleCnt="0"/>
      <dgm:spPr/>
    </dgm:pt>
    <dgm:pt modelId="{CCC5DC8D-5A72-47F7-BB21-12B386F4CB4D}" type="pres">
      <dgm:prSet presAssocID="{E0C02FFE-8FAC-48A0-9910-C0098A7DE1C1}" presName="parTxOnly" presStyleLbl="node1" presStyleIdx="1" presStyleCnt="2">
        <dgm:presLayoutVars>
          <dgm:bulletEnabled val="1"/>
        </dgm:presLayoutVars>
      </dgm:prSet>
      <dgm:spPr/>
    </dgm:pt>
  </dgm:ptLst>
  <dgm:cxnLst>
    <dgm:cxn modelId="{2C8374D9-45FE-4AF8-9380-110A390C2D5B}" srcId="{9DB23D42-BC25-41C4-9A3F-A3E78CFB9E14}" destId="{4B5DF693-4886-4E9C-B265-25DF30A69707}" srcOrd="0" destOrd="0" parTransId="{C45242E4-C1BE-46EE-AFF4-3FF6BC67FF5A}" sibTransId="{66F3CD11-6360-47FC-B16E-09D287CFF570}"/>
    <dgm:cxn modelId="{3D770108-EFEE-45F8-AC02-84A65E0C416D}" srcId="{9DB23D42-BC25-41C4-9A3F-A3E78CFB9E14}" destId="{E0C02FFE-8FAC-48A0-9910-C0098A7DE1C1}" srcOrd="1" destOrd="0" parTransId="{B847175F-280D-4493-93AE-4A0CA2F77E10}" sibTransId="{945288B9-0640-44D8-84FD-AF3EAC8A69AE}"/>
    <dgm:cxn modelId="{4DFE2F67-CC22-4E21-AA81-08464D0606C6}" type="presOf" srcId="{9DB23D42-BC25-41C4-9A3F-A3E78CFB9E14}" destId="{B84BFEFB-261E-437C-AD9E-90ED8A3C8045}" srcOrd="0" destOrd="0" presId="urn:microsoft.com/office/officeart/2005/8/layout/hChevron3"/>
    <dgm:cxn modelId="{A34CDBF4-89CD-4DE6-83D5-59F26A306082}" type="presParOf" srcId="{B84BFEFB-261E-437C-AD9E-90ED8A3C8045}" destId="{1450B55C-E4AF-4C4A-86D5-6F08C883C8A1}" srcOrd="0" destOrd="0" presId="urn:microsoft.com/office/officeart/2005/8/layout/hChevron3"/>
    <dgm:cxn modelId="{1A016E30-26B8-409C-AAB0-8209BA1A0348}" type="presOf" srcId="{4B5DF693-4886-4E9C-B265-25DF30A69707}" destId="{1450B55C-E4AF-4C4A-86D5-6F08C883C8A1}" srcOrd="0" destOrd="0" presId="urn:microsoft.com/office/officeart/2005/8/layout/hChevron3"/>
    <dgm:cxn modelId="{5B3FD354-169C-42FF-9C61-F9A1131A4CE0}" type="presParOf" srcId="{B84BFEFB-261E-437C-AD9E-90ED8A3C8045}" destId="{B9E1FA38-2042-466B-8091-F149A9FE2767}" srcOrd="1" destOrd="0" presId="urn:microsoft.com/office/officeart/2005/8/layout/hChevron3"/>
    <dgm:cxn modelId="{8B2FA6EB-A194-4E9C-B498-11B18EE3830E}" type="presParOf" srcId="{B84BFEFB-261E-437C-AD9E-90ED8A3C8045}" destId="{CCC5DC8D-5A72-47F7-BB21-12B386F4CB4D}" srcOrd="2" destOrd="0" presId="urn:microsoft.com/office/officeart/2005/8/layout/hChevron3"/>
    <dgm:cxn modelId="{76C682AA-FDC6-414D-9B13-930A61AAB89C}" type="presOf" srcId="{E0C02FFE-8FAC-48A0-9910-C0098A7DE1C1}" destId="{CCC5DC8D-5A72-47F7-BB21-12B386F4CB4D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DB23D42-BC25-41C4-9A3F-A3E78CFB9E14}" type="doc">
      <dgm:prSet loTypeId="process" loCatId="process" qsTypeId="urn:microsoft.com/office/officeart/2005/8/quickstyle/simple5" qsCatId="simple" csTypeId="urn:microsoft.com/office/officeart/2005/8/colors/accent0_3" csCatId="accent1" phldr="0"/>
      <dgm:spPr/>
    </dgm:pt>
    <dgm:pt modelId="{4B5DF693-4886-4E9C-B265-25DF30A69707}">
      <dgm:prSet phldrT="[文本]" phldr="0" custT="1"/>
      <dgm:spPr>
        <a:solidFill>
          <a:srgbClr val="CC0000"/>
        </a:solidFill>
      </dgm:spPr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zh-CN" sz="1400"/>
            <a:t>收音机的分类</a:t>
          </a:r>
          <a:r>
            <a:rPr lang="zh-CN" altLang="zh-CN" sz="1400"/>
            <a:t/>
          </a:r>
          <a:endParaRPr lang="zh-CN" altLang="zh-CN" sz="1400"/>
        </a:p>
      </dgm:t>
    </dgm:pt>
    <dgm:pt modelId="{C45242E4-C1BE-46EE-AFF4-3FF6BC67FF5A}" cxnId="{2C8374D9-45FE-4AF8-9380-110A390C2D5B}" type="parTrans">
      <dgm:prSet/>
      <dgm:spPr/>
    </dgm:pt>
    <dgm:pt modelId="{66F3CD11-6360-47FC-B16E-09D287CFF570}" cxnId="{2C8374D9-45FE-4AF8-9380-110A390C2D5B}" type="sibTrans">
      <dgm:prSet/>
      <dgm:spPr/>
    </dgm:pt>
    <dgm:pt modelId="{E0C02FFE-8FAC-48A0-9910-C0098A7DE1C1}">
      <dgm:prSet phldr="0" custT="1"/>
      <dgm:spPr>
        <a:solidFill>
          <a:srgbClr val="D9D9D9"/>
        </a:solidFill>
      </dgm:spPr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  <a:hlinkClick xmlns:r="http://schemas.openxmlformats.org/officeDocument/2006/relationships" r:id="rId1" action="ppaction://hlinkfile"/>
            </a:rPr>
            <a:t>超外差式调幅收音机的工作原理</a:t>
          </a:r>
          <a:r>
            <a:rPr lang="zh-CN" altLang="en-US" sz="14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  <a:hlinkClick xmlns:r="http://schemas.openxmlformats.org/officeDocument/2006/relationships" r:id="rId1" action="ppaction://hlinkfile"/>
            </a:rPr>
            <a:t/>
          </a:r>
          <a:endParaRPr lang="zh-CN" altLang="en-US" sz="1400" dirty="0">
            <a:solidFill>
              <a:schemeClr val="bg1"/>
            </a:solidFill>
            <a:latin typeface="宋体" panose="02010600030101010101" pitchFamily="2" charset="-122"/>
            <a:ea typeface="宋体" panose="02010600030101010101" pitchFamily="2" charset="-122"/>
            <a:sym typeface="+mn-ea"/>
            <a:hlinkClick xmlns:r="http://schemas.openxmlformats.org/officeDocument/2006/relationships" r:id="rId1" action="ppaction://hlinkfile"/>
          </a:endParaRPr>
        </a:p>
      </dgm:t>
    </dgm:pt>
    <dgm:pt modelId="{B847175F-280D-4493-93AE-4A0CA2F77E10}" cxnId="{3D770108-EFEE-45F8-AC02-84A65E0C416D}" type="parTrans">
      <dgm:prSet/>
      <dgm:spPr/>
    </dgm:pt>
    <dgm:pt modelId="{945288B9-0640-44D8-84FD-AF3EAC8A69AE}" cxnId="{3D770108-EFEE-45F8-AC02-84A65E0C416D}" type="sibTrans">
      <dgm:prSet/>
      <dgm:spPr/>
    </dgm:pt>
    <dgm:pt modelId="{B84BFEFB-261E-437C-AD9E-90ED8A3C8045}" type="pres">
      <dgm:prSet presAssocID="{9DB23D42-BC25-41C4-9A3F-A3E78CFB9E14}" presName="Name0" presStyleCnt="0">
        <dgm:presLayoutVars>
          <dgm:dir/>
          <dgm:resizeHandles val="exact"/>
        </dgm:presLayoutVars>
      </dgm:prSet>
      <dgm:spPr/>
    </dgm:pt>
    <dgm:pt modelId="{1450B55C-E4AF-4C4A-86D5-6F08C883C8A1}" type="pres">
      <dgm:prSet presAssocID="{4B5DF693-4886-4E9C-B265-25DF30A69707}" presName="parTxOnly" presStyleLbl="node1" presStyleIdx="0" presStyleCnt="2">
        <dgm:presLayoutVars>
          <dgm:bulletEnabled val="1"/>
        </dgm:presLayoutVars>
      </dgm:prSet>
      <dgm:spPr/>
    </dgm:pt>
    <dgm:pt modelId="{B9E1FA38-2042-466B-8091-F149A9FE2767}" type="pres">
      <dgm:prSet presAssocID="{66F3CD11-6360-47FC-B16E-09D287CFF570}" presName="parSpace" presStyleCnt="0"/>
      <dgm:spPr/>
    </dgm:pt>
    <dgm:pt modelId="{CCC5DC8D-5A72-47F7-BB21-12B386F4CB4D}" type="pres">
      <dgm:prSet presAssocID="{E0C02FFE-8FAC-48A0-9910-C0098A7DE1C1}" presName="parTxOnly" presStyleLbl="node1" presStyleIdx="1" presStyleCnt="2">
        <dgm:presLayoutVars>
          <dgm:bulletEnabled val="1"/>
        </dgm:presLayoutVars>
      </dgm:prSet>
      <dgm:spPr/>
    </dgm:pt>
  </dgm:ptLst>
  <dgm:cxnLst>
    <dgm:cxn modelId="{2C8374D9-45FE-4AF8-9380-110A390C2D5B}" srcId="{9DB23D42-BC25-41C4-9A3F-A3E78CFB9E14}" destId="{4B5DF693-4886-4E9C-B265-25DF30A69707}" srcOrd="0" destOrd="0" parTransId="{C45242E4-C1BE-46EE-AFF4-3FF6BC67FF5A}" sibTransId="{66F3CD11-6360-47FC-B16E-09D287CFF570}"/>
    <dgm:cxn modelId="{3D770108-EFEE-45F8-AC02-84A65E0C416D}" srcId="{9DB23D42-BC25-41C4-9A3F-A3E78CFB9E14}" destId="{E0C02FFE-8FAC-48A0-9910-C0098A7DE1C1}" srcOrd="1" destOrd="0" parTransId="{B847175F-280D-4493-93AE-4A0CA2F77E10}" sibTransId="{945288B9-0640-44D8-84FD-AF3EAC8A69AE}"/>
    <dgm:cxn modelId="{4DFE2F67-CC22-4E21-AA81-08464D0606C6}" type="presOf" srcId="{9DB23D42-BC25-41C4-9A3F-A3E78CFB9E14}" destId="{B84BFEFB-261E-437C-AD9E-90ED8A3C8045}" srcOrd="0" destOrd="0" presId="urn:microsoft.com/office/officeart/2005/8/layout/hChevron3"/>
    <dgm:cxn modelId="{A34CDBF4-89CD-4DE6-83D5-59F26A306082}" type="presParOf" srcId="{B84BFEFB-261E-437C-AD9E-90ED8A3C8045}" destId="{1450B55C-E4AF-4C4A-86D5-6F08C883C8A1}" srcOrd="0" destOrd="0" presId="urn:microsoft.com/office/officeart/2005/8/layout/hChevron3"/>
    <dgm:cxn modelId="{1A016E30-26B8-409C-AAB0-8209BA1A0348}" type="presOf" srcId="{4B5DF693-4886-4E9C-B265-25DF30A69707}" destId="{1450B55C-E4AF-4C4A-86D5-6F08C883C8A1}" srcOrd="0" destOrd="0" presId="urn:microsoft.com/office/officeart/2005/8/layout/hChevron3"/>
    <dgm:cxn modelId="{5B3FD354-169C-42FF-9C61-F9A1131A4CE0}" type="presParOf" srcId="{B84BFEFB-261E-437C-AD9E-90ED8A3C8045}" destId="{B9E1FA38-2042-466B-8091-F149A9FE2767}" srcOrd="1" destOrd="0" presId="urn:microsoft.com/office/officeart/2005/8/layout/hChevron3"/>
    <dgm:cxn modelId="{8B2FA6EB-A194-4E9C-B498-11B18EE3830E}" type="presParOf" srcId="{B84BFEFB-261E-437C-AD9E-90ED8A3C8045}" destId="{CCC5DC8D-5A72-47F7-BB21-12B386F4CB4D}" srcOrd="2" destOrd="0" presId="urn:microsoft.com/office/officeart/2005/8/layout/hChevron3"/>
    <dgm:cxn modelId="{76C682AA-FDC6-414D-9B13-930A61AAB89C}" type="presOf" srcId="{E0C02FFE-8FAC-48A0-9910-C0098A7DE1C1}" destId="{CCC5DC8D-5A72-47F7-BB21-12B386F4CB4D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DB23D42-BC25-41C4-9A3F-A3E78CFB9E14}" type="doc">
      <dgm:prSet loTypeId="process" loCatId="process" qsTypeId="urn:microsoft.com/office/officeart/2005/8/quickstyle/simple5" qsCatId="simple" csTypeId="urn:microsoft.com/office/officeart/2005/8/colors/accent0_3" csCatId="accent1" phldr="0"/>
      <dgm:spPr/>
    </dgm:pt>
    <dgm:pt modelId="{4B5DF693-4886-4E9C-B265-25DF30A69707}">
      <dgm:prSet phldrT="[文本]" phldr="0" custT="1"/>
      <dgm:spPr>
        <a:solidFill>
          <a:srgbClr val="CC0000"/>
        </a:solidFill>
      </dgm:spPr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zh-CN" sz="1400"/>
            <a:t>收音机的分类</a:t>
          </a:r>
          <a:r>
            <a:rPr lang="zh-CN" altLang="zh-CN" sz="1400"/>
            <a:t/>
          </a:r>
          <a:endParaRPr lang="zh-CN" altLang="zh-CN" sz="1400"/>
        </a:p>
      </dgm:t>
    </dgm:pt>
    <dgm:pt modelId="{C45242E4-C1BE-46EE-AFF4-3FF6BC67FF5A}" cxnId="{2C8374D9-45FE-4AF8-9380-110A390C2D5B}" type="parTrans">
      <dgm:prSet/>
      <dgm:spPr/>
    </dgm:pt>
    <dgm:pt modelId="{66F3CD11-6360-47FC-B16E-09D287CFF570}" cxnId="{2C8374D9-45FE-4AF8-9380-110A390C2D5B}" type="sibTrans">
      <dgm:prSet/>
      <dgm:spPr/>
    </dgm:pt>
    <dgm:pt modelId="{E0C02FFE-8FAC-48A0-9910-C0098A7DE1C1}">
      <dgm:prSet phldr="0" custT="1"/>
      <dgm:spPr>
        <a:solidFill>
          <a:srgbClr val="D9D9D9"/>
        </a:solidFill>
      </dgm:spPr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  <a:hlinkClick xmlns:r="http://schemas.openxmlformats.org/officeDocument/2006/relationships" r:id="rId1" action="ppaction://hlinkfile"/>
            </a:rPr>
            <a:t>超外差式调幅收音机的工作原理</a:t>
          </a:r>
          <a:r>
            <a:rPr lang="zh-CN" altLang="en-US" sz="14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  <a:hlinkClick xmlns:r="http://schemas.openxmlformats.org/officeDocument/2006/relationships" r:id="rId1" action="ppaction://hlinkfile"/>
            </a:rPr>
            <a:t/>
          </a:r>
          <a:endParaRPr lang="zh-CN" altLang="en-US" sz="1400" dirty="0">
            <a:solidFill>
              <a:schemeClr val="bg1"/>
            </a:solidFill>
            <a:latin typeface="宋体" panose="02010600030101010101" pitchFamily="2" charset="-122"/>
            <a:ea typeface="宋体" panose="02010600030101010101" pitchFamily="2" charset="-122"/>
            <a:sym typeface="+mn-ea"/>
            <a:hlinkClick xmlns:r="http://schemas.openxmlformats.org/officeDocument/2006/relationships" r:id="rId1" action="ppaction://hlinkfile"/>
          </a:endParaRPr>
        </a:p>
      </dgm:t>
    </dgm:pt>
    <dgm:pt modelId="{B847175F-280D-4493-93AE-4A0CA2F77E10}" cxnId="{3D770108-EFEE-45F8-AC02-84A65E0C416D}" type="parTrans">
      <dgm:prSet/>
      <dgm:spPr/>
    </dgm:pt>
    <dgm:pt modelId="{945288B9-0640-44D8-84FD-AF3EAC8A69AE}" cxnId="{3D770108-EFEE-45F8-AC02-84A65E0C416D}" type="sibTrans">
      <dgm:prSet/>
      <dgm:spPr/>
    </dgm:pt>
    <dgm:pt modelId="{B84BFEFB-261E-437C-AD9E-90ED8A3C8045}" type="pres">
      <dgm:prSet presAssocID="{9DB23D42-BC25-41C4-9A3F-A3E78CFB9E14}" presName="Name0" presStyleCnt="0">
        <dgm:presLayoutVars>
          <dgm:dir/>
          <dgm:resizeHandles val="exact"/>
        </dgm:presLayoutVars>
      </dgm:prSet>
      <dgm:spPr/>
    </dgm:pt>
    <dgm:pt modelId="{1450B55C-E4AF-4C4A-86D5-6F08C883C8A1}" type="pres">
      <dgm:prSet presAssocID="{4B5DF693-4886-4E9C-B265-25DF30A69707}" presName="parTxOnly" presStyleLbl="node1" presStyleIdx="0" presStyleCnt="2">
        <dgm:presLayoutVars>
          <dgm:bulletEnabled val="1"/>
        </dgm:presLayoutVars>
      </dgm:prSet>
      <dgm:spPr/>
    </dgm:pt>
    <dgm:pt modelId="{B9E1FA38-2042-466B-8091-F149A9FE2767}" type="pres">
      <dgm:prSet presAssocID="{66F3CD11-6360-47FC-B16E-09D287CFF570}" presName="parSpace" presStyleCnt="0"/>
      <dgm:spPr/>
    </dgm:pt>
    <dgm:pt modelId="{CCC5DC8D-5A72-47F7-BB21-12B386F4CB4D}" type="pres">
      <dgm:prSet presAssocID="{E0C02FFE-8FAC-48A0-9910-C0098A7DE1C1}" presName="parTxOnly" presStyleLbl="node1" presStyleIdx="1" presStyleCnt="2">
        <dgm:presLayoutVars>
          <dgm:bulletEnabled val="1"/>
        </dgm:presLayoutVars>
      </dgm:prSet>
      <dgm:spPr/>
    </dgm:pt>
  </dgm:ptLst>
  <dgm:cxnLst>
    <dgm:cxn modelId="{2C8374D9-45FE-4AF8-9380-110A390C2D5B}" srcId="{9DB23D42-BC25-41C4-9A3F-A3E78CFB9E14}" destId="{4B5DF693-4886-4E9C-B265-25DF30A69707}" srcOrd="0" destOrd="0" parTransId="{C45242E4-C1BE-46EE-AFF4-3FF6BC67FF5A}" sibTransId="{66F3CD11-6360-47FC-B16E-09D287CFF570}"/>
    <dgm:cxn modelId="{3D770108-EFEE-45F8-AC02-84A65E0C416D}" srcId="{9DB23D42-BC25-41C4-9A3F-A3E78CFB9E14}" destId="{E0C02FFE-8FAC-48A0-9910-C0098A7DE1C1}" srcOrd="1" destOrd="0" parTransId="{B847175F-280D-4493-93AE-4A0CA2F77E10}" sibTransId="{945288B9-0640-44D8-84FD-AF3EAC8A69AE}"/>
    <dgm:cxn modelId="{4DFE2F67-CC22-4E21-AA81-08464D0606C6}" type="presOf" srcId="{9DB23D42-BC25-41C4-9A3F-A3E78CFB9E14}" destId="{B84BFEFB-261E-437C-AD9E-90ED8A3C8045}" srcOrd="0" destOrd="0" presId="urn:microsoft.com/office/officeart/2005/8/layout/hChevron3"/>
    <dgm:cxn modelId="{A34CDBF4-89CD-4DE6-83D5-59F26A306082}" type="presParOf" srcId="{B84BFEFB-261E-437C-AD9E-90ED8A3C8045}" destId="{1450B55C-E4AF-4C4A-86D5-6F08C883C8A1}" srcOrd="0" destOrd="0" presId="urn:microsoft.com/office/officeart/2005/8/layout/hChevron3"/>
    <dgm:cxn modelId="{1A016E30-26B8-409C-AAB0-8209BA1A0348}" type="presOf" srcId="{4B5DF693-4886-4E9C-B265-25DF30A69707}" destId="{1450B55C-E4AF-4C4A-86D5-6F08C883C8A1}" srcOrd="0" destOrd="0" presId="urn:microsoft.com/office/officeart/2005/8/layout/hChevron3"/>
    <dgm:cxn modelId="{5B3FD354-169C-42FF-9C61-F9A1131A4CE0}" type="presParOf" srcId="{B84BFEFB-261E-437C-AD9E-90ED8A3C8045}" destId="{B9E1FA38-2042-466B-8091-F149A9FE2767}" srcOrd="1" destOrd="0" presId="urn:microsoft.com/office/officeart/2005/8/layout/hChevron3"/>
    <dgm:cxn modelId="{8B2FA6EB-A194-4E9C-B498-11B18EE3830E}" type="presParOf" srcId="{B84BFEFB-261E-437C-AD9E-90ED8A3C8045}" destId="{CCC5DC8D-5A72-47F7-BB21-12B386F4CB4D}" srcOrd="2" destOrd="0" presId="urn:microsoft.com/office/officeart/2005/8/layout/hChevron3"/>
    <dgm:cxn modelId="{76C682AA-FDC6-414D-9B13-930A61AAB89C}" type="presOf" srcId="{E0C02FFE-8FAC-48A0-9910-C0098A7DE1C1}" destId="{CCC5DC8D-5A72-47F7-BB21-12B386F4CB4D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DB23D42-BC25-41C4-9A3F-A3E78CFB9E14}" type="doc">
      <dgm:prSet loTypeId="process" loCatId="process" qsTypeId="urn:microsoft.com/office/officeart/2005/8/quickstyle/simple5" qsCatId="simple" csTypeId="urn:microsoft.com/office/officeart/2005/8/colors/accent0_3" csCatId="accent1" phldr="0"/>
      <dgm:spPr/>
    </dgm:pt>
    <dgm:pt modelId="{4B5DF693-4886-4E9C-B265-25DF30A69707}">
      <dgm:prSet phldrT="[文本]" phldr="0" custT="1"/>
      <dgm:spPr>
        <a:solidFill>
          <a:srgbClr val="CC0000"/>
        </a:solidFill>
      </dgm:spPr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zh-CN" sz="1400"/>
            <a:t>收音机的分类</a:t>
          </a:r>
          <a:r>
            <a:rPr lang="zh-CN" altLang="zh-CN" sz="1400"/>
            <a:t/>
          </a:r>
          <a:endParaRPr lang="zh-CN" altLang="zh-CN" sz="1400"/>
        </a:p>
      </dgm:t>
    </dgm:pt>
    <dgm:pt modelId="{C45242E4-C1BE-46EE-AFF4-3FF6BC67FF5A}" cxnId="{2C8374D9-45FE-4AF8-9380-110A390C2D5B}" type="parTrans">
      <dgm:prSet/>
      <dgm:spPr/>
    </dgm:pt>
    <dgm:pt modelId="{66F3CD11-6360-47FC-B16E-09D287CFF570}" cxnId="{2C8374D9-45FE-4AF8-9380-110A390C2D5B}" type="sibTrans">
      <dgm:prSet/>
      <dgm:spPr/>
    </dgm:pt>
    <dgm:pt modelId="{E0C02FFE-8FAC-48A0-9910-C0098A7DE1C1}">
      <dgm:prSet phldr="0" custT="1"/>
      <dgm:spPr>
        <a:solidFill>
          <a:srgbClr val="D9D9D9"/>
        </a:solidFill>
      </dgm:spPr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  <a:hlinkClick xmlns:r="http://schemas.openxmlformats.org/officeDocument/2006/relationships" r:id="rId1" action="ppaction://hlinkfile"/>
            </a:rPr>
            <a:t>超外差式调幅收音机的工作原理</a:t>
          </a:r>
          <a:r>
            <a:rPr lang="zh-CN" altLang="en-US" sz="14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  <a:hlinkClick xmlns:r="http://schemas.openxmlformats.org/officeDocument/2006/relationships" r:id="rId1" action="ppaction://hlinkfile"/>
            </a:rPr>
            <a:t/>
          </a:r>
          <a:endParaRPr lang="zh-CN" altLang="en-US" sz="1400" dirty="0">
            <a:solidFill>
              <a:schemeClr val="bg1"/>
            </a:solidFill>
            <a:latin typeface="宋体" panose="02010600030101010101" pitchFamily="2" charset="-122"/>
            <a:ea typeface="宋体" panose="02010600030101010101" pitchFamily="2" charset="-122"/>
            <a:sym typeface="+mn-ea"/>
            <a:hlinkClick xmlns:r="http://schemas.openxmlformats.org/officeDocument/2006/relationships" r:id="rId1" action="ppaction://hlinkfile"/>
          </a:endParaRPr>
        </a:p>
      </dgm:t>
    </dgm:pt>
    <dgm:pt modelId="{B847175F-280D-4493-93AE-4A0CA2F77E10}" cxnId="{3D770108-EFEE-45F8-AC02-84A65E0C416D}" type="parTrans">
      <dgm:prSet/>
      <dgm:spPr/>
    </dgm:pt>
    <dgm:pt modelId="{945288B9-0640-44D8-84FD-AF3EAC8A69AE}" cxnId="{3D770108-EFEE-45F8-AC02-84A65E0C416D}" type="sibTrans">
      <dgm:prSet/>
      <dgm:spPr/>
    </dgm:pt>
    <dgm:pt modelId="{B84BFEFB-261E-437C-AD9E-90ED8A3C8045}" type="pres">
      <dgm:prSet presAssocID="{9DB23D42-BC25-41C4-9A3F-A3E78CFB9E14}" presName="Name0" presStyleCnt="0">
        <dgm:presLayoutVars>
          <dgm:dir/>
          <dgm:resizeHandles val="exact"/>
        </dgm:presLayoutVars>
      </dgm:prSet>
      <dgm:spPr/>
    </dgm:pt>
    <dgm:pt modelId="{1450B55C-E4AF-4C4A-86D5-6F08C883C8A1}" type="pres">
      <dgm:prSet presAssocID="{4B5DF693-4886-4E9C-B265-25DF30A69707}" presName="parTxOnly" presStyleLbl="node1" presStyleIdx="0" presStyleCnt="2">
        <dgm:presLayoutVars>
          <dgm:bulletEnabled val="1"/>
        </dgm:presLayoutVars>
      </dgm:prSet>
      <dgm:spPr/>
    </dgm:pt>
    <dgm:pt modelId="{B9E1FA38-2042-466B-8091-F149A9FE2767}" type="pres">
      <dgm:prSet presAssocID="{66F3CD11-6360-47FC-B16E-09D287CFF570}" presName="parSpace" presStyleCnt="0"/>
      <dgm:spPr/>
    </dgm:pt>
    <dgm:pt modelId="{CCC5DC8D-5A72-47F7-BB21-12B386F4CB4D}" type="pres">
      <dgm:prSet presAssocID="{E0C02FFE-8FAC-48A0-9910-C0098A7DE1C1}" presName="parTxOnly" presStyleLbl="node1" presStyleIdx="1" presStyleCnt="2">
        <dgm:presLayoutVars>
          <dgm:bulletEnabled val="1"/>
        </dgm:presLayoutVars>
      </dgm:prSet>
      <dgm:spPr/>
    </dgm:pt>
  </dgm:ptLst>
  <dgm:cxnLst>
    <dgm:cxn modelId="{2C8374D9-45FE-4AF8-9380-110A390C2D5B}" srcId="{9DB23D42-BC25-41C4-9A3F-A3E78CFB9E14}" destId="{4B5DF693-4886-4E9C-B265-25DF30A69707}" srcOrd="0" destOrd="0" parTransId="{C45242E4-C1BE-46EE-AFF4-3FF6BC67FF5A}" sibTransId="{66F3CD11-6360-47FC-B16E-09D287CFF570}"/>
    <dgm:cxn modelId="{3D770108-EFEE-45F8-AC02-84A65E0C416D}" srcId="{9DB23D42-BC25-41C4-9A3F-A3E78CFB9E14}" destId="{E0C02FFE-8FAC-48A0-9910-C0098A7DE1C1}" srcOrd="1" destOrd="0" parTransId="{B847175F-280D-4493-93AE-4A0CA2F77E10}" sibTransId="{945288B9-0640-44D8-84FD-AF3EAC8A69AE}"/>
    <dgm:cxn modelId="{4DFE2F67-CC22-4E21-AA81-08464D0606C6}" type="presOf" srcId="{9DB23D42-BC25-41C4-9A3F-A3E78CFB9E14}" destId="{B84BFEFB-261E-437C-AD9E-90ED8A3C8045}" srcOrd="0" destOrd="0" presId="urn:microsoft.com/office/officeart/2005/8/layout/hChevron3"/>
    <dgm:cxn modelId="{A34CDBF4-89CD-4DE6-83D5-59F26A306082}" type="presParOf" srcId="{B84BFEFB-261E-437C-AD9E-90ED8A3C8045}" destId="{1450B55C-E4AF-4C4A-86D5-6F08C883C8A1}" srcOrd="0" destOrd="0" presId="urn:microsoft.com/office/officeart/2005/8/layout/hChevron3"/>
    <dgm:cxn modelId="{1A016E30-26B8-409C-AAB0-8209BA1A0348}" type="presOf" srcId="{4B5DF693-4886-4E9C-B265-25DF30A69707}" destId="{1450B55C-E4AF-4C4A-86D5-6F08C883C8A1}" srcOrd="0" destOrd="0" presId="urn:microsoft.com/office/officeart/2005/8/layout/hChevron3"/>
    <dgm:cxn modelId="{5B3FD354-169C-42FF-9C61-F9A1131A4CE0}" type="presParOf" srcId="{B84BFEFB-261E-437C-AD9E-90ED8A3C8045}" destId="{B9E1FA38-2042-466B-8091-F149A9FE2767}" srcOrd="1" destOrd="0" presId="urn:microsoft.com/office/officeart/2005/8/layout/hChevron3"/>
    <dgm:cxn modelId="{8B2FA6EB-A194-4E9C-B498-11B18EE3830E}" type="presParOf" srcId="{B84BFEFB-261E-437C-AD9E-90ED8A3C8045}" destId="{CCC5DC8D-5A72-47F7-BB21-12B386F4CB4D}" srcOrd="2" destOrd="0" presId="urn:microsoft.com/office/officeart/2005/8/layout/hChevron3"/>
    <dgm:cxn modelId="{76C682AA-FDC6-414D-9B13-930A61AAB89C}" type="presOf" srcId="{E0C02FFE-8FAC-48A0-9910-C0098A7DE1C1}" destId="{CCC5DC8D-5A72-47F7-BB21-12B386F4CB4D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DB23D42-BC25-41C4-9A3F-A3E78CFB9E14}" type="doc">
      <dgm:prSet loTypeId="process" loCatId="process" qsTypeId="urn:microsoft.com/office/officeart/2005/8/quickstyle/simple5" qsCatId="simple" csTypeId="urn:microsoft.com/office/officeart/2005/8/colors/accent0_3" csCatId="accent1" phldr="0"/>
      <dgm:spPr/>
    </dgm:pt>
    <dgm:pt modelId="{4B5DF693-4886-4E9C-B265-25DF30A69707}">
      <dgm:prSet phldrT="[文本]" phldr="0" custT="1"/>
      <dgm:spPr>
        <a:solidFill>
          <a:srgbClr val="CC0000"/>
        </a:solidFill>
      </dgm:spPr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zh-CN" sz="1400"/>
            <a:t>收音机的分类</a:t>
          </a:r>
          <a:r>
            <a:rPr lang="zh-CN" altLang="zh-CN" sz="1400"/>
            <a:t/>
          </a:r>
          <a:endParaRPr lang="zh-CN" altLang="zh-CN" sz="1400"/>
        </a:p>
      </dgm:t>
    </dgm:pt>
    <dgm:pt modelId="{C45242E4-C1BE-46EE-AFF4-3FF6BC67FF5A}" cxnId="{2C8374D9-45FE-4AF8-9380-110A390C2D5B}" type="parTrans">
      <dgm:prSet/>
      <dgm:spPr/>
    </dgm:pt>
    <dgm:pt modelId="{66F3CD11-6360-47FC-B16E-09D287CFF570}" cxnId="{2C8374D9-45FE-4AF8-9380-110A390C2D5B}" type="sibTrans">
      <dgm:prSet/>
      <dgm:spPr/>
    </dgm:pt>
    <dgm:pt modelId="{E0C02FFE-8FAC-48A0-9910-C0098A7DE1C1}">
      <dgm:prSet phldr="0" custT="1"/>
      <dgm:spPr>
        <a:solidFill>
          <a:srgbClr val="D9D9D9"/>
        </a:solidFill>
      </dgm:spPr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  <a:hlinkClick xmlns:r="http://schemas.openxmlformats.org/officeDocument/2006/relationships" r:id="rId1" action="ppaction://hlinkfile"/>
            </a:rPr>
            <a:t>超外差式调幅收音机的工作原理</a:t>
          </a:r>
          <a:r>
            <a:rPr lang="zh-CN" altLang="en-US" sz="14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  <a:hlinkClick xmlns:r="http://schemas.openxmlformats.org/officeDocument/2006/relationships" r:id="rId1" action="ppaction://hlinkfile"/>
            </a:rPr>
            <a:t/>
          </a:r>
          <a:endParaRPr lang="zh-CN" altLang="en-US" sz="1400" dirty="0">
            <a:solidFill>
              <a:schemeClr val="bg1"/>
            </a:solidFill>
            <a:latin typeface="宋体" panose="02010600030101010101" pitchFamily="2" charset="-122"/>
            <a:ea typeface="宋体" panose="02010600030101010101" pitchFamily="2" charset="-122"/>
            <a:sym typeface="+mn-ea"/>
            <a:hlinkClick xmlns:r="http://schemas.openxmlformats.org/officeDocument/2006/relationships" r:id="rId1" action="ppaction://hlinkfile"/>
          </a:endParaRPr>
        </a:p>
      </dgm:t>
    </dgm:pt>
    <dgm:pt modelId="{B847175F-280D-4493-93AE-4A0CA2F77E10}" cxnId="{3D770108-EFEE-45F8-AC02-84A65E0C416D}" type="parTrans">
      <dgm:prSet/>
      <dgm:spPr/>
    </dgm:pt>
    <dgm:pt modelId="{945288B9-0640-44D8-84FD-AF3EAC8A69AE}" cxnId="{3D770108-EFEE-45F8-AC02-84A65E0C416D}" type="sibTrans">
      <dgm:prSet/>
      <dgm:spPr/>
    </dgm:pt>
    <dgm:pt modelId="{B84BFEFB-261E-437C-AD9E-90ED8A3C8045}" type="pres">
      <dgm:prSet presAssocID="{9DB23D42-BC25-41C4-9A3F-A3E78CFB9E14}" presName="Name0" presStyleCnt="0">
        <dgm:presLayoutVars>
          <dgm:dir/>
          <dgm:resizeHandles val="exact"/>
        </dgm:presLayoutVars>
      </dgm:prSet>
      <dgm:spPr/>
    </dgm:pt>
    <dgm:pt modelId="{1450B55C-E4AF-4C4A-86D5-6F08C883C8A1}" type="pres">
      <dgm:prSet presAssocID="{4B5DF693-4886-4E9C-B265-25DF30A69707}" presName="parTxOnly" presStyleLbl="node1" presStyleIdx="0" presStyleCnt="2">
        <dgm:presLayoutVars>
          <dgm:bulletEnabled val="1"/>
        </dgm:presLayoutVars>
      </dgm:prSet>
      <dgm:spPr/>
    </dgm:pt>
    <dgm:pt modelId="{B9E1FA38-2042-466B-8091-F149A9FE2767}" type="pres">
      <dgm:prSet presAssocID="{66F3CD11-6360-47FC-B16E-09D287CFF570}" presName="parSpace" presStyleCnt="0"/>
      <dgm:spPr/>
    </dgm:pt>
    <dgm:pt modelId="{CCC5DC8D-5A72-47F7-BB21-12B386F4CB4D}" type="pres">
      <dgm:prSet presAssocID="{E0C02FFE-8FAC-48A0-9910-C0098A7DE1C1}" presName="parTxOnly" presStyleLbl="node1" presStyleIdx="1" presStyleCnt="2">
        <dgm:presLayoutVars>
          <dgm:bulletEnabled val="1"/>
        </dgm:presLayoutVars>
      </dgm:prSet>
      <dgm:spPr/>
    </dgm:pt>
  </dgm:ptLst>
  <dgm:cxnLst>
    <dgm:cxn modelId="{2C8374D9-45FE-4AF8-9380-110A390C2D5B}" srcId="{9DB23D42-BC25-41C4-9A3F-A3E78CFB9E14}" destId="{4B5DF693-4886-4E9C-B265-25DF30A69707}" srcOrd="0" destOrd="0" parTransId="{C45242E4-C1BE-46EE-AFF4-3FF6BC67FF5A}" sibTransId="{66F3CD11-6360-47FC-B16E-09D287CFF570}"/>
    <dgm:cxn modelId="{3D770108-EFEE-45F8-AC02-84A65E0C416D}" srcId="{9DB23D42-BC25-41C4-9A3F-A3E78CFB9E14}" destId="{E0C02FFE-8FAC-48A0-9910-C0098A7DE1C1}" srcOrd="1" destOrd="0" parTransId="{B847175F-280D-4493-93AE-4A0CA2F77E10}" sibTransId="{945288B9-0640-44D8-84FD-AF3EAC8A69AE}"/>
    <dgm:cxn modelId="{4DFE2F67-CC22-4E21-AA81-08464D0606C6}" type="presOf" srcId="{9DB23D42-BC25-41C4-9A3F-A3E78CFB9E14}" destId="{B84BFEFB-261E-437C-AD9E-90ED8A3C8045}" srcOrd="0" destOrd="0" presId="urn:microsoft.com/office/officeart/2005/8/layout/hChevron3"/>
    <dgm:cxn modelId="{A34CDBF4-89CD-4DE6-83D5-59F26A306082}" type="presParOf" srcId="{B84BFEFB-261E-437C-AD9E-90ED8A3C8045}" destId="{1450B55C-E4AF-4C4A-86D5-6F08C883C8A1}" srcOrd="0" destOrd="0" presId="urn:microsoft.com/office/officeart/2005/8/layout/hChevron3"/>
    <dgm:cxn modelId="{1A016E30-26B8-409C-AAB0-8209BA1A0348}" type="presOf" srcId="{4B5DF693-4886-4E9C-B265-25DF30A69707}" destId="{1450B55C-E4AF-4C4A-86D5-6F08C883C8A1}" srcOrd="0" destOrd="0" presId="urn:microsoft.com/office/officeart/2005/8/layout/hChevron3"/>
    <dgm:cxn modelId="{5B3FD354-169C-42FF-9C61-F9A1131A4CE0}" type="presParOf" srcId="{B84BFEFB-261E-437C-AD9E-90ED8A3C8045}" destId="{B9E1FA38-2042-466B-8091-F149A9FE2767}" srcOrd="1" destOrd="0" presId="urn:microsoft.com/office/officeart/2005/8/layout/hChevron3"/>
    <dgm:cxn modelId="{8B2FA6EB-A194-4E9C-B498-11B18EE3830E}" type="presParOf" srcId="{B84BFEFB-261E-437C-AD9E-90ED8A3C8045}" destId="{CCC5DC8D-5A72-47F7-BB21-12B386F4CB4D}" srcOrd="2" destOrd="0" presId="urn:microsoft.com/office/officeart/2005/8/layout/hChevron3"/>
    <dgm:cxn modelId="{76C682AA-FDC6-414D-9B13-930A61AAB89C}" type="presOf" srcId="{E0C02FFE-8FAC-48A0-9910-C0098A7DE1C1}" destId="{CCC5DC8D-5A72-47F7-BB21-12B386F4CB4D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DB23D42-BC25-41C4-9A3F-A3E78CFB9E14}" type="doc">
      <dgm:prSet loTypeId="process" loCatId="process" qsTypeId="urn:microsoft.com/office/officeart/2005/8/quickstyle/simple5" qsCatId="simple" csTypeId="urn:microsoft.com/office/officeart/2005/8/colors/accent0_3" csCatId="accent1" phldr="0"/>
      <dgm:spPr/>
    </dgm:pt>
    <dgm:pt modelId="{4B5DF693-4886-4E9C-B265-25DF30A69707}">
      <dgm:prSet phldrT="[文本]" phldr="0" custT="1"/>
      <dgm:spPr>
        <a:solidFill>
          <a:srgbClr val="CC0000"/>
        </a:solidFill>
      </dgm:spPr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zh-CN" sz="1400"/>
            <a:t>收音机的分类</a:t>
          </a:r>
          <a:r>
            <a:rPr lang="zh-CN" altLang="zh-CN" sz="1400"/>
            <a:t/>
          </a:r>
          <a:endParaRPr lang="zh-CN" altLang="zh-CN" sz="1400"/>
        </a:p>
      </dgm:t>
    </dgm:pt>
    <dgm:pt modelId="{C45242E4-C1BE-46EE-AFF4-3FF6BC67FF5A}" cxnId="{2C8374D9-45FE-4AF8-9380-110A390C2D5B}" type="parTrans">
      <dgm:prSet/>
      <dgm:spPr/>
    </dgm:pt>
    <dgm:pt modelId="{66F3CD11-6360-47FC-B16E-09D287CFF570}" cxnId="{2C8374D9-45FE-4AF8-9380-110A390C2D5B}" type="sibTrans">
      <dgm:prSet/>
      <dgm:spPr/>
    </dgm:pt>
    <dgm:pt modelId="{E0C02FFE-8FAC-48A0-9910-C0098A7DE1C1}">
      <dgm:prSet phldr="0" custT="1"/>
      <dgm:spPr>
        <a:solidFill>
          <a:srgbClr val="D9D9D9"/>
        </a:solidFill>
      </dgm:spPr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  <a:hlinkClick xmlns:r="http://schemas.openxmlformats.org/officeDocument/2006/relationships" r:id="rId1" action="ppaction://hlinkfile"/>
            </a:rPr>
            <a:t>超外差式调幅收音机的工作原理</a:t>
          </a:r>
          <a:r>
            <a:rPr lang="zh-CN" altLang="en-US" sz="14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  <a:hlinkClick xmlns:r="http://schemas.openxmlformats.org/officeDocument/2006/relationships" r:id="rId1" action="ppaction://hlinkfile"/>
            </a:rPr>
            <a:t/>
          </a:r>
          <a:endParaRPr lang="zh-CN" altLang="en-US" sz="1400" dirty="0">
            <a:solidFill>
              <a:schemeClr val="bg1"/>
            </a:solidFill>
            <a:latin typeface="宋体" panose="02010600030101010101" pitchFamily="2" charset="-122"/>
            <a:ea typeface="宋体" panose="02010600030101010101" pitchFamily="2" charset="-122"/>
            <a:sym typeface="+mn-ea"/>
            <a:hlinkClick xmlns:r="http://schemas.openxmlformats.org/officeDocument/2006/relationships" r:id="rId1" action="ppaction://hlinkfile"/>
          </a:endParaRPr>
        </a:p>
      </dgm:t>
    </dgm:pt>
    <dgm:pt modelId="{B847175F-280D-4493-93AE-4A0CA2F77E10}" cxnId="{3D770108-EFEE-45F8-AC02-84A65E0C416D}" type="parTrans">
      <dgm:prSet/>
      <dgm:spPr/>
    </dgm:pt>
    <dgm:pt modelId="{945288B9-0640-44D8-84FD-AF3EAC8A69AE}" cxnId="{3D770108-EFEE-45F8-AC02-84A65E0C416D}" type="sibTrans">
      <dgm:prSet/>
      <dgm:spPr/>
    </dgm:pt>
    <dgm:pt modelId="{B84BFEFB-261E-437C-AD9E-90ED8A3C8045}" type="pres">
      <dgm:prSet presAssocID="{9DB23D42-BC25-41C4-9A3F-A3E78CFB9E14}" presName="Name0" presStyleCnt="0">
        <dgm:presLayoutVars>
          <dgm:dir/>
          <dgm:resizeHandles val="exact"/>
        </dgm:presLayoutVars>
      </dgm:prSet>
      <dgm:spPr/>
    </dgm:pt>
    <dgm:pt modelId="{1450B55C-E4AF-4C4A-86D5-6F08C883C8A1}" type="pres">
      <dgm:prSet presAssocID="{4B5DF693-4886-4E9C-B265-25DF30A69707}" presName="parTxOnly" presStyleLbl="node1" presStyleIdx="0" presStyleCnt="2">
        <dgm:presLayoutVars>
          <dgm:bulletEnabled val="1"/>
        </dgm:presLayoutVars>
      </dgm:prSet>
      <dgm:spPr/>
    </dgm:pt>
    <dgm:pt modelId="{B9E1FA38-2042-466B-8091-F149A9FE2767}" type="pres">
      <dgm:prSet presAssocID="{66F3CD11-6360-47FC-B16E-09D287CFF570}" presName="parSpace" presStyleCnt="0"/>
      <dgm:spPr/>
    </dgm:pt>
    <dgm:pt modelId="{CCC5DC8D-5A72-47F7-BB21-12B386F4CB4D}" type="pres">
      <dgm:prSet presAssocID="{E0C02FFE-8FAC-48A0-9910-C0098A7DE1C1}" presName="parTxOnly" presStyleLbl="node1" presStyleIdx="1" presStyleCnt="2">
        <dgm:presLayoutVars>
          <dgm:bulletEnabled val="1"/>
        </dgm:presLayoutVars>
      </dgm:prSet>
      <dgm:spPr/>
    </dgm:pt>
  </dgm:ptLst>
  <dgm:cxnLst>
    <dgm:cxn modelId="{2C8374D9-45FE-4AF8-9380-110A390C2D5B}" srcId="{9DB23D42-BC25-41C4-9A3F-A3E78CFB9E14}" destId="{4B5DF693-4886-4E9C-B265-25DF30A69707}" srcOrd="0" destOrd="0" parTransId="{C45242E4-C1BE-46EE-AFF4-3FF6BC67FF5A}" sibTransId="{66F3CD11-6360-47FC-B16E-09D287CFF570}"/>
    <dgm:cxn modelId="{3D770108-EFEE-45F8-AC02-84A65E0C416D}" srcId="{9DB23D42-BC25-41C4-9A3F-A3E78CFB9E14}" destId="{E0C02FFE-8FAC-48A0-9910-C0098A7DE1C1}" srcOrd="1" destOrd="0" parTransId="{B847175F-280D-4493-93AE-4A0CA2F77E10}" sibTransId="{945288B9-0640-44D8-84FD-AF3EAC8A69AE}"/>
    <dgm:cxn modelId="{4DFE2F67-CC22-4E21-AA81-08464D0606C6}" type="presOf" srcId="{9DB23D42-BC25-41C4-9A3F-A3E78CFB9E14}" destId="{B84BFEFB-261E-437C-AD9E-90ED8A3C8045}" srcOrd="0" destOrd="0" presId="urn:microsoft.com/office/officeart/2005/8/layout/hChevron3"/>
    <dgm:cxn modelId="{A34CDBF4-89CD-4DE6-83D5-59F26A306082}" type="presParOf" srcId="{B84BFEFB-261E-437C-AD9E-90ED8A3C8045}" destId="{1450B55C-E4AF-4C4A-86D5-6F08C883C8A1}" srcOrd="0" destOrd="0" presId="urn:microsoft.com/office/officeart/2005/8/layout/hChevron3"/>
    <dgm:cxn modelId="{1A016E30-26B8-409C-AAB0-8209BA1A0348}" type="presOf" srcId="{4B5DF693-4886-4E9C-B265-25DF30A69707}" destId="{1450B55C-E4AF-4C4A-86D5-6F08C883C8A1}" srcOrd="0" destOrd="0" presId="urn:microsoft.com/office/officeart/2005/8/layout/hChevron3"/>
    <dgm:cxn modelId="{5B3FD354-169C-42FF-9C61-F9A1131A4CE0}" type="presParOf" srcId="{B84BFEFB-261E-437C-AD9E-90ED8A3C8045}" destId="{B9E1FA38-2042-466B-8091-F149A9FE2767}" srcOrd="1" destOrd="0" presId="urn:microsoft.com/office/officeart/2005/8/layout/hChevron3"/>
    <dgm:cxn modelId="{8B2FA6EB-A194-4E9C-B498-11B18EE3830E}" type="presParOf" srcId="{B84BFEFB-261E-437C-AD9E-90ED8A3C8045}" destId="{CCC5DC8D-5A72-47F7-BB21-12B386F4CB4D}" srcOrd="2" destOrd="0" presId="urn:microsoft.com/office/officeart/2005/8/layout/hChevron3"/>
    <dgm:cxn modelId="{76C682AA-FDC6-414D-9B13-930A61AAB89C}" type="presOf" srcId="{E0C02FFE-8FAC-48A0-9910-C0098A7DE1C1}" destId="{CCC5DC8D-5A72-47F7-BB21-12B386F4CB4D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DB23D42-BC25-41C4-9A3F-A3E78CFB9E14}" type="doc">
      <dgm:prSet loTypeId="process" loCatId="process" qsTypeId="urn:microsoft.com/office/officeart/2005/8/quickstyle/simple5" qsCatId="simple" csTypeId="urn:microsoft.com/office/officeart/2005/8/colors/accent0_3" csCatId="accent1" phldr="0"/>
      <dgm:spPr/>
    </dgm:pt>
    <dgm:pt modelId="{4B5DF693-4886-4E9C-B265-25DF30A69707}">
      <dgm:prSet phldrT="[文本]" phldr="0" custT="1"/>
      <dgm:spPr>
        <a:solidFill>
          <a:srgbClr val="CC0000"/>
        </a:solidFill>
      </dgm:spPr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zh-CN" sz="1400"/>
            <a:t>收音机的分类</a:t>
          </a:r>
          <a:r>
            <a:rPr lang="zh-CN" altLang="zh-CN" sz="1400"/>
            <a:t/>
          </a:r>
          <a:endParaRPr lang="zh-CN" altLang="zh-CN" sz="1400"/>
        </a:p>
      </dgm:t>
    </dgm:pt>
    <dgm:pt modelId="{C45242E4-C1BE-46EE-AFF4-3FF6BC67FF5A}" cxnId="{2C8374D9-45FE-4AF8-9380-110A390C2D5B}" type="parTrans">
      <dgm:prSet/>
      <dgm:spPr/>
    </dgm:pt>
    <dgm:pt modelId="{66F3CD11-6360-47FC-B16E-09D287CFF570}" cxnId="{2C8374D9-45FE-4AF8-9380-110A390C2D5B}" type="sibTrans">
      <dgm:prSet/>
      <dgm:spPr/>
    </dgm:pt>
    <dgm:pt modelId="{E0C02FFE-8FAC-48A0-9910-C0098A7DE1C1}">
      <dgm:prSet phldr="0" custT="1"/>
      <dgm:spPr>
        <a:solidFill>
          <a:srgbClr val="D9D9D9"/>
        </a:solidFill>
      </dgm:spPr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  <a:hlinkClick xmlns:r="http://schemas.openxmlformats.org/officeDocument/2006/relationships" r:id="rId1" action="ppaction://hlinkfile"/>
            </a:rPr>
            <a:t>超外差式调幅收音机的工作原理</a:t>
          </a:r>
          <a:r>
            <a:rPr lang="zh-CN" altLang="en-US" sz="14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  <a:hlinkClick xmlns:r="http://schemas.openxmlformats.org/officeDocument/2006/relationships" r:id="rId1" action="ppaction://hlinkfile"/>
            </a:rPr>
            <a:t/>
          </a:r>
          <a:endParaRPr lang="zh-CN" altLang="en-US" sz="1400" dirty="0">
            <a:solidFill>
              <a:schemeClr val="bg1"/>
            </a:solidFill>
            <a:latin typeface="宋体" panose="02010600030101010101" pitchFamily="2" charset="-122"/>
            <a:ea typeface="宋体" panose="02010600030101010101" pitchFamily="2" charset="-122"/>
            <a:sym typeface="+mn-ea"/>
            <a:hlinkClick xmlns:r="http://schemas.openxmlformats.org/officeDocument/2006/relationships" r:id="rId1" action="ppaction://hlinkfile"/>
          </a:endParaRPr>
        </a:p>
      </dgm:t>
    </dgm:pt>
    <dgm:pt modelId="{B847175F-280D-4493-93AE-4A0CA2F77E10}" cxnId="{3D770108-EFEE-45F8-AC02-84A65E0C416D}" type="parTrans">
      <dgm:prSet/>
      <dgm:spPr/>
    </dgm:pt>
    <dgm:pt modelId="{945288B9-0640-44D8-84FD-AF3EAC8A69AE}" cxnId="{3D770108-EFEE-45F8-AC02-84A65E0C416D}" type="sibTrans">
      <dgm:prSet/>
      <dgm:spPr/>
    </dgm:pt>
    <dgm:pt modelId="{B84BFEFB-261E-437C-AD9E-90ED8A3C8045}" type="pres">
      <dgm:prSet presAssocID="{9DB23D42-BC25-41C4-9A3F-A3E78CFB9E14}" presName="Name0" presStyleCnt="0">
        <dgm:presLayoutVars>
          <dgm:dir/>
          <dgm:resizeHandles val="exact"/>
        </dgm:presLayoutVars>
      </dgm:prSet>
      <dgm:spPr/>
    </dgm:pt>
    <dgm:pt modelId="{1450B55C-E4AF-4C4A-86D5-6F08C883C8A1}" type="pres">
      <dgm:prSet presAssocID="{4B5DF693-4886-4E9C-B265-25DF30A69707}" presName="parTxOnly" presStyleLbl="node1" presStyleIdx="0" presStyleCnt="2">
        <dgm:presLayoutVars>
          <dgm:bulletEnabled val="1"/>
        </dgm:presLayoutVars>
      </dgm:prSet>
      <dgm:spPr/>
    </dgm:pt>
    <dgm:pt modelId="{B9E1FA38-2042-466B-8091-F149A9FE2767}" type="pres">
      <dgm:prSet presAssocID="{66F3CD11-6360-47FC-B16E-09D287CFF570}" presName="parSpace" presStyleCnt="0"/>
      <dgm:spPr/>
    </dgm:pt>
    <dgm:pt modelId="{CCC5DC8D-5A72-47F7-BB21-12B386F4CB4D}" type="pres">
      <dgm:prSet presAssocID="{E0C02FFE-8FAC-48A0-9910-C0098A7DE1C1}" presName="parTxOnly" presStyleLbl="node1" presStyleIdx="1" presStyleCnt="2">
        <dgm:presLayoutVars>
          <dgm:bulletEnabled val="1"/>
        </dgm:presLayoutVars>
      </dgm:prSet>
      <dgm:spPr/>
    </dgm:pt>
  </dgm:ptLst>
  <dgm:cxnLst>
    <dgm:cxn modelId="{2C8374D9-45FE-4AF8-9380-110A390C2D5B}" srcId="{9DB23D42-BC25-41C4-9A3F-A3E78CFB9E14}" destId="{4B5DF693-4886-4E9C-B265-25DF30A69707}" srcOrd="0" destOrd="0" parTransId="{C45242E4-C1BE-46EE-AFF4-3FF6BC67FF5A}" sibTransId="{66F3CD11-6360-47FC-B16E-09D287CFF570}"/>
    <dgm:cxn modelId="{3D770108-EFEE-45F8-AC02-84A65E0C416D}" srcId="{9DB23D42-BC25-41C4-9A3F-A3E78CFB9E14}" destId="{E0C02FFE-8FAC-48A0-9910-C0098A7DE1C1}" srcOrd="1" destOrd="0" parTransId="{B847175F-280D-4493-93AE-4A0CA2F77E10}" sibTransId="{945288B9-0640-44D8-84FD-AF3EAC8A69AE}"/>
    <dgm:cxn modelId="{4DFE2F67-CC22-4E21-AA81-08464D0606C6}" type="presOf" srcId="{9DB23D42-BC25-41C4-9A3F-A3E78CFB9E14}" destId="{B84BFEFB-261E-437C-AD9E-90ED8A3C8045}" srcOrd="0" destOrd="0" presId="urn:microsoft.com/office/officeart/2005/8/layout/hChevron3"/>
    <dgm:cxn modelId="{A34CDBF4-89CD-4DE6-83D5-59F26A306082}" type="presParOf" srcId="{B84BFEFB-261E-437C-AD9E-90ED8A3C8045}" destId="{1450B55C-E4AF-4C4A-86D5-6F08C883C8A1}" srcOrd="0" destOrd="0" presId="urn:microsoft.com/office/officeart/2005/8/layout/hChevron3"/>
    <dgm:cxn modelId="{1A016E30-26B8-409C-AAB0-8209BA1A0348}" type="presOf" srcId="{4B5DF693-4886-4E9C-B265-25DF30A69707}" destId="{1450B55C-E4AF-4C4A-86D5-6F08C883C8A1}" srcOrd="0" destOrd="0" presId="urn:microsoft.com/office/officeart/2005/8/layout/hChevron3"/>
    <dgm:cxn modelId="{5B3FD354-169C-42FF-9C61-F9A1131A4CE0}" type="presParOf" srcId="{B84BFEFB-261E-437C-AD9E-90ED8A3C8045}" destId="{B9E1FA38-2042-466B-8091-F149A9FE2767}" srcOrd="1" destOrd="0" presId="urn:microsoft.com/office/officeart/2005/8/layout/hChevron3"/>
    <dgm:cxn modelId="{8B2FA6EB-A194-4E9C-B498-11B18EE3830E}" type="presParOf" srcId="{B84BFEFB-261E-437C-AD9E-90ED8A3C8045}" destId="{CCC5DC8D-5A72-47F7-BB21-12B386F4CB4D}" srcOrd="2" destOrd="0" presId="urn:microsoft.com/office/officeart/2005/8/layout/hChevron3"/>
    <dgm:cxn modelId="{76C682AA-FDC6-414D-9B13-930A61AAB89C}" type="presOf" srcId="{E0C02FFE-8FAC-48A0-9910-C0098A7DE1C1}" destId="{CCC5DC8D-5A72-47F7-BB21-12B386F4CB4D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7257415" cy="334010"/>
        <a:chOff x="0" y="0"/>
        <a:chExt cx="7257415" cy="334010"/>
      </a:xfrm>
    </dsp:grpSpPr>
    <dsp:sp modelId="{1450B55C-E4AF-4C4A-86D5-6F08C883C8A1}">
      <dsp:nvSpPr>
        <dsp:cNvPr id="3" name="五边形 2"/>
        <dsp:cNvSpPr/>
      </dsp:nvSpPr>
      <dsp:spPr bwMode="white">
        <a:xfrm>
          <a:off x="0" y="0"/>
          <a:ext cx="4031897" cy="334010"/>
        </a:xfrm>
        <a:prstGeom prst="homePlate">
          <a:avLst/>
        </a:prstGeom>
        <a:solidFill>
          <a:srgbClr val="CC0000"/>
        </a:solidFill>
      </dsp:spPr>
      <dsp:style>
        <a:lnRef idx="0">
          <a:schemeClr val="lt2"/>
        </a:lnRef>
        <a:fillRef idx="3">
          <a:schemeClr val="dk2"/>
        </a:fillRef>
        <a:effectRef idx="3">
          <a:scrgbClr r="0" g="0" b="0"/>
        </a:effectRef>
        <a:fontRef idx="minor">
          <a:schemeClr val="lt1"/>
        </a:fontRef>
      </dsp:style>
      <dsp:txBody>
        <a:bodyPr vert="horz" wrap="square" lIns="74676" tIns="37338" rIns="18669" bIns="37338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zh-CN" sz="1400"/>
            <a:t>收音机的分类</a:t>
          </a:r>
          <a:endParaRPr lang="zh-CN" altLang="zh-CN" sz="1400"/>
        </a:p>
      </dsp:txBody>
      <dsp:txXfrm>
        <a:off x="0" y="0"/>
        <a:ext cx="4031897" cy="334010"/>
      </dsp:txXfrm>
    </dsp:sp>
    <dsp:sp modelId="{CCC5DC8D-5A72-47F7-BB21-12B386F4CB4D}">
      <dsp:nvSpPr>
        <dsp:cNvPr id="4" name="燕尾形 3"/>
        <dsp:cNvSpPr/>
      </dsp:nvSpPr>
      <dsp:spPr bwMode="white">
        <a:xfrm>
          <a:off x="3225518" y="0"/>
          <a:ext cx="4031897" cy="334010"/>
        </a:xfrm>
        <a:prstGeom prst="chevron">
          <a:avLst/>
        </a:prstGeom>
        <a:solidFill>
          <a:srgbClr val="D9D9D9"/>
        </a:solidFill>
      </dsp:spPr>
      <dsp:style>
        <a:lnRef idx="0">
          <a:schemeClr val="lt2"/>
        </a:lnRef>
        <a:fillRef idx="3">
          <a:schemeClr val="dk2"/>
        </a:fillRef>
        <a:effectRef idx="3">
          <a:scrgbClr r="0" g="0" b="0"/>
        </a:effectRef>
        <a:fontRef idx="minor">
          <a:schemeClr val="lt1"/>
        </a:fontRef>
      </dsp:style>
      <dsp:txBody>
        <a:bodyPr vert="horz" wrap="square" lIns="56007" tIns="37338" rIns="18669" bIns="37338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  <a:hlinkClick r:id="rId1" action="ppaction://hlinkfile"/>
            </a:rPr>
            <a:t>超外差式调幅收音机的工作原理</a:t>
          </a:r>
          <a:endParaRPr lang="zh-CN" altLang="en-US" sz="1400" dirty="0">
            <a:solidFill>
              <a:schemeClr val="bg1"/>
            </a:solidFill>
            <a:latin typeface="宋体" panose="02010600030101010101" pitchFamily="2" charset="-122"/>
            <a:ea typeface="宋体" panose="02010600030101010101" pitchFamily="2" charset="-122"/>
            <a:sym typeface="+mn-ea"/>
            <a:hlinkClick r:id="rId1" action="ppaction://hlinkfile"/>
          </a:endParaRPr>
        </a:p>
      </dsp:txBody>
      <dsp:txXfrm>
        <a:off x="3225518" y="0"/>
        <a:ext cx="4031897" cy="33401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7257415" cy="334010"/>
        <a:chOff x="0" y="0"/>
        <a:chExt cx="7257415" cy="334010"/>
      </a:xfrm>
    </dsp:grpSpPr>
    <dsp:sp modelId="{1450B55C-E4AF-4C4A-86D5-6F08C883C8A1}">
      <dsp:nvSpPr>
        <dsp:cNvPr id="3" name="五边形 2"/>
        <dsp:cNvSpPr/>
      </dsp:nvSpPr>
      <dsp:spPr bwMode="white">
        <a:xfrm>
          <a:off x="0" y="0"/>
          <a:ext cx="4031897" cy="334010"/>
        </a:xfrm>
        <a:prstGeom prst="homePlate">
          <a:avLst/>
        </a:prstGeom>
        <a:solidFill>
          <a:srgbClr val="CC0000"/>
        </a:solidFill>
      </dsp:spPr>
      <dsp:style>
        <a:lnRef idx="0">
          <a:schemeClr val="lt2"/>
        </a:lnRef>
        <a:fillRef idx="3">
          <a:schemeClr val="dk2"/>
        </a:fillRef>
        <a:effectRef idx="3">
          <a:scrgbClr r="0" g="0" b="0"/>
        </a:effectRef>
        <a:fontRef idx="minor">
          <a:schemeClr val="lt1"/>
        </a:fontRef>
      </dsp:style>
      <dsp:txBody>
        <a:bodyPr vert="horz" wrap="square" lIns="74676" tIns="37338" rIns="18669" bIns="37338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zh-CN" sz="1400"/>
            <a:t>收音机的分类</a:t>
          </a:r>
          <a:endParaRPr lang="zh-CN" altLang="zh-CN" sz="1400"/>
        </a:p>
      </dsp:txBody>
      <dsp:txXfrm>
        <a:off x="0" y="0"/>
        <a:ext cx="4031897" cy="334010"/>
      </dsp:txXfrm>
    </dsp:sp>
    <dsp:sp modelId="{CCC5DC8D-5A72-47F7-BB21-12B386F4CB4D}">
      <dsp:nvSpPr>
        <dsp:cNvPr id="4" name="燕尾形 3"/>
        <dsp:cNvSpPr/>
      </dsp:nvSpPr>
      <dsp:spPr bwMode="white">
        <a:xfrm>
          <a:off x="3225518" y="0"/>
          <a:ext cx="4031897" cy="334010"/>
        </a:xfrm>
        <a:prstGeom prst="chevron">
          <a:avLst/>
        </a:prstGeom>
        <a:solidFill>
          <a:srgbClr val="D9D9D9"/>
        </a:solidFill>
      </dsp:spPr>
      <dsp:style>
        <a:lnRef idx="0">
          <a:schemeClr val="lt2"/>
        </a:lnRef>
        <a:fillRef idx="3">
          <a:schemeClr val="dk2"/>
        </a:fillRef>
        <a:effectRef idx="3">
          <a:scrgbClr r="0" g="0" b="0"/>
        </a:effectRef>
        <a:fontRef idx="minor">
          <a:schemeClr val="lt1"/>
        </a:fontRef>
      </dsp:style>
      <dsp:txBody>
        <a:bodyPr vert="horz" wrap="square" lIns="56007" tIns="37338" rIns="18669" bIns="37338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  <a:hlinkClick r:id="rId1" action="ppaction://hlinkfile"/>
            </a:rPr>
            <a:t>超外差式调幅收音机的工作原理</a:t>
          </a:r>
          <a:endParaRPr lang="zh-CN" altLang="en-US" sz="1400" dirty="0">
            <a:solidFill>
              <a:schemeClr val="bg1"/>
            </a:solidFill>
            <a:latin typeface="宋体" panose="02010600030101010101" pitchFamily="2" charset="-122"/>
            <a:ea typeface="宋体" panose="02010600030101010101" pitchFamily="2" charset="-122"/>
            <a:sym typeface="+mn-ea"/>
            <a:hlinkClick r:id="rId1" action="ppaction://hlinkfile"/>
          </a:endParaRPr>
        </a:p>
      </dsp:txBody>
      <dsp:txXfrm>
        <a:off x="3225518" y="0"/>
        <a:ext cx="4031897" cy="33401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7257415" cy="334010"/>
        <a:chOff x="0" y="0"/>
        <a:chExt cx="7257415" cy="334010"/>
      </a:xfrm>
    </dsp:grpSpPr>
    <dsp:sp modelId="{1450B55C-E4AF-4C4A-86D5-6F08C883C8A1}">
      <dsp:nvSpPr>
        <dsp:cNvPr id="3" name="五边形 2"/>
        <dsp:cNvSpPr/>
      </dsp:nvSpPr>
      <dsp:spPr bwMode="white">
        <a:xfrm>
          <a:off x="0" y="0"/>
          <a:ext cx="4031897" cy="334010"/>
        </a:xfrm>
        <a:prstGeom prst="homePlate">
          <a:avLst/>
        </a:prstGeom>
        <a:solidFill>
          <a:srgbClr val="CC0000"/>
        </a:solidFill>
      </dsp:spPr>
      <dsp:style>
        <a:lnRef idx="0">
          <a:schemeClr val="lt2"/>
        </a:lnRef>
        <a:fillRef idx="3">
          <a:schemeClr val="dk2"/>
        </a:fillRef>
        <a:effectRef idx="3">
          <a:scrgbClr r="0" g="0" b="0"/>
        </a:effectRef>
        <a:fontRef idx="minor">
          <a:schemeClr val="lt1"/>
        </a:fontRef>
      </dsp:style>
      <dsp:txBody>
        <a:bodyPr vert="horz" wrap="square" lIns="74676" tIns="37338" rIns="18669" bIns="37338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zh-CN" sz="1400"/>
            <a:t>收音机的分类</a:t>
          </a:r>
          <a:endParaRPr lang="zh-CN" altLang="zh-CN" sz="1400"/>
        </a:p>
      </dsp:txBody>
      <dsp:txXfrm>
        <a:off x="0" y="0"/>
        <a:ext cx="4031897" cy="334010"/>
      </dsp:txXfrm>
    </dsp:sp>
    <dsp:sp modelId="{CCC5DC8D-5A72-47F7-BB21-12B386F4CB4D}">
      <dsp:nvSpPr>
        <dsp:cNvPr id="4" name="燕尾形 3"/>
        <dsp:cNvSpPr/>
      </dsp:nvSpPr>
      <dsp:spPr bwMode="white">
        <a:xfrm>
          <a:off x="3225518" y="0"/>
          <a:ext cx="4031897" cy="334010"/>
        </a:xfrm>
        <a:prstGeom prst="chevron">
          <a:avLst/>
        </a:prstGeom>
        <a:solidFill>
          <a:srgbClr val="D9D9D9"/>
        </a:solidFill>
      </dsp:spPr>
      <dsp:style>
        <a:lnRef idx="0">
          <a:schemeClr val="lt2"/>
        </a:lnRef>
        <a:fillRef idx="3">
          <a:schemeClr val="dk2"/>
        </a:fillRef>
        <a:effectRef idx="3">
          <a:scrgbClr r="0" g="0" b="0"/>
        </a:effectRef>
        <a:fontRef idx="minor">
          <a:schemeClr val="lt1"/>
        </a:fontRef>
      </dsp:style>
      <dsp:txBody>
        <a:bodyPr vert="horz" wrap="square" lIns="56007" tIns="37338" rIns="18669" bIns="37338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  <a:hlinkClick r:id="rId1" action="ppaction://hlinkfile"/>
            </a:rPr>
            <a:t>超外差式调幅收音机的工作原理</a:t>
          </a:r>
          <a:endParaRPr lang="zh-CN" altLang="en-US" sz="1400" dirty="0">
            <a:solidFill>
              <a:schemeClr val="bg1"/>
            </a:solidFill>
            <a:latin typeface="宋体" panose="02010600030101010101" pitchFamily="2" charset="-122"/>
            <a:ea typeface="宋体" panose="02010600030101010101" pitchFamily="2" charset="-122"/>
            <a:sym typeface="+mn-ea"/>
            <a:hlinkClick r:id="rId1" action="ppaction://hlinkfile"/>
          </a:endParaRPr>
        </a:p>
      </dsp:txBody>
      <dsp:txXfrm>
        <a:off x="3225518" y="0"/>
        <a:ext cx="4031897" cy="33401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7257415" cy="334010"/>
        <a:chOff x="0" y="0"/>
        <a:chExt cx="7257415" cy="334010"/>
      </a:xfrm>
    </dsp:grpSpPr>
    <dsp:sp modelId="{1450B55C-E4AF-4C4A-86D5-6F08C883C8A1}">
      <dsp:nvSpPr>
        <dsp:cNvPr id="3" name="五边形 2"/>
        <dsp:cNvSpPr/>
      </dsp:nvSpPr>
      <dsp:spPr bwMode="white">
        <a:xfrm>
          <a:off x="0" y="0"/>
          <a:ext cx="4031897" cy="334010"/>
        </a:xfrm>
        <a:prstGeom prst="homePlate">
          <a:avLst/>
        </a:prstGeom>
        <a:solidFill>
          <a:srgbClr val="D9D9D9"/>
        </a:solidFill>
      </dsp:spPr>
      <dsp:style>
        <a:lnRef idx="0">
          <a:schemeClr val="lt2"/>
        </a:lnRef>
        <a:fillRef idx="3">
          <a:schemeClr val="dk2"/>
        </a:fillRef>
        <a:effectRef idx="3">
          <a:scrgbClr r="0" g="0" b="0"/>
        </a:effectRef>
        <a:fontRef idx="minor">
          <a:schemeClr val="lt1"/>
        </a:fontRef>
      </dsp:style>
      <dsp:txBody>
        <a:bodyPr vert="horz" wrap="square" lIns="74676" tIns="37338" rIns="18669" bIns="37338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zh-CN" sz="1400"/>
            <a:t>收音机的分类</a:t>
          </a:r>
          <a:endParaRPr lang="zh-CN" altLang="zh-CN" sz="1400"/>
        </a:p>
      </dsp:txBody>
      <dsp:txXfrm>
        <a:off x="0" y="0"/>
        <a:ext cx="4031897" cy="334010"/>
      </dsp:txXfrm>
    </dsp:sp>
    <dsp:sp modelId="{CCC5DC8D-5A72-47F7-BB21-12B386F4CB4D}">
      <dsp:nvSpPr>
        <dsp:cNvPr id="4" name="燕尾形 3"/>
        <dsp:cNvSpPr/>
      </dsp:nvSpPr>
      <dsp:spPr bwMode="white">
        <a:xfrm>
          <a:off x="3225518" y="0"/>
          <a:ext cx="4031897" cy="334010"/>
        </a:xfrm>
        <a:prstGeom prst="chevron">
          <a:avLst/>
        </a:prstGeom>
        <a:solidFill>
          <a:srgbClr val="CC0000"/>
        </a:solidFill>
      </dsp:spPr>
      <dsp:style>
        <a:lnRef idx="0">
          <a:schemeClr val="lt2"/>
        </a:lnRef>
        <a:fillRef idx="3">
          <a:schemeClr val="dk2"/>
        </a:fillRef>
        <a:effectRef idx="3">
          <a:scrgbClr r="0" g="0" b="0"/>
        </a:effectRef>
        <a:fontRef idx="minor">
          <a:schemeClr val="lt1"/>
        </a:fontRef>
      </dsp:style>
      <dsp:txBody>
        <a:bodyPr vert="horz" wrap="square" lIns="56007" tIns="37338" rIns="18669" bIns="37338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  <a:hlinkClick r:id="rId1" action="ppaction://hlinkfile"/>
            </a:rPr>
            <a:t>超外差式调幅收音机的工作原理</a:t>
          </a:r>
          <a:endParaRPr lang="zh-CN" altLang="en-US" sz="1400" dirty="0">
            <a:solidFill>
              <a:schemeClr val="bg1"/>
            </a:solidFill>
            <a:latin typeface="宋体" panose="02010600030101010101" pitchFamily="2" charset="-122"/>
            <a:ea typeface="宋体" panose="02010600030101010101" pitchFamily="2" charset="-122"/>
            <a:sym typeface="+mn-ea"/>
            <a:hlinkClick r:id="rId1" action="ppaction://hlinkfile"/>
          </a:endParaRPr>
        </a:p>
      </dsp:txBody>
      <dsp:txXfrm>
        <a:off x="3225518" y="0"/>
        <a:ext cx="4031897" cy="33401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7257415" cy="334010"/>
        <a:chOff x="0" y="0"/>
        <a:chExt cx="7257415" cy="334010"/>
      </a:xfrm>
    </dsp:grpSpPr>
    <dsp:sp modelId="{1450B55C-E4AF-4C4A-86D5-6F08C883C8A1}">
      <dsp:nvSpPr>
        <dsp:cNvPr id="3" name="五边形 2"/>
        <dsp:cNvSpPr/>
      </dsp:nvSpPr>
      <dsp:spPr bwMode="white">
        <a:xfrm>
          <a:off x="0" y="0"/>
          <a:ext cx="4031897" cy="334010"/>
        </a:xfrm>
        <a:prstGeom prst="homePlate">
          <a:avLst/>
        </a:prstGeom>
        <a:solidFill>
          <a:srgbClr val="D9D9D9"/>
        </a:solidFill>
      </dsp:spPr>
      <dsp:style>
        <a:lnRef idx="0">
          <a:schemeClr val="lt2"/>
        </a:lnRef>
        <a:fillRef idx="3">
          <a:schemeClr val="dk2"/>
        </a:fillRef>
        <a:effectRef idx="3">
          <a:scrgbClr r="0" g="0" b="0"/>
        </a:effectRef>
        <a:fontRef idx="minor">
          <a:schemeClr val="lt1"/>
        </a:fontRef>
      </dsp:style>
      <dsp:txBody>
        <a:bodyPr vert="horz" wrap="square" lIns="74676" tIns="37338" rIns="18669" bIns="37338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zh-CN" sz="1400"/>
            <a:t>收音机的分类</a:t>
          </a:r>
          <a:endParaRPr lang="zh-CN" altLang="zh-CN" sz="1400"/>
        </a:p>
      </dsp:txBody>
      <dsp:txXfrm>
        <a:off x="0" y="0"/>
        <a:ext cx="4031897" cy="334010"/>
      </dsp:txXfrm>
    </dsp:sp>
    <dsp:sp modelId="{CCC5DC8D-5A72-47F7-BB21-12B386F4CB4D}">
      <dsp:nvSpPr>
        <dsp:cNvPr id="4" name="燕尾形 3"/>
        <dsp:cNvSpPr/>
      </dsp:nvSpPr>
      <dsp:spPr bwMode="white">
        <a:xfrm>
          <a:off x="3225518" y="0"/>
          <a:ext cx="4031897" cy="334010"/>
        </a:xfrm>
        <a:prstGeom prst="chevron">
          <a:avLst/>
        </a:prstGeom>
        <a:solidFill>
          <a:srgbClr val="CC0000"/>
        </a:solidFill>
      </dsp:spPr>
      <dsp:style>
        <a:lnRef idx="0">
          <a:schemeClr val="lt2"/>
        </a:lnRef>
        <a:fillRef idx="3">
          <a:schemeClr val="dk2"/>
        </a:fillRef>
        <a:effectRef idx="3">
          <a:scrgbClr r="0" g="0" b="0"/>
        </a:effectRef>
        <a:fontRef idx="minor">
          <a:schemeClr val="lt1"/>
        </a:fontRef>
      </dsp:style>
      <dsp:txBody>
        <a:bodyPr vert="horz" wrap="square" lIns="56007" tIns="37338" rIns="18669" bIns="37338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  <a:hlinkClick r:id="rId1" action="ppaction://hlinkfile"/>
            </a:rPr>
            <a:t>超外差式调幅收音机的工作原理</a:t>
          </a:r>
          <a:endParaRPr lang="zh-CN" altLang="en-US" sz="1400" dirty="0">
            <a:solidFill>
              <a:schemeClr val="bg1"/>
            </a:solidFill>
            <a:latin typeface="宋体" panose="02010600030101010101" pitchFamily="2" charset="-122"/>
            <a:ea typeface="宋体" panose="02010600030101010101" pitchFamily="2" charset="-122"/>
            <a:sym typeface="+mn-ea"/>
            <a:hlinkClick r:id="rId1" action="ppaction://hlinkfile"/>
          </a:endParaRPr>
        </a:p>
      </dsp:txBody>
      <dsp:txXfrm>
        <a:off x="3225518" y="0"/>
        <a:ext cx="4031897" cy="33401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7257415" cy="334010"/>
        <a:chOff x="0" y="0"/>
        <a:chExt cx="7257415" cy="334010"/>
      </a:xfrm>
    </dsp:grpSpPr>
    <dsp:sp modelId="{1450B55C-E4AF-4C4A-86D5-6F08C883C8A1}">
      <dsp:nvSpPr>
        <dsp:cNvPr id="3" name="五边形 2"/>
        <dsp:cNvSpPr/>
      </dsp:nvSpPr>
      <dsp:spPr bwMode="white">
        <a:xfrm>
          <a:off x="0" y="0"/>
          <a:ext cx="4031897" cy="334010"/>
        </a:xfrm>
        <a:prstGeom prst="homePlate">
          <a:avLst/>
        </a:prstGeom>
        <a:solidFill>
          <a:srgbClr val="D9D9D9"/>
        </a:solidFill>
      </dsp:spPr>
      <dsp:style>
        <a:lnRef idx="0">
          <a:schemeClr val="lt2"/>
        </a:lnRef>
        <a:fillRef idx="3">
          <a:schemeClr val="dk2"/>
        </a:fillRef>
        <a:effectRef idx="3">
          <a:scrgbClr r="0" g="0" b="0"/>
        </a:effectRef>
        <a:fontRef idx="minor">
          <a:schemeClr val="lt1"/>
        </a:fontRef>
      </dsp:style>
      <dsp:txBody>
        <a:bodyPr vert="horz" wrap="square" lIns="74676" tIns="37338" rIns="18669" bIns="37338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zh-CN" sz="1400"/>
            <a:t>收音机的分类</a:t>
          </a:r>
          <a:endParaRPr lang="zh-CN" altLang="zh-CN" sz="1400"/>
        </a:p>
      </dsp:txBody>
      <dsp:txXfrm>
        <a:off x="0" y="0"/>
        <a:ext cx="4031897" cy="334010"/>
      </dsp:txXfrm>
    </dsp:sp>
    <dsp:sp modelId="{CCC5DC8D-5A72-47F7-BB21-12B386F4CB4D}">
      <dsp:nvSpPr>
        <dsp:cNvPr id="4" name="燕尾形 3"/>
        <dsp:cNvSpPr/>
      </dsp:nvSpPr>
      <dsp:spPr bwMode="white">
        <a:xfrm>
          <a:off x="3225518" y="0"/>
          <a:ext cx="4031897" cy="334010"/>
        </a:xfrm>
        <a:prstGeom prst="chevron">
          <a:avLst/>
        </a:prstGeom>
        <a:solidFill>
          <a:srgbClr val="CC0000"/>
        </a:solidFill>
      </dsp:spPr>
      <dsp:style>
        <a:lnRef idx="0">
          <a:schemeClr val="lt2"/>
        </a:lnRef>
        <a:fillRef idx="3">
          <a:schemeClr val="dk2"/>
        </a:fillRef>
        <a:effectRef idx="3">
          <a:scrgbClr r="0" g="0" b="0"/>
        </a:effectRef>
        <a:fontRef idx="minor">
          <a:schemeClr val="lt1"/>
        </a:fontRef>
      </dsp:style>
      <dsp:txBody>
        <a:bodyPr vert="horz" wrap="square" lIns="56007" tIns="37338" rIns="18669" bIns="37338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  <a:hlinkClick r:id="rId1" action="ppaction://hlinkfile"/>
            </a:rPr>
            <a:t>超外差式调幅收音机的工作原理</a:t>
          </a:r>
          <a:endParaRPr lang="zh-CN" altLang="en-US" sz="1400" dirty="0">
            <a:solidFill>
              <a:schemeClr val="bg1"/>
            </a:solidFill>
            <a:latin typeface="宋体" panose="02010600030101010101" pitchFamily="2" charset="-122"/>
            <a:ea typeface="宋体" panose="02010600030101010101" pitchFamily="2" charset="-122"/>
            <a:sym typeface="+mn-ea"/>
            <a:hlinkClick r:id="rId1" action="ppaction://hlinkfile"/>
          </a:endParaRPr>
        </a:p>
      </dsp:txBody>
      <dsp:txXfrm>
        <a:off x="3225518" y="0"/>
        <a:ext cx="4031897" cy="33401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7257415" cy="334010"/>
        <a:chOff x="0" y="0"/>
        <a:chExt cx="7257415" cy="334010"/>
      </a:xfrm>
    </dsp:grpSpPr>
    <dsp:sp modelId="{1450B55C-E4AF-4C4A-86D5-6F08C883C8A1}">
      <dsp:nvSpPr>
        <dsp:cNvPr id="3" name="五边形 2"/>
        <dsp:cNvSpPr/>
      </dsp:nvSpPr>
      <dsp:spPr bwMode="white">
        <a:xfrm>
          <a:off x="0" y="0"/>
          <a:ext cx="4031897" cy="334010"/>
        </a:xfrm>
        <a:prstGeom prst="homePlate">
          <a:avLst/>
        </a:prstGeom>
        <a:solidFill>
          <a:srgbClr val="D9D9D9"/>
        </a:solidFill>
      </dsp:spPr>
      <dsp:style>
        <a:lnRef idx="0">
          <a:schemeClr val="lt2"/>
        </a:lnRef>
        <a:fillRef idx="3">
          <a:schemeClr val="dk2"/>
        </a:fillRef>
        <a:effectRef idx="3">
          <a:scrgbClr r="0" g="0" b="0"/>
        </a:effectRef>
        <a:fontRef idx="minor">
          <a:schemeClr val="lt1"/>
        </a:fontRef>
      </dsp:style>
      <dsp:txBody>
        <a:bodyPr vert="horz" wrap="square" lIns="74676" tIns="37338" rIns="18669" bIns="37338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zh-CN" sz="1400"/>
            <a:t>收音机的分类</a:t>
          </a:r>
          <a:endParaRPr lang="zh-CN" altLang="zh-CN" sz="1400"/>
        </a:p>
      </dsp:txBody>
      <dsp:txXfrm>
        <a:off x="0" y="0"/>
        <a:ext cx="4031897" cy="334010"/>
      </dsp:txXfrm>
    </dsp:sp>
    <dsp:sp modelId="{CCC5DC8D-5A72-47F7-BB21-12B386F4CB4D}">
      <dsp:nvSpPr>
        <dsp:cNvPr id="4" name="燕尾形 3"/>
        <dsp:cNvSpPr/>
      </dsp:nvSpPr>
      <dsp:spPr bwMode="white">
        <a:xfrm>
          <a:off x="3225518" y="0"/>
          <a:ext cx="4031897" cy="334010"/>
        </a:xfrm>
        <a:prstGeom prst="chevron">
          <a:avLst/>
        </a:prstGeom>
        <a:solidFill>
          <a:srgbClr val="CC0000"/>
        </a:solidFill>
      </dsp:spPr>
      <dsp:style>
        <a:lnRef idx="0">
          <a:schemeClr val="lt2"/>
        </a:lnRef>
        <a:fillRef idx="3">
          <a:schemeClr val="dk2"/>
        </a:fillRef>
        <a:effectRef idx="3">
          <a:scrgbClr r="0" g="0" b="0"/>
        </a:effectRef>
        <a:fontRef idx="minor">
          <a:schemeClr val="lt1"/>
        </a:fontRef>
      </dsp:style>
      <dsp:txBody>
        <a:bodyPr vert="horz" wrap="square" lIns="56007" tIns="37338" rIns="18669" bIns="37338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  <a:hlinkClick r:id="rId1" action="ppaction://hlinkfile"/>
            </a:rPr>
            <a:t>超外差式调幅收音机的工作原理</a:t>
          </a:r>
          <a:endParaRPr lang="zh-CN" altLang="en-US" sz="1400" dirty="0">
            <a:solidFill>
              <a:schemeClr val="bg1"/>
            </a:solidFill>
            <a:latin typeface="宋体" panose="02010600030101010101" pitchFamily="2" charset="-122"/>
            <a:ea typeface="宋体" panose="02010600030101010101" pitchFamily="2" charset="-122"/>
            <a:sym typeface="+mn-ea"/>
            <a:hlinkClick r:id="rId1" action="ppaction://hlinkfile"/>
          </a:endParaRPr>
        </a:p>
      </dsp:txBody>
      <dsp:txXfrm>
        <a:off x="3225518" y="0"/>
        <a:ext cx="4031897" cy="33401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7257415" cy="334010"/>
        <a:chOff x="0" y="0"/>
        <a:chExt cx="7257415" cy="334010"/>
      </a:xfrm>
    </dsp:grpSpPr>
    <dsp:sp modelId="{1450B55C-E4AF-4C4A-86D5-6F08C883C8A1}">
      <dsp:nvSpPr>
        <dsp:cNvPr id="3" name="五边形 2"/>
        <dsp:cNvSpPr/>
      </dsp:nvSpPr>
      <dsp:spPr bwMode="white">
        <a:xfrm>
          <a:off x="0" y="0"/>
          <a:ext cx="4031897" cy="334010"/>
        </a:xfrm>
        <a:prstGeom prst="homePlate">
          <a:avLst/>
        </a:prstGeom>
        <a:solidFill>
          <a:srgbClr val="D9D9D9"/>
        </a:solidFill>
      </dsp:spPr>
      <dsp:style>
        <a:lnRef idx="0">
          <a:schemeClr val="lt2"/>
        </a:lnRef>
        <a:fillRef idx="3">
          <a:schemeClr val="dk2"/>
        </a:fillRef>
        <a:effectRef idx="3">
          <a:scrgbClr r="0" g="0" b="0"/>
        </a:effectRef>
        <a:fontRef idx="minor">
          <a:schemeClr val="lt1"/>
        </a:fontRef>
      </dsp:style>
      <dsp:txBody>
        <a:bodyPr vert="horz" wrap="square" lIns="74676" tIns="37338" rIns="18669" bIns="37338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zh-CN" sz="1400"/>
            <a:t>收音机的分类</a:t>
          </a:r>
          <a:endParaRPr lang="zh-CN" altLang="zh-CN" sz="1400"/>
        </a:p>
      </dsp:txBody>
      <dsp:txXfrm>
        <a:off x="0" y="0"/>
        <a:ext cx="4031897" cy="334010"/>
      </dsp:txXfrm>
    </dsp:sp>
    <dsp:sp modelId="{CCC5DC8D-5A72-47F7-BB21-12B386F4CB4D}">
      <dsp:nvSpPr>
        <dsp:cNvPr id="4" name="燕尾形 3"/>
        <dsp:cNvSpPr/>
      </dsp:nvSpPr>
      <dsp:spPr bwMode="white">
        <a:xfrm>
          <a:off x="3225518" y="0"/>
          <a:ext cx="4031897" cy="334010"/>
        </a:xfrm>
        <a:prstGeom prst="chevron">
          <a:avLst/>
        </a:prstGeom>
        <a:solidFill>
          <a:srgbClr val="CC0000"/>
        </a:solidFill>
      </dsp:spPr>
      <dsp:style>
        <a:lnRef idx="0">
          <a:schemeClr val="lt2"/>
        </a:lnRef>
        <a:fillRef idx="3">
          <a:schemeClr val="dk2"/>
        </a:fillRef>
        <a:effectRef idx="3">
          <a:scrgbClr r="0" g="0" b="0"/>
        </a:effectRef>
        <a:fontRef idx="minor">
          <a:schemeClr val="lt1"/>
        </a:fontRef>
      </dsp:style>
      <dsp:txBody>
        <a:bodyPr vert="horz" wrap="square" lIns="56007" tIns="37338" rIns="18669" bIns="37338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  <a:hlinkClick r:id="rId1" action="ppaction://hlinkfile"/>
            </a:rPr>
            <a:t>超外差式调幅收音机的工作原理</a:t>
          </a:r>
          <a:endParaRPr lang="zh-CN" altLang="en-US" sz="1400" dirty="0">
            <a:solidFill>
              <a:schemeClr val="bg1"/>
            </a:solidFill>
            <a:latin typeface="宋体" panose="02010600030101010101" pitchFamily="2" charset="-122"/>
            <a:ea typeface="宋体" panose="02010600030101010101" pitchFamily="2" charset="-122"/>
            <a:sym typeface="+mn-ea"/>
            <a:hlinkClick r:id="rId1" action="ppaction://hlinkfile"/>
          </a:endParaRPr>
        </a:p>
      </dsp:txBody>
      <dsp:txXfrm>
        <a:off x="3225518" y="0"/>
        <a:ext cx="4031897" cy="33401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7257415" cy="334010"/>
        <a:chOff x="0" y="0"/>
        <a:chExt cx="7257415" cy="334010"/>
      </a:xfrm>
    </dsp:grpSpPr>
    <dsp:sp modelId="{1450B55C-E4AF-4C4A-86D5-6F08C883C8A1}">
      <dsp:nvSpPr>
        <dsp:cNvPr id="3" name="五边形 2"/>
        <dsp:cNvSpPr/>
      </dsp:nvSpPr>
      <dsp:spPr bwMode="white">
        <a:xfrm>
          <a:off x="0" y="0"/>
          <a:ext cx="4031897" cy="334010"/>
        </a:xfrm>
        <a:prstGeom prst="homePlate">
          <a:avLst/>
        </a:prstGeom>
        <a:solidFill>
          <a:srgbClr val="D9D9D9"/>
        </a:solidFill>
      </dsp:spPr>
      <dsp:style>
        <a:lnRef idx="0">
          <a:schemeClr val="lt2"/>
        </a:lnRef>
        <a:fillRef idx="3">
          <a:schemeClr val="dk2"/>
        </a:fillRef>
        <a:effectRef idx="3">
          <a:scrgbClr r="0" g="0" b="0"/>
        </a:effectRef>
        <a:fontRef idx="minor">
          <a:schemeClr val="lt1"/>
        </a:fontRef>
      </dsp:style>
      <dsp:txBody>
        <a:bodyPr vert="horz" wrap="square" lIns="74676" tIns="37338" rIns="18669" bIns="37338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zh-CN" sz="1400"/>
            <a:t>收音机的分类</a:t>
          </a:r>
          <a:endParaRPr lang="zh-CN" altLang="zh-CN" sz="1400"/>
        </a:p>
      </dsp:txBody>
      <dsp:txXfrm>
        <a:off x="0" y="0"/>
        <a:ext cx="4031897" cy="334010"/>
      </dsp:txXfrm>
    </dsp:sp>
    <dsp:sp modelId="{CCC5DC8D-5A72-47F7-BB21-12B386F4CB4D}">
      <dsp:nvSpPr>
        <dsp:cNvPr id="4" name="燕尾形 3"/>
        <dsp:cNvSpPr/>
      </dsp:nvSpPr>
      <dsp:spPr bwMode="white">
        <a:xfrm>
          <a:off x="3225518" y="0"/>
          <a:ext cx="4031897" cy="334010"/>
        </a:xfrm>
        <a:prstGeom prst="chevron">
          <a:avLst/>
        </a:prstGeom>
        <a:solidFill>
          <a:srgbClr val="CC0000"/>
        </a:solidFill>
      </dsp:spPr>
      <dsp:style>
        <a:lnRef idx="0">
          <a:schemeClr val="lt2"/>
        </a:lnRef>
        <a:fillRef idx="3">
          <a:schemeClr val="dk2"/>
        </a:fillRef>
        <a:effectRef idx="3">
          <a:scrgbClr r="0" g="0" b="0"/>
        </a:effectRef>
        <a:fontRef idx="minor">
          <a:schemeClr val="lt1"/>
        </a:fontRef>
      </dsp:style>
      <dsp:txBody>
        <a:bodyPr vert="horz" wrap="square" lIns="56007" tIns="37338" rIns="18669" bIns="37338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  <a:hlinkClick r:id="rId1" action="ppaction://hlinkfile"/>
            </a:rPr>
            <a:t>超外差式调幅收音机的工作原理</a:t>
          </a:r>
          <a:endParaRPr lang="zh-CN" altLang="en-US" sz="1400" dirty="0">
            <a:solidFill>
              <a:schemeClr val="bg1"/>
            </a:solidFill>
            <a:latin typeface="宋体" panose="02010600030101010101" pitchFamily="2" charset="-122"/>
            <a:ea typeface="宋体" panose="02010600030101010101" pitchFamily="2" charset="-122"/>
            <a:sym typeface="+mn-ea"/>
            <a:hlinkClick r:id="rId1" action="ppaction://hlinkfile"/>
          </a:endParaRPr>
        </a:p>
      </dsp:txBody>
      <dsp:txXfrm>
        <a:off x="3225518" y="0"/>
        <a:ext cx="4031897" cy="3340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7257415" cy="334010"/>
        <a:chOff x="0" y="0"/>
        <a:chExt cx="7257415" cy="334010"/>
      </a:xfrm>
    </dsp:grpSpPr>
    <dsp:sp modelId="{1450B55C-E4AF-4C4A-86D5-6F08C883C8A1}">
      <dsp:nvSpPr>
        <dsp:cNvPr id="3" name="五边形 2"/>
        <dsp:cNvSpPr/>
      </dsp:nvSpPr>
      <dsp:spPr bwMode="white">
        <a:xfrm>
          <a:off x="0" y="0"/>
          <a:ext cx="4031897" cy="334010"/>
        </a:xfrm>
        <a:prstGeom prst="homePlate">
          <a:avLst/>
        </a:prstGeom>
        <a:solidFill>
          <a:srgbClr val="CC0000"/>
        </a:solidFill>
      </dsp:spPr>
      <dsp:style>
        <a:lnRef idx="0">
          <a:schemeClr val="lt2"/>
        </a:lnRef>
        <a:fillRef idx="3">
          <a:schemeClr val="dk2"/>
        </a:fillRef>
        <a:effectRef idx="3">
          <a:scrgbClr r="0" g="0" b="0"/>
        </a:effectRef>
        <a:fontRef idx="minor">
          <a:schemeClr val="lt1"/>
        </a:fontRef>
      </dsp:style>
      <dsp:txBody>
        <a:bodyPr vert="horz" wrap="square" lIns="74676" tIns="37338" rIns="18669" bIns="37338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zh-CN" sz="1400"/>
            <a:t>收音机的分类</a:t>
          </a:r>
          <a:endParaRPr lang="zh-CN" altLang="zh-CN" sz="1400"/>
        </a:p>
      </dsp:txBody>
      <dsp:txXfrm>
        <a:off x="0" y="0"/>
        <a:ext cx="4031897" cy="334010"/>
      </dsp:txXfrm>
    </dsp:sp>
    <dsp:sp modelId="{CCC5DC8D-5A72-47F7-BB21-12B386F4CB4D}">
      <dsp:nvSpPr>
        <dsp:cNvPr id="4" name="燕尾形 3"/>
        <dsp:cNvSpPr/>
      </dsp:nvSpPr>
      <dsp:spPr bwMode="white">
        <a:xfrm>
          <a:off x="3225518" y="0"/>
          <a:ext cx="4031897" cy="334010"/>
        </a:xfrm>
        <a:prstGeom prst="chevron">
          <a:avLst/>
        </a:prstGeom>
        <a:solidFill>
          <a:srgbClr val="D9D9D9"/>
        </a:solidFill>
      </dsp:spPr>
      <dsp:style>
        <a:lnRef idx="0">
          <a:schemeClr val="lt2"/>
        </a:lnRef>
        <a:fillRef idx="3">
          <a:schemeClr val="dk2"/>
        </a:fillRef>
        <a:effectRef idx="3">
          <a:scrgbClr r="0" g="0" b="0"/>
        </a:effectRef>
        <a:fontRef idx="minor">
          <a:schemeClr val="lt1"/>
        </a:fontRef>
      </dsp:style>
      <dsp:txBody>
        <a:bodyPr vert="horz" wrap="square" lIns="56007" tIns="37338" rIns="18669" bIns="37338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  <a:hlinkClick r:id="rId1" action="ppaction://hlinkfile"/>
            </a:rPr>
            <a:t>超外差式调幅收音机的工作原理</a:t>
          </a:r>
          <a:endParaRPr lang="zh-CN" altLang="en-US" sz="1400" dirty="0">
            <a:solidFill>
              <a:schemeClr val="bg1"/>
            </a:solidFill>
            <a:latin typeface="宋体" panose="02010600030101010101" pitchFamily="2" charset="-122"/>
            <a:ea typeface="宋体" panose="02010600030101010101" pitchFamily="2" charset="-122"/>
            <a:sym typeface="+mn-ea"/>
            <a:hlinkClick r:id="rId1" action="ppaction://hlinkfile"/>
          </a:endParaRPr>
        </a:p>
      </dsp:txBody>
      <dsp:txXfrm>
        <a:off x="3225518" y="0"/>
        <a:ext cx="4031897" cy="3340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7257415" cy="334010"/>
        <a:chOff x="0" y="0"/>
        <a:chExt cx="7257415" cy="334010"/>
      </a:xfrm>
    </dsp:grpSpPr>
    <dsp:sp modelId="{1450B55C-E4AF-4C4A-86D5-6F08C883C8A1}">
      <dsp:nvSpPr>
        <dsp:cNvPr id="3" name="五边形 2"/>
        <dsp:cNvSpPr/>
      </dsp:nvSpPr>
      <dsp:spPr bwMode="white">
        <a:xfrm>
          <a:off x="0" y="0"/>
          <a:ext cx="4031897" cy="334010"/>
        </a:xfrm>
        <a:prstGeom prst="homePlate">
          <a:avLst/>
        </a:prstGeom>
        <a:solidFill>
          <a:srgbClr val="CC0000"/>
        </a:solidFill>
      </dsp:spPr>
      <dsp:style>
        <a:lnRef idx="0">
          <a:schemeClr val="lt2"/>
        </a:lnRef>
        <a:fillRef idx="3">
          <a:schemeClr val="dk2"/>
        </a:fillRef>
        <a:effectRef idx="3">
          <a:scrgbClr r="0" g="0" b="0"/>
        </a:effectRef>
        <a:fontRef idx="minor">
          <a:schemeClr val="lt1"/>
        </a:fontRef>
      </dsp:style>
      <dsp:txBody>
        <a:bodyPr vert="horz" wrap="square" lIns="74676" tIns="37338" rIns="18669" bIns="37338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zh-CN" sz="1400"/>
            <a:t>收音机的分类</a:t>
          </a:r>
          <a:endParaRPr lang="zh-CN" altLang="zh-CN" sz="1400"/>
        </a:p>
      </dsp:txBody>
      <dsp:txXfrm>
        <a:off x="0" y="0"/>
        <a:ext cx="4031897" cy="334010"/>
      </dsp:txXfrm>
    </dsp:sp>
    <dsp:sp modelId="{CCC5DC8D-5A72-47F7-BB21-12B386F4CB4D}">
      <dsp:nvSpPr>
        <dsp:cNvPr id="4" name="燕尾形 3"/>
        <dsp:cNvSpPr/>
      </dsp:nvSpPr>
      <dsp:spPr bwMode="white">
        <a:xfrm>
          <a:off x="3225518" y="0"/>
          <a:ext cx="4031897" cy="334010"/>
        </a:xfrm>
        <a:prstGeom prst="chevron">
          <a:avLst/>
        </a:prstGeom>
        <a:solidFill>
          <a:srgbClr val="D9D9D9"/>
        </a:solidFill>
      </dsp:spPr>
      <dsp:style>
        <a:lnRef idx="0">
          <a:schemeClr val="lt2"/>
        </a:lnRef>
        <a:fillRef idx="3">
          <a:schemeClr val="dk2"/>
        </a:fillRef>
        <a:effectRef idx="3">
          <a:scrgbClr r="0" g="0" b="0"/>
        </a:effectRef>
        <a:fontRef idx="minor">
          <a:schemeClr val="lt1"/>
        </a:fontRef>
      </dsp:style>
      <dsp:txBody>
        <a:bodyPr vert="horz" wrap="square" lIns="56007" tIns="37338" rIns="18669" bIns="37338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  <a:hlinkClick r:id="rId1" action="ppaction://hlinkfile"/>
            </a:rPr>
            <a:t>超外差式调幅收音机的工作原理</a:t>
          </a:r>
          <a:endParaRPr lang="zh-CN" altLang="en-US" sz="1400" dirty="0">
            <a:solidFill>
              <a:schemeClr val="bg1"/>
            </a:solidFill>
            <a:latin typeface="宋体" panose="02010600030101010101" pitchFamily="2" charset="-122"/>
            <a:ea typeface="宋体" panose="02010600030101010101" pitchFamily="2" charset="-122"/>
            <a:sym typeface="+mn-ea"/>
            <a:hlinkClick r:id="rId1" action="ppaction://hlinkfile"/>
          </a:endParaRPr>
        </a:p>
      </dsp:txBody>
      <dsp:txXfrm>
        <a:off x="3225518" y="0"/>
        <a:ext cx="4031897" cy="3340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7257415" cy="334010"/>
        <a:chOff x="0" y="0"/>
        <a:chExt cx="7257415" cy="334010"/>
      </a:xfrm>
    </dsp:grpSpPr>
    <dsp:sp modelId="{1450B55C-E4AF-4C4A-86D5-6F08C883C8A1}">
      <dsp:nvSpPr>
        <dsp:cNvPr id="3" name="五边形 2"/>
        <dsp:cNvSpPr/>
      </dsp:nvSpPr>
      <dsp:spPr bwMode="white">
        <a:xfrm>
          <a:off x="0" y="0"/>
          <a:ext cx="4031897" cy="334010"/>
        </a:xfrm>
        <a:prstGeom prst="homePlate">
          <a:avLst/>
        </a:prstGeom>
        <a:solidFill>
          <a:srgbClr val="CC0000"/>
        </a:solidFill>
      </dsp:spPr>
      <dsp:style>
        <a:lnRef idx="0">
          <a:schemeClr val="lt2"/>
        </a:lnRef>
        <a:fillRef idx="3">
          <a:schemeClr val="dk2"/>
        </a:fillRef>
        <a:effectRef idx="3">
          <a:scrgbClr r="0" g="0" b="0"/>
        </a:effectRef>
        <a:fontRef idx="minor">
          <a:schemeClr val="lt1"/>
        </a:fontRef>
      </dsp:style>
      <dsp:txBody>
        <a:bodyPr vert="horz" wrap="square" lIns="74676" tIns="37338" rIns="18669" bIns="37338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zh-CN" sz="1400"/>
            <a:t>收音机的分类</a:t>
          </a:r>
          <a:endParaRPr lang="zh-CN" altLang="zh-CN" sz="1400"/>
        </a:p>
      </dsp:txBody>
      <dsp:txXfrm>
        <a:off x="0" y="0"/>
        <a:ext cx="4031897" cy="334010"/>
      </dsp:txXfrm>
    </dsp:sp>
    <dsp:sp modelId="{CCC5DC8D-5A72-47F7-BB21-12B386F4CB4D}">
      <dsp:nvSpPr>
        <dsp:cNvPr id="4" name="燕尾形 3"/>
        <dsp:cNvSpPr/>
      </dsp:nvSpPr>
      <dsp:spPr bwMode="white">
        <a:xfrm>
          <a:off x="3225518" y="0"/>
          <a:ext cx="4031897" cy="334010"/>
        </a:xfrm>
        <a:prstGeom prst="chevron">
          <a:avLst/>
        </a:prstGeom>
        <a:solidFill>
          <a:srgbClr val="D9D9D9"/>
        </a:solidFill>
      </dsp:spPr>
      <dsp:style>
        <a:lnRef idx="0">
          <a:schemeClr val="lt2"/>
        </a:lnRef>
        <a:fillRef idx="3">
          <a:schemeClr val="dk2"/>
        </a:fillRef>
        <a:effectRef idx="3">
          <a:scrgbClr r="0" g="0" b="0"/>
        </a:effectRef>
        <a:fontRef idx="minor">
          <a:schemeClr val="lt1"/>
        </a:fontRef>
      </dsp:style>
      <dsp:txBody>
        <a:bodyPr vert="horz" wrap="square" lIns="56007" tIns="37338" rIns="18669" bIns="37338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  <a:hlinkClick r:id="rId1" action="ppaction://hlinkfile"/>
            </a:rPr>
            <a:t>超外差式调幅收音机的工作原理</a:t>
          </a:r>
          <a:endParaRPr lang="zh-CN" altLang="en-US" sz="1400" dirty="0">
            <a:solidFill>
              <a:schemeClr val="bg1"/>
            </a:solidFill>
            <a:latin typeface="宋体" panose="02010600030101010101" pitchFamily="2" charset="-122"/>
            <a:ea typeface="宋体" panose="02010600030101010101" pitchFamily="2" charset="-122"/>
            <a:sym typeface="+mn-ea"/>
            <a:hlinkClick r:id="rId1" action="ppaction://hlinkfile"/>
          </a:endParaRPr>
        </a:p>
      </dsp:txBody>
      <dsp:txXfrm>
        <a:off x="3225518" y="0"/>
        <a:ext cx="4031897" cy="3340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7257415" cy="334010"/>
        <a:chOff x="0" y="0"/>
        <a:chExt cx="7257415" cy="334010"/>
      </a:xfrm>
    </dsp:grpSpPr>
    <dsp:sp modelId="{1450B55C-E4AF-4C4A-86D5-6F08C883C8A1}">
      <dsp:nvSpPr>
        <dsp:cNvPr id="3" name="五边形 2"/>
        <dsp:cNvSpPr/>
      </dsp:nvSpPr>
      <dsp:spPr bwMode="white">
        <a:xfrm>
          <a:off x="0" y="0"/>
          <a:ext cx="4031897" cy="334010"/>
        </a:xfrm>
        <a:prstGeom prst="homePlate">
          <a:avLst/>
        </a:prstGeom>
        <a:solidFill>
          <a:srgbClr val="CC0000"/>
        </a:solidFill>
      </dsp:spPr>
      <dsp:style>
        <a:lnRef idx="0">
          <a:schemeClr val="lt2"/>
        </a:lnRef>
        <a:fillRef idx="3">
          <a:schemeClr val="dk2"/>
        </a:fillRef>
        <a:effectRef idx="3">
          <a:scrgbClr r="0" g="0" b="0"/>
        </a:effectRef>
        <a:fontRef idx="minor">
          <a:schemeClr val="lt1"/>
        </a:fontRef>
      </dsp:style>
      <dsp:txBody>
        <a:bodyPr vert="horz" wrap="square" lIns="74676" tIns="37338" rIns="18669" bIns="37338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zh-CN" sz="1400"/>
            <a:t>收音机的分类</a:t>
          </a:r>
          <a:endParaRPr lang="zh-CN" altLang="zh-CN" sz="1400"/>
        </a:p>
      </dsp:txBody>
      <dsp:txXfrm>
        <a:off x="0" y="0"/>
        <a:ext cx="4031897" cy="334010"/>
      </dsp:txXfrm>
    </dsp:sp>
    <dsp:sp modelId="{CCC5DC8D-5A72-47F7-BB21-12B386F4CB4D}">
      <dsp:nvSpPr>
        <dsp:cNvPr id="4" name="燕尾形 3"/>
        <dsp:cNvSpPr/>
      </dsp:nvSpPr>
      <dsp:spPr bwMode="white">
        <a:xfrm>
          <a:off x="3225518" y="0"/>
          <a:ext cx="4031897" cy="334010"/>
        </a:xfrm>
        <a:prstGeom prst="chevron">
          <a:avLst/>
        </a:prstGeom>
        <a:solidFill>
          <a:srgbClr val="D9D9D9"/>
        </a:solidFill>
      </dsp:spPr>
      <dsp:style>
        <a:lnRef idx="0">
          <a:schemeClr val="lt2"/>
        </a:lnRef>
        <a:fillRef idx="3">
          <a:schemeClr val="dk2"/>
        </a:fillRef>
        <a:effectRef idx="3">
          <a:scrgbClr r="0" g="0" b="0"/>
        </a:effectRef>
        <a:fontRef idx="minor">
          <a:schemeClr val="lt1"/>
        </a:fontRef>
      </dsp:style>
      <dsp:txBody>
        <a:bodyPr vert="horz" wrap="square" lIns="56007" tIns="37338" rIns="18669" bIns="37338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  <a:hlinkClick r:id="rId1" action="ppaction://hlinkfile"/>
            </a:rPr>
            <a:t>超外差式调幅收音机的工作原理</a:t>
          </a:r>
          <a:endParaRPr lang="zh-CN" altLang="en-US" sz="1400" dirty="0">
            <a:solidFill>
              <a:schemeClr val="bg1"/>
            </a:solidFill>
            <a:latin typeface="宋体" panose="02010600030101010101" pitchFamily="2" charset="-122"/>
            <a:ea typeface="宋体" panose="02010600030101010101" pitchFamily="2" charset="-122"/>
            <a:sym typeface="+mn-ea"/>
            <a:hlinkClick r:id="rId1" action="ppaction://hlinkfile"/>
          </a:endParaRPr>
        </a:p>
      </dsp:txBody>
      <dsp:txXfrm>
        <a:off x="3225518" y="0"/>
        <a:ext cx="4031897" cy="33401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7257415" cy="334010"/>
        <a:chOff x="0" y="0"/>
        <a:chExt cx="7257415" cy="334010"/>
      </a:xfrm>
    </dsp:grpSpPr>
    <dsp:sp modelId="{1450B55C-E4AF-4C4A-86D5-6F08C883C8A1}">
      <dsp:nvSpPr>
        <dsp:cNvPr id="3" name="五边形 2"/>
        <dsp:cNvSpPr/>
      </dsp:nvSpPr>
      <dsp:spPr bwMode="white">
        <a:xfrm>
          <a:off x="0" y="0"/>
          <a:ext cx="4031897" cy="334010"/>
        </a:xfrm>
        <a:prstGeom prst="homePlate">
          <a:avLst/>
        </a:prstGeom>
        <a:solidFill>
          <a:srgbClr val="CC0000"/>
        </a:solidFill>
      </dsp:spPr>
      <dsp:style>
        <a:lnRef idx="0">
          <a:schemeClr val="lt2"/>
        </a:lnRef>
        <a:fillRef idx="3">
          <a:schemeClr val="dk2"/>
        </a:fillRef>
        <a:effectRef idx="3">
          <a:scrgbClr r="0" g="0" b="0"/>
        </a:effectRef>
        <a:fontRef idx="minor">
          <a:schemeClr val="lt1"/>
        </a:fontRef>
      </dsp:style>
      <dsp:txBody>
        <a:bodyPr vert="horz" wrap="square" lIns="74676" tIns="37338" rIns="18669" bIns="37338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zh-CN" sz="1400"/>
            <a:t>收音机的分类</a:t>
          </a:r>
          <a:endParaRPr lang="zh-CN" altLang="zh-CN" sz="1400"/>
        </a:p>
      </dsp:txBody>
      <dsp:txXfrm>
        <a:off x="0" y="0"/>
        <a:ext cx="4031897" cy="334010"/>
      </dsp:txXfrm>
    </dsp:sp>
    <dsp:sp modelId="{CCC5DC8D-5A72-47F7-BB21-12B386F4CB4D}">
      <dsp:nvSpPr>
        <dsp:cNvPr id="4" name="燕尾形 3"/>
        <dsp:cNvSpPr/>
      </dsp:nvSpPr>
      <dsp:spPr bwMode="white">
        <a:xfrm>
          <a:off x="3225518" y="0"/>
          <a:ext cx="4031897" cy="334010"/>
        </a:xfrm>
        <a:prstGeom prst="chevron">
          <a:avLst/>
        </a:prstGeom>
        <a:solidFill>
          <a:srgbClr val="D9D9D9"/>
        </a:solidFill>
      </dsp:spPr>
      <dsp:style>
        <a:lnRef idx="0">
          <a:schemeClr val="lt2"/>
        </a:lnRef>
        <a:fillRef idx="3">
          <a:schemeClr val="dk2"/>
        </a:fillRef>
        <a:effectRef idx="3">
          <a:scrgbClr r="0" g="0" b="0"/>
        </a:effectRef>
        <a:fontRef idx="minor">
          <a:schemeClr val="lt1"/>
        </a:fontRef>
      </dsp:style>
      <dsp:txBody>
        <a:bodyPr vert="horz" wrap="square" lIns="56007" tIns="37338" rIns="18669" bIns="37338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  <a:hlinkClick r:id="rId1" action="ppaction://hlinkfile"/>
            </a:rPr>
            <a:t>超外差式调幅收音机的工作原理</a:t>
          </a:r>
          <a:endParaRPr lang="zh-CN" altLang="en-US" sz="1400" dirty="0">
            <a:solidFill>
              <a:schemeClr val="bg1"/>
            </a:solidFill>
            <a:latin typeface="宋体" panose="02010600030101010101" pitchFamily="2" charset="-122"/>
            <a:ea typeface="宋体" panose="02010600030101010101" pitchFamily="2" charset="-122"/>
            <a:sym typeface="+mn-ea"/>
            <a:hlinkClick r:id="rId1" action="ppaction://hlinkfile"/>
          </a:endParaRPr>
        </a:p>
      </dsp:txBody>
      <dsp:txXfrm>
        <a:off x="3225518" y="0"/>
        <a:ext cx="4031897" cy="33401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7257415" cy="334010"/>
        <a:chOff x="0" y="0"/>
        <a:chExt cx="7257415" cy="334010"/>
      </a:xfrm>
    </dsp:grpSpPr>
    <dsp:sp modelId="{1450B55C-E4AF-4C4A-86D5-6F08C883C8A1}">
      <dsp:nvSpPr>
        <dsp:cNvPr id="3" name="五边形 2"/>
        <dsp:cNvSpPr/>
      </dsp:nvSpPr>
      <dsp:spPr bwMode="white">
        <a:xfrm>
          <a:off x="0" y="0"/>
          <a:ext cx="4031897" cy="334010"/>
        </a:xfrm>
        <a:prstGeom prst="homePlate">
          <a:avLst/>
        </a:prstGeom>
        <a:solidFill>
          <a:srgbClr val="CC0000"/>
        </a:solidFill>
      </dsp:spPr>
      <dsp:style>
        <a:lnRef idx="0">
          <a:schemeClr val="lt2"/>
        </a:lnRef>
        <a:fillRef idx="3">
          <a:schemeClr val="dk2"/>
        </a:fillRef>
        <a:effectRef idx="3">
          <a:scrgbClr r="0" g="0" b="0"/>
        </a:effectRef>
        <a:fontRef idx="minor">
          <a:schemeClr val="lt1"/>
        </a:fontRef>
      </dsp:style>
      <dsp:txBody>
        <a:bodyPr vert="horz" wrap="square" lIns="74676" tIns="37338" rIns="18669" bIns="37338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zh-CN" sz="1400"/>
            <a:t>收音机的分类</a:t>
          </a:r>
          <a:endParaRPr lang="zh-CN" altLang="zh-CN" sz="1400"/>
        </a:p>
      </dsp:txBody>
      <dsp:txXfrm>
        <a:off x="0" y="0"/>
        <a:ext cx="4031897" cy="334010"/>
      </dsp:txXfrm>
    </dsp:sp>
    <dsp:sp modelId="{CCC5DC8D-5A72-47F7-BB21-12B386F4CB4D}">
      <dsp:nvSpPr>
        <dsp:cNvPr id="4" name="燕尾形 3"/>
        <dsp:cNvSpPr/>
      </dsp:nvSpPr>
      <dsp:spPr bwMode="white">
        <a:xfrm>
          <a:off x="3225518" y="0"/>
          <a:ext cx="4031897" cy="334010"/>
        </a:xfrm>
        <a:prstGeom prst="chevron">
          <a:avLst/>
        </a:prstGeom>
        <a:solidFill>
          <a:srgbClr val="D9D9D9"/>
        </a:solidFill>
      </dsp:spPr>
      <dsp:style>
        <a:lnRef idx="0">
          <a:schemeClr val="lt2"/>
        </a:lnRef>
        <a:fillRef idx="3">
          <a:schemeClr val="dk2"/>
        </a:fillRef>
        <a:effectRef idx="3">
          <a:scrgbClr r="0" g="0" b="0"/>
        </a:effectRef>
        <a:fontRef idx="minor">
          <a:schemeClr val="lt1"/>
        </a:fontRef>
      </dsp:style>
      <dsp:txBody>
        <a:bodyPr vert="horz" wrap="square" lIns="56007" tIns="37338" rIns="18669" bIns="37338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  <a:hlinkClick r:id="rId1" action="ppaction://hlinkfile"/>
            </a:rPr>
            <a:t>超外差式调幅收音机的工作原理</a:t>
          </a:r>
          <a:endParaRPr lang="zh-CN" altLang="en-US" sz="1400" dirty="0">
            <a:solidFill>
              <a:schemeClr val="bg1"/>
            </a:solidFill>
            <a:latin typeface="宋体" panose="02010600030101010101" pitchFamily="2" charset="-122"/>
            <a:ea typeface="宋体" panose="02010600030101010101" pitchFamily="2" charset="-122"/>
            <a:sym typeface="+mn-ea"/>
            <a:hlinkClick r:id="rId1" action="ppaction://hlinkfile"/>
          </a:endParaRPr>
        </a:p>
      </dsp:txBody>
      <dsp:txXfrm>
        <a:off x="3225518" y="0"/>
        <a:ext cx="4031897" cy="33401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7257415" cy="334010"/>
        <a:chOff x="0" y="0"/>
        <a:chExt cx="7257415" cy="334010"/>
      </a:xfrm>
    </dsp:grpSpPr>
    <dsp:sp modelId="{1450B55C-E4AF-4C4A-86D5-6F08C883C8A1}">
      <dsp:nvSpPr>
        <dsp:cNvPr id="3" name="五边形 2"/>
        <dsp:cNvSpPr/>
      </dsp:nvSpPr>
      <dsp:spPr bwMode="white">
        <a:xfrm>
          <a:off x="0" y="0"/>
          <a:ext cx="4031897" cy="334010"/>
        </a:xfrm>
        <a:prstGeom prst="homePlate">
          <a:avLst/>
        </a:prstGeom>
        <a:solidFill>
          <a:srgbClr val="CC0000"/>
        </a:solidFill>
      </dsp:spPr>
      <dsp:style>
        <a:lnRef idx="0">
          <a:schemeClr val="lt2"/>
        </a:lnRef>
        <a:fillRef idx="3">
          <a:schemeClr val="dk2"/>
        </a:fillRef>
        <a:effectRef idx="3">
          <a:scrgbClr r="0" g="0" b="0"/>
        </a:effectRef>
        <a:fontRef idx="minor">
          <a:schemeClr val="lt1"/>
        </a:fontRef>
      </dsp:style>
      <dsp:txBody>
        <a:bodyPr vert="horz" wrap="square" lIns="74676" tIns="37338" rIns="18669" bIns="37338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zh-CN" sz="1400"/>
            <a:t>收音机的分类</a:t>
          </a:r>
          <a:endParaRPr lang="zh-CN" altLang="zh-CN" sz="1400"/>
        </a:p>
      </dsp:txBody>
      <dsp:txXfrm>
        <a:off x="0" y="0"/>
        <a:ext cx="4031897" cy="334010"/>
      </dsp:txXfrm>
    </dsp:sp>
    <dsp:sp modelId="{CCC5DC8D-5A72-47F7-BB21-12B386F4CB4D}">
      <dsp:nvSpPr>
        <dsp:cNvPr id="4" name="燕尾形 3"/>
        <dsp:cNvSpPr/>
      </dsp:nvSpPr>
      <dsp:spPr bwMode="white">
        <a:xfrm>
          <a:off x="3225518" y="0"/>
          <a:ext cx="4031897" cy="334010"/>
        </a:xfrm>
        <a:prstGeom prst="chevron">
          <a:avLst/>
        </a:prstGeom>
        <a:solidFill>
          <a:srgbClr val="D9D9D9"/>
        </a:solidFill>
      </dsp:spPr>
      <dsp:style>
        <a:lnRef idx="0">
          <a:schemeClr val="lt2"/>
        </a:lnRef>
        <a:fillRef idx="3">
          <a:schemeClr val="dk2"/>
        </a:fillRef>
        <a:effectRef idx="3">
          <a:scrgbClr r="0" g="0" b="0"/>
        </a:effectRef>
        <a:fontRef idx="minor">
          <a:schemeClr val="lt1"/>
        </a:fontRef>
      </dsp:style>
      <dsp:txBody>
        <a:bodyPr vert="horz" wrap="square" lIns="56007" tIns="37338" rIns="18669" bIns="37338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  <a:hlinkClick r:id="rId1" action="ppaction://hlinkfile"/>
            </a:rPr>
            <a:t>超外差式调幅收音机的工作原理</a:t>
          </a:r>
          <a:endParaRPr lang="zh-CN" altLang="en-US" sz="1400" dirty="0">
            <a:solidFill>
              <a:schemeClr val="bg1"/>
            </a:solidFill>
            <a:latin typeface="宋体" panose="02010600030101010101" pitchFamily="2" charset="-122"/>
            <a:ea typeface="宋体" panose="02010600030101010101" pitchFamily="2" charset="-122"/>
            <a:sym typeface="+mn-ea"/>
            <a:hlinkClick r:id="rId1" action="ppaction://hlinkfile"/>
          </a:endParaRPr>
        </a:p>
      </dsp:txBody>
      <dsp:txXfrm>
        <a:off x="3225518" y="0"/>
        <a:ext cx="4031897" cy="33401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7257415" cy="334010"/>
        <a:chOff x="0" y="0"/>
        <a:chExt cx="7257415" cy="334010"/>
      </a:xfrm>
    </dsp:grpSpPr>
    <dsp:sp modelId="{1450B55C-E4AF-4C4A-86D5-6F08C883C8A1}">
      <dsp:nvSpPr>
        <dsp:cNvPr id="3" name="五边形 2"/>
        <dsp:cNvSpPr/>
      </dsp:nvSpPr>
      <dsp:spPr bwMode="white">
        <a:xfrm>
          <a:off x="0" y="0"/>
          <a:ext cx="4031897" cy="334010"/>
        </a:xfrm>
        <a:prstGeom prst="homePlate">
          <a:avLst/>
        </a:prstGeom>
        <a:solidFill>
          <a:srgbClr val="CC0000"/>
        </a:solidFill>
      </dsp:spPr>
      <dsp:style>
        <a:lnRef idx="0">
          <a:schemeClr val="lt2"/>
        </a:lnRef>
        <a:fillRef idx="3">
          <a:schemeClr val="dk2"/>
        </a:fillRef>
        <a:effectRef idx="3">
          <a:scrgbClr r="0" g="0" b="0"/>
        </a:effectRef>
        <a:fontRef idx="minor">
          <a:schemeClr val="lt1"/>
        </a:fontRef>
      </dsp:style>
      <dsp:txBody>
        <a:bodyPr vert="horz" wrap="square" lIns="74676" tIns="37338" rIns="18669" bIns="37338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zh-CN" sz="1400"/>
            <a:t>收音机的分类</a:t>
          </a:r>
          <a:endParaRPr lang="zh-CN" altLang="zh-CN" sz="1400"/>
        </a:p>
      </dsp:txBody>
      <dsp:txXfrm>
        <a:off x="0" y="0"/>
        <a:ext cx="4031897" cy="334010"/>
      </dsp:txXfrm>
    </dsp:sp>
    <dsp:sp modelId="{CCC5DC8D-5A72-47F7-BB21-12B386F4CB4D}">
      <dsp:nvSpPr>
        <dsp:cNvPr id="4" name="燕尾形 3"/>
        <dsp:cNvSpPr/>
      </dsp:nvSpPr>
      <dsp:spPr bwMode="white">
        <a:xfrm>
          <a:off x="3225518" y="0"/>
          <a:ext cx="4031897" cy="334010"/>
        </a:xfrm>
        <a:prstGeom prst="chevron">
          <a:avLst/>
        </a:prstGeom>
        <a:solidFill>
          <a:srgbClr val="D9D9D9"/>
        </a:solidFill>
      </dsp:spPr>
      <dsp:style>
        <a:lnRef idx="0">
          <a:schemeClr val="lt2"/>
        </a:lnRef>
        <a:fillRef idx="3">
          <a:schemeClr val="dk2"/>
        </a:fillRef>
        <a:effectRef idx="3">
          <a:scrgbClr r="0" g="0" b="0"/>
        </a:effectRef>
        <a:fontRef idx="minor">
          <a:schemeClr val="lt1"/>
        </a:fontRef>
      </dsp:style>
      <dsp:txBody>
        <a:bodyPr vert="horz" wrap="square" lIns="56007" tIns="37338" rIns="18669" bIns="37338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  <a:hlinkClick r:id="rId1" action="ppaction://hlinkfile"/>
            </a:rPr>
            <a:t>超外差式调幅收音机的工作原理</a:t>
          </a:r>
          <a:endParaRPr lang="zh-CN" altLang="en-US" sz="1400" dirty="0">
            <a:solidFill>
              <a:schemeClr val="bg1"/>
            </a:solidFill>
            <a:latin typeface="宋体" panose="02010600030101010101" pitchFamily="2" charset="-122"/>
            <a:ea typeface="宋体" panose="02010600030101010101" pitchFamily="2" charset="-122"/>
            <a:sym typeface="+mn-ea"/>
            <a:hlinkClick r:id="rId1" action="ppaction://hlinkfile"/>
          </a:endParaRPr>
        </a:p>
      </dsp:txBody>
      <dsp:txXfrm>
        <a:off x="3225518" y="0"/>
        <a:ext cx="4031897" cy="3340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type="homePlate" r:blip="" rot="180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type="chevron" r:blip="" rot="180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type="homePlate" r:blip="" rot="180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type="chevron" r:blip="" rot="180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type="homePlate" r:blip="" rot="180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type="chevron" r:blip="" rot="180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type="homePlate" r:blip="" rot="180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type="chevron" r:blip="" rot="180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type="homePlate" r:blip="" rot="180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type="chevron" r:blip="" rot="180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type="homePlate" r:blip="" rot="180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type="chevron" r:blip="" rot="180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type="homePlate" r:blip="" rot="180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type="chevron" r:blip="" rot="180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type="homePlate" r:blip="" rot="180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type="chevron" r:blip="" rot="180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type="homePlate" r:blip="" rot="180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type="chevron" r:blip="" rot="180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type="homePlate" r:blip="" rot="180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type="chevron" r:blip="" rot="180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type="homePlate" r:blip="" rot="180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type="chevron" r:blip="" rot="180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type="homePlate" r:blip="" rot="180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type="chevron" r:blip="" rot="180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type="homePlate" r:blip="" rot="180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type="chevron" r:blip="" rot="180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type="homePlate" r:blip="" rot="180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type="chevron" r:blip="" rot="180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type="homePlate" r:blip="" rot="180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type="chevron" r:blip="" rot="180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type="homePlate" r:blip="" rot="180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type="chevron" r:blip="" rot="180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type="homePlate" r:blip="" rot="180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type="chevron" r:blip="" rot="180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type="homePlate" r:blip="" rot="180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type="chevron" r:blip="" rot="180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type="homePlate" r:blip="" rot="180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type="chevron" r:blip="" rot="180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type="homePlate" r:blip="" rot="180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type="chevron" r:blip="" rot="180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type="homePlate" r:blip="" rot="180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type="chevron" r:blip="" rot="180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type="homePlate" r:blip="" rot="180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type="chevron" r:blip="" rot="180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type="homePlate" r:blip="" rot="180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type="chevron" r:blip="" rot="180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type="homePlate" r:blip="" rot="180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type="chevron" r:blip="" rot="180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type="homePlate" r:blip="" rot="180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type="chevron" r:blip="" rot="180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type="homePlate" r:blip="" rot="180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type="chevron" r:blip="" rot="180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type="homePlate" r:blip="" rot="180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type="chevron" r:blip="" rot="180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type="homePlate" r:blip="" rot="180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type="chevron" r:blip="" rot="180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type="homePlate" r:blip="" rot="180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type="chevron" r:blip="" rot="180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type="homePlate" r:blip="" rot="180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type="chevron" r:blip="" rot="180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type="homePlate" r:blip="" rot="180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type="chevron" r:blip="" rot="180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type="homePlate" r:blip="" rot="180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type="chevron" r:blip="" rot="180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type="homePlate" r:blip="" rot="180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type="chevron" r:blip="" rot="180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type="homePlate" r:blip="" rot="180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type="chevron" r:blip="" rot="180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9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0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2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3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5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6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7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8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9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0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2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728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97283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97284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zh-CN" b="1" dirty="0"/>
            </a:fld>
            <a:endParaRPr lang="en-US" altLang="zh-CN" b="1" dirty="0"/>
          </a:p>
        </p:txBody>
      </p:sp>
      <p:sp>
        <p:nvSpPr>
          <p:cNvPr id="28675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8676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zh-CN" b="1" dirty="0"/>
            </a:fld>
            <a:endParaRPr lang="en-US" altLang="zh-CN" b="1" dirty="0"/>
          </a:p>
        </p:txBody>
      </p:sp>
      <p:sp>
        <p:nvSpPr>
          <p:cNvPr id="28675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8676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zh-CN" b="1" dirty="0"/>
            </a:fld>
            <a:endParaRPr lang="en-US" altLang="zh-CN" b="1" dirty="0"/>
          </a:p>
        </p:txBody>
      </p:sp>
      <p:sp>
        <p:nvSpPr>
          <p:cNvPr id="28675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8676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zh-CN" b="1" dirty="0"/>
            </a:fld>
            <a:endParaRPr lang="en-US" altLang="zh-CN" b="1" dirty="0"/>
          </a:p>
        </p:txBody>
      </p:sp>
      <p:sp>
        <p:nvSpPr>
          <p:cNvPr id="28675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8676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zh-CN" b="1" dirty="0"/>
            </a:fld>
            <a:endParaRPr lang="en-US" altLang="zh-CN" b="1" dirty="0"/>
          </a:p>
        </p:txBody>
      </p:sp>
      <p:sp>
        <p:nvSpPr>
          <p:cNvPr id="28675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8676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95235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5236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zh-CN" b="1" dirty="0"/>
            </a:fld>
            <a:endParaRPr lang="en-US" altLang="zh-CN" b="1" dirty="0"/>
          </a:p>
        </p:txBody>
      </p:sp>
      <p:sp>
        <p:nvSpPr>
          <p:cNvPr id="28675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8676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zh-CN" b="1" dirty="0"/>
            </a:fld>
            <a:endParaRPr lang="en-US" altLang="zh-CN" b="1" dirty="0"/>
          </a:p>
        </p:txBody>
      </p:sp>
      <p:sp>
        <p:nvSpPr>
          <p:cNvPr id="28675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8676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zh-CN" b="1" dirty="0"/>
            </a:fld>
            <a:endParaRPr lang="en-US" altLang="zh-CN" b="1" dirty="0"/>
          </a:p>
        </p:txBody>
      </p:sp>
      <p:sp>
        <p:nvSpPr>
          <p:cNvPr id="28675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8676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4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112643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112644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4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112643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112644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4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112643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112644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595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125955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125956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4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112643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112644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95235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5236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95235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5236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95235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5236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95235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5236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4" Type="http://schemas.openxmlformats.org/officeDocument/2006/relationships/audio" Target="../media/audio1.wav"/><Relationship Id="rId3" Type="http://schemas.microsoft.com/office/2007/relationships/hdphoto" Target="../media/image3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7BB1-A3C7-46B1-A8BE-99326DD0C45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0410" y="4846003"/>
            <a:ext cx="2057400" cy="273844"/>
          </a:xfrm>
        </p:spPr>
        <p:txBody>
          <a:bodyPr/>
          <a:lstStyle/>
          <a:p>
            <a:fld id="{E5167C0D-1B84-42C0-BF4A-0FC9196ACF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7BB1-A3C7-46B1-A8BE-99326DD0C45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7C0D-1B84-42C0-BF4A-0FC9196ACF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7BB1-A3C7-46B1-A8BE-99326DD0C45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7C0D-1B84-42C0-BF4A-0FC9196ACF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-7938" y="4531519"/>
            <a:ext cx="9188451" cy="611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8000" contrast="3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270" y="0"/>
            <a:ext cx="9192260" cy="514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2000">
    <p:split/>
    <p:sndAc>
      <p:stSnd>
        <p:snd r:embed="rId4" name="push.wav"/>
      </p:stSnd>
    </p:sndAc>
  </p:transition>
  <p:timing>
    <p:tnLst>
      <p:par>
        <p:cTn id="1" dur="indefinite" restart="never" nodeType="tmRoot"/>
      </p:par>
    </p:tnLst>
  </p:timing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273844"/>
            <a:ext cx="7886700" cy="435887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5400" y="171450"/>
            <a:ext cx="7669213" cy="36552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/>
          <a:lstStyle/>
          <a:p>
            <a:pPr marL="443230" marR="0" lvl="0" indent="-266700" algn="l" defTabSz="914400" rtl="0" eaLnBrk="0" fontAlgn="base" latinLnBrk="0" hangingPunct="0">
              <a:lnSpc>
                <a:spcPct val="115000"/>
              </a:lnSpc>
              <a:spcBef>
                <a:spcPct val="25000"/>
              </a:spcBef>
              <a:spcAft>
                <a:spcPct val="2500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n"/>
              <a:defRPr/>
            </a:pPr>
            <a:endParaRPr kumimoji="0" lang="zh-CN" altLang="en-US" sz="3200" b="1" i="0" u="none" strike="noStrike" kern="0" cap="none" spc="0" normalizeH="0" baseline="0" noProof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标题和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表占位符 2"/>
          <p:cNvSpPr>
            <a:spLocks noGrp="1"/>
          </p:cNvSpPr>
          <p:nvPr>
            <p:ph type="chart" idx="1"/>
          </p:nvPr>
        </p:nvSpPr>
        <p:spPr>
          <a:xfrm>
            <a:off x="685800" y="1485900"/>
            <a:ext cx="7772400" cy="30861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1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B615F6E-2EB6-4EFE-B271-66FA7E149DA9}" type="slidenum">
              <a:rPr kumimoji="1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7BB1-A3C7-46B1-A8BE-99326DD0C45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7C0D-1B84-42C0-BF4A-0FC9196ACFAA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未标题-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55610" y="8255"/>
            <a:ext cx="1078865" cy="1047115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7BB1-A3C7-46B1-A8BE-99326DD0C45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7C0D-1B84-42C0-BF4A-0FC9196ACF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7BB1-A3C7-46B1-A8BE-99326DD0C45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8030" y="4824413"/>
            <a:ext cx="2057400" cy="273844"/>
          </a:xfrm>
        </p:spPr>
        <p:txBody>
          <a:bodyPr/>
          <a:lstStyle/>
          <a:p>
            <a:fld id="{E5167C0D-1B84-42C0-BF4A-0FC9196ACF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7BB1-A3C7-46B1-A8BE-99326DD0C45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7C0D-1B84-42C0-BF4A-0FC9196ACF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7BB1-A3C7-46B1-A8BE-99326DD0C45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7C0D-1B84-42C0-BF4A-0FC9196ACF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7BB1-A3C7-46B1-A8BE-99326DD0C45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77075" y="4824413"/>
            <a:ext cx="2057400" cy="273844"/>
          </a:xfrm>
        </p:spPr>
        <p:txBody>
          <a:bodyPr/>
          <a:lstStyle/>
          <a:p>
            <a:fld id="{E5167C0D-1B84-42C0-BF4A-0FC9196ACFAA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未标题-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55610" y="8255"/>
            <a:ext cx="1078865" cy="1047115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7BB1-A3C7-46B1-A8BE-99326DD0C45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7C0D-1B84-42C0-BF4A-0FC9196ACF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7BB1-A3C7-46B1-A8BE-99326DD0C45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7C0D-1B84-42C0-BF4A-0FC9196ACF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8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97BB1-A3C7-46B1-A8BE-99326DD0C45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3425" y="485362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67C0D-1B84-42C0-BF4A-0FC9196ACFA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23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microsoft.com/office/2007/relationships/diagramDrawing" Target="../diagrams/drawing2.xml"/><Relationship Id="rId7" Type="http://schemas.openxmlformats.org/officeDocument/2006/relationships/diagramColors" Target="../diagrams/colors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0" Type="http://schemas.openxmlformats.org/officeDocument/2006/relationships/slideLayout" Target="../slideLayouts/slideLayout2.xml"/><Relationship Id="rId1" Type="http://schemas.openxmlformats.org/officeDocument/2006/relationships/hyperlink" Target="&#35270;&#39057;\&#22768;&#38899;&#20449;&#21495;&#30340;&#21457;&#23556;&#19982;&#25509;&#25910;.flv" TargetMode="Externa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25.xml"/><Relationship Id="rId5" Type="http://schemas.microsoft.com/office/2007/relationships/diagramDrawing" Target="../diagrams/drawing3.xml"/><Relationship Id="rId4" Type="http://schemas.openxmlformats.org/officeDocument/2006/relationships/diagramColors" Target="../diagrams/colors3.xml"/><Relationship Id="rId3" Type="http://schemas.openxmlformats.org/officeDocument/2006/relationships/diagramQuickStyle" Target="../diagrams/quickStyle3.xml"/><Relationship Id="rId2" Type="http://schemas.openxmlformats.org/officeDocument/2006/relationships/diagramLayout" Target="../diagrams/layout3.xml"/><Relationship Id="rId1" Type="http://schemas.openxmlformats.org/officeDocument/2006/relationships/diagramData" Target="../diagrams/data3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tags" Target="../tags/tag26.xml"/><Relationship Id="rId7" Type="http://schemas.microsoft.com/office/2007/relationships/diagramDrawing" Target="../diagrams/drawing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3" Type="http://schemas.openxmlformats.org/officeDocument/2006/relationships/diagramData" Target="../diagrams/data4.xml"/><Relationship Id="rId2" Type="http://schemas.openxmlformats.org/officeDocument/2006/relationships/image" Target="../media/image13.png"/><Relationship Id="rId10" Type="http://schemas.openxmlformats.org/officeDocument/2006/relationships/vmlDrawing" Target="../drawings/vmlDrawing1.vml"/><Relationship Id="rId1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tags" Target="../tags/tag27.xml"/><Relationship Id="rId7" Type="http://schemas.microsoft.com/office/2007/relationships/diagramDrawing" Target="../diagrams/drawing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3" Type="http://schemas.openxmlformats.org/officeDocument/2006/relationships/diagramData" Target="../diagrams/data5.xml"/><Relationship Id="rId2" Type="http://schemas.openxmlformats.org/officeDocument/2006/relationships/image" Target="../media/image14.png"/><Relationship Id="rId10" Type="http://schemas.openxmlformats.org/officeDocument/2006/relationships/vmlDrawing" Target="../drawings/vmlDrawing2.vml"/><Relationship Id="rId1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28.xml"/><Relationship Id="rId5" Type="http://schemas.microsoft.com/office/2007/relationships/diagramDrawing" Target="../diagrams/drawing6.xml"/><Relationship Id="rId4" Type="http://schemas.openxmlformats.org/officeDocument/2006/relationships/diagramColors" Target="../diagrams/colors6.xml"/><Relationship Id="rId3" Type="http://schemas.openxmlformats.org/officeDocument/2006/relationships/diagramQuickStyle" Target="../diagrams/quickStyle6.xml"/><Relationship Id="rId2" Type="http://schemas.openxmlformats.org/officeDocument/2006/relationships/diagramLayout" Target="../diagrams/layout6.xml"/><Relationship Id="rId1" Type="http://schemas.openxmlformats.org/officeDocument/2006/relationships/diagramData" Target="../diagrams/data6.xml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29.xml"/><Relationship Id="rId5" Type="http://schemas.microsoft.com/office/2007/relationships/diagramDrawing" Target="../diagrams/drawing7.xml"/><Relationship Id="rId4" Type="http://schemas.openxmlformats.org/officeDocument/2006/relationships/diagramColors" Target="../diagrams/colors7.xml"/><Relationship Id="rId3" Type="http://schemas.openxmlformats.org/officeDocument/2006/relationships/diagramQuickStyle" Target="../diagrams/quickStyle7.xml"/><Relationship Id="rId2" Type="http://schemas.openxmlformats.org/officeDocument/2006/relationships/diagramLayout" Target="../diagrams/layout7.xml"/><Relationship Id="rId1" Type="http://schemas.openxmlformats.org/officeDocument/2006/relationships/diagramData" Target="../diagrams/data7.xml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30.xml"/><Relationship Id="rId5" Type="http://schemas.microsoft.com/office/2007/relationships/diagramDrawing" Target="../diagrams/drawing8.xml"/><Relationship Id="rId4" Type="http://schemas.openxmlformats.org/officeDocument/2006/relationships/diagramColors" Target="../diagrams/colors8.xml"/><Relationship Id="rId3" Type="http://schemas.openxmlformats.org/officeDocument/2006/relationships/diagramQuickStyle" Target="../diagrams/quickStyle8.xml"/><Relationship Id="rId2" Type="http://schemas.openxmlformats.org/officeDocument/2006/relationships/diagramLayout" Target="../diagrams/layout8.xml"/><Relationship Id="rId1" Type="http://schemas.openxmlformats.org/officeDocument/2006/relationships/diagramData" Target="../diagrams/data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31.xml"/><Relationship Id="rId5" Type="http://schemas.microsoft.com/office/2007/relationships/diagramDrawing" Target="../diagrams/drawing9.xml"/><Relationship Id="rId4" Type="http://schemas.openxmlformats.org/officeDocument/2006/relationships/diagramColors" Target="../diagrams/colors9.xml"/><Relationship Id="rId3" Type="http://schemas.openxmlformats.org/officeDocument/2006/relationships/diagramQuickStyle" Target="../diagrams/quickStyle9.xml"/><Relationship Id="rId2" Type="http://schemas.openxmlformats.org/officeDocument/2006/relationships/diagramLayout" Target="../diagrams/layout9.xml"/><Relationship Id="rId1" Type="http://schemas.openxmlformats.org/officeDocument/2006/relationships/diagramData" Target="../diagrams/data9.xml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32.xml"/><Relationship Id="rId5" Type="http://schemas.microsoft.com/office/2007/relationships/diagramDrawing" Target="../diagrams/drawing10.xml"/><Relationship Id="rId4" Type="http://schemas.openxmlformats.org/officeDocument/2006/relationships/diagramColors" Target="../diagrams/colors10.xml"/><Relationship Id="rId3" Type="http://schemas.openxmlformats.org/officeDocument/2006/relationships/diagramQuickStyle" Target="../diagrams/quickStyle10.xml"/><Relationship Id="rId2" Type="http://schemas.openxmlformats.org/officeDocument/2006/relationships/diagramLayout" Target="../diagrams/layout10.xml"/><Relationship Id="rId1" Type="http://schemas.openxmlformats.org/officeDocument/2006/relationships/diagramData" Target="../diagrams/data10.xml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33.xml"/><Relationship Id="rId5" Type="http://schemas.microsoft.com/office/2007/relationships/diagramDrawing" Target="../diagrams/drawing11.xml"/><Relationship Id="rId4" Type="http://schemas.openxmlformats.org/officeDocument/2006/relationships/diagramColors" Target="../diagrams/colors11.xml"/><Relationship Id="rId3" Type="http://schemas.openxmlformats.org/officeDocument/2006/relationships/diagramQuickStyle" Target="../diagrams/quickStyle11.xml"/><Relationship Id="rId2" Type="http://schemas.openxmlformats.org/officeDocument/2006/relationships/diagramLayout" Target="../diagrams/layout11.xml"/><Relationship Id="rId1" Type="http://schemas.openxmlformats.org/officeDocument/2006/relationships/diagramData" Target="../diagrams/data1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7" Type="http://schemas.openxmlformats.org/officeDocument/2006/relationships/tags" Target="../tags/tag34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hyperlink" Target="&#35270;&#39057;\&#25910;&#38899;&#26426;&#30005;&#36335;&#21450;&#20854;&#20803;&#20214;.flv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35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36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3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audio" Target="../media/audio2.wav"/><Relationship Id="rId7" Type="http://schemas.microsoft.com/office/2007/relationships/diagramDrawing" Target="../diagrams/drawing16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Relationship Id="rId3" Type="http://schemas.openxmlformats.org/officeDocument/2006/relationships/diagramData" Target="../diagrams/data16.xml"/><Relationship Id="rId2" Type="http://schemas.openxmlformats.org/officeDocument/2006/relationships/tags" Target="../tags/tag38.xml"/><Relationship Id="rId10" Type="http://schemas.openxmlformats.org/officeDocument/2006/relationships/notesSlide" Target="../notesSlides/notesSlide12.xml"/><Relationship Id="rId1" Type="http://schemas.openxmlformats.org/officeDocument/2006/relationships/image" Target="../media/image18.GIF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3.xml"/><Relationship Id="rId8" Type="http://schemas.openxmlformats.org/officeDocument/2006/relationships/slideLayout" Target="../slideLayouts/slideLayout2.xml"/><Relationship Id="rId7" Type="http://schemas.microsoft.com/office/2007/relationships/diagramDrawing" Target="../diagrams/drawing17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Relationship Id="rId3" Type="http://schemas.openxmlformats.org/officeDocument/2006/relationships/diagramData" Target="../diagrams/data17.xml"/><Relationship Id="rId2" Type="http://schemas.openxmlformats.org/officeDocument/2006/relationships/image" Target="../media/image19.png"/><Relationship Id="rId1" Type="http://schemas.openxmlformats.org/officeDocument/2006/relationships/tags" Target="../tags/tag39.xml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tags" Target="../tags/tag40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vmlDrawing" Target="../drawings/vmlDrawing3.vml"/><Relationship Id="rId4" Type="http://schemas.openxmlformats.org/officeDocument/2006/relationships/slideLayout" Target="../slideLayouts/slideLayout15.xml"/><Relationship Id="rId3" Type="http://schemas.openxmlformats.org/officeDocument/2006/relationships/tags" Target="../tags/tag41.xml"/><Relationship Id="rId2" Type="http://schemas.openxmlformats.org/officeDocument/2006/relationships/image" Target="../media/image21.wmf"/><Relationship Id="rId1" Type="http://schemas.openxmlformats.org/officeDocument/2006/relationships/oleObject" Target="../embeddings/oleObject3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42.xml"/><Relationship Id="rId1" Type="http://schemas.openxmlformats.org/officeDocument/2006/relationships/image" Target="../media/image2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9.xml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50.xml"/><Relationship Id="rId1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4.xml"/><Relationship Id="rId2" Type="http://schemas.openxmlformats.org/officeDocument/2006/relationships/image" Target="../media/image5.jpeg"/><Relationship Id="rId1" Type="http://schemas.openxmlformats.org/officeDocument/2006/relationships/tags" Target="../tags/tag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41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4.vml"/><Relationship Id="rId4" Type="http://schemas.openxmlformats.org/officeDocument/2006/relationships/slideLayout" Target="../slideLayouts/slideLayout15.xml"/><Relationship Id="rId3" Type="http://schemas.openxmlformats.org/officeDocument/2006/relationships/tags" Target="../tags/tag53.xml"/><Relationship Id="rId2" Type="http://schemas.openxmlformats.org/officeDocument/2006/relationships/image" Target="../media/image21.wmf"/><Relationship Id="rId1" Type="http://schemas.openxmlformats.org/officeDocument/2006/relationships/oleObject" Target="../embeddings/oleObject4.bin"/></Relationships>
</file>

<file path=ppt/slides/_rels/slide42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5.vml"/><Relationship Id="rId6" Type="http://schemas.openxmlformats.org/officeDocument/2006/relationships/slideLayout" Target="../slideLayouts/slideLayout15.xml"/><Relationship Id="rId5" Type="http://schemas.openxmlformats.org/officeDocument/2006/relationships/tags" Target="../tags/tag54.xml"/><Relationship Id="rId4" Type="http://schemas.openxmlformats.org/officeDocument/2006/relationships/image" Target="../media/image21.wmf"/><Relationship Id="rId3" Type="http://schemas.openxmlformats.org/officeDocument/2006/relationships/oleObject" Target="../embeddings/oleObject5.bin"/><Relationship Id="rId2" Type="http://schemas.openxmlformats.org/officeDocument/2006/relationships/hyperlink" Target="&#35270;&#39057;\&#27491;&#24358;&#27874;&#25391;&#33633;&#30005;&#36335;.flv" TargetMode="External"/><Relationship Id="rId1" Type="http://schemas.openxmlformats.org/officeDocument/2006/relationships/hyperlink" Target="&#35270;&#39057;\&#25910;&#38899;&#26426;&#39640;&#25918;&#21644;&#28151;&#39057;&#30005;&#36335;.flv" TargetMode="External"/></Relationships>
</file>

<file path=ppt/slides/_rels/slide43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6.vml"/><Relationship Id="rId4" Type="http://schemas.openxmlformats.org/officeDocument/2006/relationships/slideLayout" Target="../slideLayouts/slideLayout15.xml"/><Relationship Id="rId3" Type="http://schemas.openxmlformats.org/officeDocument/2006/relationships/tags" Target="../tags/tag55.xml"/><Relationship Id="rId2" Type="http://schemas.openxmlformats.org/officeDocument/2006/relationships/image" Target="../media/image21.wmf"/><Relationship Id="rId1" Type="http://schemas.openxmlformats.org/officeDocument/2006/relationships/oleObject" Target="../embeddings/oleObject6.bin"/></Relationships>
</file>

<file path=ppt/slides/_rels/slide44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7.vml"/><Relationship Id="rId5" Type="http://schemas.openxmlformats.org/officeDocument/2006/relationships/slideLayout" Target="../slideLayouts/slideLayout15.xml"/><Relationship Id="rId4" Type="http://schemas.openxmlformats.org/officeDocument/2006/relationships/tags" Target="../tags/tag56.xml"/><Relationship Id="rId3" Type="http://schemas.openxmlformats.org/officeDocument/2006/relationships/image" Target="../media/image21.wmf"/><Relationship Id="rId2" Type="http://schemas.openxmlformats.org/officeDocument/2006/relationships/oleObject" Target="../embeddings/oleObject7.bin"/><Relationship Id="rId1" Type="http://schemas.openxmlformats.org/officeDocument/2006/relationships/hyperlink" Target="&#35270;&#39057;\&#28151;&#39057;&#30005;&#36335;&#21407;&#29702;&#21450;&#30005;&#36335;&#20998;&#26512;.flv" TargetMode="External"/></Relationships>
</file>

<file path=ppt/slides/_rels/slide45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8.vml"/><Relationship Id="rId4" Type="http://schemas.openxmlformats.org/officeDocument/2006/relationships/slideLayout" Target="../slideLayouts/slideLayout15.xml"/><Relationship Id="rId3" Type="http://schemas.openxmlformats.org/officeDocument/2006/relationships/tags" Target="../tags/tag57.xml"/><Relationship Id="rId2" Type="http://schemas.openxmlformats.org/officeDocument/2006/relationships/image" Target="../media/image21.wmf"/><Relationship Id="rId1" Type="http://schemas.openxmlformats.org/officeDocument/2006/relationships/oleObject" Target="../embeddings/oleObject8.bin"/></Relationships>
</file>

<file path=ppt/slides/_rels/slide46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9.vml"/><Relationship Id="rId4" Type="http://schemas.openxmlformats.org/officeDocument/2006/relationships/slideLayout" Target="../slideLayouts/slideLayout15.xml"/><Relationship Id="rId3" Type="http://schemas.openxmlformats.org/officeDocument/2006/relationships/tags" Target="../tags/tag58.xml"/><Relationship Id="rId2" Type="http://schemas.openxmlformats.org/officeDocument/2006/relationships/image" Target="../media/image21.wmf"/><Relationship Id="rId1" Type="http://schemas.openxmlformats.org/officeDocument/2006/relationships/oleObject" Target="../embeddings/oleObject9.bin"/></Relationships>
</file>

<file path=ppt/slides/_rels/slide47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0.vml"/><Relationship Id="rId4" Type="http://schemas.openxmlformats.org/officeDocument/2006/relationships/slideLayout" Target="../slideLayouts/slideLayout15.xml"/><Relationship Id="rId3" Type="http://schemas.openxmlformats.org/officeDocument/2006/relationships/tags" Target="../tags/tag59.xml"/><Relationship Id="rId2" Type="http://schemas.openxmlformats.org/officeDocument/2006/relationships/image" Target="../media/image21.wmf"/><Relationship Id="rId1" Type="http://schemas.openxmlformats.org/officeDocument/2006/relationships/oleObject" Target="../embeddings/oleObject10.bin"/></Relationships>
</file>

<file path=ppt/slides/_rels/slide48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1.vml"/><Relationship Id="rId4" Type="http://schemas.openxmlformats.org/officeDocument/2006/relationships/slideLayout" Target="../slideLayouts/slideLayout15.xml"/><Relationship Id="rId3" Type="http://schemas.openxmlformats.org/officeDocument/2006/relationships/tags" Target="../tags/tag60.xml"/><Relationship Id="rId2" Type="http://schemas.openxmlformats.org/officeDocument/2006/relationships/image" Target="../media/image21.wmf"/><Relationship Id="rId1" Type="http://schemas.openxmlformats.org/officeDocument/2006/relationships/oleObject" Target="../embeddings/oleObject11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1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7.xml"/><Relationship Id="rId3" Type="http://schemas.openxmlformats.org/officeDocument/2006/relationships/image" Target="../media/image6.png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5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1" Type="http://schemas.openxmlformats.org/officeDocument/2006/relationships/tags" Target="../tags/tag62.xml"/></Relationships>
</file>

<file path=ppt/slides/_rels/slide5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1" Type="http://schemas.openxmlformats.org/officeDocument/2006/relationships/tags" Target="../tags/tag63.xml"/></Relationships>
</file>

<file path=ppt/slides/_rels/slide5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1" Type="http://schemas.openxmlformats.org/officeDocument/2006/relationships/tags" Target="../tags/tag64.xml"/></Relationships>
</file>

<file path=ppt/slides/_rels/slide5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1" Type="http://schemas.openxmlformats.org/officeDocument/2006/relationships/tags" Target="../tags/tag65.xml"/></Relationships>
</file>

<file path=ppt/slides/_rels/slide5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9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5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0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1.xml"/></Relationships>
</file>

<file path=ppt/slides/_rels/slide5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2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72.xml"/><Relationship Id="rId1" Type="http://schemas.openxmlformats.org/officeDocument/2006/relationships/image" Target="../media/image27.jpeg"/></Relationships>
</file>

<file path=ppt/slides/_rels/slide5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3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73.xml"/><Relationship Id="rId1" Type="http://schemas.openxmlformats.org/officeDocument/2006/relationships/image" Target="../media/image27.jpeg"/></Relationships>
</file>

<file path=ppt/slides/_rels/slide5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4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74.xml"/><Relationship Id="rId1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5.xml"/></Relationships>
</file>

<file path=ppt/slides/_rels/slide6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1" Type="http://schemas.openxmlformats.org/officeDocument/2006/relationships/tags" Target="../tags/tag76.xml"/></Relationships>
</file>

<file path=ppt/slides/_rels/slide6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7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1" Type="http://schemas.openxmlformats.org/officeDocument/2006/relationships/tags" Target="../tags/tag7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1.xml"/><Relationship Id="rId3" Type="http://schemas.openxmlformats.org/officeDocument/2006/relationships/image" Target="../media/image8.png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9.png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37      (向天歌演示原创作品：www.TopPPT.cn)"/>
          <p:cNvSpPr/>
          <p:nvPr/>
        </p:nvSpPr>
        <p:spPr>
          <a:xfrm rot="19177476">
            <a:off x="6119362" y="234489"/>
            <a:ext cx="4262813" cy="4010365"/>
          </a:xfrm>
          <a:custGeom>
            <a:avLst/>
            <a:gdLst>
              <a:gd name="connsiteX0" fmla="*/ 699354 w 5683751"/>
              <a:gd name="connsiteY0" fmla="*/ 2660654 h 5347153"/>
              <a:gd name="connsiteX1" fmla="*/ 699354 w 5683751"/>
              <a:gd name="connsiteY1" fmla="*/ 4647799 h 5347153"/>
              <a:gd name="connsiteX2" fmla="*/ 2720656 w 5683751"/>
              <a:gd name="connsiteY2" fmla="*/ 4654875 h 5347153"/>
              <a:gd name="connsiteX3" fmla="*/ 2131993 w 5683751"/>
              <a:gd name="connsiteY3" fmla="*/ 5347153 h 5347153"/>
              <a:gd name="connsiteX4" fmla="*/ 0 w 5683751"/>
              <a:gd name="connsiteY4" fmla="*/ 5347153 h 5347153"/>
              <a:gd name="connsiteX5" fmla="*/ 0 w 5683751"/>
              <a:gd name="connsiteY5" fmla="*/ 2660489 h 5347153"/>
              <a:gd name="connsiteX6" fmla="*/ 2808800 w 5683751"/>
              <a:gd name="connsiteY6" fmla="*/ 0 h 5347153"/>
              <a:gd name="connsiteX7" fmla="*/ 2832652 w 5683751"/>
              <a:gd name="connsiteY7" fmla="*/ 699354 h 5347153"/>
              <a:gd name="connsiteX8" fmla="*/ 699354 w 5683751"/>
              <a:gd name="connsiteY8" fmla="*/ 699354 h 5347153"/>
              <a:gd name="connsiteX9" fmla="*/ 699354 w 5683751"/>
              <a:gd name="connsiteY9" fmla="*/ 2481295 h 5347153"/>
              <a:gd name="connsiteX10" fmla="*/ 0 w 5683751"/>
              <a:gd name="connsiteY10" fmla="*/ 2481130 h 5347153"/>
              <a:gd name="connsiteX11" fmla="*/ 0 w 5683751"/>
              <a:gd name="connsiteY11" fmla="*/ 0 h 5347153"/>
              <a:gd name="connsiteX12" fmla="*/ 4307551 w 5683751"/>
              <a:gd name="connsiteY12" fmla="*/ 0 h 5347153"/>
              <a:gd name="connsiteX13" fmla="*/ 5683751 w 5683751"/>
              <a:gd name="connsiteY13" fmla="*/ 1170220 h 5347153"/>
              <a:gd name="connsiteX14" fmla="*/ 5080222 w 5683751"/>
              <a:gd name="connsiteY14" fmla="*/ 1879981 h 5347153"/>
              <a:gd name="connsiteX15" fmla="*/ 5080546 w 5683751"/>
              <a:gd name="connsiteY15" fmla="*/ 1701265 h 5347153"/>
              <a:gd name="connsiteX16" fmla="*/ 5081521 w 5683751"/>
              <a:gd name="connsiteY16" fmla="*/ 699354 h 5347153"/>
              <a:gd name="connsiteX17" fmla="*/ 3041115 w 5683751"/>
              <a:gd name="connsiteY17" fmla="*/ 699354 h 5347153"/>
              <a:gd name="connsiteX18" fmla="*/ 3017264 w 5683751"/>
              <a:gd name="connsiteY18" fmla="*/ 0 h 5347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83751" h="5347153">
                <a:moveTo>
                  <a:pt x="699354" y="2660654"/>
                </a:moveTo>
                <a:lnTo>
                  <a:pt x="699354" y="4647799"/>
                </a:lnTo>
                <a:lnTo>
                  <a:pt x="2720656" y="4654875"/>
                </a:lnTo>
                <a:lnTo>
                  <a:pt x="2131993" y="5347153"/>
                </a:lnTo>
                <a:lnTo>
                  <a:pt x="0" y="5347153"/>
                </a:lnTo>
                <a:lnTo>
                  <a:pt x="0" y="2660489"/>
                </a:lnTo>
                <a:close/>
                <a:moveTo>
                  <a:pt x="2808800" y="0"/>
                </a:moveTo>
                <a:lnTo>
                  <a:pt x="2832652" y="699354"/>
                </a:lnTo>
                <a:lnTo>
                  <a:pt x="699354" y="699354"/>
                </a:lnTo>
                <a:lnTo>
                  <a:pt x="699354" y="2481295"/>
                </a:lnTo>
                <a:lnTo>
                  <a:pt x="0" y="2481130"/>
                </a:lnTo>
                <a:lnTo>
                  <a:pt x="0" y="0"/>
                </a:lnTo>
                <a:close/>
                <a:moveTo>
                  <a:pt x="4307551" y="0"/>
                </a:moveTo>
                <a:lnTo>
                  <a:pt x="5683751" y="1170220"/>
                </a:lnTo>
                <a:lnTo>
                  <a:pt x="5080222" y="1879981"/>
                </a:lnTo>
                <a:lnTo>
                  <a:pt x="5080546" y="1701265"/>
                </a:lnTo>
                <a:cubicBezTo>
                  <a:pt x="5081157" y="1364859"/>
                  <a:pt x="5081625" y="1029670"/>
                  <a:pt x="5081521" y="699354"/>
                </a:cubicBezTo>
                <a:lnTo>
                  <a:pt x="3041115" y="699354"/>
                </a:lnTo>
                <a:lnTo>
                  <a:pt x="3017264" y="0"/>
                </a:lnTo>
                <a:close/>
              </a:path>
            </a:pathLst>
          </a:cu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015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25" name="Freeform 38      (向天歌演示原创作品：www.TopPPT.cn)"/>
          <p:cNvSpPr/>
          <p:nvPr/>
        </p:nvSpPr>
        <p:spPr>
          <a:xfrm rot="19177476">
            <a:off x="7844664" y="988348"/>
            <a:ext cx="2598672" cy="3056087"/>
          </a:xfrm>
          <a:custGeom>
            <a:avLst/>
            <a:gdLst>
              <a:gd name="connsiteX0" fmla="*/ 699354 w 3464896"/>
              <a:gd name="connsiteY0" fmla="*/ 2076448 h 4074783"/>
              <a:gd name="connsiteX1" fmla="*/ 699354 w 3464896"/>
              <a:gd name="connsiteY1" fmla="*/ 3252330 h 4074783"/>
              <a:gd name="connsiteX2" fmla="*/ 0 w 3464896"/>
              <a:gd name="connsiteY2" fmla="*/ 4074783 h 4074783"/>
              <a:gd name="connsiteX3" fmla="*/ 0 w 3464896"/>
              <a:gd name="connsiteY3" fmla="*/ 2076283 h 4074783"/>
              <a:gd name="connsiteX4" fmla="*/ 1684570 w 3464896"/>
              <a:gd name="connsiteY4" fmla="*/ 0 h 4074783"/>
              <a:gd name="connsiteX5" fmla="*/ 1708421 w 3464896"/>
              <a:gd name="connsiteY5" fmla="*/ 699355 h 4074783"/>
              <a:gd name="connsiteX6" fmla="*/ 699354 w 3464896"/>
              <a:gd name="connsiteY6" fmla="*/ 699354 h 4074783"/>
              <a:gd name="connsiteX7" fmla="*/ 699354 w 3464896"/>
              <a:gd name="connsiteY7" fmla="*/ 1859921 h 4074783"/>
              <a:gd name="connsiteX8" fmla="*/ 0 w 3464896"/>
              <a:gd name="connsiteY8" fmla="*/ 1859755 h 4074783"/>
              <a:gd name="connsiteX9" fmla="*/ 0 w 3464896"/>
              <a:gd name="connsiteY9" fmla="*/ 0 h 4074783"/>
              <a:gd name="connsiteX10" fmla="*/ 3464896 w 3464896"/>
              <a:gd name="connsiteY10" fmla="*/ 1 h 4074783"/>
              <a:gd name="connsiteX11" fmla="*/ 2870217 w 3464896"/>
              <a:gd name="connsiteY11" fmla="*/ 699354 h 4074783"/>
              <a:gd name="connsiteX12" fmla="*/ 1916884 w 3464896"/>
              <a:gd name="connsiteY12" fmla="*/ 699354 h 4074783"/>
              <a:gd name="connsiteX13" fmla="*/ 1893033 w 3464896"/>
              <a:gd name="connsiteY13" fmla="*/ 1 h 407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64896" h="4074783">
                <a:moveTo>
                  <a:pt x="699354" y="2076448"/>
                </a:moveTo>
                <a:lnTo>
                  <a:pt x="699354" y="3252330"/>
                </a:lnTo>
                <a:lnTo>
                  <a:pt x="0" y="4074783"/>
                </a:lnTo>
                <a:lnTo>
                  <a:pt x="0" y="2076283"/>
                </a:lnTo>
                <a:close/>
                <a:moveTo>
                  <a:pt x="1684570" y="0"/>
                </a:moveTo>
                <a:lnTo>
                  <a:pt x="1708421" y="699355"/>
                </a:lnTo>
                <a:lnTo>
                  <a:pt x="699354" y="699354"/>
                </a:lnTo>
                <a:lnTo>
                  <a:pt x="699354" y="1859921"/>
                </a:lnTo>
                <a:lnTo>
                  <a:pt x="0" y="1859755"/>
                </a:lnTo>
                <a:lnTo>
                  <a:pt x="0" y="0"/>
                </a:lnTo>
                <a:close/>
                <a:moveTo>
                  <a:pt x="3464896" y="1"/>
                </a:moveTo>
                <a:lnTo>
                  <a:pt x="2870217" y="699354"/>
                </a:lnTo>
                <a:lnTo>
                  <a:pt x="1916884" y="699354"/>
                </a:lnTo>
                <a:lnTo>
                  <a:pt x="1893033" y="1"/>
                </a:lnTo>
                <a:close/>
              </a:path>
            </a:pathLst>
          </a:custGeom>
          <a:solidFill>
            <a:srgbClr val="2B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015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26" name="TextBox 18      (向天歌演示原创作品：www.TopPPT.cn)"/>
          <p:cNvSpPr txBox="1"/>
          <p:nvPr/>
        </p:nvSpPr>
        <p:spPr>
          <a:xfrm>
            <a:off x="1300639" y="2464118"/>
            <a:ext cx="111347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2B2E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文鼎霹靂體" panose="02010609010101010101" pitchFamily="49" charset="-120"/>
              </a:rPr>
              <a:t>电子</a:t>
            </a:r>
            <a:endParaRPr lang="zh-CN" altLang="en-US" sz="2800" b="1" dirty="0">
              <a:solidFill>
                <a:srgbClr val="2B2E3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文鼎霹靂體" panose="02010609010101010101" pitchFamily="49" charset="-120"/>
            </a:endParaRPr>
          </a:p>
        </p:txBody>
      </p:sp>
      <p:sp>
        <p:nvSpPr>
          <p:cNvPr id="27" name="TextBox 21      (向天歌演示原创作品：www.TopPPT.cn)"/>
          <p:cNvSpPr txBox="1"/>
          <p:nvPr/>
        </p:nvSpPr>
        <p:spPr>
          <a:xfrm>
            <a:off x="3117056" y="2463641"/>
            <a:ext cx="10306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2B2E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文鼎霹靂體" panose="02010609010101010101" pitchFamily="49" charset="-120"/>
              </a:rPr>
              <a:t>技术</a:t>
            </a:r>
            <a:endParaRPr lang="zh-CN" altLang="en-US" sz="2800" b="1" dirty="0" smtClean="0">
              <a:solidFill>
                <a:srgbClr val="2B2E3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文鼎霹靂體" panose="02010609010101010101" pitchFamily="49" charset="-120"/>
            </a:endParaRPr>
          </a:p>
        </p:txBody>
      </p:sp>
      <p:grpSp>
        <p:nvGrpSpPr>
          <p:cNvPr id="28" name="Group 3      (向天歌演示原创作品：www.TopPPT.cn)"/>
          <p:cNvGrpSpPr/>
          <p:nvPr/>
        </p:nvGrpSpPr>
        <p:grpSpPr>
          <a:xfrm>
            <a:off x="1216875" y="3272786"/>
            <a:ext cx="1311230" cy="90900"/>
            <a:chOff x="1622500" y="4356850"/>
            <a:chExt cx="1748306" cy="121200"/>
          </a:xfrm>
        </p:grpSpPr>
        <p:cxnSp>
          <p:nvCxnSpPr>
            <p:cNvPr id="29" name="Straight Connector 23      (向天歌演示原创作品：www.TopPPT.cn)"/>
            <p:cNvCxnSpPr/>
            <p:nvPr/>
          </p:nvCxnSpPr>
          <p:spPr>
            <a:xfrm flipH="1">
              <a:off x="1622500" y="4420894"/>
              <a:ext cx="1656184" cy="0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rgbClr val="21A3D0"/>
                  </a:gs>
                  <a:gs pos="89000">
                    <a:schemeClr val="bg1"/>
                  </a:gs>
                  <a:gs pos="83000">
                    <a:srgbClr val="E8E8E6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7      (向天歌演示原创作品：www.TopPPT.cn)"/>
            <p:cNvSpPr/>
            <p:nvPr/>
          </p:nvSpPr>
          <p:spPr>
            <a:xfrm>
              <a:off x="3249606" y="4356850"/>
              <a:ext cx="121200" cy="121200"/>
            </a:xfrm>
            <a:prstGeom prst="ellipse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Group 4      (向天歌演示原创作品：www.TopPPT.cn)"/>
          <p:cNvGrpSpPr/>
          <p:nvPr/>
        </p:nvGrpSpPr>
        <p:grpSpPr>
          <a:xfrm>
            <a:off x="3037993" y="3272786"/>
            <a:ext cx="1402130" cy="90900"/>
            <a:chOff x="4050658" y="4356850"/>
            <a:chExt cx="1869506" cy="121200"/>
          </a:xfrm>
        </p:grpSpPr>
        <p:cxnSp>
          <p:nvCxnSpPr>
            <p:cNvPr id="32" name="Straight Connector 24      (向天歌演示原创作品：www.TopPPT.cn)"/>
            <p:cNvCxnSpPr/>
            <p:nvPr/>
          </p:nvCxnSpPr>
          <p:spPr>
            <a:xfrm flipV="1">
              <a:off x="4171858" y="4414006"/>
              <a:ext cx="1748306" cy="3444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rgbClr val="21A3D0"/>
                  </a:gs>
                  <a:gs pos="89000">
                    <a:schemeClr val="bg1"/>
                  </a:gs>
                  <a:gs pos="83000">
                    <a:srgbClr val="E8E8E6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29      (向天歌演示原创作品：www.TopPPT.cn)"/>
            <p:cNvSpPr/>
            <p:nvPr/>
          </p:nvSpPr>
          <p:spPr>
            <a:xfrm>
              <a:off x="4050658" y="4356850"/>
              <a:ext cx="121200" cy="121200"/>
            </a:xfrm>
            <a:prstGeom prst="ellipse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Group 9      (向天歌演示原创作品：www.TopPPT.cn)"/>
          <p:cNvGrpSpPr/>
          <p:nvPr/>
        </p:nvGrpSpPr>
        <p:grpSpPr>
          <a:xfrm>
            <a:off x="2002888" y="4451367"/>
            <a:ext cx="313574" cy="301759"/>
            <a:chOff x="2670518" y="4898862"/>
            <a:chExt cx="418098" cy="402345"/>
          </a:xfrm>
        </p:grpSpPr>
        <p:sp>
          <p:nvSpPr>
            <p:cNvPr id="38" name="Rectangle 32      (向天歌演示原创作品：www.TopPPT.cn)"/>
            <p:cNvSpPr/>
            <p:nvPr/>
          </p:nvSpPr>
          <p:spPr>
            <a:xfrm flipV="1">
              <a:off x="2670518" y="4898862"/>
              <a:ext cx="418098" cy="402345"/>
            </a:xfrm>
            <a:prstGeom prst="rect">
              <a:avLst/>
            </a:prstGeom>
            <a:solidFill>
              <a:srgbClr val="2B2E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dirty="0">
                <a:ea typeface="微软雅黑" panose="020B0503020204020204" pitchFamily="34" charset="-122"/>
              </a:endParaRPr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2801992" y="4974946"/>
              <a:ext cx="155149" cy="250176"/>
              <a:chOff x="6967538" y="6365875"/>
              <a:chExt cx="127000" cy="204787"/>
            </a:xfrm>
            <a:solidFill>
              <a:schemeClr val="bg1"/>
            </a:solidFill>
          </p:grpSpPr>
          <p:sp>
            <p:nvSpPr>
              <p:cNvPr id="40" name="Freeform 626      (向天歌演示原创作品：www.TopPPT.cn)"/>
              <p:cNvSpPr/>
              <p:nvPr/>
            </p:nvSpPr>
            <p:spPr bwMode="auto">
              <a:xfrm>
                <a:off x="6967538" y="6423025"/>
                <a:ext cx="127000" cy="147637"/>
              </a:xfrm>
              <a:custGeom>
                <a:avLst/>
                <a:gdLst>
                  <a:gd name="T0" fmla="*/ 180 w 180"/>
                  <a:gd name="T1" fmla="*/ 68 h 209"/>
                  <a:gd name="T2" fmla="*/ 180 w 180"/>
                  <a:gd name="T3" fmla="*/ 15 h 209"/>
                  <a:gd name="T4" fmla="*/ 156 w 180"/>
                  <a:gd name="T5" fmla="*/ 15 h 209"/>
                  <a:gd name="T6" fmla="*/ 156 w 180"/>
                  <a:gd name="T7" fmla="*/ 68 h 209"/>
                  <a:gd name="T8" fmla="*/ 92 w 180"/>
                  <a:gd name="T9" fmla="*/ 132 h 209"/>
                  <a:gd name="T10" fmla="*/ 91 w 180"/>
                  <a:gd name="T11" fmla="*/ 132 h 209"/>
                  <a:gd name="T12" fmla="*/ 90 w 180"/>
                  <a:gd name="T13" fmla="*/ 132 h 209"/>
                  <a:gd name="T14" fmla="*/ 90 w 180"/>
                  <a:gd name="T15" fmla="*/ 132 h 209"/>
                  <a:gd name="T16" fmla="*/ 89 w 180"/>
                  <a:gd name="T17" fmla="*/ 132 h 209"/>
                  <a:gd name="T18" fmla="*/ 24 w 180"/>
                  <a:gd name="T19" fmla="*/ 68 h 209"/>
                  <a:gd name="T20" fmla="*/ 24 w 180"/>
                  <a:gd name="T21" fmla="*/ 15 h 209"/>
                  <a:gd name="T22" fmla="*/ 0 w 180"/>
                  <a:gd name="T23" fmla="*/ 15 h 209"/>
                  <a:gd name="T24" fmla="*/ 0 w 180"/>
                  <a:gd name="T25" fmla="*/ 68 h 209"/>
                  <a:gd name="T26" fmla="*/ 76 w 180"/>
                  <a:gd name="T27" fmla="*/ 156 h 209"/>
                  <a:gd name="T28" fmla="*/ 76 w 180"/>
                  <a:gd name="T29" fmla="*/ 194 h 209"/>
                  <a:gd name="T30" fmla="*/ 22 w 180"/>
                  <a:gd name="T31" fmla="*/ 209 h 209"/>
                  <a:gd name="T32" fmla="*/ 159 w 180"/>
                  <a:gd name="T33" fmla="*/ 209 h 209"/>
                  <a:gd name="T34" fmla="*/ 104 w 180"/>
                  <a:gd name="T35" fmla="*/ 193 h 209"/>
                  <a:gd name="T36" fmla="*/ 104 w 180"/>
                  <a:gd name="T37" fmla="*/ 156 h 209"/>
                  <a:gd name="T38" fmla="*/ 180 w 180"/>
                  <a:gd name="T39" fmla="*/ 68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0" h="209">
                    <a:moveTo>
                      <a:pt x="180" y="68"/>
                    </a:moveTo>
                    <a:cubicBezTo>
                      <a:pt x="180" y="68"/>
                      <a:pt x="180" y="38"/>
                      <a:pt x="180" y="15"/>
                    </a:cubicBezTo>
                    <a:cubicBezTo>
                      <a:pt x="180" y="0"/>
                      <a:pt x="156" y="0"/>
                      <a:pt x="156" y="15"/>
                    </a:cubicBezTo>
                    <a:cubicBezTo>
                      <a:pt x="156" y="38"/>
                      <a:pt x="156" y="68"/>
                      <a:pt x="156" y="68"/>
                    </a:cubicBezTo>
                    <a:cubicBezTo>
                      <a:pt x="156" y="104"/>
                      <a:pt x="128" y="132"/>
                      <a:pt x="92" y="132"/>
                    </a:cubicBezTo>
                    <a:cubicBezTo>
                      <a:pt x="92" y="132"/>
                      <a:pt x="91" y="132"/>
                      <a:pt x="91" y="132"/>
                    </a:cubicBezTo>
                    <a:cubicBezTo>
                      <a:pt x="90" y="132"/>
                      <a:pt x="90" y="132"/>
                      <a:pt x="90" y="132"/>
                    </a:cubicBezTo>
                    <a:cubicBezTo>
                      <a:pt x="90" y="132"/>
                      <a:pt x="90" y="132"/>
                      <a:pt x="90" y="132"/>
                    </a:cubicBezTo>
                    <a:cubicBezTo>
                      <a:pt x="90" y="132"/>
                      <a:pt x="89" y="132"/>
                      <a:pt x="89" y="132"/>
                    </a:cubicBezTo>
                    <a:cubicBezTo>
                      <a:pt x="53" y="132"/>
                      <a:pt x="24" y="104"/>
                      <a:pt x="24" y="68"/>
                    </a:cubicBezTo>
                    <a:cubicBezTo>
                      <a:pt x="24" y="68"/>
                      <a:pt x="24" y="38"/>
                      <a:pt x="24" y="15"/>
                    </a:cubicBezTo>
                    <a:cubicBezTo>
                      <a:pt x="24" y="0"/>
                      <a:pt x="0" y="0"/>
                      <a:pt x="0" y="15"/>
                    </a:cubicBezTo>
                    <a:cubicBezTo>
                      <a:pt x="0" y="22"/>
                      <a:pt x="0" y="68"/>
                      <a:pt x="0" y="68"/>
                    </a:cubicBezTo>
                    <a:cubicBezTo>
                      <a:pt x="0" y="113"/>
                      <a:pt x="33" y="149"/>
                      <a:pt x="76" y="156"/>
                    </a:cubicBezTo>
                    <a:cubicBezTo>
                      <a:pt x="76" y="194"/>
                      <a:pt x="76" y="194"/>
                      <a:pt x="76" y="194"/>
                    </a:cubicBezTo>
                    <a:cubicBezTo>
                      <a:pt x="22" y="209"/>
                      <a:pt x="22" y="209"/>
                      <a:pt x="22" y="209"/>
                    </a:cubicBezTo>
                    <a:cubicBezTo>
                      <a:pt x="159" y="209"/>
                      <a:pt x="159" y="209"/>
                      <a:pt x="159" y="209"/>
                    </a:cubicBezTo>
                    <a:cubicBezTo>
                      <a:pt x="104" y="193"/>
                      <a:pt x="104" y="193"/>
                      <a:pt x="104" y="193"/>
                    </a:cubicBezTo>
                    <a:cubicBezTo>
                      <a:pt x="104" y="156"/>
                      <a:pt x="104" y="156"/>
                      <a:pt x="104" y="156"/>
                    </a:cubicBezTo>
                    <a:cubicBezTo>
                      <a:pt x="147" y="150"/>
                      <a:pt x="180" y="113"/>
                      <a:pt x="180" y="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41" name="Freeform 627      (向天歌演示原创作品：www.TopPPT.cn)"/>
              <p:cNvSpPr/>
              <p:nvPr/>
            </p:nvSpPr>
            <p:spPr bwMode="auto">
              <a:xfrm>
                <a:off x="7000875" y="6365875"/>
                <a:ext cx="61912" cy="134937"/>
              </a:xfrm>
              <a:custGeom>
                <a:avLst/>
                <a:gdLst>
                  <a:gd name="T0" fmla="*/ 43 w 87"/>
                  <a:gd name="T1" fmla="*/ 190 h 190"/>
                  <a:gd name="T2" fmla="*/ 43 w 87"/>
                  <a:gd name="T3" fmla="*/ 190 h 190"/>
                  <a:gd name="T4" fmla="*/ 44 w 87"/>
                  <a:gd name="T5" fmla="*/ 190 h 190"/>
                  <a:gd name="T6" fmla="*/ 87 w 87"/>
                  <a:gd name="T7" fmla="*/ 147 h 190"/>
                  <a:gd name="T8" fmla="*/ 87 w 87"/>
                  <a:gd name="T9" fmla="*/ 43 h 190"/>
                  <a:gd name="T10" fmla="*/ 44 w 87"/>
                  <a:gd name="T11" fmla="*/ 0 h 190"/>
                  <a:gd name="T12" fmla="*/ 43 w 87"/>
                  <a:gd name="T13" fmla="*/ 0 h 190"/>
                  <a:gd name="T14" fmla="*/ 43 w 87"/>
                  <a:gd name="T15" fmla="*/ 0 h 190"/>
                  <a:gd name="T16" fmla="*/ 0 w 87"/>
                  <a:gd name="T17" fmla="*/ 43 h 190"/>
                  <a:gd name="T18" fmla="*/ 0 w 87"/>
                  <a:gd name="T19" fmla="*/ 147 h 190"/>
                  <a:gd name="T20" fmla="*/ 43 w 87"/>
                  <a:gd name="T21" fmla="*/ 19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7" h="190">
                    <a:moveTo>
                      <a:pt x="43" y="190"/>
                    </a:moveTo>
                    <a:cubicBezTo>
                      <a:pt x="43" y="190"/>
                      <a:pt x="43" y="190"/>
                      <a:pt x="43" y="190"/>
                    </a:cubicBezTo>
                    <a:cubicBezTo>
                      <a:pt x="44" y="190"/>
                      <a:pt x="44" y="190"/>
                      <a:pt x="44" y="190"/>
                    </a:cubicBezTo>
                    <a:cubicBezTo>
                      <a:pt x="68" y="190"/>
                      <a:pt x="87" y="171"/>
                      <a:pt x="87" y="147"/>
                    </a:cubicBezTo>
                    <a:cubicBezTo>
                      <a:pt x="87" y="43"/>
                      <a:pt x="87" y="43"/>
                      <a:pt x="87" y="43"/>
                    </a:cubicBezTo>
                    <a:cubicBezTo>
                      <a:pt x="87" y="19"/>
                      <a:pt x="68" y="0"/>
                      <a:pt x="44" y="0"/>
                    </a:cubicBezTo>
                    <a:cubicBezTo>
                      <a:pt x="44" y="0"/>
                      <a:pt x="44" y="0"/>
                      <a:pt x="43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19" y="0"/>
                      <a:pt x="0" y="19"/>
                      <a:pt x="0" y="43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0" y="171"/>
                      <a:pt x="19" y="190"/>
                      <a:pt x="43" y="1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</p:grpSp>
      </p:grpSp>
      <p:grpSp>
        <p:nvGrpSpPr>
          <p:cNvPr id="42" name="Group 11      (向天歌演示原创作品：www.TopPPT.cn)"/>
          <p:cNvGrpSpPr/>
          <p:nvPr/>
        </p:nvGrpSpPr>
        <p:grpSpPr>
          <a:xfrm>
            <a:off x="2360288" y="4451367"/>
            <a:ext cx="1215114" cy="301759"/>
            <a:chOff x="3147050" y="4898862"/>
            <a:chExt cx="1620152" cy="402345"/>
          </a:xfrm>
        </p:grpSpPr>
        <p:sp>
          <p:nvSpPr>
            <p:cNvPr id="43" name="Rectangle 33      (向天歌演示原创作品：www.TopPPT.cn)"/>
            <p:cNvSpPr/>
            <p:nvPr/>
          </p:nvSpPr>
          <p:spPr>
            <a:xfrm flipV="1">
              <a:off x="3147050" y="4898862"/>
              <a:ext cx="1620152" cy="402345"/>
            </a:xfrm>
            <a:prstGeom prst="rect">
              <a:avLst/>
            </a:prstGeom>
            <a:solidFill>
              <a:srgbClr val="2B2E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dirty="0">
                <a:ea typeface="微软雅黑" panose="020B0503020204020204" pitchFamily="34" charset="-122"/>
              </a:endParaRPr>
            </a:p>
          </p:txBody>
        </p:sp>
        <p:sp>
          <p:nvSpPr>
            <p:cNvPr id="44" name="TextBox 35      (向天歌演示原创作品：www.TopPPT.cn)"/>
            <p:cNvSpPr txBox="1"/>
            <p:nvPr/>
          </p:nvSpPr>
          <p:spPr>
            <a:xfrm>
              <a:off x="3527358" y="4928981"/>
              <a:ext cx="1033984" cy="367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文鼎霹靂體" panose="02010609010101010101" pitchFamily="49" charset="-120"/>
                </a:rPr>
                <a:t>李海燕</a:t>
              </a:r>
              <a:endPara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文鼎霹靂體" panose="02010609010101010101" pitchFamily="49" charset="-120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2051050" y="1564005"/>
            <a:ext cx="1078230" cy="1076960"/>
            <a:chOff x="3448" y="2767"/>
            <a:chExt cx="1554" cy="1554"/>
          </a:xfrm>
        </p:grpSpPr>
        <p:sp>
          <p:nvSpPr>
            <p:cNvPr id="57" name="Rectangle 19      (向天歌演示原创作品：www.TopPPT.cn)"/>
            <p:cNvSpPr/>
            <p:nvPr/>
          </p:nvSpPr>
          <p:spPr>
            <a:xfrm rot="2289162">
              <a:off x="3448" y="2767"/>
              <a:ext cx="1554" cy="1554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dirty="0">
                <a:ea typeface="微软雅黑" panose="020B0503020204020204" pitchFamily="34" charset="-122"/>
              </a:endParaRPr>
            </a:p>
          </p:txBody>
        </p:sp>
        <p:grpSp>
          <p:nvGrpSpPr>
            <p:cNvPr id="58" name="组合 57"/>
            <p:cNvGrpSpPr/>
            <p:nvPr/>
          </p:nvGrpSpPr>
          <p:grpSpPr>
            <a:xfrm>
              <a:off x="3643" y="2917"/>
              <a:ext cx="1134" cy="1208"/>
              <a:chOff x="3649" y="2955"/>
              <a:chExt cx="1134" cy="1208"/>
            </a:xfrm>
          </p:grpSpPr>
          <p:sp>
            <p:nvSpPr>
              <p:cNvPr id="59" name="Freeform 162"/>
              <p:cNvSpPr/>
              <p:nvPr/>
            </p:nvSpPr>
            <p:spPr bwMode="auto">
              <a:xfrm>
                <a:off x="3649" y="2955"/>
                <a:ext cx="1134" cy="1208"/>
              </a:xfrm>
              <a:custGeom>
                <a:avLst/>
                <a:gdLst>
                  <a:gd name="T0" fmla="*/ 256 w 256"/>
                  <a:gd name="T1" fmla="*/ 216 h 256"/>
                  <a:gd name="T2" fmla="*/ 216 w 256"/>
                  <a:gd name="T3" fmla="*/ 256 h 256"/>
                  <a:gd name="T4" fmla="*/ 40 w 256"/>
                  <a:gd name="T5" fmla="*/ 256 h 256"/>
                  <a:gd name="T6" fmla="*/ 0 w 256"/>
                  <a:gd name="T7" fmla="*/ 216 h 256"/>
                  <a:gd name="T8" fmla="*/ 0 w 256"/>
                  <a:gd name="T9" fmla="*/ 40 h 256"/>
                  <a:gd name="T10" fmla="*/ 40 w 256"/>
                  <a:gd name="T11" fmla="*/ 0 h 256"/>
                  <a:gd name="T12" fmla="*/ 216 w 256"/>
                  <a:gd name="T13" fmla="*/ 0 h 256"/>
                  <a:gd name="T14" fmla="*/ 256 w 256"/>
                  <a:gd name="T15" fmla="*/ 40 h 256"/>
                  <a:gd name="T16" fmla="*/ 256 w 256"/>
                  <a:gd name="T17" fmla="*/ 216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6" h="256">
                    <a:moveTo>
                      <a:pt x="256" y="216"/>
                    </a:moveTo>
                    <a:cubicBezTo>
                      <a:pt x="256" y="238"/>
                      <a:pt x="238" y="256"/>
                      <a:pt x="216" y="256"/>
                    </a:cubicBezTo>
                    <a:cubicBezTo>
                      <a:pt x="40" y="256"/>
                      <a:pt x="40" y="256"/>
                      <a:pt x="40" y="256"/>
                    </a:cubicBezTo>
                    <a:cubicBezTo>
                      <a:pt x="18" y="256"/>
                      <a:pt x="0" y="238"/>
                      <a:pt x="0" y="21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18"/>
                      <a:pt x="18" y="0"/>
                      <a:pt x="40" y="0"/>
                    </a:cubicBezTo>
                    <a:cubicBezTo>
                      <a:pt x="216" y="0"/>
                      <a:pt x="216" y="0"/>
                      <a:pt x="216" y="0"/>
                    </a:cubicBezTo>
                    <a:cubicBezTo>
                      <a:pt x="238" y="0"/>
                      <a:pt x="256" y="18"/>
                      <a:pt x="256" y="40"/>
                    </a:cubicBezTo>
                    <a:lnTo>
                      <a:pt x="256" y="216"/>
                    </a:lnTo>
                    <a:close/>
                  </a:path>
                </a:pathLst>
              </a:custGeom>
              <a:solidFill>
                <a:srgbClr val="7DC0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Freeform 163"/>
              <p:cNvSpPr/>
              <p:nvPr/>
            </p:nvSpPr>
            <p:spPr bwMode="auto">
              <a:xfrm>
                <a:off x="3896" y="3249"/>
                <a:ext cx="887" cy="914"/>
              </a:xfrm>
              <a:custGeom>
                <a:avLst/>
                <a:gdLst>
                  <a:gd name="T0" fmla="*/ 200 w 200"/>
                  <a:gd name="T1" fmla="*/ 58 h 194"/>
                  <a:gd name="T2" fmla="*/ 142 w 200"/>
                  <a:gd name="T3" fmla="*/ 0 h 194"/>
                  <a:gd name="T4" fmla="*/ 96 w 200"/>
                  <a:gd name="T5" fmla="*/ 46 h 194"/>
                  <a:gd name="T6" fmla="*/ 56 w 200"/>
                  <a:gd name="T7" fmla="*/ 5 h 194"/>
                  <a:gd name="T8" fmla="*/ 49 w 200"/>
                  <a:gd name="T9" fmla="*/ 12 h 194"/>
                  <a:gd name="T10" fmla="*/ 41 w 200"/>
                  <a:gd name="T11" fmla="*/ 40 h 194"/>
                  <a:gd name="T12" fmla="*/ 15 w 200"/>
                  <a:gd name="T13" fmla="*/ 46 h 194"/>
                  <a:gd name="T14" fmla="*/ 6 w 200"/>
                  <a:gd name="T15" fmla="*/ 55 h 194"/>
                  <a:gd name="T16" fmla="*/ 47 w 200"/>
                  <a:gd name="T17" fmla="*/ 95 h 194"/>
                  <a:gd name="T18" fmla="*/ 0 w 200"/>
                  <a:gd name="T19" fmla="*/ 141 h 194"/>
                  <a:gd name="T20" fmla="*/ 53 w 200"/>
                  <a:gd name="T21" fmla="*/ 194 h 194"/>
                  <a:gd name="T22" fmla="*/ 160 w 200"/>
                  <a:gd name="T23" fmla="*/ 194 h 194"/>
                  <a:gd name="T24" fmla="*/ 200 w 200"/>
                  <a:gd name="T25" fmla="*/ 154 h 194"/>
                  <a:gd name="T26" fmla="*/ 200 w 200"/>
                  <a:gd name="T27" fmla="*/ 58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0" h="194">
                    <a:moveTo>
                      <a:pt x="200" y="58"/>
                    </a:moveTo>
                    <a:cubicBezTo>
                      <a:pt x="142" y="0"/>
                      <a:pt x="142" y="0"/>
                      <a:pt x="142" y="0"/>
                    </a:cubicBezTo>
                    <a:cubicBezTo>
                      <a:pt x="96" y="46"/>
                      <a:pt x="96" y="46"/>
                      <a:pt x="96" y="46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1" y="40"/>
                      <a:pt x="41" y="40"/>
                      <a:pt x="41" y="40"/>
                    </a:cubicBezTo>
                    <a:cubicBezTo>
                      <a:pt x="15" y="46"/>
                      <a:pt x="15" y="46"/>
                      <a:pt x="15" y="46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47" y="95"/>
                      <a:pt x="47" y="95"/>
                      <a:pt x="47" y="95"/>
                    </a:cubicBezTo>
                    <a:cubicBezTo>
                      <a:pt x="0" y="141"/>
                      <a:pt x="0" y="141"/>
                      <a:pt x="0" y="141"/>
                    </a:cubicBezTo>
                    <a:cubicBezTo>
                      <a:pt x="53" y="194"/>
                      <a:pt x="53" y="194"/>
                      <a:pt x="53" y="194"/>
                    </a:cubicBezTo>
                    <a:cubicBezTo>
                      <a:pt x="160" y="194"/>
                      <a:pt x="160" y="194"/>
                      <a:pt x="160" y="194"/>
                    </a:cubicBezTo>
                    <a:cubicBezTo>
                      <a:pt x="182" y="194"/>
                      <a:pt x="200" y="176"/>
                      <a:pt x="200" y="154"/>
                    </a:cubicBezTo>
                    <a:lnTo>
                      <a:pt x="200" y="58"/>
                    </a:lnTo>
                    <a:close/>
                  </a:path>
                </a:pathLst>
              </a:custGeom>
              <a:solidFill>
                <a:srgbClr val="6DAD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Freeform 164"/>
              <p:cNvSpPr/>
              <p:nvPr/>
            </p:nvSpPr>
            <p:spPr bwMode="auto">
              <a:xfrm>
                <a:off x="4157" y="3230"/>
                <a:ext cx="397" cy="415"/>
              </a:xfrm>
              <a:custGeom>
                <a:avLst/>
                <a:gdLst>
                  <a:gd name="T0" fmla="*/ 89 w 89"/>
                  <a:gd name="T1" fmla="*/ 17 h 88"/>
                  <a:gd name="T2" fmla="*/ 71 w 89"/>
                  <a:gd name="T3" fmla="*/ 0 h 88"/>
                  <a:gd name="T4" fmla="*/ 59 w 89"/>
                  <a:gd name="T5" fmla="*/ 5 h 88"/>
                  <a:gd name="T6" fmla="*/ 0 w 89"/>
                  <a:gd name="T7" fmla="*/ 63 h 88"/>
                  <a:gd name="T8" fmla="*/ 25 w 89"/>
                  <a:gd name="T9" fmla="*/ 88 h 88"/>
                  <a:gd name="T10" fmla="*/ 84 w 89"/>
                  <a:gd name="T11" fmla="*/ 30 h 88"/>
                  <a:gd name="T12" fmla="*/ 84 w 89"/>
                  <a:gd name="T13" fmla="*/ 30 h 88"/>
                  <a:gd name="T14" fmla="*/ 89 w 89"/>
                  <a:gd name="T15" fmla="*/ 17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9" h="88">
                    <a:moveTo>
                      <a:pt x="89" y="17"/>
                    </a:moveTo>
                    <a:cubicBezTo>
                      <a:pt x="89" y="8"/>
                      <a:pt x="81" y="0"/>
                      <a:pt x="71" y="0"/>
                    </a:cubicBezTo>
                    <a:cubicBezTo>
                      <a:pt x="67" y="0"/>
                      <a:pt x="62" y="2"/>
                      <a:pt x="59" y="5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25" y="88"/>
                      <a:pt x="25" y="88"/>
                      <a:pt x="25" y="88"/>
                    </a:cubicBezTo>
                    <a:cubicBezTo>
                      <a:pt x="84" y="30"/>
                      <a:pt x="84" y="30"/>
                      <a:pt x="84" y="30"/>
                    </a:cubicBezTo>
                    <a:cubicBezTo>
                      <a:pt x="84" y="30"/>
                      <a:pt x="84" y="30"/>
                      <a:pt x="84" y="30"/>
                    </a:cubicBezTo>
                    <a:cubicBezTo>
                      <a:pt x="87" y="27"/>
                      <a:pt x="89" y="22"/>
                      <a:pt x="89" y="17"/>
                    </a:cubicBezTo>
                    <a:close/>
                  </a:path>
                </a:pathLst>
              </a:custGeom>
              <a:solidFill>
                <a:srgbClr val="739B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Freeform 165"/>
              <p:cNvSpPr/>
              <p:nvPr/>
            </p:nvSpPr>
            <p:spPr bwMode="auto">
              <a:xfrm>
                <a:off x="3878" y="3565"/>
                <a:ext cx="352" cy="368"/>
              </a:xfrm>
              <a:custGeom>
                <a:avLst/>
                <a:gdLst>
                  <a:gd name="T0" fmla="*/ 33 w 117"/>
                  <a:gd name="T1" fmla="*/ 70 h 115"/>
                  <a:gd name="T2" fmla="*/ 20 w 117"/>
                  <a:gd name="T3" fmla="*/ 72 h 115"/>
                  <a:gd name="T4" fmla="*/ 0 w 117"/>
                  <a:gd name="T5" fmla="*/ 103 h 115"/>
                  <a:gd name="T6" fmla="*/ 12 w 117"/>
                  <a:gd name="T7" fmla="*/ 115 h 115"/>
                  <a:gd name="T8" fmla="*/ 12 w 117"/>
                  <a:gd name="T9" fmla="*/ 115 h 115"/>
                  <a:gd name="T10" fmla="*/ 14 w 117"/>
                  <a:gd name="T11" fmla="*/ 115 h 115"/>
                  <a:gd name="T12" fmla="*/ 43 w 117"/>
                  <a:gd name="T13" fmla="*/ 96 h 115"/>
                  <a:gd name="T14" fmla="*/ 45 w 117"/>
                  <a:gd name="T15" fmla="*/ 82 h 115"/>
                  <a:gd name="T16" fmla="*/ 117 w 117"/>
                  <a:gd name="T17" fmla="*/ 11 h 115"/>
                  <a:gd name="T18" fmla="*/ 105 w 117"/>
                  <a:gd name="T19" fmla="*/ 0 h 115"/>
                  <a:gd name="T20" fmla="*/ 33 w 117"/>
                  <a:gd name="T21" fmla="*/ 7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7" h="115">
                    <a:moveTo>
                      <a:pt x="33" y="70"/>
                    </a:moveTo>
                    <a:lnTo>
                      <a:pt x="20" y="72"/>
                    </a:lnTo>
                    <a:lnTo>
                      <a:pt x="0" y="103"/>
                    </a:lnTo>
                    <a:lnTo>
                      <a:pt x="12" y="115"/>
                    </a:lnTo>
                    <a:lnTo>
                      <a:pt x="12" y="115"/>
                    </a:lnTo>
                    <a:lnTo>
                      <a:pt x="14" y="115"/>
                    </a:lnTo>
                    <a:lnTo>
                      <a:pt x="43" y="96"/>
                    </a:lnTo>
                    <a:lnTo>
                      <a:pt x="45" y="82"/>
                    </a:lnTo>
                    <a:lnTo>
                      <a:pt x="117" y="11"/>
                    </a:lnTo>
                    <a:lnTo>
                      <a:pt x="105" y="0"/>
                    </a:lnTo>
                    <a:lnTo>
                      <a:pt x="33" y="70"/>
                    </a:lnTo>
                    <a:close/>
                  </a:path>
                </a:pathLst>
              </a:custGeom>
              <a:solidFill>
                <a:srgbClr val="505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Freeform 166"/>
              <p:cNvSpPr/>
              <p:nvPr/>
            </p:nvSpPr>
            <p:spPr bwMode="auto">
              <a:xfrm>
                <a:off x="4239" y="3310"/>
                <a:ext cx="196" cy="208"/>
              </a:xfrm>
              <a:custGeom>
                <a:avLst/>
                <a:gdLst>
                  <a:gd name="T0" fmla="*/ 7 w 65"/>
                  <a:gd name="T1" fmla="*/ 65 h 65"/>
                  <a:gd name="T2" fmla="*/ 0 w 65"/>
                  <a:gd name="T3" fmla="*/ 59 h 65"/>
                  <a:gd name="T4" fmla="*/ 59 w 65"/>
                  <a:gd name="T5" fmla="*/ 0 h 65"/>
                  <a:gd name="T6" fmla="*/ 65 w 65"/>
                  <a:gd name="T7" fmla="*/ 7 h 65"/>
                  <a:gd name="T8" fmla="*/ 7 w 65"/>
                  <a:gd name="T9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65">
                    <a:moveTo>
                      <a:pt x="7" y="65"/>
                    </a:moveTo>
                    <a:lnTo>
                      <a:pt x="0" y="59"/>
                    </a:lnTo>
                    <a:lnTo>
                      <a:pt x="59" y="0"/>
                    </a:lnTo>
                    <a:lnTo>
                      <a:pt x="65" y="7"/>
                    </a:lnTo>
                    <a:lnTo>
                      <a:pt x="7" y="65"/>
                    </a:lnTo>
                    <a:close/>
                  </a:path>
                </a:pathLst>
              </a:custGeom>
              <a:solidFill>
                <a:srgbClr val="618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Freeform 167"/>
              <p:cNvSpPr/>
              <p:nvPr/>
            </p:nvSpPr>
            <p:spPr bwMode="auto">
              <a:xfrm>
                <a:off x="4278" y="3358"/>
                <a:ext cx="196" cy="208"/>
              </a:xfrm>
              <a:custGeom>
                <a:avLst/>
                <a:gdLst>
                  <a:gd name="T0" fmla="*/ 8 w 65"/>
                  <a:gd name="T1" fmla="*/ 65 h 65"/>
                  <a:gd name="T2" fmla="*/ 0 w 65"/>
                  <a:gd name="T3" fmla="*/ 57 h 65"/>
                  <a:gd name="T4" fmla="*/ 59 w 65"/>
                  <a:gd name="T5" fmla="*/ 0 h 65"/>
                  <a:gd name="T6" fmla="*/ 65 w 65"/>
                  <a:gd name="T7" fmla="*/ 5 h 65"/>
                  <a:gd name="T8" fmla="*/ 8 w 65"/>
                  <a:gd name="T9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65">
                    <a:moveTo>
                      <a:pt x="8" y="65"/>
                    </a:moveTo>
                    <a:lnTo>
                      <a:pt x="0" y="57"/>
                    </a:lnTo>
                    <a:lnTo>
                      <a:pt x="59" y="0"/>
                    </a:lnTo>
                    <a:lnTo>
                      <a:pt x="65" y="5"/>
                    </a:lnTo>
                    <a:lnTo>
                      <a:pt x="8" y="65"/>
                    </a:lnTo>
                    <a:close/>
                  </a:path>
                </a:pathLst>
              </a:custGeom>
              <a:solidFill>
                <a:srgbClr val="618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Freeform 168"/>
              <p:cNvSpPr/>
              <p:nvPr/>
            </p:nvSpPr>
            <p:spPr bwMode="auto">
              <a:xfrm>
                <a:off x="3878" y="3223"/>
                <a:ext cx="677" cy="719"/>
              </a:xfrm>
              <a:custGeom>
                <a:avLst/>
                <a:gdLst>
                  <a:gd name="T0" fmla="*/ 0 w 152"/>
                  <a:gd name="T1" fmla="*/ 35 h 152"/>
                  <a:gd name="T2" fmla="*/ 35 w 152"/>
                  <a:gd name="T3" fmla="*/ 70 h 152"/>
                  <a:gd name="T4" fmla="*/ 47 w 152"/>
                  <a:gd name="T5" fmla="*/ 68 h 152"/>
                  <a:gd name="T6" fmla="*/ 127 w 152"/>
                  <a:gd name="T7" fmla="*/ 147 h 152"/>
                  <a:gd name="T8" fmla="*/ 127 w 152"/>
                  <a:gd name="T9" fmla="*/ 147 h 152"/>
                  <a:gd name="T10" fmla="*/ 137 w 152"/>
                  <a:gd name="T11" fmla="*/ 152 h 152"/>
                  <a:gd name="T12" fmla="*/ 152 w 152"/>
                  <a:gd name="T13" fmla="*/ 137 h 152"/>
                  <a:gd name="T14" fmla="*/ 148 w 152"/>
                  <a:gd name="T15" fmla="*/ 127 h 152"/>
                  <a:gd name="T16" fmla="*/ 68 w 152"/>
                  <a:gd name="T17" fmla="*/ 47 h 152"/>
                  <a:gd name="T18" fmla="*/ 70 w 152"/>
                  <a:gd name="T19" fmla="*/ 35 h 152"/>
                  <a:gd name="T20" fmla="*/ 35 w 152"/>
                  <a:gd name="T21" fmla="*/ 0 h 152"/>
                  <a:gd name="T22" fmla="*/ 26 w 152"/>
                  <a:gd name="T23" fmla="*/ 1 h 152"/>
                  <a:gd name="T24" fmla="*/ 46 w 152"/>
                  <a:gd name="T25" fmla="*/ 22 h 152"/>
                  <a:gd name="T26" fmla="*/ 46 w 152"/>
                  <a:gd name="T27" fmla="*/ 22 h 152"/>
                  <a:gd name="T28" fmla="*/ 40 w 152"/>
                  <a:gd name="T29" fmla="*/ 40 h 152"/>
                  <a:gd name="T30" fmla="*/ 22 w 152"/>
                  <a:gd name="T31" fmla="*/ 47 h 152"/>
                  <a:gd name="T32" fmla="*/ 1 w 152"/>
                  <a:gd name="T33" fmla="*/ 26 h 152"/>
                  <a:gd name="T34" fmla="*/ 0 w 152"/>
                  <a:gd name="T35" fmla="*/ 35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2" h="152">
                    <a:moveTo>
                      <a:pt x="0" y="35"/>
                    </a:moveTo>
                    <a:cubicBezTo>
                      <a:pt x="0" y="54"/>
                      <a:pt x="16" y="70"/>
                      <a:pt x="35" y="70"/>
                    </a:cubicBezTo>
                    <a:cubicBezTo>
                      <a:pt x="39" y="70"/>
                      <a:pt x="43" y="69"/>
                      <a:pt x="47" y="68"/>
                    </a:cubicBezTo>
                    <a:cubicBezTo>
                      <a:pt x="127" y="147"/>
                      <a:pt x="127" y="147"/>
                      <a:pt x="127" y="147"/>
                    </a:cubicBezTo>
                    <a:cubicBezTo>
                      <a:pt x="127" y="147"/>
                      <a:pt x="127" y="147"/>
                      <a:pt x="127" y="147"/>
                    </a:cubicBezTo>
                    <a:cubicBezTo>
                      <a:pt x="129" y="150"/>
                      <a:pt x="133" y="152"/>
                      <a:pt x="137" y="152"/>
                    </a:cubicBezTo>
                    <a:cubicBezTo>
                      <a:pt x="145" y="152"/>
                      <a:pt x="152" y="145"/>
                      <a:pt x="152" y="137"/>
                    </a:cubicBezTo>
                    <a:cubicBezTo>
                      <a:pt x="152" y="133"/>
                      <a:pt x="150" y="129"/>
                      <a:pt x="148" y="127"/>
                    </a:cubicBezTo>
                    <a:cubicBezTo>
                      <a:pt x="68" y="47"/>
                      <a:pt x="68" y="47"/>
                      <a:pt x="68" y="47"/>
                    </a:cubicBezTo>
                    <a:cubicBezTo>
                      <a:pt x="69" y="43"/>
                      <a:pt x="70" y="39"/>
                      <a:pt x="70" y="35"/>
                    </a:cubicBezTo>
                    <a:cubicBezTo>
                      <a:pt x="70" y="16"/>
                      <a:pt x="54" y="0"/>
                      <a:pt x="35" y="0"/>
                    </a:cubicBezTo>
                    <a:cubicBezTo>
                      <a:pt x="32" y="0"/>
                      <a:pt x="29" y="0"/>
                      <a:pt x="26" y="1"/>
                    </a:cubicBezTo>
                    <a:cubicBezTo>
                      <a:pt x="46" y="22"/>
                      <a:pt x="46" y="22"/>
                      <a:pt x="46" y="22"/>
                    </a:cubicBezTo>
                    <a:cubicBezTo>
                      <a:pt x="46" y="22"/>
                      <a:pt x="46" y="22"/>
                      <a:pt x="46" y="22"/>
                    </a:cubicBezTo>
                    <a:cubicBezTo>
                      <a:pt x="50" y="25"/>
                      <a:pt x="47" y="34"/>
                      <a:pt x="40" y="40"/>
                    </a:cubicBezTo>
                    <a:cubicBezTo>
                      <a:pt x="33" y="47"/>
                      <a:pt x="25" y="50"/>
                      <a:pt x="22" y="47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9"/>
                      <a:pt x="0" y="32"/>
                      <a:pt x="0" y="35"/>
                    </a:cubicBezTo>
                    <a:close/>
                  </a:path>
                </a:pathLst>
              </a:custGeom>
              <a:solidFill>
                <a:srgbClr val="F5F7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" name="Oval 169"/>
              <p:cNvSpPr>
                <a:spLocks noChangeArrowheads="1"/>
              </p:cNvSpPr>
              <p:nvPr/>
            </p:nvSpPr>
            <p:spPr bwMode="auto">
              <a:xfrm>
                <a:off x="4461" y="3843"/>
                <a:ext cx="51" cy="54"/>
              </a:xfrm>
              <a:prstGeom prst="ellipse">
                <a:avLst/>
              </a:prstGeom>
              <a:solidFill>
                <a:srgbClr val="CCD0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7C0D-1B84-42C0-BF4A-0FC9196ACFAA}" type="slidenum">
              <a:rPr lang="zh-CN" altLang="en-US" sz="1200" smtClean="0"/>
            </a:fld>
            <a:endParaRPr lang="zh-CN" altLang="en-US" sz="1200"/>
          </a:p>
        </p:txBody>
      </p:sp>
      <p:sp>
        <p:nvSpPr>
          <p:cNvPr id="2" name="TextBox 18      (向天歌演示原创作品：www.TopPPT.cn)"/>
          <p:cNvSpPr txBox="1"/>
          <p:nvPr/>
        </p:nvSpPr>
        <p:spPr>
          <a:xfrm>
            <a:off x="857250" y="3395186"/>
            <a:ext cx="5023485" cy="968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2B2E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文鼎霹靂體" panose="02010609010101010101" pitchFamily="49" charset="-120"/>
              </a:rPr>
              <a:t>项目二：收音机的制作</a:t>
            </a:r>
            <a:endParaRPr lang="zh-CN" altLang="en-US" sz="3600" b="1" dirty="0">
              <a:solidFill>
                <a:srgbClr val="2B2E3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文鼎霹靂體" panose="02010609010101010101" pitchFamily="49" charset="-120"/>
            </a:endParaRPr>
          </a:p>
          <a:p>
            <a:pPr algn="ctr"/>
            <a:r>
              <a:rPr lang="zh-CN" altLang="en-US" sz="2100" b="1" dirty="0">
                <a:solidFill>
                  <a:srgbClr val="2B2E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文鼎霹靂體" panose="02010609010101010101" pitchFamily="49" charset="-120"/>
              </a:rPr>
              <a:t>子项目</a:t>
            </a:r>
            <a:r>
              <a:rPr lang="en-US" altLang="zh-CN" sz="2100" b="1" dirty="0">
                <a:solidFill>
                  <a:srgbClr val="2B2E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文鼎霹靂體" panose="02010609010101010101" pitchFamily="49" charset="-120"/>
              </a:rPr>
              <a:t>1</a:t>
            </a:r>
            <a:r>
              <a:rPr lang="en-US" altLang="zh-CN" sz="2100" b="1" dirty="0">
                <a:solidFill>
                  <a:srgbClr val="2B2E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文鼎霹靂體" panose="02010609010101010101" pitchFamily="49" charset="-120"/>
              </a:rPr>
              <a:t>.</a:t>
            </a:r>
            <a:r>
              <a:rPr lang="zh-CN" altLang="zh-CN" sz="2100" b="1" dirty="0">
                <a:solidFill>
                  <a:srgbClr val="2B2E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文鼎霹靂體" panose="02010609010101010101" pitchFamily="49" charset="-120"/>
              </a:rPr>
              <a:t>共发射极放大电路</a:t>
            </a:r>
            <a:endParaRPr lang="zh-CN" altLang="zh-CN" sz="2100" b="1" dirty="0">
              <a:solidFill>
                <a:srgbClr val="2B2E3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文鼎霹靂體" panose="02010609010101010101" pitchFamily="49" charset="-12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8" presetClass="entr" presetSubtype="0" accel="50000" fill="hold" grpId="0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99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99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99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99"/>
                            </p:stCondLst>
                            <p:childTnLst>
                              <p:par>
                                <p:cTn id="5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ldLvl="0" animBg="1"/>
      <p:bldP spid="25" grpId="0" bldLvl="0" animBg="1"/>
      <p:bldP spid="26" grpId="0"/>
      <p:bldP spid="27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57250" y="400050"/>
            <a:ext cx="5853113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100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开始上图中电路，分析讨论具体分为几步</a:t>
            </a:r>
            <a:r>
              <a:rPr sz="2100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：</a:t>
            </a:r>
            <a:endParaRPr sz="2100" dirty="0" smtClean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endParaRPr sz="2100" b="1" dirty="0" smtClean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endParaRPr sz="2100" b="1" dirty="0" smtClean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r>
              <a:rPr lang="en-US" sz="2100" b="1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1.</a:t>
            </a:r>
            <a:r>
              <a:rPr lang="zh-CN" altLang="en-US" sz="2100" b="1" dirty="0" smtClean="0">
                <a:latin typeface="仿宋_GB2312" panose="02010609030101010101" pitchFamily="49" charset="-122"/>
                <a:ea typeface="仿宋_GB2312" panose="02010609030101010101" pitchFamily="49" charset="-122"/>
                <a:sym typeface="+mn-ea"/>
              </a:rPr>
              <a:t>共发射极放大电路的装配与调试</a:t>
            </a:r>
            <a:r>
              <a:rPr lang="zh-CN" altLang="en-US" sz="2100" b="1" dirty="0" smtClean="0">
                <a:latin typeface="仿宋_GB2312" panose="02010609030101010101" pitchFamily="49" charset="-122"/>
                <a:ea typeface="仿宋_GB2312" panose="02010609030101010101" pitchFamily="49" charset="-122"/>
                <a:sym typeface="+mn-ea"/>
              </a:rPr>
              <a:t>；</a:t>
            </a:r>
            <a:endParaRPr lang="zh-CN" altLang="en-US" sz="2100" b="1" dirty="0" smtClean="0">
              <a:latin typeface="仿宋_GB2312" panose="02010609030101010101" pitchFamily="49" charset="-122"/>
              <a:ea typeface="仿宋_GB2312" panose="02010609030101010101" pitchFamily="49" charset="-122"/>
              <a:sym typeface="+mn-ea"/>
            </a:endParaRPr>
          </a:p>
          <a:p>
            <a:endParaRPr lang="zh-CN" altLang="en-US" sz="2100" b="1" dirty="0" smtClean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r>
              <a:rPr lang="en-US" altLang="zh-CN" sz="2100" b="1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2.</a:t>
            </a:r>
            <a:r>
              <a:rPr lang="zh-CN" altLang="en-US" sz="2100" b="1" dirty="0" smtClean="0">
                <a:latin typeface="仿宋_GB2312" panose="02010609030101010101" pitchFamily="49" charset="-122"/>
                <a:ea typeface="仿宋_GB2312" panose="02010609030101010101" pitchFamily="49" charset="-122"/>
                <a:sym typeface="+mn-ea"/>
              </a:rPr>
              <a:t>负反馈放大电路的装配与调试</a:t>
            </a:r>
            <a:r>
              <a:rPr lang="zh-CN" altLang="en-US" sz="2100" b="1" dirty="0" smtClean="0">
                <a:latin typeface="仿宋_GB2312" panose="02010609030101010101" pitchFamily="49" charset="-122"/>
                <a:ea typeface="仿宋_GB2312" panose="02010609030101010101" pitchFamily="49" charset="-122"/>
                <a:sym typeface="+mn-ea"/>
              </a:rPr>
              <a:t>；</a:t>
            </a:r>
            <a:endParaRPr lang="zh-CN" altLang="en-US" sz="2100" b="1" dirty="0" smtClean="0">
              <a:latin typeface="仿宋_GB2312" panose="02010609030101010101" pitchFamily="49" charset="-122"/>
              <a:ea typeface="仿宋_GB2312" panose="02010609030101010101" pitchFamily="49" charset="-122"/>
              <a:sym typeface="+mn-ea"/>
            </a:endParaRPr>
          </a:p>
          <a:p>
            <a:endParaRPr lang="zh-CN" altLang="en-US" sz="2100" b="1" dirty="0" smtClean="0">
              <a:latin typeface="仿宋_GB2312" panose="02010609030101010101" pitchFamily="49" charset="-122"/>
              <a:ea typeface="仿宋_GB2312" panose="02010609030101010101" pitchFamily="49" charset="-122"/>
              <a:sym typeface="+mn-ea"/>
            </a:endParaRPr>
          </a:p>
          <a:p>
            <a:r>
              <a:rPr lang="en-US" altLang="zh-CN" sz="2100" b="1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3.</a:t>
            </a:r>
            <a:r>
              <a:rPr lang="zh-CN" altLang="en-US" sz="2100" b="1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功率放大电路的装配与调试；</a:t>
            </a:r>
            <a:endParaRPr lang="zh-CN" altLang="en-US" sz="2100" b="1" dirty="0" smtClean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endParaRPr lang="zh-CN" altLang="en-US" sz="2100" b="1" dirty="0" smtClean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r>
              <a:rPr lang="en-US" altLang="zh-CN" sz="2100" b="1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4.</a:t>
            </a:r>
            <a:r>
              <a:rPr lang="zh-CN" altLang="en-US" sz="2100" b="1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滤收音机整机的装配与调试。</a:t>
            </a:r>
            <a:endParaRPr lang="zh-CN" altLang="en-US" sz="2100" b="1" dirty="0" smtClean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672864" y="4857750"/>
            <a:ext cx="1471136" cy="247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15"/>
              <a:t>时间</a:t>
            </a:r>
            <a:r>
              <a:rPr lang="en-US" altLang="zh-CN" sz="1015"/>
              <a:t>2</a:t>
            </a:r>
            <a:r>
              <a:rPr lang="zh-CN" altLang="en-US" sz="1015"/>
              <a:t>分钟</a:t>
            </a:r>
            <a:endParaRPr lang="zh-CN" altLang="en-US" sz="1015"/>
          </a:p>
        </p:txBody>
      </p:sp>
      <p:graphicFrame>
        <p:nvGraphicFramePr>
          <p:cNvPr id="14" name="表格 13"/>
          <p:cNvGraphicFramePr/>
          <p:nvPr>
            <p:custDataLst>
              <p:tags r:id="rId1"/>
            </p:custDataLst>
          </p:nvPr>
        </p:nvGraphicFramePr>
        <p:xfrm>
          <a:off x="7144" y="4763"/>
          <a:ext cx="311785" cy="5140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785"/>
              </a:tblGrid>
              <a:tr h="8705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rgbClr val="FF0000"/>
                          </a:solidFill>
                        </a:rPr>
                        <a:t>情境导入</a:t>
                      </a:r>
                      <a:endParaRPr lang="zh-CN" altLang="en-US" sz="1015" b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4391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chemeClr val="tx1"/>
                          </a:solidFill>
                        </a:rPr>
                        <a:t>任务一</a:t>
                      </a:r>
                      <a:endParaRPr lang="zh-CN" altLang="en-US" sz="1015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432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015" b="0"/>
                        <a:t>任务二</a:t>
                      </a:r>
                      <a:endParaRPr lang="zh-CN" altLang="en-US" sz="1015" b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4201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015" b="0"/>
                        <a:t>展示评价</a:t>
                      </a:r>
                      <a:endParaRPr lang="zh-CN" altLang="en-US" sz="1015" b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705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015" b="0"/>
                        <a:t>归纳总结</a:t>
                      </a:r>
                      <a:endParaRPr lang="zh-CN" altLang="en-US" sz="1015" b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699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015" b="0"/>
                        <a:t>拓展应用</a:t>
                      </a:r>
                      <a:endParaRPr lang="zh-CN" altLang="en-US" sz="1015" b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4" name="组合 3"/>
          <p:cNvGrpSpPr/>
          <p:nvPr/>
        </p:nvGrpSpPr>
        <p:grpSpPr>
          <a:xfrm>
            <a:off x="5118100" y="876935"/>
            <a:ext cx="3562350" cy="1506220"/>
            <a:chOff x="6660" y="1710"/>
            <a:chExt cx="5610" cy="2372"/>
          </a:xfrm>
        </p:grpSpPr>
        <p:sp>
          <p:nvSpPr>
            <p:cNvPr id="11" name="左大括号 10"/>
            <p:cNvSpPr/>
            <p:nvPr/>
          </p:nvSpPr>
          <p:spPr>
            <a:xfrm>
              <a:off x="6660" y="1800"/>
              <a:ext cx="720" cy="2282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 sz="1015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7470" y="1710"/>
              <a:ext cx="48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zh-CN" sz="1800"/>
                <a:t>任务一：收音机的工作原理</a:t>
              </a:r>
              <a:endParaRPr lang="zh-CN" altLang="zh-CN" sz="1800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470" y="2340"/>
              <a:ext cx="48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800"/>
                <a:t>任务二：</a:t>
              </a:r>
              <a:r>
                <a:rPr lang="zh-CN" altLang="zh-CN" sz="1800">
                  <a:sym typeface="+mn-ea"/>
                </a:rPr>
                <a:t>收音机的电路图</a:t>
              </a:r>
              <a:endParaRPr lang="zh-CN" altLang="zh-CN" sz="1800">
                <a:sym typeface="+mn-ea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7448" y="3066"/>
              <a:ext cx="4800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800"/>
                <a:t>任务三：</a:t>
              </a:r>
              <a:r>
                <a:rPr lang="zh-CN" altLang="zh-CN" sz="1800">
                  <a:sym typeface="+mn-ea"/>
                </a:rPr>
                <a:t>共发射极放大电路的连接和焊接技能</a:t>
              </a:r>
              <a:endParaRPr lang="zh-CN" altLang="zh-CN" sz="1800">
                <a:sym typeface="+mn-ea"/>
              </a:endParaRPr>
            </a:p>
          </p:txBody>
        </p:sp>
      </p:grpSp>
      <p:graphicFrame>
        <p:nvGraphicFramePr>
          <p:cNvPr id="10" name="表格 9"/>
          <p:cNvGraphicFramePr/>
          <p:nvPr>
            <p:custDataLst>
              <p:tags r:id="rId2"/>
            </p:custDataLst>
          </p:nvPr>
        </p:nvGraphicFramePr>
        <p:xfrm>
          <a:off x="6985" y="5080"/>
          <a:ext cx="336550" cy="5138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550"/>
              </a:tblGrid>
              <a:tr h="74803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rgbClr val="FF0000"/>
                          </a:solidFill>
                        </a:rPr>
                        <a:t>情境导入</a:t>
                      </a:r>
                      <a:endParaRPr lang="zh-CN" altLang="en-US" sz="1015" b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2453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chemeClr val="tx1"/>
                          </a:solidFill>
                        </a:rPr>
                        <a:t>任务一</a:t>
                      </a:r>
                      <a:endParaRPr lang="zh-CN" altLang="en-US" sz="1015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2453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015" b="0"/>
                        <a:t>任务二</a:t>
                      </a:r>
                      <a:endParaRPr lang="zh-CN" altLang="en-US" sz="1015" b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2326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>
                          <a:sym typeface="+mn-ea"/>
                        </a:rPr>
                        <a:t>任务三</a:t>
                      </a:r>
                      <a:endParaRPr lang="zh-CN" altLang="en-US" sz="1015" b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2326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015" b="0"/>
                        <a:t>展示评价</a:t>
                      </a:r>
                      <a:endParaRPr lang="zh-CN" altLang="en-US" sz="1015" b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4739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015" b="0"/>
                        <a:t>归纳总结</a:t>
                      </a:r>
                      <a:endParaRPr lang="zh-CN" altLang="en-US" sz="1015" b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4739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015" b="0"/>
                        <a:t>拓展应用</a:t>
                      </a:r>
                      <a:endParaRPr lang="zh-CN" altLang="en-US" sz="1015" b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等腰三角形 22"/>
          <p:cNvSpPr/>
          <p:nvPr/>
        </p:nvSpPr>
        <p:spPr>
          <a:xfrm>
            <a:off x="2030065" y="1671490"/>
            <a:ext cx="2376264" cy="2025056"/>
          </a:xfrm>
          <a:prstGeom prst="triangle">
            <a:avLst/>
          </a:prstGeom>
          <a:solidFill>
            <a:schemeClr val="tx1">
              <a:lumMod val="65000"/>
              <a:lumOff val="35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prstClr val="white"/>
              </a:solidFill>
            </a:endParaRPr>
          </a:p>
        </p:txBody>
      </p:sp>
      <p:sp>
        <p:nvSpPr>
          <p:cNvPr id="24" name="TextBox 7"/>
          <p:cNvSpPr txBox="1"/>
          <p:nvPr/>
        </p:nvSpPr>
        <p:spPr>
          <a:xfrm>
            <a:off x="2419741" y="1856894"/>
            <a:ext cx="1580515" cy="1938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2000">
                <a:solidFill>
                  <a:schemeClr val="accent2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altLang="zh-CN" dirty="0">
                <a:solidFill>
                  <a:srgbClr val="21A3D0"/>
                </a:solidFill>
              </a:rPr>
              <a:t>01</a:t>
            </a:r>
            <a:endParaRPr lang="zh-CN" altLang="en-US" dirty="0">
              <a:solidFill>
                <a:srgbClr val="21A3D0"/>
              </a:solidFill>
            </a:endParaRPr>
          </a:p>
        </p:txBody>
      </p:sp>
      <p:sp>
        <p:nvSpPr>
          <p:cNvPr id="25" name="TextBox 8"/>
          <p:cNvSpPr txBox="1"/>
          <p:nvPr/>
        </p:nvSpPr>
        <p:spPr>
          <a:xfrm>
            <a:off x="3786036" y="1074571"/>
            <a:ext cx="5212080" cy="1614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zh-CN" sz="4950" b="1" dirty="0" smtClean="0">
                <a:solidFill>
                  <a:prstClr val="black">
                    <a:lumMod val="65000"/>
                    <a:lumOff val="35000"/>
                    <a:alpha val="91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豪体简体" panose="03000509000000000000" pitchFamily="65" charset="-122"/>
              </a:rPr>
              <a:t>任务一</a:t>
            </a:r>
            <a:endParaRPr lang="zh-CN" altLang="zh-CN" sz="4950" b="1" dirty="0" smtClean="0">
              <a:solidFill>
                <a:prstClr val="black">
                  <a:lumMod val="65000"/>
                  <a:lumOff val="35000"/>
                  <a:alpha val="91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豪体简体" panose="03000509000000000000" pitchFamily="65" charset="-122"/>
            </a:endParaRPr>
          </a:p>
          <a:p>
            <a:pPr algn="ctr"/>
            <a:r>
              <a:rPr lang="zh-CN" altLang="zh-CN" sz="4950" b="1" dirty="0" smtClean="0">
                <a:solidFill>
                  <a:prstClr val="black">
                    <a:lumMod val="65000"/>
                    <a:lumOff val="35000"/>
                    <a:alpha val="91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豪体简体" panose="03000509000000000000" pitchFamily="65" charset="-122"/>
                <a:sym typeface="+mn-ea"/>
              </a:rPr>
              <a:t>收音机的工作原理</a:t>
            </a:r>
            <a:endParaRPr lang="zh-CN" altLang="zh-CN" sz="4950" b="1" dirty="0" smtClean="0">
              <a:solidFill>
                <a:prstClr val="black">
                  <a:lumMod val="65000"/>
                  <a:lumOff val="35000"/>
                  <a:alpha val="91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豪体简体" panose="03000509000000000000" pitchFamily="65" charset="-122"/>
              <a:sym typeface="+mn-ea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4152688" y="2826390"/>
            <a:ext cx="308360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等腰三角形 38"/>
          <p:cNvSpPr/>
          <p:nvPr/>
        </p:nvSpPr>
        <p:spPr>
          <a:xfrm rot="18035669">
            <a:off x="2382961" y="1282355"/>
            <a:ext cx="360040" cy="310379"/>
          </a:xfrm>
          <a:prstGeom prst="triangle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prstClr val="white"/>
              </a:solidFill>
            </a:endParaRPr>
          </a:p>
        </p:txBody>
      </p:sp>
      <p:sp>
        <p:nvSpPr>
          <p:cNvPr id="40" name="等腰三角形 39"/>
          <p:cNvSpPr/>
          <p:nvPr/>
        </p:nvSpPr>
        <p:spPr>
          <a:xfrm rot="21283757">
            <a:off x="1968925" y="1497553"/>
            <a:ext cx="191945" cy="165470"/>
          </a:xfrm>
          <a:prstGeom prst="triangle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prstClr val="white"/>
              </a:solidFill>
            </a:endParaRPr>
          </a:p>
        </p:txBody>
      </p:sp>
      <p:sp>
        <p:nvSpPr>
          <p:cNvPr id="41" name="等腰三角形 40"/>
          <p:cNvSpPr/>
          <p:nvPr/>
        </p:nvSpPr>
        <p:spPr>
          <a:xfrm rot="15968008">
            <a:off x="1663187" y="1888656"/>
            <a:ext cx="304349" cy="227352"/>
          </a:xfrm>
          <a:prstGeom prst="triangle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prstClr val="white"/>
              </a:solidFill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7C0D-1B84-42C0-BF4A-0FC9196ACFAA}" type="slidenum">
              <a:rPr lang="zh-CN" altLang="en-US" sz="1200" smtClean="0"/>
            </a:fld>
            <a:endParaRPr lang="zh-CN" altLang="en-US" sz="1200"/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7144" y="4763"/>
          <a:ext cx="311785" cy="5140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785"/>
              </a:tblGrid>
              <a:tr h="8705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050" b="0">
                          <a:solidFill>
                            <a:schemeClr val="tx1"/>
                          </a:solidFill>
                        </a:rPr>
                        <a:t>情境导入</a:t>
                      </a:r>
                      <a:endParaRPr lang="zh-CN" altLang="en-US" sz="1050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4391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050" b="0">
                          <a:solidFill>
                            <a:srgbClr val="FF0000"/>
                          </a:solidFill>
                        </a:rPr>
                        <a:t>任务一</a:t>
                      </a:r>
                      <a:endParaRPr lang="zh-CN" altLang="en-US" sz="1050" b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432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050" b="0"/>
                        <a:t>任务二</a:t>
                      </a:r>
                      <a:endParaRPr lang="zh-CN" altLang="en-US" sz="1050" b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4201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050" b="0"/>
                        <a:t>展示评价</a:t>
                      </a:r>
                      <a:endParaRPr lang="zh-CN" altLang="en-US" sz="1050" b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705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050" b="0"/>
                        <a:t>归纳总结</a:t>
                      </a:r>
                      <a:endParaRPr lang="zh-CN" altLang="en-US" sz="1050" b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699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050" b="0"/>
                        <a:t>拓展应用</a:t>
                      </a:r>
                      <a:endParaRPr lang="zh-CN" altLang="en-US" sz="1050" b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表格 9"/>
          <p:cNvGraphicFramePr/>
          <p:nvPr>
            <p:custDataLst>
              <p:tags r:id="rId2"/>
            </p:custDataLst>
          </p:nvPr>
        </p:nvGraphicFramePr>
        <p:xfrm>
          <a:off x="6985" y="5080"/>
          <a:ext cx="336550" cy="5138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550"/>
              </a:tblGrid>
              <a:tr h="74803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chemeClr val="tx1"/>
                          </a:solidFill>
                        </a:rPr>
                        <a:t>情境导入</a:t>
                      </a:r>
                      <a:endParaRPr lang="zh-CN" altLang="en-US" sz="1015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2453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rgbClr val="FF0000"/>
                          </a:solidFill>
                        </a:rPr>
                        <a:t>任务一</a:t>
                      </a:r>
                      <a:endParaRPr lang="zh-CN" altLang="en-US" sz="1015" b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2453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015" b="0"/>
                        <a:t>任务二</a:t>
                      </a:r>
                      <a:endParaRPr lang="zh-CN" altLang="en-US" sz="1015" b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2326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>
                          <a:sym typeface="+mn-ea"/>
                        </a:rPr>
                        <a:t>任务三</a:t>
                      </a:r>
                      <a:endParaRPr lang="zh-CN" altLang="en-US" sz="1015" b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2326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015" b="0"/>
                        <a:t>展示评价</a:t>
                      </a:r>
                      <a:endParaRPr lang="zh-CN" altLang="en-US" sz="1015" b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4739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015" b="0"/>
                        <a:t>归纳总结</a:t>
                      </a:r>
                      <a:endParaRPr lang="zh-CN" altLang="en-US" sz="1015" b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4739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015" b="0"/>
                        <a:t>拓展应用</a:t>
                      </a:r>
                      <a:endParaRPr lang="zh-CN" altLang="en-US" sz="1015" b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1195" y="2940685"/>
            <a:ext cx="3771900" cy="857250"/>
          </a:xfrm>
          <a:prstGeom prst="rect">
            <a:avLst/>
          </a:prstGeom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1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1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1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9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16" dur="1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mph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Rot by="21600000">
                                      <p:cBhvr>
                                        <p:cTn id="22" dur="1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" presetClass="entr" presetSubtype="9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8" presetClass="emph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21600000">
                                      <p:cBhvr>
                                        <p:cTn id="28" dur="1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23" grpId="1" bldLvl="0" animBg="1"/>
      <p:bldP spid="24" grpId="0"/>
      <p:bldP spid="25" grpId="0"/>
      <p:bldP spid="39" grpId="0" bldLvl="0" animBg="1"/>
      <p:bldP spid="39" grpId="1" bldLvl="0" animBg="1"/>
      <p:bldP spid="40" grpId="0" bldLvl="0" animBg="1"/>
      <p:bldP spid="40" grpId="1" bldLvl="0" animBg="1"/>
      <p:bldP spid="41" grpId="0" bldLvl="0" animBg="1"/>
      <p:bldP spid="41" grpId="1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7029609" y="4915059"/>
            <a:ext cx="2057400" cy="273844"/>
          </a:xfrm>
        </p:spPr>
        <p:txBody>
          <a:bodyPr/>
          <a:p>
            <a:fld id="{E5167C0D-1B84-42C0-BF4A-0FC9196ACFAA}" type="slidenum">
              <a:rPr lang="zh-CN" altLang="en-US" sz="1200" smtClean="0"/>
            </a:fld>
            <a:endParaRPr lang="zh-CN" altLang="en-US" sz="1200"/>
          </a:p>
        </p:txBody>
      </p:sp>
      <p:graphicFrame>
        <p:nvGraphicFramePr>
          <p:cNvPr id="12" name="图示 11"/>
          <p:cNvGraphicFramePr/>
          <p:nvPr/>
        </p:nvGraphicFramePr>
        <p:xfrm>
          <a:off x="318770" y="7620"/>
          <a:ext cx="7257415" cy="334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14" name="文本框 13"/>
          <p:cNvSpPr txBox="1"/>
          <p:nvPr/>
        </p:nvSpPr>
        <p:spPr>
          <a:xfrm>
            <a:off x="570865" y="461010"/>
            <a:ext cx="3048000" cy="4883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lvl="0" indent="0" algn="ctr" eaLnBrk="1" hangingPunct="1">
              <a:lnSpc>
                <a:spcPct val="70000"/>
              </a:lnSpc>
              <a:spcBef>
                <a:spcPct val="50000"/>
              </a:spcBef>
              <a:buNone/>
            </a:pPr>
            <a:r>
              <a:rPr lang="zh-CN" altLang="en-US" sz="1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一</a:t>
            </a:r>
            <a:r>
              <a:rPr lang="en-US" altLang="zh-CN" sz="1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lang="zh-CN" altLang="en-US" sz="1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收音机的基本常识</a:t>
            </a:r>
            <a:endParaRPr lang="zh-CN" altLang="en-US" sz="1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aphicFrame>
        <p:nvGraphicFramePr>
          <p:cNvPr id="15" name="表格 14"/>
          <p:cNvGraphicFramePr/>
          <p:nvPr>
            <p:custDataLst>
              <p:tags r:id="rId6"/>
            </p:custDataLst>
          </p:nvPr>
        </p:nvGraphicFramePr>
        <p:xfrm>
          <a:off x="6985" y="5080"/>
          <a:ext cx="336550" cy="5138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550"/>
              </a:tblGrid>
              <a:tr h="74803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chemeClr val="tx1"/>
                          </a:solidFill>
                        </a:rPr>
                        <a:t>情境导入</a:t>
                      </a:r>
                      <a:endParaRPr lang="zh-CN" altLang="en-US" sz="1015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2453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rgbClr val="FF0000"/>
                          </a:solidFill>
                        </a:rPr>
                        <a:t>任务一</a:t>
                      </a:r>
                      <a:endParaRPr lang="zh-CN" altLang="en-US" sz="1015" b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2453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任务二</a:t>
                      </a:r>
                      <a:endParaRPr lang="zh-CN" altLang="en-US" sz="1015" b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2326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>
                          <a:sym typeface="+mn-ea"/>
                        </a:rPr>
                        <a:t>任务三</a:t>
                      </a:r>
                      <a:endParaRPr lang="zh-CN" altLang="en-US" sz="1015" b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2326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展示评价</a:t>
                      </a:r>
                      <a:endParaRPr lang="zh-CN" altLang="en-US" sz="1015" b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4739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归纳总结</a:t>
                      </a:r>
                      <a:endParaRPr lang="zh-CN" altLang="en-US" sz="1015" b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4739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拓展应用</a:t>
                      </a:r>
                      <a:endParaRPr lang="zh-CN" altLang="en-US" sz="1015" b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171" name="Text Box 3"/>
          <p:cNvSpPr txBox="1"/>
          <p:nvPr/>
        </p:nvSpPr>
        <p:spPr>
          <a:xfrm>
            <a:off x="1922145" y="823595"/>
            <a:ext cx="5422900" cy="288036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</a:pPr>
            <a:r>
              <a:rPr lang="en-US" altLang="zh-CN" sz="2800" dirty="0">
                <a:latin typeface="Arial Narrow" panose="020B0606020202030204" pitchFamily="34" charset="0"/>
                <a:ea typeface="隶书" panose="02010509060101010101" pitchFamily="49" charset="-122"/>
              </a:rPr>
              <a:t>  </a:t>
            </a:r>
            <a:r>
              <a:rPr lang="zh-CN" altLang="en-US" sz="2400" dirty="0">
                <a:latin typeface="Arial Narrow" panose="020B0606020202030204" pitchFamily="34" charset="0"/>
                <a:ea typeface="隶书" panose="02010509060101010101" pitchFamily="49" charset="-122"/>
              </a:rPr>
              <a:t>无线电的传播</a:t>
            </a:r>
            <a:endParaRPr lang="zh-CN" altLang="en-US" sz="2400" dirty="0">
              <a:latin typeface="Arial Narrow" panose="020B0606020202030204" pitchFamily="34" charset="0"/>
              <a:ea typeface="隶书" panose="02010509060101010101" pitchFamily="49" charset="-122"/>
            </a:endParaRPr>
          </a:p>
          <a:p>
            <a:pPr marL="0" lvl="0" indent="0" eaLnBrk="1" hangingPunct="1">
              <a:spcBef>
                <a:spcPct val="0"/>
              </a:spcBef>
            </a:pPr>
            <a:r>
              <a:rPr lang="zh-CN" altLang="en-US" sz="2400" dirty="0">
                <a:latin typeface="Arial Narrow" panose="020B0606020202030204" pitchFamily="34" charset="0"/>
                <a:ea typeface="隶书" panose="02010509060101010101" pitchFamily="49" charset="-122"/>
              </a:rPr>
              <a:t>  收音机的发展</a:t>
            </a:r>
            <a:endParaRPr lang="zh-CN" altLang="en-US" sz="2400" dirty="0">
              <a:latin typeface="Arial Narrow" panose="020B0606020202030204" pitchFamily="34" charset="0"/>
              <a:ea typeface="隶书" panose="02010509060101010101" pitchFamily="49" charset="-122"/>
            </a:endParaRPr>
          </a:p>
          <a:p>
            <a:pPr marL="0" lvl="0" indent="0" eaLnBrk="1" hangingPunct="1">
              <a:spcBef>
                <a:spcPct val="0"/>
              </a:spcBef>
            </a:pPr>
            <a:r>
              <a:rPr lang="zh-CN" altLang="en-US" sz="2400" dirty="0">
                <a:latin typeface="Arial Narrow" panose="020B0606020202030204" pitchFamily="34" charset="0"/>
                <a:ea typeface="隶书" panose="02010509060101010101" pitchFamily="49" charset="-122"/>
              </a:rPr>
              <a:t>  收音机的分类</a:t>
            </a:r>
            <a:endParaRPr lang="zh-CN" altLang="en-US" sz="2400" dirty="0">
              <a:latin typeface="Arial Narrow" panose="020B0606020202030204" pitchFamily="34" charset="0"/>
              <a:ea typeface="隶书" panose="02010509060101010101" pitchFamily="49" charset="-122"/>
            </a:endParaRPr>
          </a:p>
          <a:p>
            <a:pPr marL="0" lvl="0" indent="0" eaLnBrk="1" hangingPunct="1">
              <a:spcBef>
                <a:spcPct val="0"/>
              </a:spcBef>
            </a:pPr>
            <a:r>
              <a:rPr lang="zh-CN" altLang="en-US" sz="2400" dirty="0">
                <a:latin typeface="Arial Narrow" panose="020B0606020202030204" pitchFamily="34" charset="0"/>
                <a:ea typeface="隶书" panose="02010509060101010101" pitchFamily="49" charset="-122"/>
              </a:rPr>
              <a:t>  收音机电路的技术特点</a:t>
            </a:r>
            <a:endParaRPr lang="zh-CN" altLang="en-US" sz="2400" dirty="0">
              <a:latin typeface="Arial Narrow" panose="020B0606020202030204" pitchFamily="34" charset="0"/>
              <a:ea typeface="隶书" panose="02010509060101010101" pitchFamily="49" charset="-122"/>
            </a:endParaRPr>
          </a:p>
          <a:p>
            <a:pPr marL="0" lvl="0" indent="0" eaLnBrk="1" hangingPunct="1">
              <a:spcBef>
                <a:spcPct val="0"/>
              </a:spcBef>
            </a:pPr>
            <a:r>
              <a:rPr lang="zh-CN" altLang="en-US" sz="2400" dirty="0">
                <a:latin typeface="Arial Narrow" panose="020B0606020202030204" pitchFamily="34" charset="0"/>
                <a:ea typeface="隶书" panose="02010509060101010101" pitchFamily="49" charset="-122"/>
              </a:rPr>
              <a:t>  调幅收音机原理</a:t>
            </a:r>
            <a:endParaRPr lang="zh-CN" altLang="en-US" sz="2400" dirty="0">
              <a:latin typeface="Arial Narrow" panose="020B0606020202030204" pitchFamily="34" charset="0"/>
              <a:ea typeface="隶书" panose="02010509060101010101" pitchFamily="49" charset="-122"/>
            </a:endParaRPr>
          </a:p>
          <a:p>
            <a:pPr marL="0" lvl="0" indent="0" eaLnBrk="1" hangingPunct="1">
              <a:spcBef>
                <a:spcPct val="0"/>
              </a:spcBef>
            </a:pPr>
            <a:r>
              <a:rPr lang="zh-CN" altLang="en-US" sz="2400" dirty="0">
                <a:latin typeface="Arial Narrow" panose="020B0606020202030204" pitchFamily="34" charset="0"/>
                <a:ea typeface="隶书" panose="02010509060101010101" pitchFamily="49" charset="-122"/>
              </a:rPr>
              <a:t>  调频收音机原理</a:t>
            </a:r>
            <a:endParaRPr lang="zh-CN" altLang="en-US" sz="2400" dirty="0">
              <a:latin typeface="Arial Narrow" panose="020B0606020202030204" pitchFamily="34" charset="0"/>
              <a:ea typeface="隶书" panose="020105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Text Box 3"/>
          <p:cNvSpPr txBox="1"/>
          <p:nvPr/>
        </p:nvSpPr>
        <p:spPr>
          <a:xfrm>
            <a:off x="1901190" y="356553"/>
            <a:ext cx="6723460" cy="2091055"/>
          </a:xfrm>
          <a:prstGeom prst="rect">
            <a:avLst/>
          </a:prstGeom>
          <a:noFill/>
          <a:ln w="9525">
            <a:noFill/>
          </a:ln>
        </p:spPr>
        <p:txBody>
          <a:bodyPr lIns="69056" tIns="34528" rIns="69056" bIns="34528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3000" dirty="0">
                <a:solidFill>
                  <a:srgbClr val="C00000"/>
                </a:solidFill>
                <a:latin typeface="Arial Narrow" panose="020B0606020202030204" pitchFamily="34" charset="0"/>
                <a:ea typeface="隶书" panose="02010509060101010101" pitchFamily="49" charset="-122"/>
              </a:rPr>
              <a:t> </a:t>
            </a:r>
            <a:r>
              <a:rPr lang="zh-CN" altLang="en-US" sz="2100" dirty="0">
                <a:solidFill>
                  <a:srgbClr val="C00000"/>
                </a:solidFill>
                <a:latin typeface="Arial Narrow" panose="020B0606020202030204" pitchFamily="34" charset="0"/>
                <a:ea typeface="隶书" panose="02010509060101010101" pitchFamily="49" charset="-122"/>
              </a:rPr>
              <a:t>一、</a:t>
            </a:r>
            <a:r>
              <a:rPr lang="zh-CN" altLang="en-US" sz="2100" dirty="0">
                <a:solidFill>
                  <a:srgbClr val="C00000"/>
                </a:solidFill>
                <a:latin typeface="Arial Narrow" panose="020B0606020202030204" pitchFamily="34" charset="0"/>
                <a:ea typeface="隶书" panose="02010509060101010101" pitchFamily="49" charset="-122"/>
                <a:hlinkClick r:id="rId1" action="ppaction://hlinkfile"/>
              </a:rPr>
              <a:t>无线电通信的发送和接收过程是怎样的</a:t>
            </a:r>
            <a:r>
              <a:rPr lang="zh-CN" altLang="en-US" sz="2100" dirty="0">
                <a:solidFill>
                  <a:srgbClr val="C00000"/>
                </a:solidFill>
                <a:latin typeface="Arial Narrow" panose="020B0606020202030204" pitchFamily="34" charset="0"/>
                <a:ea typeface="隶书" panose="02010509060101010101" pitchFamily="49" charset="-122"/>
              </a:rPr>
              <a:t>？</a:t>
            </a:r>
            <a:endParaRPr lang="zh-CN" altLang="en-US" sz="2100" dirty="0">
              <a:solidFill>
                <a:srgbClr val="C00000"/>
              </a:solidFill>
              <a:latin typeface="Arial Narrow" panose="020B0606020202030204" pitchFamily="34" charset="0"/>
              <a:ea typeface="隶书" panose="02010509060101010101" pitchFamily="49" charset="-122"/>
            </a:endParaRPr>
          </a:p>
          <a:p>
            <a:pPr marL="0" lvl="0" indent="0" eaLnBrk="1" fontAlgn="t" hangingPunct="1">
              <a:spcBef>
                <a:spcPct val="0"/>
              </a:spcBef>
              <a:buNone/>
            </a:pPr>
            <a:r>
              <a:rPr lang="zh-CN" altLang="en-US" sz="1800" dirty="0"/>
              <a:t>　　   </a:t>
            </a:r>
            <a:r>
              <a:rPr lang="zh-CN" altLang="en-US" sz="2025" dirty="0">
                <a:latin typeface="Arial Narrow" panose="020B0606020202030204" pitchFamily="34" charset="0"/>
                <a:ea typeface="隶书" panose="02010509060101010101" pitchFamily="49" charset="-122"/>
              </a:rPr>
              <a:t>广播节目的发送是在广播电台进行。广播节目的声波，经过电声器件转换成音频电信号，并由音频放大器放大，振荡器产生高频等幅振荡信号；调制器使高频等幅振荡信号被音频信号所</a:t>
            </a:r>
            <a:r>
              <a:rPr lang="zh-CN" altLang="en-US" sz="2025" dirty="0">
                <a:solidFill>
                  <a:schemeClr val="hlink"/>
                </a:solidFill>
                <a:latin typeface="Arial Narrow" panose="020B0606020202030204" pitchFamily="34" charset="0"/>
                <a:ea typeface="隶书" panose="02010509060101010101" pitchFamily="49" charset="-122"/>
              </a:rPr>
              <a:t>调制</a:t>
            </a:r>
            <a:r>
              <a:rPr lang="zh-CN" altLang="en-US" sz="2025" dirty="0">
                <a:latin typeface="Arial Narrow" panose="020B0606020202030204" pitchFamily="34" charset="0"/>
                <a:ea typeface="隶书" panose="02010509060101010101" pitchFamily="49" charset="-122"/>
              </a:rPr>
              <a:t>；已调制的高频振荡信号经放大后送入发射天线，转换成无线电波辐射出去。</a:t>
            </a:r>
            <a:endParaRPr lang="zh-CN" altLang="en-US" sz="2025" dirty="0">
              <a:latin typeface="Arial Narrow" panose="020B0606020202030204" pitchFamily="34" charset="0"/>
              <a:ea typeface="隶书" panose="02010509060101010101" pitchFamily="49" charset="-122"/>
            </a:endParaRPr>
          </a:p>
        </p:txBody>
      </p:sp>
      <p:sp>
        <p:nvSpPr>
          <p:cNvPr id="8195" name="Text Box 2"/>
          <p:cNvSpPr txBox="1"/>
          <p:nvPr/>
        </p:nvSpPr>
        <p:spPr>
          <a:xfrm>
            <a:off x="230505" y="504825"/>
            <a:ext cx="2369820" cy="391160"/>
          </a:xfrm>
          <a:prstGeom prst="rect">
            <a:avLst/>
          </a:prstGeom>
          <a:noFill/>
          <a:ln w="76200">
            <a:noFill/>
          </a:ln>
        </p:spPr>
        <p:txBody>
          <a:bodyPr wrap="square" lIns="69056" tIns="34528" rIns="69056" bIns="34528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70000"/>
              </a:lnSpc>
              <a:spcBef>
                <a:spcPct val="50000"/>
              </a:spcBef>
              <a:buNone/>
            </a:pPr>
            <a:r>
              <a:rPr lang="zh-CN" altLang="en-US" sz="3000" dirty="0">
                <a:solidFill>
                  <a:srgbClr val="FF0000"/>
                </a:solidFill>
                <a:latin typeface="Arial Narrow" panose="020B0606020202030204" pitchFamily="34" charset="0"/>
                <a:ea typeface="隶书" panose="02010509060101010101" pitchFamily="49" charset="-122"/>
              </a:rPr>
              <a:t>无线电传播</a:t>
            </a:r>
            <a:r>
              <a:rPr lang="en-US" altLang="zh-CN" sz="3000" dirty="0">
                <a:solidFill>
                  <a:srgbClr val="FF0000"/>
                </a:solidFill>
                <a:latin typeface="Arial Narrow" panose="020B0606020202030204" pitchFamily="34" charset="0"/>
                <a:ea typeface="隶书" panose="02010509060101010101" pitchFamily="49" charset="-122"/>
              </a:rPr>
              <a:t>:</a:t>
            </a:r>
            <a:endParaRPr lang="en-US" altLang="zh-CN" sz="3000" dirty="0">
              <a:solidFill>
                <a:srgbClr val="FF0000"/>
              </a:solidFill>
              <a:latin typeface="Arial Narrow" panose="020B0606020202030204" pitchFamily="34" charset="0"/>
              <a:ea typeface="隶书" panose="02010509060101010101" pitchFamily="49" charset="-122"/>
            </a:endParaRPr>
          </a:p>
        </p:txBody>
      </p:sp>
      <p:sp>
        <p:nvSpPr>
          <p:cNvPr id="8196" name="Rectangle 9"/>
          <p:cNvSpPr/>
          <p:nvPr/>
        </p:nvSpPr>
        <p:spPr>
          <a:xfrm>
            <a:off x="2600325" y="1453754"/>
            <a:ext cx="6858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fontAlgn="t" hangingPunct="1">
              <a:spcBef>
                <a:spcPct val="0"/>
              </a:spcBef>
              <a:buNone/>
            </a:pPr>
            <a:endParaRPr lang="zh-CN" altLang="en-US" sz="1800" dirty="0"/>
          </a:p>
        </p:txBody>
      </p:sp>
      <p:pic>
        <p:nvPicPr>
          <p:cNvPr id="8197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885" y="2356485"/>
            <a:ext cx="4997450" cy="24885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8" name="Rectangle 10"/>
          <p:cNvSpPr/>
          <p:nvPr/>
        </p:nvSpPr>
        <p:spPr>
          <a:xfrm>
            <a:off x="2659459" y="4766072"/>
            <a:ext cx="3136900" cy="4032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fontAlgn="t" hangingPunct="1">
              <a:spcBef>
                <a:spcPct val="0"/>
              </a:spcBef>
              <a:buNone/>
            </a:pPr>
            <a:r>
              <a:rPr lang="zh-CN" altLang="en-US" sz="2025" dirty="0">
                <a:latin typeface="Arial Narrow" panose="020B0606020202030204" pitchFamily="34" charset="0"/>
                <a:ea typeface="隶书" panose="02010509060101010101" pitchFamily="49" charset="-122"/>
              </a:rPr>
              <a:t>图  广播电台发射机方框图</a:t>
            </a:r>
            <a:endParaRPr lang="zh-CN" altLang="en-US" sz="2025" dirty="0">
              <a:latin typeface="Arial Narrow" panose="020B0606020202030204" pitchFamily="34" charset="0"/>
              <a:ea typeface="隶书" panose="02010509060101010101" pitchFamily="49" charset="-122"/>
            </a:endParaRPr>
          </a:p>
        </p:txBody>
      </p:sp>
      <p:pic>
        <p:nvPicPr>
          <p:cNvPr id="8199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850" y="2518172"/>
            <a:ext cx="422672" cy="394097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12" name="图示 11"/>
          <p:cNvGraphicFramePr/>
          <p:nvPr/>
        </p:nvGraphicFramePr>
        <p:xfrm>
          <a:off x="318770" y="7620"/>
          <a:ext cx="7257415" cy="334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5" name="表格 14"/>
          <p:cNvGraphicFramePr/>
          <p:nvPr>
            <p:custDataLst>
              <p:tags r:id="rId9"/>
            </p:custDataLst>
          </p:nvPr>
        </p:nvGraphicFramePr>
        <p:xfrm>
          <a:off x="6985" y="5080"/>
          <a:ext cx="336550" cy="5138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550"/>
              </a:tblGrid>
              <a:tr h="74803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chemeClr val="tx1"/>
                          </a:solidFill>
                        </a:rPr>
                        <a:t>情境导入</a:t>
                      </a:r>
                      <a:endParaRPr lang="zh-CN" altLang="en-US" sz="1015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2453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rgbClr val="FF0000"/>
                          </a:solidFill>
                        </a:rPr>
                        <a:t>任务一</a:t>
                      </a:r>
                      <a:endParaRPr lang="zh-CN" altLang="en-US" sz="1015" b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2453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任务二</a:t>
                      </a:r>
                      <a:endParaRPr lang="zh-CN" altLang="en-US" sz="1015" b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2326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>
                          <a:sym typeface="+mn-ea"/>
                        </a:rPr>
                        <a:t>任务三</a:t>
                      </a:r>
                      <a:endParaRPr lang="zh-CN" altLang="en-US" sz="1015" b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2326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展示评价</a:t>
                      </a:r>
                      <a:endParaRPr lang="zh-CN" altLang="en-US" sz="1015" b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4739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归纳总结</a:t>
                      </a:r>
                      <a:endParaRPr lang="zh-CN" altLang="en-US" sz="1015" b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4739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拓展应用</a:t>
                      </a:r>
                      <a:endParaRPr lang="zh-CN" altLang="en-US" sz="1015" b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5691505" y="3274695"/>
            <a:ext cx="927100" cy="631825"/>
          </a:xfrm>
          <a:prstGeom prst="rect">
            <a:avLst/>
          </a:prstGeom>
          <a:noFill/>
          <a:ln w="3492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nimBg="1" advAuto="0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Text Box 2"/>
          <p:cNvSpPr txBox="1"/>
          <p:nvPr/>
        </p:nvSpPr>
        <p:spPr>
          <a:xfrm>
            <a:off x="1277541" y="303610"/>
            <a:ext cx="6723459" cy="2689860"/>
          </a:xfrm>
          <a:prstGeom prst="rect">
            <a:avLst/>
          </a:prstGeom>
          <a:noFill/>
          <a:ln w="9525">
            <a:noFill/>
          </a:ln>
        </p:spPr>
        <p:txBody>
          <a:bodyPr lIns="69056" tIns="34528" rIns="69056" bIns="34528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fontAlgn="t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025" dirty="0">
                <a:latin typeface="Arial Narrow" panose="020B0606020202030204" pitchFamily="34" charset="0"/>
                <a:ea typeface="隶书" panose="02010509060101010101" pitchFamily="49" charset="-122"/>
              </a:rPr>
              <a:t>　　无线电广播的接收是由收音机实现的。收音机的接收天线收到空中的电波；调谐电路选中所需频率的信号；检波器将高频信号还原成音频信号</a:t>
            </a:r>
            <a:r>
              <a:rPr lang="en-US" altLang="zh-CN" sz="2025" dirty="0">
                <a:latin typeface="Arial Narrow" panose="020B0606020202030204" pitchFamily="34" charset="0"/>
                <a:ea typeface="隶书" panose="02010509060101010101" pitchFamily="49" charset="-122"/>
              </a:rPr>
              <a:t>(</a:t>
            </a:r>
            <a:r>
              <a:rPr lang="zh-CN" altLang="en-US" sz="2025" dirty="0">
                <a:latin typeface="Arial Narrow" panose="020B0606020202030204" pitchFamily="34" charset="0"/>
                <a:ea typeface="隶书" panose="02010509060101010101" pitchFamily="49" charset="-122"/>
              </a:rPr>
              <a:t>即</a:t>
            </a:r>
            <a:r>
              <a:rPr lang="zh-CN" altLang="en-US" sz="2025" dirty="0">
                <a:solidFill>
                  <a:schemeClr val="hlink"/>
                </a:solidFill>
                <a:latin typeface="Arial Narrow" panose="020B0606020202030204" pitchFamily="34" charset="0"/>
                <a:ea typeface="隶书" panose="02010509060101010101" pitchFamily="49" charset="-122"/>
              </a:rPr>
              <a:t>解调</a:t>
            </a:r>
            <a:r>
              <a:rPr lang="en-US" altLang="zh-CN" sz="2025" dirty="0">
                <a:latin typeface="Arial Narrow" panose="020B0606020202030204" pitchFamily="34" charset="0"/>
                <a:ea typeface="隶书" panose="02010509060101010101" pitchFamily="49" charset="-122"/>
              </a:rPr>
              <a:t>)</a:t>
            </a:r>
            <a:r>
              <a:rPr lang="zh-CN" altLang="en-US" sz="2025" dirty="0">
                <a:latin typeface="Arial Narrow" panose="020B0606020202030204" pitchFamily="34" charset="0"/>
                <a:ea typeface="隶书" panose="02010509060101010101" pitchFamily="49" charset="-122"/>
              </a:rPr>
              <a:t>；解调后得到的音频信号再经过放大获得足够的推动功率；最后经过电声转换还原出广播内容。</a:t>
            </a:r>
            <a:endParaRPr lang="zh-CN" altLang="en-US" sz="2025" dirty="0">
              <a:solidFill>
                <a:srgbClr val="FF0000"/>
              </a:solidFill>
              <a:latin typeface="Arial Narrow" panose="020B0606020202030204" pitchFamily="34" charset="0"/>
              <a:ea typeface="隶书" panose="02010509060101010101" pitchFamily="49" charset="-122"/>
            </a:endParaRPr>
          </a:p>
          <a:p>
            <a:pPr marL="0" lvl="0" indent="0" eaLnBrk="1" fontAlgn="t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025" dirty="0">
                <a:latin typeface="Arial Narrow" panose="020B0606020202030204" pitchFamily="34" charset="0"/>
                <a:ea typeface="隶书" panose="02010509060101010101" pitchFamily="49" charset="-122"/>
              </a:rPr>
              <a:t>　　综上所述，把无线电通信的发送和接收概括为互为相反的三个方面的转换过程，即：</a:t>
            </a:r>
            <a:endParaRPr lang="zh-CN" altLang="en-US" sz="2025" dirty="0">
              <a:latin typeface="Arial Narrow" panose="020B0606020202030204" pitchFamily="34" charset="0"/>
              <a:ea typeface="隶书" panose="02010509060101010101" pitchFamily="49" charset="-122"/>
            </a:endParaRPr>
          </a:p>
        </p:txBody>
      </p:sp>
      <p:sp>
        <p:nvSpPr>
          <p:cNvPr id="9219" name="AutoShape 5"/>
          <p:cNvSpPr/>
          <p:nvPr/>
        </p:nvSpPr>
        <p:spPr>
          <a:xfrm>
            <a:off x="2477691" y="3406775"/>
            <a:ext cx="754856" cy="114300"/>
          </a:xfrm>
          <a:prstGeom prst="leftRightArrow">
            <a:avLst>
              <a:gd name="adj1" fmla="val 50000"/>
              <a:gd name="adj2" fmla="val 132083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fontAlgn="t" hangingPunct="1">
              <a:spcBef>
                <a:spcPct val="0"/>
              </a:spcBef>
              <a:buNone/>
            </a:pPr>
            <a:endParaRPr lang="zh-CN" altLang="en-US" sz="1800" dirty="0"/>
          </a:p>
        </p:txBody>
      </p:sp>
      <p:sp>
        <p:nvSpPr>
          <p:cNvPr id="9220" name="Rectangle 7"/>
          <p:cNvSpPr/>
          <p:nvPr/>
        </p:nvSpPr>
        <p:spPr>
          <a:xfrm>
            <a:off x="1277541" y="3173095"/>
            <a:ext cx="6723459" cy="14954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fontAlgn="t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025" dirty="0">
                <a:latin typeface="Arial Narrow" panose="020B0606020202030204" pitchFamily="34" charset="0"/>
                <a:ea typeface="隶书" panose="02010509060101010101" pitchFamily="49" charset="-122"/>
              </a:rPr>
              <a:t>传送信息                低频信号  （话筒、喇叭等）</a:t>
            </a:r>
            <a:endParaRPr lang="zh-CN" altLang="en-US" sz="2025" dirty="0">
              <a:latin typeface="Arial Narrow" panose="020B0606020202030204" pitchFamily="34" charset="0"/>
              <a:ea typeface="隶书" panose="02010509060101010101" pitchFamily="49" charset="-122"/>
            </a:endParaRPr>
          </a:p>
          <a:p>
            <a:pPr marL="0" lvl="0" indent="0" eaLnBrk="1" fontAlgn="t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025" dirty="0">
                <a:latin typeface="Arial Narrow" panose="020B0606020202030204" pitchFamily="34" charset="0"/>
                <a:ea typeface="隶书" panose="02010509060101010101" pitchFamily="49" charset="-122"/>
              </a:rPr>
              <a:t>低频信号                高频信号  （调制器、检波器、鉴频器等）</a:t>
            </a:r>
            <a:endParaRPr lang="zh-CN" altLang="en-US" sz="2025" dirty="0">
              <a:latin typeface="Arial Narrow" panose="020B0606020202030204" pitchFamily="34" charset="0"/>
              <a:ea typeface="隶书" panose="02010509060101010101" pitchFamily="49" charset="-122"/>
            </a:endParaRPr>
          </a:p>
          <a:p>
            <a:pPr marL="0" lvl="0" indent="0" eaLnBrk="1" fontAlgn="t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025" dirty="0">
                <a:latin typeface="Arial Narrow" panose="020B0606020202030204" pitchFamily="34" charset="0"/>
                <a:ea typeface="隶书" panose="02010509060101010101" pitchFamily="49" charset="-122"/>
              </a:rPr>
              <a:t>高频信号                 电磁波       （天线）</a:t>
            </a:r>
            <a:endParaRPr lang="zh-CN" altLang="en-US" sz="2025" dirty="0">
              <a:latin typeface="Arial Narrow" panose="020B0606020202030204" pitchFamily="34" charset="0"/>
              <a:ea typeface="隶书" panose="02010509060101010101" pitchFamily="49" charset="-122"/>
            </a:endParaRPr>
          </a:p>
        </p:txBody>
      </p:sp>
      <p:sp>
        <p:nvSpPr>
          <p:cNvPr id="9221" name="AutoShape 8"/>
          <p:cNvSpPr/>
          <p:nvPr/>
        </p:nvSpPr>
        <p:spPr>
          <a:xfrm>
            <a:off x="2477691" y="3863975"/>
            <a:ext cx="754856" cy="114300"/>
          </a:xfrm>
          <a:prstGeom prst="leftRightArrow">
            <a:avLst>
              <a:gd name="adj1" fmla="val 50000"/>
              <a:gd name="adj2" fmla="val 132083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fontAlgn="t" hangingPunct="1">
              <a:spcBef>
                <a:spcPct val="0"/>
              </a:spcBef>
              <a:buNone/>
            </a:pPr>
            <a:endParaRPr lang="zh-CN" altLang="en-US" sz="1800" dirty="0"/>
          </a:p>
        </p:txBody>
      </p:sp>
      <p:sp>
        <p:nvSpPr>
          <p:cNvPr id="9222" name="AutoShape 9"/>
          <p:cNvSpPr/>
          <p:nvPr/>
        </p:nvSpPr>
        <p:spPr>
          <a:xfrm>
            <a:off x="2534841" y="4321175"/>
            <a:ext cx="754856" cy="114300"/>
          </a:xfrm>
          <a:prstGeom prst="leftRightArrow">
            <a:avLst>
              <a:gd name="adj1" fmla="val 50000"/>
              <a:gd name="adj2" fmla="val 132083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fontAlgn="t" hangingPunct="1">
              <a:spcBef>
                <a:spcPct val="0"/>
              </a:spcBef>
              <a:buNone/>
            </a:pPr>
            <a:endParaRPr lang="zh-CN" altLang="en-US" sz="1800" dirty="0"/>
          </a:p>
        </p:txBody>
      </p:sp>
      <p:graphicFrame>
        <p:nvGraphicFramePr>
          <p:cNvPr id="12" name="图示 11"/>
          <p:cNvGraphicFramePr/>
          <p:nvPr/>
        </p:nvGraphicFramePr>
        <p:xfrm>
          <a:off x="318770" y="7620"/>
          <a:ext cx="7257415" cy="334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graphicFrame>
        <p:nvGraphicFramePr>
          <p:cNvPr id="15" name="表格 14"/>
          <p:cNvGraphicFramePr/>
          <p:nvPr>
            <p:custDataLst>
              <p:tags r:id="rId6"/>
            </p:custDataLst>
          </p:nvPr>
        </p:nvGraphicFramePr>
        <p:xfrm>
          <a:off x="6985" y="5080"/>
          <a:ext cx="336550" cy="5138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550"/>
              </a:tblGrid>
              <a:tr h="74803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chemeClr val="tx1"/>
                          </a:solidFill>
                        </a:rPr>
                        <a:t>情境导入</a:t>
                      </a:r>
                      <a:endParaRPr lang="zh-CN" altLang="en-US" sz="1015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2453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rgbClr val="FF0000"/>
                          </a:solidFill>
                        </a:rPr>
                        <a:t>任务一</a:t>
                      </a:r>
                      <a:endParaRPr lang="zh-CN" altLang="en-US" sz="1015" b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2453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任务二</a:t>
                      </a:r>
                      <a:endParaRPr lang="zh-CN" altLang="en-US" sz="1015" b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2326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>
                          <a:sym typeface="+mn-ea"/>
                        </a:rPr>
                        <a:t>任务三</a:t>
                      </a:r>
                      <a:endParaRPr lang="zh-CN" altLang="en-US" sz="1015" b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2326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展示评价</a:t>
                      </a:r>
                      <a:endParaRPr lang="zh-CN" altLang="en-US" sz="1015" b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4739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归纳总结</a:t>
                      </a:r>
                      <a:endParaRPr lang="zh-CN" altLang="en-US" sz="1015" b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4739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拓展应用</a:t>
                      </a:r>
                      <a:endParaRPr lang="zh-CN" altLang="en-US" sz="1015" b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Rectangle 2"/>
          <p:cNvSpPr/>
          <p:nvPr/>
        </p:nvSpPr>
        <p:spPr>
          <a:xfrm>
            <a:off x="1143000" y="1886466"/>
            <a:ext cx="264160" cy="345440"/>
          </a:xfrm>
          <a:prstGeom prst="rect">
            <a:avLst/>
          </a:prstGeom>
          <a:noFill/>
          <a:ln w="9525">
            <a:noFill/>
          </a:ln>
        </p:spPr>
        <p:txBody>
          <a:bodyPr wrap="none" lIns="69056" tIns="34528" rIns="69056" bIns="34528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fontAlgn="t" hangingPunct="1">
              <a:spcBef>
                <a:spcPct val="0"/>
              </a:spcBef>
              <a:buNone/>
            </a:pPr>
            <a:endParaRPr lang="zh-CN" altLang="en-US" sz="1800" dirty="0"/>
          </a:p>
        </p:txBody>
      </p:sp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1925241" y="2031206"/>
          <a:ext cx="4860131" cy="1512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1" imgW="4547870" imgH="1828800" progId="PI3.Image">
                  <p:embed/>
                </p:oleObj>
              </mc:Choice>
              <mc:Fallback>
                <p:oleObj name="" r:id="rId1" imgW="4547870" imgH="1828800" progId="PI3.Image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925241" y="2031206"/>
                        <a:ext cx="4860131" cy="1512094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4" name="Text Box 4"/>
          <p:cNvSpPr txBox="1"/>
          <p:nvPr/>
        </p:nvSpPr>
        <p:spPr>
          <a:xfrm>
            <a:off x="1628696" y="580390"/>
            <a:ext cx="5724525" cy="1315085"/>
          </a:xfrm>
          <a:prstGeom prst="rect">
            <a:avLst/>
          </a:prstGeom>
          <a:noFill/>
          <a:ln w="9525">
            <a:noFill/>
          </a:ln>
        </p:spPr>
        <p:txBody>
          <a:bodyPr lIns="69056" tIns="34528" rIns="69056" bIns="34528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dirty="0">
                <a:latin typeface="Arial Narrow" panose="020B0606020202030204" pitchFamily="34" charset="0"/>
                <a:ea typeface="隶书" panose="02010509060101010101" pitchFamily="49" charset="-122"/>
              </a:rPr>
              <a:t>        在无线电广播中可分为两种调制方式：</a:t>
            </a:r>
            <a:r>
              <a:rPr lang="zh-CN" altLang="en-US" sz="1800" dirty="0">
                <a:latin typeface="Arial" panose="020B0604020202020204" pitchFamily="34" charset="0"/>
              </a:rPr>
              <a:t> </a:t>
            </a:r>
            <a:endParaRPr lang="zh-CN" altLang="en-US" sz="1800" dirty="0"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500" dirty="0">
                <a:solidFill>
                  <a:srgbClr val="C00000"/>
                </a:solidFill>
                <a:latin typeface="Arial Narrow" panose="020B0606020202030204" pitchFamily="34" charset="0"/>
                <a:ea typeface="隶书" panose="02010509060101010101" pitchFamily="49" charset="-122"/>
              </a:rPr>
              <a:t>（</a:t>
            </a:r>
            <a:r>
              <a:rPr lang="en-US" altLang="zh-CN" sz="1500" dirty="0">
                <a:solidFill>
                  <a:srgbClr val="C00000"/>
                </a:solidFill>
                <a:latin typeface="Arial Narrow" panose="020B0606020202030204" pitchFamily="34" charset="0"/>
                <a:ea typeface="隶书" panose="02010509060101010101" pitchFamily="49" charset="-122"/>
              </a:rPr>
              <a:t>1</a:t>
            </a:r>
            <a:r>
              <a:rPr lang="zh-CN" altLang="en-US" sz="1500" dirty="0">
                <a:solidFill>
                  <a:srgbClr val="C00000"/>
                </a:solidFill>
                <a:latin typeface="Arial Narrow" panose="020B0606020202030204" pitchFamily="34" charset="0"/>
                <a:ea typeface="隶书" panose="02010509060101010101" pitchFamily="49" charset="-122"/>
              </a:rPr>
              <a:t>）</a:t>
            </a:r>
            <a:r>
              <a:rPr lang="zh-CN" altLang="en-US" sz="1800" dirty="0">
                <a:solidFill>
                  <a:srgbClr val="C00000"/>
                </a:solidFill>
                <a:latin typeface="Arial Narrow" panose="020B0606020202030204" pitchFamily="34" charset="0"/>
                <a:ea typeface="隶书" panose="02010509060101010101" pitchFamily="49" charset="-122"/>
              </a:rPr>
              <a:t>振幅调制，简称调幅</a:t>
            </a:r>
            <a:r>
              <a:rPr lang="zh-CN" altLang="en-US" sz="1500" dirty="0">
                <a:solidFill>
                  <a:srgbClr val="C00000"/>
                </a:solidFill>
                <a:latin typeface="Arial Narrow" panose="020B0606020202030204" pitchFamily="34" charset="0"/>
                <a:ea typeface="隶书" panose="02010509060101010101" pitchFamily="49" charset="-122"/>
              </a:rPr>
              <a:t>（</a:t>
            </a:r>
            <a:r>
              <a:rPr lang="en-US" altLang="zh-CN" sz="1500" b="1" dirty="0">
                <a:solidFill>
                  <a:srgbClr val="C00000"/>
                </a:solidFill>
                <a:latin typeface="Arial Narrow" panose="020B0606020202030204" pitchFamily="34" charset="0"/>
                <a:ea typeface="隶书" panose="02010509060101010101" pitchFamily="49" charset="-122"/>
              </a:rPr>
              <a:t>AM</a:t>
            </a:r>
            <a:r>
              <a:rPr lang="zh-CN" altLang="en-US" sz="1500" dirty="0">
                <a:solidFill>
                  <a:srgbClr val="C00000"/>
                </a:solidFill>
                <a:latin typeface="Arial Narrow" panose="020B0606020202030204" pitchFamily="34" charset="0"/>
                <a:ea typeface="隶书" panose="02010509060101010101" pitchFamily="49" charset="-122"/>
              </a:rPr>
              <a:t>）</a:t>
            </a:r>
            <a:r>
              <a:rPr lang="zh-CN" altLang="en-US" sz="1800" dirty="0">
                <a:solidFill>
                  <a:srgbClr val="C00000"/>
                </a:solidFill>
                <a:latin typeface="Arial Narrow" panose="020B0606020202030204" pitchFamily="34" charset="0"/>
                <a:ea typeface="隶书" panose="02010509060101010101" pitchFamily="49" charset="-122"/>
              </a:rPr>
              <a:t> </a:t>
            </a:r>
            <a:endParaRPr lang="zh-CN" altLang="en-US" sz="1800" dirty="0">
              <a:solidFill>
                <a:srgbClr val="C00000"/>
              </a:solidFill>
              <a:latin typeface="Arial Narrow" panose="020B0606020202030204" pitchFamily="34" charset="0"/>
              <a:ea typeface="隶书" panose="02010509060101010101" pitchFamily="49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500" dirty="0">
                <a:solidFill>
                  <a:srgbClr val="C00000"/>
                </a:solidFill>
                <a:latin typeface="Arial Narrow" panose="020B0606020202030204" pitchFamily="34" charset="0"/>
                <a:ea typeface="隶书" panose="02010509060101010101" pitchFamily="49" charset="-122"/>
              </a:rPr>
              <a:t>（</a:t>
            </a:r>
            <a:r>
              <a:rPr lang="en-US" altLang="zh-CN" sz="1500" dirty="0">
                <a:solidFill>
                  <a:srgbClr val="C00000"/>
                </a:solidFill>
                <a:latin typeface="Arial Narrow" panose="020B0606020202030204" pitchFamily="34" charset="0"/>
                <a:ea typeface="隶书" panose="02010509060101010101" pitchFamily="49" charset="-122"/>
              </a:rPr>
              <a:t>2</a:t>
            </a:r>
            <a:r>
              <a:rPr lang="zh-CN" altLang="en-US" sz="1500" dirty="0">
                <a:solidFill>
                  <a:srgbClr val="C00000"/>
                </a:solidFill>
                <a:latin typeface="Arial Narrow" panose="020B0606020202030204" pitchFamily="34" charset="0"/>
                <a:ea typeface="隶书" panose="02010509060101010101" pitchFamily="49" charset="-122"/>
              </a:rPr>
              <a:t>）</a:t>
            </a:r>
            <a:r>
              <a:rPr lang="zh-CN" altLang="en-US" sz="1800" dirty="0">
                <a:solidFill>
                  <a:srgbClr val="C00000"/>
                </a:solidFill>
                <a:latin typeface="Arial Narrow" panose="020B0606020202030204" pitchFamily="34" charset="0"/>
                <a:ea typeface="隶书" panose="02010509060101010101" pitchFamily="49" charset="-122"/>
              </a:rPr>
              <a:t>频率调制，简称调频 </a:t>
            </a:r>
            <a:r>
              <a:rPr lang="en-US" altLang="zh-CN" sz="1500" b="1" dirty="0">
                <a:solidFill>
                  <a:srgbClr val="C00000"/>
                </a:solidFill>
                <a:latin typeface="Arial Narrow" panose="020B0606020202030204" pitchFamily="34" charset="0"/>
                <a:ea typeface="隶书" panose="02010509060101010101" pitchFamily="49" charset="-122"/>
              </a:rPr>
              <a:t>(FM)</a:t>
            </a:r>
            <a:endParaRPr lang="en-US" altLang="zh-CN" sz="1500" b="1" dirty="0">
              <a:solidFill>
                <a:srgbClr val="C00000"/>
              </a:solidFill>
              <a:latin typeface="Arial Narrow" panose="020B0606020202030204" pitchFamily="34" charset="0"/>
              <a:ea typeface="隶书" panose="02010509060101010101" pitchFamily="49" charset="-122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en-US" sz="1800" dirty="0">
                <a:solidFill>
                  <a:srgbClr val="C00000"/>
                </a:solidFill>
                <a:latin typeface="Arial Narrow" panose="020B0606020202030204" pitchFamily="34" charset="0"/>
                <a:ea typeface="隶书" panose="02010509060101010101" pitchFamily="49" charset="-122"/>
              </a:rPr>
              <a:t>调幅</a:t>
            </a:r>
            <a:r>
              <a:rPr lang="zh-CN" altLang="en-US" sz="1800" dirty="0">
                <a:solidFill>
                  <a:srgbClr val="FFFF00"/>
                </a:solidFill>
                <a:latin typeface="Arial Narrow" panose="020B0606020202030204" pitchFamily="34" charset="0"/>
                <a:ea typeface="隶书" panose="02010509060101010101" pitchFamily="49" charset="-122"/>
              </a:rPr>
              <a:t>：</a:t>
            </a:r>
            <a:r>
              <a:rPr lang="zh-CN" altLang="en-US" sz="1800" dirty="0">
                <a:latin typeface="Arial Narrow" panose="020B0606020202030204" pitchFamily="34" charset="0"/>
                <a:ea typeface="隶书" panose="02010509060101010101" pitchFamily="49" charset="-122"/>
              </a:rPr>
              <a:t>使载波的振幅随着调制信号的变化规律而变化。</a:t>
            </a:r>
            <a:endParaRPr lang="zh-CN" altLang="en-US" sz="1800" dirty="0">
              <a:solidFill>
                <a:srgbClr val="FFFF00"/>
              </a:solidFill>
              <a:latin typeface="Arial Narrow" panose="020B0606020202030204" pitchFamily="34" charset="0"/>
              <a:ea typeface="隶书" panose="02010509060101010101" pitchFamily="49" charset="-122"/>
            </a:endParaRPr>
          </a:p>
        </p:txBody>
      </p:sp>
      <p:sp>
        <p:nvSpPr>
          <p:cNvPr id="10245" name="Text Box 5"/>
          <p:cNvSpPr txBox="1"/>
          <p:nvPr/>
        </p:nvSpPr>
        <p:spPr>
          <a:xfrm>
            <a:off x="2087166" y="3219450"/>
            <a:ext cx="4644628" cy="622300"/>
          </a:xfrm>
          <a:prstGeom prst="rect">
            <a:avLst/>
          </a:prstGeom>
          <a:noFill/>
          <a:ln w="9525">
            <a:noFill/>
          </a:ln>
        </p:spPr>
        <p:txBody>
          <a:bodyPr lIns="69056" tIns="34528" rIns="69056" bIns="34528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en-US" sz="1800" dirty="0">
                <a:solidFill>
                  <a:schemeClr val="bg1"/>
                </a:solidFill>
                <a:latin typeface="Arial" panose="020B0604020202020204" pitchFamily="34" charset="0"/>
              </a:rPr>
              <a:t>传送信号                         载波                            调幅波</a:t>
            </a:r>
            <a:endParaRPr lang="zh-CN" altLang="en-US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246" name="Text Box 6"/>
          <p:cNvSpPr txBox="1"/>
          <p:nvPr/>
        </p:nvSpPr>
        <p:spPr>
          <a:xfrm>
            <a:off x="1547813" y="3651647"/>
            <a:ext cx="5886450" cy="899160"/>
          </a:xfrm>
          <a:prstGeom prst="rect">
            <a:avLst/>
          </a:prstGeom>
          <a:noFill/>
          <a:ln w="9525">
            <a:noFill/>
          </a:ln>
        </p:spPr>
        <p:txBody>
          <a:bodyPr lIns="69056" tIns="34528" rIns="69056" bIns="34528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zh-CN" sz="1800" dirty="0">
                <a:latin typeface="Arial Narrow" panose="020B0606020202030204" pitchFamily="34" charset="0"/>
                <a:ea typeface="隶书" panose="02010509060101010101" pitchFamily="49" charset="-122"/>
              </a:rPr>
              <a:t>        </a:t>
            </a:r>
            <a:r>
              <a:rPr lang="zh-CN" altLang="en-US" sz="1800" dirty="0">
                <a:latin typeface="Arial Narrow" panose="020B0606020202030204" pitchFamily="34" charset="0"/>
                <a:ea typeface="隶书" panose="02010509060101010101" pitchFamily="49" charset="-122"/>
              </a:rPr>
              <a:t>经过调幅的电波叫调幅波。它保持着高频载波的频率特性，但包络线的形状则和传送信号波形相似。调幅波的振幅大小，由调制信号的强度决定。 </a:t>
            </a:r>
            <a:endParaRPr lang="zh-CN" altLang="en-US" sz="1800" dirty="0">
              <a:latin typeface="Arial Narrow" panose="020B0606020202030204" pitchFamily="34" charset="0"/>
              <a:ea typeface="隶书" panose="02010509060101010101" pitchFamily="49" charset="-122"/>
            </a:endParaRPr>
          </a:p>
        </p:txBody>
      </p:sp>
      <p:sp>
        <p:nvSpPr>
          <p:cNvPr id="10247" name="Rectangle 7"/>
          <p:cNvSpPr/>
          <p:nvPr/>
        </p:nvSpPr>
        <p:spPr>
          <a:xfrm>
            <a:off x="1871663" y="4569619"/>
            <a:ext cx="589788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en-US" sz="1800" dirty="0">
                <a:latin typeface="Arial Narrow" panose="020B0606020202030204" pitchFamily="34" charset="0"/>
                <a:ea typeface="隶书" panose="02010509060101010101" pitchFamily="49" charset="-122"/>
              </a:rPr>
              <a:t>在接收端，将调幅波还原为传送信号的过程，称为检波。</a:t>
            </a:r>
            <a:endParaRPr lang="zh-CN" altLang="en-US" sz="1800" dirty="0">
              <a:latin typeface="Arial Narrow" panose="020B0606020202030204" pitchFamily="34" charset="0"/>
              <a:ea typeface="隶书" panose="02010509060101010101" pitchFamily="49" charset="-122"/>
            </a:endParaRPr>
          </a:p>
        </p:txBody>
      </p:sp>
      <p:graphicFrame>
        <p:nvGraphicFramePr>
          <p:cNvPr id="12" name="图示 11"/>
          <p:cNvGraphicFramePr/>
          <p:nvPr/>
        </p:nvGraphicFramePr>
        <p:xfrm>
          <a:off x="318770" y="7620"/>
          <a:ext cx="7257415" cy="334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表格 14"/>
          <p:cNvGraphicFramePr/>
          <p:nvPr>
            <p:custDataLst>
              <p:tags r:id="rId8"/>
            </p:custDataLst>
          </p:nvPr>
        </p:nvGraphicFramePr>
        <p:xfrm>
          <a:off x="6985" y="5080"/>
          <a:ext cx="336550" cy="5138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550"/>
              </a:tblGrid>
              <a:tr h="74803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chemeClr val="tx1"/>
                          </a:solidFill>
                        </a:rPr>
                        <a:t>情境导入</a:t>
                      </a:r>
                      <a:endParaRPr lang="zh-CN" altLang="en-US" sz="1015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2453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rgbClr val="FF0000"/>
                          </a:solidFill>
                        </a:rPr>
                        <a:t>任务一</a:t>
                      </a:r>
                      <a:endParaRPr lang="zh-CN" altLang="en-US" sz="1015" b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2453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任务二</a:t>
                      </a:r>
                      <a:endParaRPr lang="zh-CN" altLang="en-US" sz="1015" b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2326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>
                          <a:sym typeface="+mn-ea"/>
                        </a:rPr>
                        <a:t>任务三</a:t>
                      </a:r>
                      <a:endParaRPr lang="zh-CN" altLang="en-US" sz="1015" b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2326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展示评价</a:t>
                      </a:r>
                      <a:endParaRPr lang="zh-CN" altLang="en-US" sz="1015" b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4739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归纳总结</a:t>
                      </a:r>
                      <a:endParaRPr lang="zh-CN" altLang="en-US" sz="1015" b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4739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拓展应用</a:t>
                      </a:r>
                      <a:endParaRPr lang="zh-CN" altLang="en-US" sz="1015" b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Rectangle 2"/>
          <p:cNvSpPr/>
          <p:nvPr/>
        </p:nvSpPr>
        <p:spPr>
          <a:xfrm>
            <a:off x="4439920" y="1895396"/>
            <a:ext cx="264160" cy="345440"/>
          </a:xfrm>
          <a:prstGeom prst="rect">
            <a:avLst/>
          </a:prstGeom>
          <a:noFill/>
          <a:ln w="9525">
            <a:noFill/>
          </a:ln>
        </p:spPr>
        <p:txBody>
          <a:bodyPr wrap="none" lIns="69056" tIns="34528" rIns="69056" bIns="34528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fontAlgn="t" hangingPunct="1">
              <a:spcBef>
                <a:spcPct val="0"/>
              </a:spcBef>
              <a:buNone/>
            </a:pPr>
            <a:endParaRPr lang="zh-CN" altLang="en-US" sz="1800" dirty="0"/>
          </a:p>
        </p:txBody>
      </p:sp>
      <p:graphicFrame>
        <p:nvGraphicFramePr>
          <p:cNvPr id="11267" name="Object 3"/>
          <p:cNvGraphicFramePr>
            <a:graphicFrameLocks noChangeAspect="1"/>
          </p:cNvGraphicFramePr>
          <p:nvPr>
            <p:ph/>
          </p:nvPr>
        </p:nvGraphicFramePr>
        <p:xfrm>
          <a:off x="1943100" y="1150144"/>
          <a:ext cx="4861322" cy="1452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4590415" imgH="1896110" progId="PI3.Image">
                  <p:embed/>
                </p:oleObj>
              </mc:Choice>
              <mc:Fallback>
                <p:oleObj name="" r:id="rId1" imgW="4590415" imgH="1896110" progId="PI3.Image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>
                      <a:xfrm>
                        <a:off x="1943100" y="1150144"/>
                        <a:ext cx="4861322" cy="1452563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Text Box 4"/>
          <p:cNvSpPr txBox="1"/>
          <p:nvPr/>
        </p:nvSpPr>
        <p:spPr>
          <a:xfrm>
            <a:off x="1709738" y="519113"/>
            <a:ext cx="5616179" cy="345440"/>
          </a:xfrm>
          <a:prstGeom prst="rect">
            <a:avLst/>
          </a:prstGeom>
          <a:noFill/>
          <a:ln w="9525">
            <a:noFill/>
          </a:ln>
        </p:spPr>
        <p:txBody>
          <a:bodyPr lIns="69056" tIns="34528" rIns="69056" bIns="34528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zh-CN" altLang="en-US" sz="1800" dirty="0">
                <a:solidFill>
                  <a:srgbClr val="C00000"/>
                </a:solidFill>
                <a:latin typeface="Arial Narrow" panose="020B0606020202030204" pitchFamily="34" charset="0"/>
                <a:ea typeface="隶书" panose="02010509060101010101" pitchFamily="49" charset="-122"/>
              </a:rPr>
              <a:t>调频：</a:t>
            </a:r>
            <a:r>
              <a:rPr lang="zh-CN" altLang="en-US" sz="1800" dirty="0">
                <a:latin typeface="Arial Narrow" panose="020B0606020202030204" pitchFamily="34" charset="0"/>
                <a:ea typeface="隶书" panose="02010509060101010101" pitchFamily="49" charset="-122"/>
              </a:rPr>
              <a:t>使载波的瞬时频率随调制信号的规律而变化。</a:t>
            </a:r>
            <a:r>
              <a:rPr lang="zh-CN" altLang="en-US" sz="1800" dirty="0">
                <a:latin typeface="Arial" panose="020B0604020202020204" pitchFamily="34" charset="0"/>
              </a:rPr>
              <a:t> </a:t>
            </a:r>
            <a:endParaRPr lang="zh-CN" altLang="en-US" sz="1800" dirty="0">
              <a:latin typeface="Arial" panose="020B0604020202020204" pitchFamily="34" charset="0"/>
            </a:endParaRPr>
          </a:p>
        </p:txBody>
      </p:sp>
      <p:sp>
        <p:nvSpPr>
          <p:cNvPr id="11269" name="Text Box 5"/>
          <p:cNvSpPr txBox="1"/>
          <p:nvPr/>
        </p:nvSpPr>
        <p:spPr>
          <a:xfrm>
            <a:off x="2033588" y="2226469"/>
            <a:ext cx="4644629" cy="622300"/>
          </a:xfrm>
          <a:prstGeom prst="rect">
            <a:avLst/>
          </a:prstGeom>
          <a:noFill/>
          <a:ln w="9525">
            <a:noFill/>
          </a:ln>
        </p:spPr>
        <p:txBody>
          <a:bodyPr lIns="69056" tIns="34528" rIns="69056" bIns="34528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zh-CN" sz="1800" dirty="0">
                <a:solidFill>
                  <a:schemeClr val="bg1"/>
                </a:solidFill>
                <a:latin typeface="Arial" panose="020B0604020202020204" pitchFamily="34" charset="0"/>
              </a:rPr>
              <a:t>   </a:t>
            </a:r>
            <a:r>
              <a:rPr lang="zh-CN" altLang="en-US" sz="1800" dirty="0">
                <a:solidFill>
                  <a:schemeClr val="bg1"/>
                </a:solidFill>
                <a:latin typeface="Arial" panose="020B0604020202020204" pitchFamily="34" charset="0"/>
              </a:rPr>
              <a:t>传送信号                           载波                            调频波</a:t>
            </a:r>
            <a:endParaRPr lang="zh-CN" altLang="en-US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270" name="Text Box 6"/>
          <p:cNvSpPr txBox="1"/>
          <p:nvPr/>
        </p:nvSpPr>
        <p:spPr>
          <a:xfrm>
            <a:off x="1656160" y="2895600"/>
            <a:ext cx="5486400" cy="2007235"/>
          </a:xfrm>
          <a:prstGeom prst="rect">
            <a:avLst/>
          </a:prstGeom>
          <a:noFill/>
          <a:ln w="9525">
            <a:noFill/>
          </a:ln>
        </p:spPr>
        <p:txBody>
          <a:bodyPr lIns="69056" tIns="34528" rIns="69056" bIns="34528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1800" dirty="0"/>
              <a:t>           </a:t>
            </a:r>
            <a:r>
              <a:rPr lang="zh-CN" altLang="en-US" sz="1800" dirty="0">
                <a:latin typeface="Arial" panose="020B0604020202020204" pitchFamily="34" charset="0"/>
                <a:ea typeface="隶书" panose="02010509060101010101" pitchFamily="49" charset="-122"/>
              </a:rPr>
              <a:t>经过调频的电波叫调频波。调频波频率变化的大小由调制信号的大小决定，变化的周期由调制信号的频率决定。调频波的振幅保持不变。调频波的波形，就像是个被压缩得不均匀的弹簧。</a:t>
            </a:r>
            <a:endParaRPr lang="zh-CN" altLang="en-US" sz="1800" dirty="0">
              <a:latin typeface="Arial" panose="020B0604020202020204" pitchFamily="34" charset="0"/>
              <a:ea typeface="隶书" panose="02010509060101010101" pitchFamily="49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dirty="0"/>
              <a:t> </a:t>
            </a:r>
            <a:r>
              <a:rPr lang="zh-CN" altLang="en-US" sz="1800" dirty="0">
                <a:latin typeface="Arial" panose="020B0604020202020204" pitchFamily="34" charset="0"/>
                <a:ea typeface="隶书" panose="02010509060101010101" pitchFamily="49" charset="-122"/>
              </a:rPr>
              <a:t>       在接收端，将调频波还原为传送信号的过程，称为</a:t>
            </a:r>
            <a:r>
              <a:rPr lang="zh-CN" altLang="en-US" sz="1800" dirty="0">
                <a:solidFill>
                  <a:srgbClr val="C000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鉴频</a:t>
            </a:r>
            <a:r>
              <a:rPr lang="zh-CN" altLang="en-US" sz="1800" dirty="0">
                <a:latin typeface="Arial" panose="020B0604020202020204" pitchFamily="34" charset="0"/>
                <a:ea typeface="隶书" panose="02010509060101010101" pitchFamily="49" charset="-122"/>
              </a:rPr>
              <a:t>。</a:t>
            </a:r>
            <a:endParaRPr lang="zh-CN" altLang="en-US" sz="1800" dirty="0">
              <a:latin typeface="Arial" panose="020B0604020202020204" pitchFamily="34" charset="0"/>
              <a:ea typeface="隶书" panose="02010509060101010101" pitchFamily="49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dirty="0">
                <a:latin typeface="Arial" panose="020B0604020202020204" pitchFamily="34" charset="0"/>
                <a:ea typeface="隶书" panose="02010509060101010101" pitchFamily="49" charset="-122"/>
              </a:rPr>
              <a:t>       </a:t>
            </a:r>
            <a:endParaRPr lang="zh-CN" altLang="en-US" sz="1800" dirty="0"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graphicFrame>
        <p:nvGraphicFramePr>
          <p:cNvPr id="12" name="图示 11"/>
          <p:cNvGraphicFramePr/>
          <p:nvPr/>
        </p:nvGraphicFramePr>
        <p:xfrm>
          <a:off x="318770" y="7620"/>
          <a:ext cx="7257415" cy="334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表格 14"/>
          <p:cNvGraphicFramePr/>
          <p:nvPr>
            <p:custDataLst>
              <p:tags r:id="rId8"/>
            </p:custDataLst>
          </p:nvPr>
        </p:nvGraphicFramePr>
        <p:xfrm>
          <a:off x="6985" y="5080"/>
          <a:ext cx="336550" cy="5138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550"/>
              </a:tblGrid>
              <a:tr h="74803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chemeClr val="tx1"/>
                          </a:solidFill>
                        </a:rPr>
                        <a:t>情境导入</a:t>
                      </a:r>
                      <a:endParaRPr lang="zh-CN" altLang="en-US" sz="1015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2453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rgbClr val="FF0000"/>
                          </a:solidFill>
                        </a:rPr>
                        <a:t>任务一</a:t>
                      </a:r>
                      <a:endParaRPr lang="zh-CN" altLang="en-US" sz="1015" b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2453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任务二</a:t>
                      </a:r>
                      <a:endParaRPr lang="zh-CN" altLang="en-US" sz="1015" b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2326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>
                          <a:sym typeface="+mn-ea"/>
                        </a:rPr>
                        <a:t>任务三</a:t>
                      </a:r>
                      <a:endParaRPr lang="zh-CN" altLang="en-US" sz="1015" b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2326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展示评价</a:t>
                      </a:r>
                      <a:endParaRPr lang="zh-CN" altLang="en-US" sz="1015" b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4739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归纳总结</a:t>
                      </a:r>
                      <a:endParaRPr lang="zh-CN" altLang="en-US" sz="1015" b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4739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拓展应用</a:t>
                      </a:r>
                      <a:endParaRPr lang="zh-CN" altLang="en-US" sz="1015" b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8306" name="Text Box 2"/>
          <p:cNvSpPr txBox="1"/>
          <p:nvPr/>
        </p:nvSpPr>
        <p:spPr>
          <a:xfrm>
            <a:off x="755650" y="435610"/>
            <a:ext cx="2357120" cy="326390"/>
          </a:xfrm>
          <a:prstGeom prst="rect">
            <a:avLst/>
          </a:prstGeom>
          <a:noFill/>
          <a:ln w="76200">
            <a:noFill/>
          </a:ln>
        </p:spPr>
        <p:txBody>
          <a:bodyPr wrap="square" lIns="69056" tIns="34528" rIns="69056" bIns="34528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70000"/>
              </a:lnSpc>
              <a:spcBef>
                <a:spcPct val="50000"/>
              </a:spcBef>
              <a:buNone/>
            </a:pPr>
            <a:r>
              <a:rPr lang="zh-CN" altLang="en-US" sz="2400" dirty="0">
                <a:solidFill>
                  <a:srgbClr val="C00000"/>
                </a:solidFill>
                <a:latin typeface="Arial Narrow" panose="020B0606020202030204" pitchFamily="34" charset="0"/>
                <a:ea typeface="隶书" panose="02010509060101010101" pitchFamily="49" charset="-122"/>
              </a:rPr>
              <a:t>收音机的发展</a:t>
            </a:r>
            <a:r>
              <a:rPr lang="en-US" altLang="zh-CN" sz="2400" dirty="0">
                <a:solidFill>
                  <a:srgbClr val="C00000"/>
                </a:solidFill>
                <a:latin typeface="Arial Narrow" panose="020B0606020202030204" pitchFamily="34" charset="0"/>
                <a:ea typeface="隶书" panose="02010509060101010101" pitchFamily="49" charset="-122"/>
              </a:rPr>
              <a:t>:</a:t>
            </a:r>
            <a:endParaRPr lang="en-US" altLang="zh-CN" sz="2400" dirty="0">
              <a:solidFill>
                <a:srgbClr val="C00000"/>
              </a:solidFill>
              <a:latin typeface="Arial Narrow" panose="020B0606020202030204" pitchFamily="34" charset="0"/>
              <a:ea typeface="隶书" panose="02010509060101010101" pitchFamily="49" charset="-122"/>
            </a:endParaRPr>
          </a:p>
        </p:txBody>
      </p:sp>
      <p:sp>
        <p:nvSpPr>
          <p:cNvPr id="13315" name="Text Box 3"/>
          <p:cNvSpPr txBox="1"/>
          <p:nvPr/>
        </p:nvSpPr>
        <p:spPr>
          <a:xfrm>
            <a:off x="852726" y="967423"/>
            <a:ext cx="6723459" cy="2468880"/>
          </a:xfrm>
          <a:prstGeom prst="rect">
            <a:avLst/>
          </a:prstGeom>
          <a:noFill/>
          <a:ln w="9525">
            <a:noFill/>
          </a:ln>
        </p:spPr>
        <p:txBody>
          <a:bodyPr lIns="69056" tIns="34528" rIns="69056" bIns="34528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3000" dirty="0">
                <a:solidFill>
                  <a:srgbClr val="FFFF00"/>
                </a:solidFill>
                <a:latin typeface="Arial Narrow" panose="020B0606020202030204" pitchFamily="34" charset="0"/>
                <a:ea typeface="隶书" panose="02010509060101010101" pitchFamily="49" charset="-122"/>
              </a:rPr>
              <a:t> </a:t>
            </a:r>
            <a:r>
              <a:rPr lang="en-US" altLang="zh-CN" sz="2100" dirty="0">
                <a:solidFill>
                  <a:srgbClr val="FFFF00"/>
                </a:solidFill>
                <a:latin typeface="Arial Narrow" panose="020B0606020202030204" pitchFamily="34" charset="0"/>
                <a:ea typeface="隶书" panose="02010509060101010101" pitchFamily="49" charset="-122"/>
              </a:rPr>
              <a:t>       </a:t>
            </a:r>
            <a:r>
              <a:rPr lang="zh-CN" altLang="en-US" sz="1800" dirty="0">
                <a:latin typeface="Arial Narrow" panose="020B0606020202030204" pitchFamily="34" charset="0"/>
                <a:ea typeface="隶书" panose="02010509060101010101" pitchFamily="49" charset="-122"/>
              </a:rPr>
              <a:t>民用广播和收音机发明于上世纪初。</a:t>
            </a:r>
            <a:endParaRPr lang="zh-CN" altLang="en-US" sz="1800" dirty="0">
              <a:latin typeface="Arial Narrow" panose="020B0606020202030204" pitchFamily="34" charset="0"/>
              <a:ea typeface="隶书" panose="02010509060101010101" pitchFamily="49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dirty="0">
                <a:latin typeface="Arial Narrow" panose="020B0606020202030204" pitchFamily="34" charset="0"/>
                <a:ea typeface="隶书" panose="02010509060101010101" pitchFamily="49" charset="-122"/>
              </a:rPr>
              <a:t>          收音机从矿石收音机、电子管收音机、晶体管收音机、集成电路收音机、微电脑处理器的数字调谐收音机。</a:t>
            </a:r>
            <a:endParaRPr lang="zh-CN" altLang="en-US" sz="1800" dirty="0">
              <a:latin typeface="Arial Narrow" panose="020B0606020202030204" pitchFamily="34" charset="0"/>
              <a:ea typeface="隶书" panose="02010509060101010101" pitchFamily="49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dirty="0">
                <a:latin typeface="Arial Narrow" panose="020B0606020202030204" pitchFamily="34" charset="0"/>
                <a:ea typeface="隶书" panose="02010509060101010101" pitchFamily="49" charset="-122"/>
              </a:rPr>
              <a:t>        收音机的基本电路形式从直接放大式、超外差式到多次变频式电路。</a:t>
            </a:r>
            <a:endParaRPr lang="zh-CN" altLang="en-US" sz="1800" dirty="0">
              <a:latin typeface="Arial Narrow" panose="020B0606020202030204" pitchFamily="34" charset="0"/>
              <a:ea typeface="隶书" panose="02010509060101010101" pitchFamily="49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dirty="0">
                <a:latin typeface="Arial Narrow" panose="020B0606020202030204" pitchFamily="34" charset="0"/>
                <a:ea typeface="隶书" panose="02010509060101010101" pitchFamily="49" charset="-122"/>
              </a:rPr>
              <a:t>        收音机的体积也从笨重变小到微型，而音质却越来越好</a:t>
            </a:r>
            <a:r>
              <a:rPr lang="en-US" altLang="zh-CN" sz="1800" dirty="0">
                <a:latin typeface="Arial Narrow" panose="020B0606020202030204" pitchFamily="34" charset="0"/>
                <a:ea typeface="隶书" panose="02010509060101010101" pitchFamily="49" charset="-122"/>
              </a:rPr>
              <a:t>...... </a:t>
            </a:r>
            <a:r>
              <a:rPr lang="zh-CN" altLang="en-US" sz="1800" dirty="0">
                <a:latin typeface="Arial Narrow" panose="020B0606020202030204" pitchFamily="34" charset="0"/>
                <a:ea typeface="隶书" panose="02010509060101010101" pitchFamily="49" charset="-122"/>
              </a:rPr>
              <a:t>。可以预见，接收数字化、功能多样化、结构集成化和声音保真化是未来收音机发展的趋势。 </a:t>
            </a:r>
            <a:endParaRPr lang="zh-CN" altLang="en-US" sz="1800" dirty="0">
              <a:latin typeface="Arial Narrow" panose="020B0606020202030204" pitchFamily="34" charset="0"/>
              <a:ea typeface="隶书" panose="02010509060101010101" pitchFamily="49" charset="-122"/>
            </a:endParaRPr>
          </a:p>
        </p:txBody>
      </p:sp>
      <p:graphicFrame>
        <p:nvGraphicFramePr>
          <p:cNvPr id="12" name="图示 11"/>
          <p:cNvGraphicFramePr/>
          <p:nvPr/>
        </p:nvGraphicFramePr>
        <p:xfrm>
          <a:off x="318770" y="7620"/>
          <a:ext cx="7257415" cy="334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graphicFrame>
        <p:nvGraphicFramePr>
          <p:cNvPr id="15" name="表格 14"/>
          <p:cNvGraphicFramePr/>
          <p:nvPr>
            <p:custDataLst>
              <p:tags r:id="rId6"/>
            </p:custDataLst>
          </p:nvPr>
        </p:nvGraphicFramePr>
        <p:xfrm>
          <a:off x="6985" y="5080"/>
          <a:ext cx="336550" cy="5138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550"/>
              </a:tblGrid>
              <a:tr h="74803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chemeClr val="tx1"/>
                          </a:solidFill>
                        </a:rPr>
                        <a:t>情境导入</a:t>
                      </a:r>
                      <a:endParaRPr lang="zh-CN" altLang="en-US" sz="1015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2453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rgbClr val="FF0000"/>
                          </a:solidFill>
                        </a:rPr>
                        <a:t>任务一</a:t>
                      </a:r>
                      <a:endParaRPr lang="zh-CN" altLang="en-US" sz="1015" b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2453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任务二</a:t>
                      </a:r>
                      <a:endParaRPr lang="zh-CN" altLang="en-US" sz="1015" b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2326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>
                          <a:sym typeface="+mn-ea"/>
                        </a:rPr>
                        <a:t>任务三</a:t>
                      </a:r>
                      <a:endParaRPr lang="zh-CN" altLang="en-US" sz="1015" b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2326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展示评价</a:t>
                      </a:r>
                      <a:endParaRPr lang="zh-CN" altLang="en-US" sz="1015" b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4739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归纳总结</a:t>
                      </a:r>
                      <a:endParaRPr lang="zh-CN" altLang="en-US" sz="1015" b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4739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拓展应用</a:t>
                      </a:r>
                      <a:endParaRPr lang="zh-CN" altLang="en-US" sz="1015" b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1378" name="Text Box 2"/>
          <p:cNvSpPr txBox="1"/>
          <p:nvPr/>
        </p:nvSpPr>
        <p:spPr>
          <a:xfrm>
            <a:off x="1198245" y="341630"/>
            <a:ext cx="2628900" cy="326390"/>
          </a:xfrm>
          <a:prstGeom prst="rect">
            <a:avLst/>
          </a:prstGeom>
          <a:noFill/>
          <a:ln w="76200">
            <a:noFill/>
          </a:ln>
        </p:spPr>
        <p:txBody>
          <a:bodyPr wrap="square" lIns="69056" tIns="34528" rIns="69056" bIns="34528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70000"/>
              </a:lnSpc>
              <a:spcBef>
                <a:spcPct val="50000"/>
              </a:spcBef>
              <a:buNone/>
            </a:pPr>
            <a:r>
              <a:rPr lang="zh-CN" altLang="en-US" sz="2400" dirty="0">
                <a:solidFill>
                  <a:srgbClr val="C00000"/>
                </a:solidFill>
                <a:latin typeface="Arial Narrow" panose="020B0606020202030204" pitchFamily="34" charset="0"/>
                <a:ea typeface="隶书" panose="02010509060101010101" pitchFamily="49" charset="-122"/>
              </a:rPr>
              <a:t>收音机的分类</a:t>
            </a:r>
            <a:r>
              <a:rPr lang="en-US" altLang="zh-CN" sz="2400" dirty="0">
                <a:solidFill>
                  <a:srgbClr val="C00000"/>
                </a:solidFill>
                <a:latin typeface="Arial Narrow" panose="020B0606020202030204" pitchFamily="34" charset="0"/>
                <a:ea typeface="隶书" panose="02010509060101010101" pitchFamily="49" charset="-122"/>
              </a:rPr>
              <a:t>:</a:t>
            </a:r>
            <a:endParaRPr lang="en-US" altLang="zh-CN" sz="2400" dirty="0">
              <a:solidFill>
                <a:srgbClr val="C00000"/>
              </a:solidFill>
              <a:latin typeface="Arial Narrow" panose="020B0606020202030204" pitchFamily="34" charset="0"/>
              <a:ea typeface="隶书" panose="02010509060101010101" pitchFamily="49" charset="-122"/>
            </a:endParaRPr>
          </a:p>
        </p:txBody>
      </p:sp>
      <p:sp>
        <p:nvSpPr>
          <p:cNvPr id="15363" name="Text Box 3"/>
          <p:cNvSpPr txBox="1"/>
          <p:nvPr/>
        </p:nvSpPr>
        <p:spPr>
          <a:xfrm>
            <a:off x="1198166" y="458153"/>
            <a:ext cx="6723459" cy="4685030"/>
          </a:xfrm>
          <a:prstGeom prst="rect">
            <a:avLst/>
          </a:prstGeom>
          <a:noFill/>
          <a:ln w="9525">
            <a:noFill/>
          </a:ln>
        </p:spPr>
        <p:txBody>
          <a:bodyPr lIns="69056" tIns="34528" rIns="69056" bIns="34528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000" dirty="0">
                <a:solidFill>
                  <a:schemeClr val="hlink"/>
                </a:solidFill>
                <a:latin typeface="Arial Narrow" panose="020B0606020202030204" pitchFamily="34" charset="0"/>
                <a:ea typeface="隶书" panose="02010509060101010101" pitchFamily="49" charset="-122"/>
              </a:rPr>
              <a:t>按波段分类可分为：</a:t>
            </a:r>
            <a:br>
              <a:rPr lang="zh-CN" altLang="en-US" sz="2000" dirty="0">
                <a:latin typeface="Arial Narrow" panose="020B0606020202030204" pitchFamily="34" charset="0"/>
                <a:ea typeface="隶书" panose="02010509060101010101" pitchFamily="49" charset="-122"/>
              </a:rPr>
            </a:br>
            <a:r>
              <a:rPr lang="zh-CN" altLang="en-US" sz="2000" dirty="0">
                <a:latin typeface="Arial Narrow" panose="020B0606020202030204" pitchFamily="34" charset="0"/>
                <a:ea typeface="隶书" panose="02010509060101010101" pitchFamily="49" charset="-122"/>
              </a:rPr>
              <a:t>　　调频</a:t>
            </a:r>
            <a:r>
              <a:rPr lang="en-US" altLang="zh-CN" sz="2000" dirty="0">
                <a:latin typeface="Arial Narrow" panose="020B0606020202030204" pitchFamily="34" charset="0"/>
                <a:ea typeface="隶书" panose="02010509060101010101" pitchFamily="49" charset="-122"/>
              </a:rPr>
              <a:t>/</a:t>
            </a:r>
            <a:r>
              <a:rPr lang="zh-CN" altLang="en-US" sz="2000" dirty="0">
                <a:latin typeface="Arial Narrow" panose="020B0606020202030204" pitchFamily="34" charset="0"/>
                <a:ea typeface="隶书" panose="02010509060101010101" pitchFamily="49" charset="-122"/>
              </a:rPr>
              <a:t>调幅两波段、调频立体声</a:t>
            </a:r>
            <a:r>
              <a:rPr lang="en-US" altLang="zh-CN" sz="2000" dirty="0">
                <a:latin typeface="Arial Narrow" panose="020B0606020202030204" pitchFamily="34" charset="0"/>
                <a:ea typeface="隶书" panose="02010509060101010101" pitchFamily="49" charset="-122"/>
              </a:rPr>
              <a:t>/</a:t>
            </a:r>
            <a:r>
              <a:rPr lang="zh-CN" altLang="en-US" sz="2000" dirty="0">
                <a:latin typeface="Arial Narrow" panose="020B0606020202030204" pitchFamily="34" charset="0"/>
                <a:ea typeface="隶书" panose="02010509060101010101" pitchFamily="49" charset="-122"/>
              </a:rPr>
              <a:t>调幅两波段、调频</a:t>
            </a:r>
            <a:r>
              <a:rPr lang="en-US" altLang="zh-CN" sz="2000" dirty="0">
                <a:latin typeface="Arial Narrow" panose="020B0606020202030204" pitchFamily="34" charset="0"/>
                <a:ea typeface="隶书" panose="02010509060101010101" pitchFamily="49" charset="-122"/>
              </a:rPr>
              <a:t>/</a:t>
            </a:r>
            <a:r>
              <a:rPr lang="zh-CN" altLang="en-US" sz="2000" dirty="0">
                <a:latin typeface="Arial Narrow" panose="020B0606020202030204" pitchFamily="34" charset="0"/>
                <a:ea typeface="隶书" panose="02010509060101010101" pitchFamily="49" charset="-122"/>
              </a:rPr>
              <a:t>中波</a:t>
            </a:r>
            <a:r>
              <a:rPr lang="en-US" altLang="zh-CN" sz="2000" dirty="0">
                <a:latin typeface="Arial Narrow" panose="020B0606020202030204" pitchFamily="34" charset="0"/>
                <a:ea typeface="隶书" panose="02010509060101010101" pitchFamily="49" charset="-122"/>
              </a:rPr>
              <a:t>/</a:t>
            </a:r>
            <a:r>
              <a:rPr lang="zh-CN" altLang="en-US" sz="2000" dirty="0">
                <a:latin typeface="Arial Narrow" panose="020B0606020202030204" pitchFamily="34" charset="0"/>
                <a:ea typeface="隶书" panose="02010509060101010101" pitchFamily="49" charset="-122"/>
              </a:rPr>
              <a:t>短波</a:t>
            </a:r>
            <a:r>
              <a:rPr lang="en-US" altLang="zh-CN" sz="1400" b="1" dirty="0">
                <a:latin typeface="Arial Narrow" panose="020B0606020202030204" pitchFamily="34" charset="0"/>
                <a:ea typeface="隶书" panose="02010509060101010101" pitchFamily="49" charset="-122"/>
              </a:rPr>
              <a:t>3-5</a:t>
            </a:r>
            <a:r>
              <a:rPr lang="zh-CN" altLang="en-US" sz="2000" dirty="0">
                <a:latin typeface="Arial Narrow" panose="020B0606020202030204" pitchFamily="34" charset="0"/>
                <a:ea typeface="隶书" panose="02010509060101010101" pitchFamily="49" charset="-122"/>
              </a:rPr>
              <a:t>波段、调频</a:t>
            </a:r>
            <a:r>
              <a:rPr lang="en-US" altLang="zh-CN" sz="2000" dirty="0">
                <a:latin typeface="Arial Narrow" panose="020B0606020202030204" pitchFamily="34" charset="0"/>
                <a:ea typeface="隶书" panose="02010509060101010101" pitchFamily="49" charset="-122"/>
              </a:rPr>
              <a:t>/</a:t>
            </a:r>
            <a:r>
              <a:rPr lang="zh-CN" altLang="en-US" sz="2000" dirty="0">
                <a:latin typeface="Arial Narrow" panose="020B0606020202030204" pitchFamily="34" charset="0"/>
                <a:ea typeface="隶书" panose="02010509060101010101" pitchFamily="49" charset="-122"/>
              </a:rPr>
              <a:t>中波</a:t>
            </a:r>
            <a:r>
              <a:rPr lang="en-US" altLang="zh-CN" sz="2000" dirty="0">
                <a:latin typeface="Arial Narrow" panose="020B0606020202030204" pitchFamily="34" charset="0"/>
                <a:ea typeface="隶书" panose="02010509060101010101" pitchFamily="49" charset="-122"/>
              </a:rPr>
              <a:t>/</a:t>
            </a:r>
            <a:r>
              <a:rPr lang="zh-CN" altLang="en-US" sz="2000" dirty="0">
                <a:latin typeface="Arial Narrow" panose="020B0606020202030204" pitchFamily="34" charset="0"/>
                <a:ea typeface="隶书" panose="02010509060101010101" pitchFamily="49" charset="-122"/>
              </a:rPr>
              <a:t>短波</a:t>
            </a:r>
            <a:r>
              <a:rPr lang="en-US" altLang="zh-CN" sz="1400" b="1" dirty="0">
                <a:latin typeface="Arial Narrow" panose="020B0606020202030204" pitchFamily="34" charset="0"/>
                <a:ea typeface="隶书" panose="02010509060101010101" pitchFamily="49" charset="-122"/>
              </a:rPr>
              <a:t>8-12</a:t>
            </a:r>
            <a:r>
              <a:rPr lang="zh-CN" altLang="en-US" sz="2000" dirty="0">
                <a:latin typeface="Arial Narrow" panose="020B0606020202030204" pitchFamily="34" charset="0"/>
                <a:ea typeface="隶书" panose="02010509060101010101" pitchFamily="49" charset="-122"/>
              </a:rPr>
              <a:t>波段、调频立体声</a:t>
            </a:r>
            <a:r>
              <a:rPr lang="en-US" altLang="zh-CN" sz="2000" dirty="0">
                <a:latin typeface="Arial Narrow" panose="020B0606020202030204" pitchFamily="34" charset="0"/>
                <a:ea typeface="隶书" panose="02010509060101010101" pitchFamily="49" charset="-122"/>
              </a:rPr>
              <a:t>/</a:t>
            </a:r>
            <a:r>
              <a:rPr lang="zh-CN" altLang="en-US" sz="2000" dirty="0">
                <a:latin typeface="Arial Narrow" panose="020B0606020202030204" pitchFamily="34" charset="0"/>
                <a:ea typeface="隶书" panose="02010509060101010101" pitchFamily="49" charset="-122"/>
              </a:rPr>
              <a:t>中波</a:t>
            </a:r>
            <a:r>
              <a:rPr lang="en-US" altLang="zh-CN" sz="2000" dirty="0">
                <a:latin typeface="Arial Narrow" panose="020B0606020202030204" pitchFamily="34" charset="0"/>
                <a:ea typeface="隶书" panose="02010509060101010101" pitchFamily="49" charset="-122"/>
              </a:rPr>
              <a:t>/</a:t>
            </a:r>
            <a:r>
              <a:rPr lang="zh-CN" altLang="en-US" sz="2000" dirty="0">
                <a:latin typeface="Arial Narrow" panose="020B0606020202030204" pitchFamily="34" charset="0"/>
                <a:ea typeface="隶书" panose="02010509060101010101" pitchFamily="49" charset="-122"/>
              </a:rPr>
              <a:t>短波</a:t>
            </a:r>
            <a:r>
              <a:rPr lang="en-US" altLang="zh-CN" sz="1400" b="1" dirty="0">
                <a:latin typeface="Arial Narrow" panose="020B0606020202030204" pitchFamily="34" charset="0"/>
                <a:ea typeface="隶书" panose="02010509060101010101" pitchFamily="49" charset="-122"/>
              </a:rPr>
              <a:t>8-12</a:t>
            </a:r>
            <a:r>
              <a:rPr lang="zh-CN" altLang="en-US" sz="2000" dirty="0">
                <a:latin typeface="Arial Narrow" panose="020B0606020202030204" pitchFamily="34" charset="0"/>
                <a:ea typeface="隶书" panose="02010509060101010101" pitchFamily="49" charset="-122"/>
              </a:rPr>
              <a:t>波段、电视伴音等收音机。</a:t>
            </a:r>
            <a:br>
              <a:rPr lang="zh-CN" altLang="en-US" sz="2000" dirty="0">
                <a:latin typeface="Arial Narrow" panose="020B0606020202030204" pitchFamily="34" charset="0"/>
                <a:ea typeface="隶书" panose="02010509060101010101" pitchFamily="49" charset="-122"/>
              </a:rPr>
            </a:br>
            <a:r>
              <a:rPr lang="zh-CN" altLang="en-US" sz="2000" dirty="0">
                <a:latin typeface="Arial Narrow" panose="020B0606020202030204" pitchFamily="34" charset="0"/>
                <a:ea typeface="隶书" panose="02010509060101010101" pitchFamily="49" charset="-122"/>
              </a:rPr>
              <a:t>　</a:t>
            </a:r>
            <a:r>
              <a:rPr lang="zh-CN" altLang="en-US" sz="2000" dirty="0">
                <a:solidFill>
                  <a:schemeClr val="hlink"/>
                </a:solidFill>
                <a:latin typeface="Arial Narrow" panose="020B0606020202030204" pitchFamily="34" charset="0"/>
                <a:ea typeface="隶书" panose="02010509060101010101" pitchFamily="49" charset="-122"/>
              </a:rPr>
              <a:t>按电路技术特点可分为：</a:t>
            </a:r>
            <a:br>
              <a:rPr lang="zh-CN" altLang="en-US" sz="2000" dirty="0">
                <a:latin typeface="Arial Narrow" panose="020B0606020202030204" pitchFamily="34" charset="0"/>
                <a:ea typeface="隶书" panose="02010509060101010101" pitchFamily="49" charset="-122"/>
              </a:rPr>
            </a:br>
            <a:r>
              <a:rPr lang="zh-CN" altLang="en-US" sz="2000" dirty="0">
                <a:latin typeface="Arial Narrow" panose="020B0606020202030204" pitchFamily="34" charset="0"/>
                <a:ea typeface="隶书" panose="02010509060101010101" pitchFamily="49" charset="-122"/>
              </a:rPr>
              <a:t>　　传统超外差式、带数字电子钟及钟控功能（</a:t>
            </a:r>
            <a:r>
              <a:rPr lang="en-US" altLang="zh-CN" sz="1400" b="1" dirty="0">
                <a:latin typeface="Arial Narrow" panose="020B0606020202030204" pitchFamily="34" charset="0"/>
                <a:ea typeface="隶书" panose="02010509060101010101" pitchFamily="49" charset="-122"/>
              </a:rPr>
              <a:t>LCD</a:t>
            </a:r>
            <a:r>
              <a:rPr lang="zh-CN" altLang="en-US" sz="2000" dirty="0">
                <a:latin typeface="Arial Narrow" panose="020B0606020202030204" pitchFamily="34" charset="0"/>
                <a:ea typeface="隶书" panose="02010509060101010101" pitchFamily="49" charset="-122"/>
              </a:rPr>
              <a:t>型</a:t>
            </a:r>
            <a:r>
              <a:rPr lang="en-US" altLang="zh-CN" sz="2000" dirty="0">
                <a:latin typeface="Arial Narrow" panose="020B0606020202030204" pitchFamily="34" charset="0"/>
                <a:ea typeface="隶书" panose="02010509060101010101" pitchFamily="49" charset="-122"/>
              </a:rPr>
              <a:t>/</a:t>
            </a:r>
            <a:r>
              <a:rPr lang="en-US" altLang="zh-CN" sz="1400" b="1" dirty="0">
                <a:latin typeface="Arial Narrow" panose="020B0606020202030204" pitchFamily="34" charset="0"/>
                <a:ea typeface="隶书" panose="02010509060101010101" pitchFamily="49" charset="-122"/>
              </a:rPr>
              <a:t>LED</a:t>
            </a:r>
            <a:r>
              <a:rPr lang="zh-CN" altLang="en-US" sz="2000" dirty="0">
                <a:latin typeface="Arial Narrow" panose="020B0606020202030204" pitchFamily="34" charset="0"/>
                <a:ea typeface="隶书" panose="02010509060101010101" pitchFamily="49" charset="-122"/>
              </a:rPr>
              <a:t>型</a:t>
            </a:r>
            <a:r>
              <a:rPr lang="en-US" altLang="zh-CN" sz="2000" dirty="0">
                <a:latin typeface="Arial Narrow" panose="020B0606020202030204" pitchFamily="34" charset="0"/>
                <a:ea typeface="隶书" panose="02010509060101010101" pitchFamily="49" charset="-122"/>
              </a:rPr>
              <a:t>/</a:t>
            </a:r>
            <a:r>
              <a:rPr lang="zh-CN" altLang="en-US" sz="2000" dirty="0">
                <a:latin typeface="Arial Narrow" panose="020B0606020202030204" pitchFamily="34" charset="0"/>
                <a:ea typeface="隶书" panose="02010509060101010101" pitchFamily="49" charset="-122"/>
              </a:rPr>
              <a:t>荧光型显示）、模拟调谐</a:t>
            </a:r>
            <a:r>
              <a:rPr lang="en-US" altLang="zh-CN" sz="2000" dirty="0">
                <a:latin typeface="Arial Narrow" panose="020B0606020202030204" pitchFamily="34" charset="0"/>
                <a:ea typeface="隶书" panose="02010509060101010101" pitchFamily="49" charset="-122"/>
              </a:rPr>
              <a:t>/</a:t>
            </a:r>
            <a:r>
              <a:rPr lang="zh-CN" altLang="en-US" sz="2000" dirty="0">
                <a:latin typeface="Arial Narrow" panose="020B0606020202030204" pitchFamily="34" charset="0"/>
                <a:ea typeface="隶书" panose="02010509060101010101" pitchFamily="49" charset="-122"/>
              </a:rPr>
              <a:t>数字显示频率和时间，频率合成式（</a:t>
            </a:r>
            <a:r>
              <a:rPr lang="en-US" altLang="zh-CN" sz="1400" b="1" dirty="0">
                <a:latin typeface="Arial Narrow" panose="020B0606020202030204" pitchFamily="34" charset="0"/>
                <a:ea typeface="隶书" panose="02010509060101010101" pitchFamily="49" charset="-122"/>
              </a:rPr>
              <a:t>PLL</a:t>
            </a:r>
            <a:r>
              <a:rPr lang="zh-CN" altLang="en-US" sz="2000" dirty="0">
                <a:latin typeface="Arial Narrow" panose="020B0606020202030204" pitchFamily="34" charset="0"/>
                <a:ea typeface="隶书" panose="02010509060101010101" pitchFamily="49" charset="-122"/>
              </a:rPr>
              <a:t>）数字调谐（数字式、可记忆频率）、采用二次变频技术（高灵敏度和优良选择性）、高灵敏度短波</a:t>
            </a:r>
            <a:r>
              <a:rPr lang="en-US" altLang="zh-CN" sz="2000" dirty="0">
                <a:latin typeface="Arial Narrow" panose="020B0606020202030204" pitchFamily="34" charset="0"/>
                <a:ea typeface="隶书" panose="02010509060101010101" pitchFamily="49" charset="-122"/>
              </a:rPr>
              <a:t>/</a:t>
            </a:r>
            <a:r>
              <a:rPr lang="zh-CN" altLang="en-US" sz="2000" dirty="0">
                <a:latin typeface="Arial Narrow" panose="020B0606020202030204" pitchFamily="34" charset="0"/>
                <a:ea typeface="隶书" panose="02010509060101010101" pitchFamily="49" charset="-122"/>
              </a:rPr>
              <a:t>单边带（</a:t>
            </a:r>
            <a:r>
              <a:rPr lang="en-US" altLang="zh-CN" sz="1400" b="1" dirty="0">
                <a:latin typeface="Arial Narrow" panose="020B0606020202030204" pitchFamily="34" charset="0"/>
                <a:ea typeface="隶书" panose="02010509060101010101" pitchFamily="49" charset="-122"/>
              </a:rPr>
              <a:t>SSB</a:t>
            </a:r>
            <a:r>
              <a:rPr lang="zh-CN" altLang="en-US" sz="2000" dirty="0">
                <a:latin typeface="Arial Narrow" panose="020B0606020202030204" pitchFamily="34" charset="0"/>
                <a:ea typeface="隶书" panose="02010509060101010101" pitchFamily="49" charset="-122"/>
              </a:rPr>
              <a:t>接收机）。</a:t>
            </a:r>
            <a:endParaRPr lang="zh-CN" altLang="en-US" sz="2000" dirty="0">
              <a:latin typeface="Arial Narrow" panose="020B0606020202030204" pitchFamily="34" charset="0"/>
              <a:ea typeface="隶书" panose="02010509060101010101" pitchFamily="49" charset="-122"/>
            </a:endParaRPr>
          </a:p>
        </p:txBody>
      </p:sp>
      <p:graphicFrame>
        <p:nvGraphicFramePr>
          <p:cNvPr id="12" name="图示 11"/>
          <p:cNvGraphicFramePr/>
          <p:nvPr/>
        </p:nvGraphicFramePr>
        <p:xfrm>
          <a:off x="318770" y="7620"/>
          <a:ext cx="7257415" cy="334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graphicFrame>
        <p:nvGraphicFramePr>
          <p:cNvPr id="15" name="表格 14"/>
          <p:cNvGraphicFramePr/>
          <p:nvPr>
            <p:custDataLst>
              <p:tags r:id="rId6"/>
            </p:custDataLst>
          </p:nvPr>
        </p:nvGraphicFramePr>
        <p:xfrm>
          <a:off x="6985" y="5080"/>
          <a:ext cx="336550" cy="5138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550"/>
              </a:tblGrid>
              <a:tr h="74803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chemeClr val="tx1"/>
                          </a:solidFill>
                        </a:rPr>
                        <a:t>情境导入</a:t>
                      </a:r>
                      <a:endParaRPr lang="zh-CN" altLang="en-US" sz="1015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2453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rgbClr val="FF0000"/>
                          </a:solidFill>
                        </a:rPr>
                        <a:t>任务一</a:t>
                      </a:r>
                      <a:endParaRPr lang="zh-CN" altLang="en-US" sz="1015" b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2453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任务二</a:t>
                      </a:r>
                      <a:endParaRPr lang="zh-CN" altLang="en-US" sz="1015" b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2326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>
                          <a:sym typeface="+mn-ea"/>
                        </a:rPr>
                        <a:t>任务三</a:t>
                      </a:r>
                      <a:endParaRPr lang="zh-CN" altLang="en-US" sz="1015" b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2326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展示评价</a:t>
                      </a:r>
                      <a:endParaRPr lang="zh-CN" altLang="en-US" sz="1015" b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4739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归纳总结</a:t>
                      </a:r>
                      <a:endParaRPr lang="zh-CN" altLang="en-US" sz="1015" b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4739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拓展应用</a:t>
                      </a:r>
                      <a:endParaRPr lang="zh-CN" altLang="en-US" sz="1015" b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6498" name="Text Box 2"/>
          <p:cNvSpPr txBox="1"/>
          <p:nvPr/>
        </p:nvSpPr>
        <p:spPr>
          <a:xfrm>
            <a:off x="1683703" y="382905"/>
            <a:ext cx="6057900" cy="326390"/>
          </a:xfrm>
          <a:prstGeom prst="rect">
            <a:avLst/>
          </a:prstGeom>
          <a:noFill/>
          <a:ln w="76200">
            <a:noFill/>
          </a:ln>
        </p:spPr>
        <p:txBody>
          <a:bodyPr lIns="69056" tIns="34528" rIns="69056" bIns="34528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70000"/>
              </a:lnSpc>
              <a:spcBef>
                <a:spcPct val="50000"/>
              </a:spcBef>
              <a:buNone/>
            </a:pPr>
            <a:r>
              <a:rPr lang="zh-CN" altLang="en-US" sz="2400" dirty="0">
                <a:solidFill>
                  <a:srgbClr val="C00000"/>
                </a:solidFill>
                <a:latin typeface="Arial Narrow" panose="020B0606020202030204" pitchFamily="34" charset="0"/>
                <a:ea typeface="隶书" panose="02010509060101010101" pitchFamily="49" charset="-122"/>
              </a:rPr>
              <a:t>收音机电路的技术特点</a:t>
            </a:r>
            <a:r>
              <a:rPr lang="en-US" altLang="zh-CN" sz="2400" dirty="0">
                <a:solidFill>
                  <a:srgbClr val="C00000"/>
                </a:solidFill>
                <a:latin typeface="Arial Narrow" panose="020B0606020202030204" pitchFamily="34" charset="0"/>
                <a:ea typeface="隶书" panose="02010509060101010101" pitchFamily="49" charset="-122"/>
              </a:rPr>
              <a:t>:</a:t>
            </a:r>
            <a:endParaRPr lang="en-US" altLang="zh-CN" sz="2400" dirty="0">
              <a:solidFill>
                <a:srgbClr val="C00000"/>
              </a:solidFill>
              <a:latin typeface="Arial Narrow" panose="020B0606020202030204" pitchFamily="34" charset="0"/>
              <a:ea typeface="隶书" panose="02010509060101010101" pitchFamily="49" charset="-122"/>
            </a:endParaRPr>
          </a:p>
        </p:txBody>
      </p:sp>
      <p:sp>
        <p:nvSpPr>
          <p:cNvPr id="16387" name="Text Box 3"/>
          <p:cNvSpPr txBox="1"/>
          <p:nvPr/>
        </p:nvSpPr>
        <p:spPr>
          <a:xfrm>
            <a:off x="1277541" y="357188"/>
            <a:ext cx="6723459" cy="536575"/>
          </a:xfrm>
          <a:prstGeom prst="rect">
            <a:avLst/>
          </a:prstGeom>
          <a:noFill/>
          <a:ln w="9525">
            <a:noFill/>
          </a:ln>
        </p:spPr>
        <p:txBody>
          <a:bodyPr lIns="69056" tIns="34528" rIns="69056" bIns="34528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025" dirty="0">
                <a:solidFill>
                  <a:schemeClr val="hlink"/>
                </a:solidFill>
                <a:latin typeface="Arial Narrow" panose="020B0606020202030204" pitchFamily="34" charset="0"/>
                <a:ea typeface="隶书" panose="02010509060101010101" pitchFamily="49" charset="-122"/>
              </a:rPr>
              <a:t>超外差技术：</a:t>
            </a:r>
            <a:endParaRPr lang="zh-CN" altLang="en-US" sz="2025" dirty="0">
              <a:latin typeface="Arial Narrow" panose="020B0606020202030204" pitchFamily="34" charset="0"/>
              <a:ea typeface="隶书" panose="02010509060101010101" pitchFamily="49" charset="-122"/>
            </a:endParaRPr>
          </a:p>
        </p:txBody>
      </p:sp>
      <p:sp>
        <p:nvSpPr>
          <p:cNvPr id="16388" name="Text Box 4"/>
          <p:cNvSpPr txBox="1"/>
          <p:nvPr/>
        </p:nvSpPr>
        <p:spPr>
          <a:xfrm>
            <a:off x="3815953" y="1545431"/>
            <a:ext cx="3371850" cy="2838450"/>
          </a:xfrm>
          <a:prstGeom prst="rect">
            <a:avLst/>
          </a:prstGeom>
          <a:noFill/>
          <a:ln w="9525">
            <a:noFill/>
          </a:ln>
        </p:spPr>
        <p:txBody>
          <a:bodyPr lIns="69056" tIns="34528" rIns="69056" bIns="34528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en-US" sz="1800" dirty="0">
                <a:solidFill>
                  <a:schemeClr val="tx1"/>
                </a:solidFill>
                <a:latin typeface="Arial Narrow" panose="020B0606020202030204" pitchFamily="34" charset="0"/>
                <a:ea typeface="隶书" panose="02010509060101010101" pitchFamily="49" charset="-122"/>
              </a:rPr>
              <a:t>所谓超外差，就是通过输入回路先将电台高频调制波接收下来，和本地振荡回路产生的本振信号一并送入混频器，再经中频回路进行频率选择，得到一固定的中频载波（如：调幅中频国际上统一为</a:t>
            </a:r>
            <a:r>
              <a:rPr lang="en-US" altLang="zh-CN" sz="1800" dirty="0">
                <a:solidFill>
                  <a:schemeClr val="tx1"/>
                </a:solidFill>
                <a:latin typeface="Arial Narrow" panose="020B0606020202030204" pitchFamily="34" charset="0"/>
                <a:ea typeface="隶书" panose="02010509060101010101" pitchFamily="49" charset="-122"/>
              </a:rPr>
              <a:t>465KHz</a:t>
            </a:r>
            <a:r>
              <a:rPr lang="zh-CN" altLang="en-US" sz="1800" dirty="0">
                <a:solidFill>
                  <a:schemeClr val="tx1"/>
                </a:solidFill>
                <a:latin typeface="Arial Narrow" panose="020B0606020202030204" pitchFamily="34" charset="0"/>
                <a:ea typeface="隶书" panose="02010509060101010101" pitchFamily="49" charset="-122"/>
              </a:rPr>
              <a:t>或</a:t>
            </a:r>
            <a:r>
              <a:rPr lang="en-US" altLang="zh-CN" sz="1800" dirty="0">
                <a:solidFill>
                  <a:schemeClr val="tx1"/>
                </a:solidFill>
                <a:latin typeface="Arial Narrow" panose="020B0606020202030204" pitchFamily="34" charset="0"/>
                <a:ea typeface="隶书" panose="02010509060101010101" pitchFamily="49" charset="-122"/>
              </a:rPr>
              <a:t>455KHz</a:t>
            </a:r>
            <a:r>
              <a:rPr lang="zh-CN" altLang="en-US" sz="1800" dirty="0">
                <a:solidFill>
                  <a:schemeClr val="tx1"/>
                </a:solidFill>
                <a:latin typeface="Arial Narrow" panose="020B0606020202030204" pitchFamily="34" charset="0"/>
                <a:ea typeface="隶书" panose="02010509060101010101" pitchFamily="49" charset="-122"/>
              </a:rPr>
              <a:t>，调频中频为</a:t>
            </a:r>
            <a:r>
              <a:rPr lang="en-US" altLang="zh-CN" sz="1800" dirty="0">
                <a:solidFill>
                  <a:schemeClr val="tx1"/>
                </a:solidFill>
                <a:latin typeface="Arial Narrow" panose="020B0606020202030204" pitchFamily="34" charset="0"/>
                <a:ea typeface="隶书" panose="02010509060101010101" pitchFamily="49" charset="-122"/>
              </a:rPr>
              <a:t>10.7MHz</a:t>
            </a:r>
            <a:r>
              <a:rPr lang="zh-CN" altLang="en-US" sz="1800" dirty="0">
                <a:solidFill>
                  <a:schemeClr val="tx1"/>
                </a:solidFill>
                <a:latin typeface="Arial Narrow" panose="020B0606020202030204" pitchFamily="34" charset="0"/>
                <a:ea typeface="隶书" panose="02010509060101010101" pitchFamily="49" charset="-122"/>
              </a:rPr>
              <a:t>）调制波。中频载波频率为输入回路与本振回路的频率差值。</a:t>
            </a:r>
            <a:endParaRPr lang="zh-CN" altLang="en-US" sz="1800" dirty="0">
              <a:solidFill>
                <a:schemeClr val="tx1"/>
              </a:solidFill>
              <a:latin typeface="Arial Narrow" panose="020B0606020202030204" pitchFamily="34" charset="0"/>
              <a:ea typeface="隶书" panose="02010509060101010101" pitchFamily="49" charset="-122"/>
            </a:endParaRPr>
          </a:p>
        </p:txBody>
      </p:sp>
      <p:sp>
        <p:nvSpPr>
          <p:cNvPr id="16390" name="Rectangle 38"/>
          <p:cNvSpPr/>
          <p:nvPr/>
        </p:nvSpPr>
        <p:spPr>
          <a:xfrm>
            <a:off x="2357438" y="4516041"/>
            <a:ext cx="4861322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fontAlgn="t" hangingPunct="1">
              <a:spcBef>
                <a:spcPct val="0"/>
              </a:spcBef>
              <a:buNone/>
            </a:pPr>
            <a:r>
              <a:rPr lang="en-US" altLang="zh-CN" sz="2700" dirty="0">
                <a:solidFill>
                  <a:schemeClr val="tx1"/>
                </a:solidFill>
              </a:rPr>
              <a:t>f</a:t>
            </a:r>
            <a:r>
              <a:rPr lang="zh-CN" altLang="en-US" sz="2400" dirty="0">
                <a:solidFill>
                  <a:schemeClr val="tx1"/>
                </a:solidFill>
              </a:rPr>
              <a:t>（本振）</a:t>
            </a:r>
            <a:r>
              <a:rPr lang="zh-CN" altLang="en-US" sz="2700" dirty="0">
                <a:solidFill>
                  <a:schemeClr val="tx1"/>
                </a:solidFill>
              </a:rPr>
              <a:t> </a:t>
            </a:r>
            <a:r>
              <a:rPr lang="en-US" altLang="zh-CN" sz="2700" dirty="0">
                <a:solidFill>
                  <a:schemeClr val="tx1"/>
                </a:solidFill>
                <a:latin typeface="Arial" panose="020B0604020202020204" pitchFamily="34" charset="0"/>
              </a:rPr>
              <a:t>—</a:t>
            </a:r>
            <a:r>
              <a:rPr lang="en-US" altLang="zh-CN" sz="2700" dirty="0">
                <a:solidFill>
                  <a:schemeClr val="tx1"/>
                </a:solidFill>
              </a:rPr>
              <a:t> f</a:t>
            </a:r>
            <a:r>
              <a:rPr lang="zh-CN" altLang="en-US" sz="2400" dirty="0">
                <a:solidFill>
                  <a:schemeClr val="tx1"/>
                </a:solidFill>
              </a:rPr>
              <a:t>（信号）</a:t>
            </a:r>
            <a:r>
              <a:rPr lang="en-US" altLang="zh-CN" sz="2700" dirty="0">
                <a:solidFill>
                  <a:schemeClr val="tx1"/>
                </a:solidFill>
              </a:rPr>
              <a:t>= f </a:t>
            </a:r>
            <a:r>
              <a:rPr lang="en-US" altLang="zh-CN" sz="2400" dirty="0">
                <a:solidFill>
                  <a:schemeClr val="tx1"/>
                </a:solidFill>
              </a:rPr>
              <a:t>(</a:t>
            </a:r>
            <a:r>
              <a:rPr lang="zh-CN" altLang="en-US" sz="2400" dirty="0">
                <a:solidFill>
                  <a:schemeClr val="tx1"/>
                </a:solidFill>
              </a:rPr>
              <a:t>中频</a:t>
            </a:r>
            <a:r>
              <a:rPr lang="en-US" altLang="zh-CN" sz="2400" dirty="0">
                <a:solidFill>
                  <a:schemeClr val="tx1"/>
                </a:solidFill>
              </a:rPr>
              <a:t>)</a:t>
            </a:r>
            <a:endParaRPr lang="en-US" altLang="zh-CN" sz="2400" dirty="0">
              <a:solidFill>
                <a:schemeClr val="tx1"/>
              </a:solidFill>
            </a:endParaRPr>
          </a:p>
        </p:txBody>
      </p:sp>
      <p:grpSp>
        <p:nvGrpSpPr>
          <p:cNvPr id="2" name="Group 5"/>
          <p:cNvGrpSpPr/>
          <p:nvPr/>
        </p:nvGrpSpPr>
        <p:grpSpPr>
          <a:xfrm>
            <a:off x="1249118" y="975360"/>
            <a:ext cx="7139867" cy="3246120"/>
            <a:chOff x="357" y="1141"/>
            <a:chExt cx="4894" cy="2379"/>
          </a:xfrm>
        </p:grpSpPr>
        <p:sp>
          <p:nvSpPr>
            <p:cNvPr id="3" name="Line 6"/>
            <p:cNvSpPr/>
            <p:nvPr/>
          </p:nvSpPr>
          <p:spPr>
            <a:xfrm>
              <a:off x="941" y="2078"/>
              <a:ext cx="33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" name="Text Box 7"/>
            <p:cNvSpPr txBox="1"/>
            <p:nvPr/>
          </p:nvSpPr>
          <p:spPr>
            <a:xfrm>
              <a:off x="1488" y="1141"/>
              <a:ext cx="508" cy="241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54000" tIns="10800" rIns="54000" bIns="10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r>
                <a:rPr lang="zh-CN" altLang="en-US" sz="1800" dirty="0">
                  <a:solidFill>
                    <a:srgbClr val="C00000"/>
                  </a:solidFill>
                </a:rPr>
                <a:t>混频</a:t>
              </a:r>
              <a:endParaRPr lang="zh-CN" altLang="en-US" sz="1800" dirty="0">
                <a:solidFill>
                  <a:srgbClr val="C00000"/>
                </a:solidFill>
              </a:endParaRPr>
            </a:p>
          </p:txBody>
        </p:sp>
        <p:sp>
          <p:nvSpPr>
            <p:cNvPr id="5" name="Text Box 8"/>
            <p:cNvSpPr txBox="1"/>
            <p:nvPr/>
          </p:nvSpPr>
          <p:spPr>
            <a:xfrm>
              <a:off x="2256" y="1152"/>
              <a:ext cx="1053" cy="24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54000" tIns="10800" rIns="54000" bIns="10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r>
                <a:rPr lang="zh-CN" altLang="en-US" sz="1800" dirty="0">
                  <a:solidFill>
                    <a:srgbClr val="C00000"/>
                  </a:solidFill>
                </a:rPr>
                <a:t>中频选择回路</a:t>
              </a:r>
              <a:endParaRPr lang="zh-CN" altLang="en-US" sz="1800" dirty="0">
                <a:solidFill>
                  <a:srgbClr val="C00000"/>
                </a:solidFill>
              </a:endParaRPr>
            </a:p>
          </p:txBody>
        </p:sp>
        <p:sp>
          <p:nvSpPr>
            <p:cNvPr id="6" name="Text Box 9"/>
            <p:cNvSpPr txBox="1"/>
            <p:nvPr/>
          </p:nvSpPr>
          <p:spPr>
            <a:xfrm>
              <a:off x="3504" y="1152"/>
              <a:ext cx="1747" cy="253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54000" tIns="10800" rIns="54000" bIns="10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r>
                <a:rPr lang="zh-CN" altLang="en-US" sz="1800" dirty="0">
                  <a:solidFill>
                    <a:srgbClr val="C00000"/>
                  </a:solidFill>
                </a:rPr>
                <a:t>载波为</a:t>
              </a:r>
              <a:r>
                <a:rPr lang="en-US" altLang="zh-CN" sz="1800" dirty="0">
                  <a:solidFill>
                    <a:srgbClr val="C00000"/>
                  </a:solidFill>
                </a:rPr>
                <a:t>465KHz</a:t>
              </a:r>
              <a:r>
                <a:rPr lang="zh-CN" altLang="en-US" sz="1800" dirty="0">
                  <a:solidFill>
                    <a:srgbClr val="C00000"/>
                  </a:solidFill>
                </a:rPr>
                <a:t>的调幅波</a:t>
              </a:r>
              <a:endParaRPr lang="zh-CN" altLang="en-US" sz="1800" dirty="0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Line 10"/>
            <p:cNvSpPr/>
            <p:nvPr/>
          </p:nvSpPr>
          <p:spPr>
            <a:xfrm>
              <a:off x="941" y="1275"/>
              <a:ext cx="553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8" name="Line 11"/>
            <p:cNvSpPr/>
            <p:nvPr/>
          </p:nvSpPr>
          <p:spPr>
            <a:xfrm>
              <a:off x="1937" y="1275"/>
              <a:ext cx="33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9" name="Line 12"/>
            <p:cNvSpPr/>
            <p:nvPr/>
          </p:nvSpPr>
          <p:spPr>
            <a:xfrm>
              <a:off x="3308" y="1275"/>
              <a:ext cx="177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0" name="Line 13"/>
            <p:cNvSpPr/>
            <p:nvPr/>
          </p:nvSpPr>
          <p:spPr>
            <a:xfrm flipV="1">
              <a:off x="1728" y="1392"/>
              <a:ext cx="0" cy="76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1" name="Line 14"/>
            <p:cNvSpPr/>
            <p:nvPr/>
          </p:nvSpPr>
          <p:spPr>
            <a:xfrm>
              <a:off x="1273" y="1275"/>
              <a:ext cx="0" cy="40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" name="Line 15"/>
            <p:cNvSpPr/>
            <p:nvPr/>
          </p:nvSpPr>
          <p:spPr>
            <a:xfrm>
              <a:off x="1273" y="1810"/>
              <a:ext cx="0" cy="26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" name="Line 16"/>
            <p:cNvSpPr/>
            <p:nvPr/>
          </p:nvSpPr>
          <p:spPr>
            <a:xfrm>
              <a:off x="1162" y="1677"/>
              <a:ext cx="22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" name="Line 17"/>
            <p:cNvSpPr/>
            <p:nvPr/>
          </p:nvSpPr>
          <p:spPr>
            <a:xfrm>
              <a:off x="1162" y="1810"/>
              <a:ext cx="22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5" name="Line 18"/>
            <p:cNvSpPr/>
            <p:nvPr/>
          </p:nvSpPr>
          <p:spPr>
            <a:xfrm flipV="1">
              <a:off x="1162" y="1543"/>
              <a:ext cx="222" cy="40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6" name="Line 19"/>
            <p:cNvSpPr/>
            <p:nvPr/>
          </p:nvSpPr>
          <p:spPr>
            <a:xfrm>
              <a:off x="1052" y="2078"/>
              <a:ext cx="0" cy="134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" name="Line 20"/>
            <p:cNvSpPr/>
            <p:nvPr/>
          </p:nvSpPr>
          <p:spPr>
            <a:xfrm>
              <a:off x="941" y="2212"/>
              <a:ext cx="221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8" name="Line 21"/>
            <p:cNvSpPr/>
            <p:nvPr/>
          </p:nvSpPr>
          <p:spPr>
            <a:xfrm>
              <a:off x="1727" y="2133"/>
              <a:ext cx="0" cy="535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grpSp>
          <p:nvGrpSpPr>
            <p:cNvPr id="19" name="Group 22"/>
            <p:cNvGrpSpPr/>
            <p:nvPr/>
          </p:nvGrpSpPr>
          <p:grpSpPr>
            <a:xfrm>
              <a:off x="1617" y="2424"/>
              <a:ext cx="221" cy="802"/>
              <a:chOff x="5291" y="5265"/>
              <a:chExt cx="360" cy="936"/>
            </a:xfrm>
          </p:grpSpPr>
          <p:sp>
            <p:nvSpPr>
              <p:cNvPr id="20" name="Line 23"/>
              <p:cNvSpPr/>
              <p:nvPr/>
            </p:nvSpPr>
            <p:spPr>
              <a:xfrm>
                <a:off x="5471" y="5265"/>
                <a:ext cx="0" cy="312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1" name="Line 24"/>
              <p:cNvSpPr/>
              <p:nvPr/>
            </p:nvSpPr>
            <p:spPr>
              <a:xfrm>
                <a:off x="5471" y="5733"/>
                <a:ext cx="0" cy="46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" name="Line 25"/>
              <p:cNvSpPr/>
              <p:nvPr/>
            </p:nvSpPr>
            <p:spPr>
              <a:xfrm>
                <a:off x="5291" y="5577"/>
                <a:ext cx="360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" name="Line 26"/>
              <p:cNvSpPr/>
              <p:nvPr/>
            </p:nvSpPr>
            <p:spPr>
              <a:xfrm>
                <a:off x="5291" y="5733"/>
                <a:ext cx="360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4" name="Line 27"/>
              <p:cNvSpPr/>
              <p:nvPr/>
            </p:nvSpPr>
            <p:spPr>
              <a:xfrm flipV="1">
                <a:off x="5291" y="5421"/>
                <a:ext cx="360" cy="46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</p:grpSp>
        <p:sp>
          <p:nvSpPr>
            <p:cNvPr id="25" name="Line 28"/>
            <p:cNvSpPr/>
            <p:nvPr/>
          </p:nvSpPr>
          <p:spPr>
            <a:xfrm>
              <a:off x="1626" y="3520"/>
              <a:ext cx="221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6" name="Line 29"/>
            <p:cNvSpPr/>
            <p:nvPr/>
          </p:nvSpPr>
          <p:spPr>
            <a:xfrm>
              <a:off x="831" y="1275"/>
              <a:ext cx="0" cy="803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7" name="Line 30"/>
            <p:cNvSpPr/>
            <p:nvPr/>
          </p:nvSpPr>
          <p:spPr>
            <a:xfrm>
              <a:off x="720" y="1275"/>
              <a:ext cx="0" cy="803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8" name="Freeform 31"/>
            <p:cNvSpPr/>
            <p:nvPr/>
          </p:nvSpPr>
          <p:spPr>
            <a:xfrm>
              <a:off x="831" y="1275"/>
              <a:ext cx="110" cy="803"/>
            </a:xfrm>
            <a:custGeom>
              <a:avLst/>
              <a:gdLst>
                <a:gd name="txL" fmla="*/ 0 w 243"/>
                <a:gd name="txT" fmla="*/ 0 h 978"/>
                <a:gd name="txR" fmla="*/ 243 w 243"/>
                <a:gd name="txB" fmla="*/ 978 h 978"/>
              </a:gdLst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0" y="7"/>
                </a:cxn>
              </a:cxnLst>
              <a:rect l="txL" t="txT" r="txR" b="txB"/>
              <a:pathLst>
                <a:path w="243" h="978">
                  <a:moveTo>
                    <a:pt x="201" y="18"/>
                  </a:moveTo>
                  <a:cubicBezTo>
                    <a:pt x="146" y="0"/>
                    <a:pt x="128" y="5"/>
                    <a:pt x="88" y="47"/>
                  </a:cubicBezTo>
                  <a:cubicBezTo>
                    <a:pt x="73" y="92"/>
                    <a:pt x="50" y="140"/>
                    <a:pt x="88" y="188"/>
                  </a:cubicBezTo>
                  <a:cubicBezTo>
                    <a:pt x="106" y="212"/>
                    <a:pt x="173" y="216"/>
                    <a:pt x="173" y="216"/>
                  </a:cubicBezTo>
                  <a:cubicBezTo>
                    <a:pt x="140" y="248"/>
                    <a:pt x="106" y="253"/>
                    <a:pt x="74" y="287"/>
                  </a:cubicBezTo>
                  <a:cubicBezTo>
                    <a:pt x="79" y="315"/>
                    <a:pt x="67" y="352"/>
                    <a:pt x="88" y="371"/>
                  </a:cubicBezTo>
                  <a:cubicBezTo>
                    <a:pt x="113" y="393"/>
                    <a:pt x="157" y="371"/>
                    <a:pt x="187" y="386"/>
                  </a:cubicBezTo>
                  <a:cubicBezTo>
                    <a:pt x="200" y="393"/>
                    <a:pt x="159" y="396"/>
                    <a:pt x="144" y="400"/>
                  </a:cubicBezTo>
                  <a:cubicBezTo>
                    <a:pt x="125" y="405"/>
                    <a:pt x="107" y="409"/>
                    <a:pt x="88" y="414"/>
                  </a:cubicBezTo>
                  <a:cubicBezTo>
                    <a:pt x="67" y="446"/>
                    <a:pt x="18" y="498"/>
                    <a:pt x="74" y="541"/>
                  </a:cubicBezTo>
                  <a:cubicBezTo>
                    <a:pt x="104" y="564"/>
                    <a:pt x="149" y="550"/>
                    <a:pt x="187" y="555"/>
                  </a:cubicBezTo>
                  <a:cubicBezTo>
                    <a:pt x="159" y="564"/>
                    <a:pt x="127" y="567"/>
                    <a:pt x="102" y="583"/>
                  </a:cubicBezTo>
                  <a:cubicBezTo>
                    <a:pt x="73" y="601"/>
                    <a:pt x="55" y="671"/>
                    <a:pt x="88" y="696"/>
                  </a:cubicBezTo>
                  <a:cubicBezTo>
                    <a:pt x="115" y="716"/>
                    <a:pt x="154" y="705"/>
                    <a:pt x="187" y="710"/>
                  </a:cubicBezTo>
                  <a:cubicBezTo>
                    <a:pt x="154" y="715"/>
                    <a:pt x="108" y="697"/>
                    <a:pt x="88" y="724"/>
                  </a:cubicBezTo>
                  <a:cubicBezTo>
                    <a:pt x="0" y="841"/>
                    <a:pt x="176" y="833"/>
                    <a:pt x="201" y="837"/>
                  </a:cubicBezTo>
                  <a:cubicBezTo>
                    <a:pt x="187" y="842"/>
                    <a:pt x="173" y="847"/>
                    <a:pt x="158" y="851"/>
                  </a:cubicBezTo>
                  <a:cubicBezTo>
                    <a:pt x="135" y="857"/>
                    <a:pt x="98" y="844"/>
                    <a:pt x="88" y="866"/>
                  </a:cubicBezTo>
                  <a:cubicBezTo>
                    <a:pt x="73" y="900"/>
                    <a:pt x="97" y="941"/>
                    <a:pt x="102" y="978"/>
                  </a:cubicBezTo>
                  <a:cubicBezTo>
                    <a:pt x="136" y="972"/>
                    <a:pt x="204" y="950"/>
                    <a:pt x="243" y="950"/>
                  </a:cubicBezTo>
                </a:path>
              </a:pathLst>
            </a:custGeom>
            <a:noFill/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9" name="Line 32"/>
            <p:cNvSpPr/>
            <p:nvPr/>
          </p:nvSpPr>
          <p:spPr>
            <a:xfrm>
              <a:off x="1104" y="2400"/>
              <a:ext cx="627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0" name="Line 33"/>
            <p:cNvSpPr/>
            <p:nvPr/>
          </p:nvSpPr>
          <p:spPr>
            <a:xfrm flipH="1">
              <a:off x="1104" y="3216"/>
              <a:ext cx="627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1" name="Freeform 34"/>
            <p:cNvSpPr/>
            <p:nvPr/>
          </p:nvSpPr>
          <p:spPr>
            <a:xfrm>
              <a:off x="1064" y="2400"/>
              <a:ext cx="110" cy="803"/>
            </a:xfrm>
            <a:custGeom>
              <a:avLst/>
              <a:gdLst>
                <a:gd name="txL" fmla="*/ 0 w 243"/>
                <a:gd name="txT" fmla="*/ 0 h 978"/>
                <a:gd name="txR" fmla="*/ 243 w 243"/>
                <a:gd name="txB" fmla="*/ 978 h 978"/>
              </a:gdLst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0" y="7"/>
                </a:cxn>
              </a:cxnLst>
              <a:rect l="txL" t="txT" r="txR" b="txB"/>
              <a:pathLst>
                <a:path w="243" h="978">
                  <a:moveTo>
                    <a:pt x="201" y="18"/>
                  </a:moveTo>
                  <a:cubicBezTo>
                    <a:pt x="146" y="0"/>
                    <a:pt x="128" y="5"/>
                    <a:pt x="88" y="47"/>
                  </a:cubicBezTo>
                  <a:cubicBezTo>
                    <a:pt x="73" y="92"/>
                    <a:pt x="50" y="140"/>
                    <a:pt x="88" y="188"/>
                  </a:cubicBezTo>
                  <a:cubicBezTo>
                    <a:pt x="106" y="212"/>
                    <a:pt x="173" y="216"/>
                    <a:pt x="173" y="216"/>
                  </a:cubicBezTo>
                  <a:cubicBezTo>
                    <a:pt x="140" y="248"/>
                    <a:pt x="106" y="253"/>
                    <a:pt x="74" y="287"/>
                  </a:cubicBezTo>
                  <a:cubicBezTo>
                    <a:pt x="79" y="315"/>
                    <a:pt x="67" y="352"/>
                    <a:pt x="88" y="371"/>
                  </a:cubicBezTo>
                  <a:cubicBezTo>
                    <a:pt x="113" y="393"/>
                    <a:pt x="157" y="371"/>
                    <a:pt x="187" y="386"/>
                  </a:cubicBezTo>
                  <a:cubicBezTo>
                    <a:pt x="200" y="393"/>
                    <a:pt x="159" y="396"/>
                    <a:pt x="144" y="400"/>
                  </a:cubicBezTo>
                  <a:cubicBezTo>
                    <a:pt x="125" y="405"/>
                    <a:pt x="107" y="409"/>
                    <a:pt x="88" y="414"/>
                  </a:cubicBezTo>
                  <a:cubicBezTo>
                    <a:pt x="67" y="446"/>
                    <a:pt x="18" y="498"/>
                    <a:pt x="74" y="541"/>
                  </a:cubicBezTo>
                  <a:cubicBezTo>
                    <a:pt x="104" y="564"/>
                    <a:pt x="149" y="550"/>
                    <a:pt x="187" y="555"/>
                  </a:cubicBezTo>
                  <a:cubicBezTo>
                    <a:pt x="159" y="564"/>
                    <a:pt x="127" y="567"/>
                    <a:pt x="102" y="583"/>
                  </a:cubicBezTo>
                  <a:cubicBezTo>
                    <a:pt x="73" y="601"/>
                    <a:pt x="55" y="671"/>
                    <a:pt x="88" y="696"/>
                  </a:cubicBezTo>
                  <a:cubicBezTo>
                    <a:pt x="115" y="716"/>
                    <a:pt x="154" y="705"/>
                    <a:pt x="187" y="710"/>
                  </a:cubicBezTo>
                  <a:cubicBezTo>
                    <a:pt x="154" y="715"/>
                    <a:pt x="108" y="697"/>
                    <a:pt x="88" y="724"/>
                  </a:cubicBezTo>
                  <a:cubicBezTo>
                    <a:pt x="0" y="841"/>
                    <a:pt x="176" y="833"/>
                    <a:pt x="201" y="837"/>
                  </a:cubicBezTo>
                  <a:cubicBezTo>
                    <a:pt x="187" y="842"/>
                    <a:pt x="173" y="847"/>
                    <a:pt x="158" y="851"/>
                  </a:cubicBezTo>
                  <a:cubicBezTo>
                    <a:pt x="135" y="857"/>
                    <a:pt x="98" y="844"/>
                    <a:pt x="88" y="866"/>
                  </a:cubicBezTo>
                  <a:cubicBezTo>
                    <a:pt x="73" y="900"/>
                    <a:pt x="97" y="941"/>
                    <a:pt x="102" y="978"/>
                  </a:cubicBezTo>
                  <a:cubicBezTo>
                    <a:pt x="136" y="972"/>
                    <a:pt x="204" y="950"/>
                    <a:pt x="243" y="950"/>
                  </a:cubicBezTo>
                </a:path>
              </a:pathLst>
            </a:custGeom>
            <a:noFill/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2" name="Line 35"/>
            <p:cNvSpPr/>
            <p:nvPr/>
          </p:nvSpPr>
          <p:spPr>
            <a:xfrm>
              <a:off x="1726" y="3019"/>
              <a:ext cx="0" cy="48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3" name="Text Box 36"/>
            <p:cNvSpPr txBox="1"/>
            <p:nvPr/>
          </p:nvSpPr>
          <p:spPr>
            <a:xfrm>
              <a:off x="357" y="1344"/>
              <a:ext cx="316" cy="91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vert="eaVert" lIns="92075" tIns="46038" rIns="92075" bIns="46038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zh-CN" altLang="en-US" sz="1800" dirty="0">
                  <a:solidFill>
                    <a:srgbClr val="FFC000"/>
                  </a:solidFill>
                  <a:latin typeface="Arial" panose="020B0604020202020204" pitchFamily="34" charset="0"/>
                </a:rPr>
                <a:t>输入回路</a:t>
              </a:r>
              <a:endParaRPr lang="zh-CN" altLang="en-US" sz="1800" dirty="0">
                <a:solidFill>
                  <a:srgbClr val="FFC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" name="Text Box 37"/>
            <p:cNvSpPr txBox="1"/>
            <p:nvPr/>
          </p:nvSpPr>
          <p:spPr>
            <a:xfrm>
              <a:off x="752" y="2438"/>
              <a:ext cx="316" cy="927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vert="eaVert" lIns="92075" tIns="46038" rIns="92075" bIns="46038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zh-CN" altLang="en-US" sz="1800" dirty="0">
                  <a:solidFill>
                    <a:srgbClr val="FFC000"/>
                  </a:solidFill>
                  <a:latin typeface="Arial" panose="020B0604020202020204" pitchFamily="34" charset="0"/>
                </a:rPr>
                <a:t>本振回路</a:t>
              </a:r>
              <a:endParaRPr lang="zh-CN" altLang="en-US" sz="1800" dirty="0">
                <a:solidFill>
                  <a:srgbClr val="FFC000"/>
                </a:solidFill>
                <a:latin typeface="Arial" panose="020B0604020202020204" pitchFamily="34" charset="0"/>
              </a:endParaRPr>
            </a:p>
          </p:txBody>
        </p:sp>
      </p:grpSp>
      <p:graphicFrame>
        <p:nvGraphicFramePr>
          <p:cNvPr id="35" name="图示 34"/>
          <p:cNvGraphicFramePr/>
          <p:nvPr/>
        </p:nvGraphicFramePr>
        <p:xfrm>
          <a:off x="318770" y="7620"/>
          <a:ext cx="7257415" cy="334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graphicFrame>
        <p:nvGraphicFramePr>
          <p:cNvPr id="36" name="表格 35"/>
          <p:cNvGraphicFramePr/>
          <p:nvPr>
            <p:custDataLst>
              <p:tags r:id="rId6"/>
            </p:custDataLst>
          </p:nvPr>
        </p:nvGraphicFramePr>
        <p:xfrm>
          <a:off x="6985" y="5080"/>
          <a:ext cx="336550" cy="5138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550"/>
              </a:tblGrid>
              <a:tr h="74803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chemeClr val="tx1"/>
                          </a:solidFill>
                        </a:rPr>
                        <a:t>情境导入</a:t>
                      </a:r>
                      <a:endParaRPr lang="zh-CN" altLang="en-US" sz="1015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2453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rgbClr val="FF0000"/>
                          </a:solidFill>
                        </a:rPr>
                        <a:t>任务一</a:t>
                      </a:r>
                      <a:endParaRPr lang="zh-CN" altLang="en-US" sz="1015" b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2453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任务二</a:t>
                      </a:r>
                      <a:endParaRPr lang="zh-CN" altLang="en-US" sz="1015" b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2326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>
                          <a:sym typeface="+mn-ea"/>
                        </a:rPr>
                        <a:t>任务三</a:t>
                      </a:r>
                      <a:endParaRPr lang="zh-CN" altLang="en-US" sz="1015" b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2326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展示评价</a:t>
                      </a:r>
                      <a:endParaRPr lang="zh-CN" altLang="en-US" sz="1015" b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4739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归纳总结</a:t>
                      </a:r>
                      <a:endParaRPr lang="zh-CN" altLang="en-US" sz="1015" b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4739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拓展应用</a:t>
                      </a:r>
                      <a:endParaRPr lang="zh-CN" altLang="en-US" sz="1015" b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整体设计：课程进度表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429"/>
            <a:ext cx="9144000" cy="514064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505835" y="1384300"/>
            <a:ext cx="1247140" cy="18288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15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Rectangle 5"/>
          <p:cNvSpPr/>
          <p:nvPr/>
        </p:nvSpPr>
        <p:spPr>
          <a:xfrm>
            <a:off x="1277541" y="789385"/>
            <a:ext cx="6453188" cy="42462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250" dirty="0">
                <a:latin typeface="Arial Narrow" panose="020B0606020202030204" pitchFamily="34" charset="0"/>
                <a:ea typeface="隶书" panose="02010509060101010101" pitchFamily="49" charset="-122"/>
              </a:rPr>
              <a:t>1. </a:t>
            </a:r>
            <a:r>
              <a:rPr lang="zh-CN" altLang="en-US" sz="2250" dirty="0">
                <a:latin typeface="Arial Narrow" panose="020B0606020202030204" pitchFamily="34" charset="0"/>
                <a:ea typeface="隶书" panose="02010509060101010101" pitchFamily="49" charset="-122"/>
              </a:rPr>
              <a:t>由于变频后为固定的中频，频率比较低，容易获得比较大的放大量，因此收音机的灵敏度可以做得很高。</a:t>
            </a:r>
            <a:br>
              <a:rPr lang="zh-CN" altLang="en-US" sz="2250" dirty="0">
                <a:latin typeface="Arial Narrow" panose="020B0606020202030204" pitchFamily="34" charset="0"/>
                <a:ea typeface="隶书" panose="02010509060101010101" pitchFamily="49" charset="-122"/>
              </a:rPr>
            </a:br>
            <a:r>
              <a:rPr lang="en-US" altLang="zh-CN" sz="2250" dirty="0">
                <a:latin typeface="Arial Narrow" panose="020B0606020202030204" pitchFamily="34" charset="0"/>
                <a:ea typeface="隶书" panose="02010509060101010101" pitchFamily="49" charset="-122"/>
              </a:rPr>
              <a:t>2. </a:t>
            </a:r>
            <a:r>
              <a:rPr lang="zh-CN" altLang="en-US" sz="2250" dirty="0">
                <a:latin typeface="Arial Narrow" panose="020B0606020202030204" pitchFamily="34" charset="0"/>
                <a:ea typeface="隶书" panose="02010509060101010101" pitchFamily="49" charset="-122"/>
              </a:rPr>
              <a:t>由于外来高频信号都变成了一种固定的中频，这样就容易解决不同电台信号放大不均匀的问题。</a:t>
            </a:r>
            <a:br>
              <a:rPr lang="zh-CN" altLang="en-US" sz="2250" dirty="0">
                <a:latin typeface="Arial Narrow" panose="020B0606020202030204" pitchFamily="34" charset="0"/>
                <a:ea typeface="隶书" panose="02010509060101010101" pitchFamily="49" charset="-122"/>
              </a:rPr>
            </a:br>
            <a:r>
              <a:rPr lang="zh-CN" altLang="en-US" sz="2250" dirty="0">
                <a:latin typeface="Arial Narrow" panose="020B0606020202030204" pitchFamily="34" charset="0"/>
                <a:ea typeface="隶书" panose="02010509060101010101" pitchFamily="49" charset="-122"/>
              </a:rPr>
              <a:t> </a:t>
            </a:r>
            <a:r>
              <a:rPr lang="en-US" altLang="zh-CN" sz="2250" dirty="0">
                <a:latin typeface="Arial Narrow" panose="020B0606020202030204" pitchFamily="34" charset="0"/>
                <a:ea typeface="隶书" panose="02010509060101010101" pitchFamily="49" charset="-122"/>
              </a:rPr>
              <a:t>3. </a:t>
            </a:r>
            <a:r>
              <a:rPr lang="zh-CN" altLang="en-US" sz="2250" dirty="0">
                <a:latin typeface="Arial Narrow" panose="020B0606020202030204" pitchFamily="34" charset="0"/>
                <a:ea typeface="隶书" panose="02010509060101010101" pitchFamily="49" charset="-122"/>
              </a:rPr>
              <a:t>由于采用</a:t>
            </a:r>
            <a:r>
              <a:rPr lang="en-US" altLang="zh-CN" sz="2250" dirty="0">
                <a:latin typeface="Arial Narrow" panose="020B0606020202030204" pitchFamily="34" charset="0"/>
                <a:ea typeface="隶书" panose="02010509060101010101" pitchFamily="49" charset="-122"/>
              </a:rPr>
              <a:t>"</a:t>
            </a:r>
            <a:r>
              <a:rPr lang="zh-CN" altLang="en-US" sz="2250" dirty="0">
                <a:latin typeface="Arial Narrow" panose="020B0606020202030204" pitchFamily="34" charset="0"/>
                <a:ea typeface="隶书" panose="02010509060101010101" pitchFamily="49" charset="-122"/>
              </a:rPr>
              <a:t>差频</a:t>
            </a:r>
            <a:r>
              <a:rPr lang="en-US" altLang="zh-CN" sz="2250" dirty="0">
                <a:latin typeface="Arial Narrow" panose="020B0606020202030204" pitchFamily="34" charset="0"/>
                <a:ea typeface="隶书" panose="02010509060101010101" pitchFamily="49" charset="-122"/>
              </a:rPr>
              <a:t>"</a:t>
            </a:r>
            <a:r>
              <a:rPr lang="zh-CN" altLang="en-US" sz="2250" dirty="0">
                <a:latin typeface="Arial Narrow" panose="020B0606020202030204" pitchFamily="34" charset="0"/>
                <a:ea typeface="隶书" panose="02010509060101010101" pitchFamily="49" charset="-122"/>
              </a:rPr>
              <a:t>作用，外来信号必须和振荡信号相差为预定的中频才能进入电路，而且选频回路、中频放大谐振回路又是一个良好的滤波器，其他干扰信号就被抑制了，从而提高了选择性。</a:t>
            </a:r>
            <a:br>
              <a:rPr lang="zh-CN" altLang="en-US" sz="2250" dirty="0">
                <a:latin typeface="Arial Narrow" panose="020B0606020202030204" pitchFamily="34" charset="0"/>
                <a:ea typeface="隶书" panose="02010509060101010101" pitchFamily="49" charset="-122"/>
              </a:rPr>
            </a:br>
            <a:r>
              <a:rPr lang="zh-CN" altLang="en-US" sz="2250" dirty="0">
                <a:latin typeface="Arial Narrow" panose="020B0606020202030204" pitchFamily="34" charset="0"/>
                <a:ea typeface="隶书" panose="02010509060101010101" pitchFamily="49" charset="-122"/>
              </a:rPr>
              <a:t>　　但是超外差式电路也有不足之处，会出现镜频干扰和中频干扰，这二个干扰是超外差式收音机所特有的干扰</a:t>
            </a:r>
            <a:r>
              <a:rPr lang="zh-CN" altLang="en-US" sz="1950" dirty="0">
                <a:latin typeface="Arial Narrow" panose="020B0606020202030204" pitchFamily="34" charset="0"/>
                <a:ea typeface="隶书" panose="02010509060101010101" pitchFamily="49" charset="-122"/>
              </a:rPr>
              <a:t>。 </a:t>
            </a:r>
            <a:endParaRPr lang="zh-CN" altLang="en-US" sz="1950" dirty="0">
              <a:latin typeface="Arial Narrow" panose="020B0606020202030204" pitchFamily="34" charset="0"/>
              <a:ea typeface="隶书" panose="02010509060101010101" pitchFamily="49" charset="-122"/>
            </a:endParaRPr>
          </a:p>
        </p:txBody>
      </p:sp>
      <p:sp>
        <p:nvSpPr>
          <p:cNvPr id="17411" name="Rectangle 6"/>
          <p:cNvSpPr/>
          <p:nvPr/>
        </p:nvSpPr>
        <p:spPr>
          <a:xfrm>
            <a:off x="2096215" y="409893"/>
            <a:ext cx="4297680" cy="50673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fontAlgn="t" hangingPunct="1">
              <a:spcBef>
                <a:spcPct val="0"/>
              </a:spcBef>
              <a:buNone/>
            </a:pPr>
            <a:r>
              <a:rPr lang="zh-CN" altLang="en-US" sz="2700" dirty="0">
                <a:solidFill>
                  <a:srgbClr val="FF0000"/>
                </a:solidFill>
                <a:ea typeface="隶书" panose="02010509060101010101" pitchFamily="49" charset="-122"/>
              </a:rPr>
              <a:t>超外差式电路的几个优点：</a:t>
            </a:r>
            <a:endParaRPr lang="zh-CN" altLang="en-US" sz="2700" dirty="0">
              <a:solidFill>
                <a:srgbClr val="FF0000"/>
              </a:solidFill>
              <a:ea typeface="隶书" panose="02010509060101010101" pitchFamily="49" charset="-122"/>
            </a:endParaRPr>
          </a:p>
        </p:txBody>
      </p:sp>
      <p:graphicFrame>
        <p:nvGraphicFramePr>
          <p:cNvPr id="35" name="图示 34"/>
          <p:cNvGraphicFramePr/>
          <p:nvPr/>
        </p:nvGraphicFramePr>
        <p:xfrm>
          <a:off x="318770" y="7620"/>
          <a:ext cx="7257415" cy="334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graphicFrame>
        <p:nvGraphicFramePr>
          <p:cNvPr id="36" name="表格 35"/>
          <p:cNvGraphicFramePr/>
          <p:nvPr>
            <p:custDataLst>
              <p:tags r:id="rId6"/>
            </p:custDataLst>
          </p:nvPr>
        </p:nvGraphicFramePr>
        <p:xfrm>
          <a:off x="6985" y="5080"/>
          <a:ext cx="336550" cy="5138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550"/>
              </a:tblGrid>
              <a:tr h="74803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chemeClr val="tx1"/>
                          </a:solidFill>
                        </a:rPr>
                        <a:t>情境导入</a:t>
                      </a:r>
                      <a:endParaRPr lang="zh-CN" altLang="en-US" sz="1015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2453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rgbClr val="FF0000"/>
                          </a:solidFill>
                        </a:rPr>
                        <a:t>任务一</a:t>
                      </a:r>
                      <a:endParaRPr lang="zh-CN" altLang="en-US" sz="1015" b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2453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任务二</a:t>
                      </a:r>
                      <a:endParaRPr lang="zh-CN" altLang="en-US" sz="1015" b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2326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>
                          <a:sym typeface="+mn-ea"/>
                        </a:rPr>
                        <a:t>任务三</a:t>
                      </a:r>
                      <a:endParaRPr lang="zh-CN" altLang="en-US" sz="1015" b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2326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展示评价</a:t>
                      </a:r>
                      <a:endParaRPr lang="zh-CN" altLang="en-US" sz="1015" b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4739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归纳总结</a:t>
                      </a:r>
                      <a:endParaRPr lang="zh-CN" altLang="en-US" sz="1015" b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4739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拓展应用</a:t>
                      </a:r>
                      <a:endParaRPr lang="zh-CN" altLang="en-US" sz="1015" b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7586" name="Rectangle 8"/>
          <p:cNvSpPr>
            <a:spLocks noChangeArrowheads="1"/>
          </p:cNvSpPr>
          <p:nvPr/>
        </p:nvSpPr>
        <p:spPr bwMode="auto">
          <a:xfrm>
            <a:off x="1143000" y="1885950"/>
            <a:ext cx="6858000" cy="24003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zh-CN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402" name="Text Box 2"/>
          <p:cNvSpPr txBox="1"/>
          <p:nvPr/>
        </p:nvSpPr>
        <p:spPr>
          <a:xfrm>
            <a:off x="875348" y="414338"/>
            <a:ext cx="6057900" cy="326390"/>
          </a:xfrm>
          <a:prstGeom prst="rect">
            <a:avLst/>
          </a:prstGeom>
          <a:noFill/>
          <a:ln w="76200">
            <a:noFill/>
          </a:ln>
        </p:spPr>
        <p:txBody>
          <a:bodyPr lIns="69056" tIns="34528" rIns="69056" bIns="34528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70000"/>
              </a:lnSpc>
              <a:spcBef>
                <a:spcPct val="50000"/>
              </a:spcBef>
              <a:buNone/>
            </a:pPr>
            <a:r>
              <a:rPr lang="zh-CN" altLang="en-US" sz="2400" dirty="0">
                <a:solidFill>
                  <a:srgbClr val="FF0000"/>
                </a:solidFill>
                <a:latin typeface="Arial Narrow" panose="020B0606020202030204" pitchFamily="34" charset="0"/>
                <a:ea typeface="隶书" panose="02010509060101010101" pitchFamily="49" charset="-122"/>
              </a:rPr>
              <a:t>调幅收音机原理</a:t>
            </a:r>
            <a:endParaRPr lang="zh-CN" altLang="en-US" sz="2400" dirty="0">
              <a:solidFill>
                <a:srgbClr val="FF0000"/>
              </a:solidFill>
              <a:latin typeface="Arial Narrow" panose="020B0606020202030204" pitchFamily="34" charset="0"/>
              <a:ea typeface="隶书" panose="02010509060101010101" pitchFamily="49" charset="-122"/>
            </a:endParaRPr>
          </a:p>
        </p:txBody>
      </p:sp>
      <p:sp>
        <p:nvSpPr>
          <p:cNvPr id="19460" name="Text Box 3"/>
          <p:cNvSpPr txBox="1"/>
          <p:nvPr/>
        </p:nvSpPr>
        <p:spPr>
          <a:xfrm>
            <a:off x="1348423" y="740728"/>
            <a:ext cx="6480572" cy="1005205"/>
          </a:xfrm>
          <a:prstGeom prst="rect">
            <a:avLst/>
          </a:prstGeom>
          <a:noFill/>
          <a:ln w="9525">
            <a:noFill/>
          </a:ln>
        </p:spPr>
        <p:txBody>
          <a:bodyPr lIns="69056" tIns="34528" rIns="69056" bIns="34528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fontAlgn="t" hangingPunct="1">
              <a:spcBef>
                <a:spcPct val="0"/>
              </a:spcBef>
              <a:buNone/>
            </a:pPr>
            <a:r>
              <a:rPr lang="en-US" altLang="zh-CN" sz="2025" dirty="0">
                <a:latin typeface="Arial Narrow" panose="020B0606020202030204" pitchFamily="34" charset="0"/>
                <a:ea typeface="隶书" panose="02010509060101010101" pitchFamily="49" charset="-122"/>
              </a:rPr>
              <a:t>        </a:t>
            </a:r>
            <a:r>
              <a:rPr lang="zh-CN" altLang="en-US" sz="2025" dirty="0">
                <a:latin typeface="Arial Narrow" panose="020B0606020202030204" pitchFamily="34" charset="0"/>
                <a:ea typeface="隶书" panose="02010509060101010101" pitchFamily="49" charset="-122"/>
              </a:rPr>
              <a:t>调幅收音机由输入回路、本振回路、混频电路、检波电路、自动增益控制电路（</a:t>
            </a:r>
            <a:r>
              <a:rPr lang="en-US" altLang="zh-CN" sz="2025" dirty="0">
                <a:latin typeface="Arial Narrow" panose="020B0606020202030204" pitchFamily="34" charset="0"/>
                <a:ea typeface="隶书" panose="02010509060101010101" pitchFamily="49" charset="-122"/>
              </a:rPr>
              <a:t>AGC</a:t>
            </a:r>
            <a:r>
              <a:rPr lang="zh-CN" altLang="en-US" sz="2025" dirty="0">
                <a:latin typeface="Arial Narrow" panose="020B0606020202030204" pitchFamily="34" charset="0"/>
                <a:ea typeface="隶书" panose="02010509060101010101" pitchFamily="49" charset="-122"/>
              </a:rPr>
              <a:t>）及音频功率放大电路组成。</a:t>
            </a:r>
            <a:endParaRPr lang="zh-CN" altLang="en-US" sz="2025" dirty="0">
              <a:latin typeface="Arial Narrow" panose="020B0606020202030204" pitchFamily="34" charset="0"/>
              <a:ea typeface="隶书" panose="02010509060101010101" pitchFamily="49" charset="-122"/>
            </a:endParaRPr>
          </a:p>
        </p:txBody>
      </p:sp>
      <p:grpSp>
        <p:nvGrpSpPr>
          <p:cNvPr id="19461" name="Group 9"/>
          <p:cNvGrpSpPr/>
          <p:nvPr/>
        </p:nvGrpSpPr>
        <p:grpSpPr>
          <a:xfrm>
            <a:off x="1143000" y="1977629"/>
            <a:ext cx="6686550" cy="2228850"/>
            <a:chOff x="2231" y="8920"/>
            <a:chExt cx="8280" cy="2652"/>
          </a:xfrm>
        </p:grpSpPr>
        <p:sp>
          <p:nvSpPr>
            <p:cNvPr id="19467" name="Line 10"/>
            <p:cNvSpPr/>
            <p:nvPr/>
          </p:nvSpPr>
          <p:spPr>
            <a:xfrm flipV="1">
              <a:off x="5651" y="10636"/>
              <a:ext cx="0" cy="468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</p:sp>
        <p:grpSp>
          <p:nvGrpSpPr>
            <p:cNvPr id="19468" name="Group 11"/>
            <p:cNvGrpSpPr/>
            <p:nvPr/>
          </p:nvGrpSpPr>
          <p:grpSpPr>
            <a:xfrm>
              <a:off x="2231" y="8920"/>
              <a:ext cx="8280" cy="2652"/>
              <a:chOff x="2231" y="8920"/>
              <a:chExt cx="8280" cy="2652"/>
            </a:xfrm>
          </p:grpSpPr>
          <p:sp>
            <p:nvSpPr>
              <p:cNvPr id="19469" name="Line 12"/>
              <p:cNvSpPr/>
              <p:nvPr/>
            </p:nvSpPr>
            <p:spPr>
              <a:xfrm>
                <a:off x="10151" y="10168"/>
                <a:ext cx="180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9470" name="Line 13"/>
              <p:cNvSpPr/>
              <p:nvPr/>
            </p:nvSpPr>
            <p:spPr>
              <a:xfrm>
                <a:off x="10151" y="10636"/>
                <a:ext cx="180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grpSp>
            <p:nvGrpSpPr>
              <p:cNvPr id="19471" name="Group 14"/>
              <p:cNvGrpSpPr/>
              <p:nvPr/>
            </p:nvGrpSpPr>
            <p:grpSpPr>
              <a:xfrm>
                <a:off x="2231" y="8920"/>
                <a:ext cx="8280" cy="2652"/>
                <a:chOff x="2231" y="8920"/>
                <a:chExt cx="8280" cy="2652"/>
              </a:xfrm>
            </p:grpSpPr>
            <p:sp>
              <p:nvSpPr>
                <p:cNvPr id="19472" name="Line 15"/>
                <p:cNvSpPr/>
                <p:nvPr/>
              </p:nvSpPr>
              <p:spPr>
                <a:xfrm>
                  <a:off x="10331" y="10168"/>
                  <a:ext cx="0" cy="468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9473" name="Line 16"/>
                <p:cNvSpPr/>
                <p:nvPr/>
              </p:nvSpPr>
              <p:spPr>
                <a:xfrm>
                  <a:off x="10511" y="10012"/>
                  <a:ext cx="0" cy="780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grpSp>
              <p:nvGrpSpPr>
                <p:cNvPr id="19474" name="Group 17"/>
                <p:cNvGrpSpPr/>
                <p:nvPr/>
              </p:nvGrpSpPr>
              <p:grpSpPr>
                <a:xfrm>
                  <a:off x="2231" y="8920"/>
                  <a:ext cx="8280" cy="2652"/>
                  <a:chOff x="2231" y="8920"/>
                  <a:chExt cx="8280" cy="2652"/>
                </a:xfrm>
              </p:grpSpPr>
              <p:sp>
                <p:nvSpPr>
                  <p:cNvPr id="19475" name="Text Box 18"/>
                  <p:cNvSpPr txBox="1"/>
                  <p:nvPr/>
                </p:nvSpPr>
                <p:spPr>
                  <a:xfrm>
                    <a:off x="2771" y="10168"/>
                    <a:ext cx="720" cy="46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lIns="40500" tIns="8100" rIns="40500" bIns="8100"/>
                  <a:lstStyle>
                    <a:lvl1pPr marL="342900" indent="-3429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kumimoji="1" sz="3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–"/>
                      <a:defRPr kumimoji="1" sz="2800">
                        <a:solidFill>
                          <a:schemeClr val="tx1"/>
                        </a:solidFill>
                        <a:latin typeface="+mn-lt"/>
                        <a:ea typeface="+mn-ea"/>
                      </a:defRPr>
                    </a:lvl2pPr>
                    <a:lvl3pPr marL="11430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kumimoji="1" sz="2400">
                        <a:solidFill>
                          <a:schemeClr val="tx1"/>
                        </a:solidFill>
                        <a:latin typeface="+mn-lt"/>
                        <a:ea typeface="+mn-ea"/>
                      </a:defRPr>
                    </a:lvl3pPr>
                    <a:lvl4pPr marL="16002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–"/>
                      <a:defRPr kumimoji="1" sz="2000">
                        <a:solidFill>
                          <a:schemeClr val="tx1"/>
                        </a:solidFill>
                        <a:latin typeface="+mn-lt"/>
                        <a:ea typeface="+mn-ea"/>
                      </a:defRPr>
                    </a:lvl4pPr>
                    <a:lvl5pPr marL="20574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+mn-lt"/>
                        <a:ea typeface="+mn-ea"/>
                      </a:defRPr>
                    </a:lvl5pPr>
                  </a:lstStyle>
                  <a:p>
                    <a:pPr marL="0" lvl="0" indent="0" algn="just" eaLnBrk="1" hangingPunct="1">
                      <a:spcBef>
                        <a:spcPct val="0"/>
                      </a:spcBef>
                      <a:buNone/>
                    </a:pPr>
                    <a:r>
                      <a:rPr lang="zh-CN" altLang="en-US" sz="1500" dirty="0">
                        <a:solidFill>
                          <a:srgbClr val="FF0000"/>
                        </a:solidFill>
                      </a:rPr>
                      <a:t>输入</a:t>
                    </a:r>
                    <a:endParaRPr lang="zh-CN" altLang="en-US" sz="1500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9476" name="Text Box 19"/>
                  <p:cNvSpPr txBox="1"/>
                  <p:nvPr/>
                </p:nvSpPr>
                <p:spPr>
                  <a:xfrm>
                    <a:off x="4031" y="10168"/>
                    <a:ext cx="720" cy="46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lIns="40500" tIns="8100" rIns="40500" bIns="8100"/>
                  <a:lstStyle>
                    <a:lvl1pPr marL="342900" indent="-3429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kumimoji="1" sz="3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–"/>
                      <a:defRPr kumimoji="1" sz="2800">
                        <a:solidFill>
                          <a:schemeClr val="tx1"/>
                        </a:solidFill>
                        <a:latin typeface="+mn-lt"/>
                        <a:ea typeface="+mn-ea"/>
                      </a:defRPr>
                    </a:lvl2pPr>
                    <a:lvl3pPr marL="11430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kumimoji="1" sz="2400">
                        <a:solidFill>
                          <a:schemeClr val="tx1"/>
                        </a:solidFill>
                        <a:latin typeface="+mn-lt"/>
                        <a:ea typeface="+mn-ea"/>
                      </a:defRPr>
                    </a:lvl3pPr>
                    <a:lvl4pPr marL="16002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–"/>
                      <a:defRPr kumimoji="1" sz="2000">
                        <a:solidFill>
                          <a:schemeClr val="tx1"/>
                        </a:solidFill>
                        <a:latin typeface="+mn-lt"/>
                        <a:ea typeface="+mn-ea"/>
                      </a:defRPr>
                    </a:lvl4pPr>
                    <a:lvl5pPr marL="20574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+mn-lt"/>
                        <a:ea typeface="+mn-ea"/>
                      </a:defRPr>
                    </a:lvl5pPr>
                  </a:lstStyle>
                  <a:p>
                    <a:pPr marL="0" lvl="0" indent="0" algn="just" eaLnBrk="1" hangingPunct="1">
                      <a:spcBef>
                        <a:spcPct val="0"/>
                      </a:spcBef>
                      <a:buNone/>
                    </a:pPr>
                    <a:r>
                      <a:rPr lang="zh-CN" altLang="en-US" sz="1500" dirty="0">
                        <a:solidFill>
                          <a:srgbClr val="FF0000"/>
                        </a:solidFill>
                      </a:rPr>
                      <a:t>混频</a:t>
                    </a:r>
                    <a:endParaRPr lang="zh-CN" altLang="en-US" sz="1500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9477" name="Text Box 20"/>
                  <p:cNvSpPr txBox="1"/>
                  <p:nvPr/>
                </p:nvSpPr>
                <p:spPr>
                  <a:xfrm>
                    <a:off x="5291" y="10168"/>
                    <a:ext cx="720" cy="46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lIns="40500" tIns="8100" rIns="40500" bIns="8100"/>
                  <a:lstStyle>
                    <a:lvl1pPr marL="342900" indent="-3429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kumimoji="1" sz="3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–"/>
                      <a:defRPr kumimoji="1" sz="2800">
                        <a:solidFill>
                          <a:schemeClr val="tx1"/>
                        </a:solidFill>
                        <a:latin typeface="+mn-lt"/>
                        <a:ea typeface="+mn-ea"/>
                      </a:defRPr>
                    </a:lvl2pPr>
                    <a:lvl3pPr marL="11430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kumimoji="1" sz="2400">
                        <a:solidFill>
                          <a:schemeClr val="tx1"/>
                        </a:solidFill>
                        <a:latin typeface="+mn-lt"/>
                        <a:ea typeface="+mn-ea"/>
                      </a:defRPr>
                    </a:lvl3pPr>
                    <a:lvl4pPr marL="16002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–"/>
                      <a:defRPr kumimoji="1" sz="2000">
                        <a:solidFill>
                          <a:schemeClr val="tx1"/>
                        </a:solidFill>
                        <a:latin typeface="+mn-lt"/>
                        <a:ea typeface="+mn-ea"/>
                      </a:defRPr>
                    </a:lvl4pPr>
                    <a:lvl5pPr marL="20574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+mn-lt"/>
                        <a:ea typeface="+mn-ea"/>
                      </a:defRPr>
                    </a:lvl5pPr>
                  </a:lstStyle>
                  <a:p>
                    <a:pPr marL="0" lvl="0" indent="0" algn="just" eaLnBrk="1" hangingPunct="1">
                      <a:spcBef>
                        <a:spcPct val="0"/>
                      </a:spcBef>
                      <a:buNone/>
                    </a:pPr>
                    <a:r>
                      <a:rPr lang="zh-CN" altLang="en-US" sz="1500" dirty="0">
                        <a:solidFill>
                          <a:srgbClr val="FF0000"/>
                        </a:solidFill>
                      </a:rPr>
                      <a:t>中放</a:t>
                    </a:r>
                    <a:endParaRPr lang="zh-CN" altLang="en-US" sz="1500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9478" name="Text Box 21"/>
                  <p:cNvSpPr txBox="1"/>
                  <p:nvPr/>
                </p:nvSpPr>
                <p:spPr>
                  <a:xfrm>
                    <a:off x="6551" y="10168"/>
                    <a:ext cx="720" cy="46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lIns="40500" tIns="8100" rIns="40500" bIns="8100"/>
                  <a:lstStyle>
                    <a:lvl1pPr marL="342900" indent="-3429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kumimoji="1" sz="3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–"/>
                      <a:defRPr kumimoji="1" sz="2800">
                        <a:solidFill>
                          <a:schemeClr val="tx1"/>
                        </a:solidFill>
                        <a:latin typeface="+mn-lt"/>
                        <a:ea typeface="+mn-ea"/>
                      </a:defRPr>
                    </a:lvl2pPr>
                    <a:lvl3pPr marL="11430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kumimoji="1" sz="2400">
                        <a:solidFill>
                          <a:schemeClr val="tx1"/>
                        </a:solidFill>
                        <a:latin typeface="+mn-lt"/>
                        <a:ea typeface="+mn-ea"/>
                      </a:defRPr>
                    </a:lvl3pPr>
                    <a:lvl4pPr marL="16002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–"/>
                      <a:defRPr kumimoji="1" sz="2000">
                        <a:solidFill>
                          <a:schemeClr val="tx1"/>
                        </a:solidFill>
                        <a:latin typeface="+mn-lt"/>
                        <a:ea typeface="+mn-ea"/>
                      </a:defRPr>
                    </a:lvl4pPr>
                    <a:lvl5pPr marL="20574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+mn-lt"/>
                        <a:ea typeface="+mn-ea"/>
                      </a:defRPr>
                    </a:lvl5pPr>
                  </a:lstStyle>
                  <a:p>
                    <a:pPr marL="0" lvl="0" indent="0" algn="just" eaLnBrk="1" hangingPunct="1">
                      <a:spcBef>
                        <a:spcPct val="0"/>
                      </a:spcBef>
                      <a:buNone/>
                    </a:pPr>
                    <a:r>
                      <a:rPr lang="zh-CN" altLang="en-US" sz="1500" dirty="0">
                        <a:solidFill>
                          <a:srgbClr val="FF0000"/>
                        </a:solidFill>
                      </a:rPr>
                      <a:t>检波</a:t>
                    </a:r>
                    <a:endParaRPr lang="zh-CN" altLang="en-US" sz="1500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9479" name="Text Box 22"/>
                  <p:cNvSpPr txBox="1"/>
                  <p:nvPr/>
                </p:nvSpPr>
                <p:spPr>
                  <a:xfrm>
                    <a:off x="7631" y="10168"/>
                    <a:ext cx="900" cy="46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lIns="40500" tIns="8100" rIns="40500" bIns="8100"/>
                  <a:lstStyle>
                    <a:lvl1pPr marL="342900" indent="-3429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kumimoji="1" sz="3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–"/>
                      <a:defRPr kumimoji="1" sz="2800">
                        <a:solidFill>
                          <a:schemeClr val="tx1"/>
                        </a:solidFill>
                        <a:latin typeface="+mn-lt"/>
                        <a:ea typeface="+mn-ea"/>
                      </a:defRPr>
                    </a:lvl2pPr>
                    <a:lvl3pPr marL="11430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kumimoji="1" sz="2400">
                        <a:solidFill>
                          <a:schemeClr val="tx1"/>
                        </a:solidFill>
                        <a:latin typeface="+mn-lt"/>
                        <a:ea typeface="+mn-ea"/>
                      </a:defRPr>
                    </a:lvl3pPr>
                    <a:lvl4pPr marL="16002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–"/>
                      <a:defRPr kumimoji="1" sz="2000">
                        <a:solidFill>
                          <a:schemeClr val="tx1"/>
                        </a:solidFill>
                        <a:latin typeface="+mn-lt"/>
                        <a:ea typeface="+mn-ea"/>
                      </a:defRPr>
                    </a:lvl4pPr>
                    <a:lvl5pPr marL="20574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+mn-lt"/>
                        <a:ea typeface="+mn-ea"/>
                      </a:defRPr>
                    </a:lvl5pPr>
                  </a:lstStyle>
                  <a:p>
                    <a:pPr marL="0" lvl="0" indent="0" algn="just" eaLnBrk="1" hangingPunct="1">
                      <a:spcBef>
                        <a:spcPct val="0"/>
                      </a:spcBef>
                      <a:buNone/>
                    </a:pPr>
                    <a:r>
                      <a:rPr lang="zh-CN" altLang="en-US" sz="1500" dirty="0">
                        <a:solidFill>
                          <a:srgbClr val="FF0000"/>
                        </a:solidFill>
                      </a:rPr>
                      <a:t>去加重</a:t>
                    </a:r>
                    <a:endParaRPr lang="zh-CN" altLang="en-US" sz="1500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9480" name="Text Box 23"/>
                  <p:cNvSpPr txBox="1"/>
                  <p:nvPr/>
                </p:nvSpPr>
                <p:spPr>
                  <a:xfrm>
                    <a:off x="9071" y="10168"/>
                    <a:ext cx="720" cy="46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lIns="40500" tIns="8100" rIns="40500" bIns="8100"/>
                  <a:lstStyle>
                    <a:lvl1pPr marL="342900" indent="-3429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kumimoji="1" sz="3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–"/>
                      <a:defRPr kumimoji="1" sz="2800">
                        <a:solidFill>
                          <a:schemeClr val="tx1"/>
                        </a:solidFill>
                        <a:latin typeface="+mn-lt"/>
                        <a:ea typeface="+mn-ea"/>
                      </a:defRPr>
                    </a:lvl2pPr>
                    <a:lvl3pPr marL="11430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kumimoji="1" sz="2400">
                        <a:solidFill>
                          <a:schemeClr val="tx1"/>
                        </a:solidFill>
                        <a:latin typeface="+mn-lt"/>
                        <a:ea typeface="+mn-ea"/>
                      </a:defRPr>
                    </a:lvl3pPr>
                    <a:lvl4pPr marL="16002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–"/>
                      <a:defRPr kumimoji="1" sz="2000">
                        <a:solidFill>
                          <a:schemeClr val="tx1"/>
                        </a:solidFill>
                        <a:latin typeface="+mn-lt"/>
                        <a:ea typeface="+mn-ea"/>
                      </a:defRPr>
                    </a:lvl4pPr>
                    <a:lvl5pPr marL="20574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+mn-lt"/>
                        <a:ea typeface="+mn-ea"/>
                      </a:defRPr>
                    </a:lvl5pPr>
                  </a:lstStyle>
                  <a:p>
                    <a:pPr marL="0" lvl="0" indent="0" algn="just" eaLnBrk="1" hangingPunct="1">
                      <a:spcBef>
                        <a:spcPct val="0"/>
                      </a:spcBef>
                      <a:buNone/>
                    </a:pPr>
                    <a:r>
                      <a:rPr lang="zh-CN" altLang="en-US" sz="1500" dirty="0">
                        <a:solidFill>
                          <a:srgbClr val="FF0000"/>
                        </a:solidFill>
                      </a:rPr>
                      <a:t>低放</a:t>
                    </a:r>
                    <a:endParaRPr lang="zh-CN" altLang="en-US" sz="1500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9481" name="Text Box 24"/>
                  <p:cNvSpPr txBox="1"/>
                  <p:nvPr/>
                </p:nvSpPr>
                <p:spPr>
                  <a:xfrm>
                    <a:off x="4031" y="11104"/>
                    <a:ext cx="720" cy="46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lIns="40500" tIns="8100" rIns="40500" bIns="8100"/>
                  <a:lstStyle>
                    <a:lvl1pPr marL="342900" indent="-3429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kumimoji="1" sz="3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–"/>
                      <a:defRPr kumimoji="1" sz="2800">
                        <a:solidFill>
                          <a:schemeClr val="tx1"/>
                        </a:solidFill>
                        <a:latin typeface="+mn-lt"/>
                        <a:ea typeface="+mn-ea"/>
                      </a:defRPr>
                    </a:lvl2pPr>
                    <a:lvl3pPr marL="11430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kumimoji="1" sz="2400">
                        <a:solidFill>
                          <a:schemeClr val="tx1"/>
                        </a:solidFill>
                        <a:latin typeface="+mn-lt"/>
                        <a:ea typeface="+mn-ea"/>
                      </a:defRPr>
                    </a:lvl3pPr>
                    <a:lvl4pPr marL="16002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–"/>
                      <a:defRPr kumimoji="1" sz="2000">
                        <a:solidFill>
                          <a:schemeClr val="tx1"/>
                        </a:solidFill>
                        <a:latin typeface="+mn-lt"/>
                        <a:ea typeface="+mn-ea"/>
                      </a:defRPr>
                    </a:lvl4pPr>
                    <a:lvl5pPr marL="20574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+mn-lt"/>
                        <a:ea typeface="+mn-ea"/>
                      </a:defRPr>
                    </a:lvl5pPr>
                  </a:lstStyle>
                  <a:p>
                    <a:pPr marL="0" lvl="0" indent="0" algn="just" eaLnBrk="1" hangingPunct="1">
                      <a:spcBef>
                        <a:spcPct val="0"/>
                      </a:spcBef>
                      <a:buNone/>
                    </a:pPr>
                    <a:r>
                      <a:rPr lang="zh-CN" altLang="en-US" sz="1500" dirty="0">
                        <a:solidFill>
                          <a:srgbClr val="FF0000"/>
                        </a:solidFill>
                      </a:rPr>
                      <a:t>本振</a:t>
                    </a:r>
                    <a:endParaRPr lang="zh-CN" altLang="en-US" sz="1500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9482" name="Text Box 25"/>
                  <p:cNvSpPr txBox="1"/>
                  <p:nvPr/>
                </p:nvSpPr>
                <p:spPr>
                  <a:xfrm>
                    <a:off x="5291" y="11104"/>
                    <a:ext cx="720" cy="46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lIns="40500" tIns="8100" rIns="40500" bIns="8100"/>
                  <a:lstStyle>
                    <a:lvl1pPr marL="342900" indent="-3429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kumimoji="1" sz="3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–"/>
                      <a:defRPr kumimoji="1" sz="2800">
                        <a:solidFill>
                          <a:schemeClr val="tx1"/>
                        </a:solidFill>
                        <a:latin typeface="+mn-lt"/>
                        <a:ea typeface="+mn-ea"/>
                      </a:defRPr>
                    </a:lvl2pPr>
                    <a:lvl3pPr marL="11430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kumimoji="1" sz="2400">
                        <a:solidFill>
                          <a:schemeClr val="tx1"/>
                        </a:solidFill>
                        <a:latin typeface="+mn-lt"/>
                        <a:ea typeface="+mn-ea"/>
                      </a:defRPr>
                    </a:lvl3pPr>
                    <a:lvl4pPr marL="16002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–"/>
                      <a:defRPr kumimoji="1" sz="2000">
                        <a:solidFill>
                          <a:schemeClr val="tx1"/>
                        </a:solidFill>
                        <a:latin typeface="+mn-lt"/>
                        <a:ea typeface="+mn-ea"/>
                      </a:defRPr>
                    </a:lvl4pPr>
                    <a:lvl5pPr marL="20574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+mn-lt"/>
                        <a:ea typeface="+mn-ea"/>
                      </a:defRPr>
                    </a:lvl5pPr>
                  </a:lstStyle>
                  <a:p>
                    <a:pPr marL="0" lvl="0" indent="0" algn="just" eaLnBrk="1" hangingPunct="1">
                      <a:spcBef>
                        <a:spcPct val="0"/>
                      </a:spcBef>
                      <a:buNone/>
                    </a:pPr>
                    <a:r>
                      <a:rPr lang="en-US" altLang="zh-CN" sz="1500" dirty="0">
                        <a:solidFill>
                          <a:srgbClr val="FF0000"/>
                        </a:solidFill>
                      </a:rPr>
                      <a:t>AGC</a:t>
                    </a:r>
                    <a:endParaRPr lang="en-US" altLang="zh-CN" sz="1500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9483" name="Line 26"/>
                  <p:cNvSpPr/>
                  <p:nvPr/>
                </p:nvSpPr>
                <p:spPr>
                  <a:xfrm>
                    <a:off x="2411" y="8920"/>
                    <a:ext cx="0" cy="1404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9484" name="Line 27"/>
                  <p:cNvSpPr/>
                  <p:nvPr/>
                </p:nvSpPr>
                <p:spPr>
                  <a:xfrm flipV="1">
                    <a:off x="2411" y="8920"/>
                    <a:ext cx="180" cy="312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9485" name="Line 28"/>
                  <p:cNvSpPr/>
                  <p:nvPr/>
                </p:nvSpPr>
                <p:spPr>
                  <a:xfrm flipH="1" flipV="1">
                    <a:off x="2231" y="8920"/>
                    <a:ext cx="180" cy="312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9486" name="Line 29"/>
                  <p:cNvSpPr/>
                  <p:nvPr/>
                </p:nvSpPr>
                <p:spPr>
                  <a:xfrm>
                    <a:off x="2411" y="10324"/>
                    <a:ext cx="360" cy="0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triangle" w="med" len="med"/>
                  </a:ln>
                </p:spPr>
              </p:sp>
              <p:sp>
                <p:nvSpPr>
                  <p:cNvPr id="19487" name="Line 30"/>
                  <p:cNvSpPr/>
                  <p:nvPr/>
                </p:nvSpPr>
                <p:spPr>
                  <a:xfrm>
                    <a:off x="3491" y="10324"/>
                    <a:ext cx="540" cy="0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triangle" w="med" len="med"/>
                  </a:ln>
                </p:spPr>
              </p:sp>
              <p:sp>
                <p:nvSpPr>
                  <p:cNvPr id="19488" name="Line 31"/>
                  <p:cNvSpPr/>
                  <p:nvPr/>
                </p:nvSpPr>
                <p:spPr>
                  <a:xfrm>
                    <a:off x="4751" y="10324"/>
                    <a:ext cx="540" cy="0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triangle" w="med" len="med"/>
                  </a:ln>
                </p:spPr>
              </p:sp>
              <p:sp>
                <p:nvSpPr>
                  <p:cNvPr id="19489" name="Line 32"/>
                  <p:cNvSpPr/>
                  <p:nvPr/>
                </p:nvSpPr>
                <p:spPr>
                  <a:xfrm>
                    <a:off x="6011" y="10324"/>
                    <a:ext cx="540" cy="0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triangle" w="med" len="med"/>
                  </a:ln>
                </p:spPr>
              </p:sp>
              <p:sp>
                <p:nvSpPr>
                  <p:cNvPr id="19490" name="Line 33"/>
                  <p:cNvSpPr/>
                  <p:nvPr/>
                </p:nvSpPr>
                <p:spPr>
                  <a:xfrm>
                    <a:off x="7271" y="10324"/>
                    <a:ext cx="360" cy="0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triangle" w="med" len="med"/>
                  </a:ln>
                </p:spPr>
              </p:sp>
              <p:sp>
                <p:nvSpPr>
                  <p:cNvPr id="19491" name="Line 34"/>
                  <p:cNvSpPr/>
                  <p:nvPr/>
                </p:nvSpPr>
                <p:spPr>
                  <a:xfrm>
                    <a:off x="8531" y="10324"/>
                    <a:ext cx="540" cy="0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triangle" w="med" len="med"/>
                  </a:ln>
                </p:spPr>
              </p:sp>
              <p:sp>
                <p:nvSpPr>
                  <p:cNvPr id="19492" name="Line 35"/>
                  <p:cNvSpPr/>
                  <p:nvPr/>
                </p:nvSpPr>
                <p:spPr>
                  <a:xfrm>
                    <a:off x="9791" y="10324"/>
                    <a:ext cx="360" cy="0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triangle" w="med" len="med"/>
                  </a:ln>
                </p:spPr>
              </p:sp>
              <p:sp>
                <p:nvSpPr>
                  <p:cNvPr id="19493" name="Line 36"/>
                  <p:cNvSpPr/>
                  <p:nvPr/>
                </p:nvSpPr>
                <p:spPr>
                  <a:xfrm flipV="1">
                    <a:off x="4391" y="10636"/>
                    <a:ext cx="0" cy="468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triangle" w="med" len="med"/>
                  </a:ln>
                </p:spPr>
              </p:sp>
              <p:sp>
                <p:nvSpPr>
                  <p:cNvPr id="19494" name="Line 37"/>
                  <p:cNvSpPr/>
                  <p:nvPr/>
                </p:nvSpPr>
                <p:spPr>
                  <a:xfrm>
                    <a:off x="6911" y="10636"/>
                    <a:ext cx="0" cy="780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9495" name="Line 38"/>
                  <p:cNvSpPr/>
                  <p:nvPr/>
                </p:nvSpPr>
                <p:spPr>
                  <a:xfrm flipH="1">
                    <a:off x="6011" y="11416"/>
                    <a:ext cx="900" cy="0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triangle" w="med" len="med"/>
                  </a:ln>
                </p:spPr>
              </p:sp>
              <p:sp>
                <p:nvSpPr>
                  <p:cNvPr id="19496" name="Line 39"/>
                  <p:cNvSpPr/>
                  <p:nvPr/>
                </p:nvSpPr>
                <p:spPr>
                  <a:xfrm>
                    <a:off x="10151" y="10168"/>
                    <a:ext cx="0" cy="468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9497" name="Line 40"/>
                  <p:cNvSpPr/>
                  <p:nvPr/>
                </p:nvSpPr>
                <p:spPr>
                  <a:xfrm flipV="1">
                    <a:off x="10331" y="10012"/>
                    <a:ext cx="180" cy="156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9498" name="Line 41"/>
                  <p:cNvSpPr/>
                  <p:nvPr/>
                </p:nvSpPr>
                <p:spPr>
                  <a:xfrm>
                    <a:off x="10331" y="10636"/>
                    <a:ext cx="180" cy="156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9499" name="Line 42"/>
                  <p:cNvSpPr/>
                  <p:nvPr/>
                </p:nvSpPr>
                <p:spPr>
                  <a:xfrm>
                    <a:off x="10151" y="10636"/>
                    <a:ext cx="0" cy="312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9500" name="Line 43"/>
                  <p:cNvSpPr/>
                  <p:nvPr/>
                </p:nvSpPr>
                <p:spPr>
                  <a:xfrm>
                    <a:off x="9971" y="10948"/>
                    <a:ext cx="360" cy="0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</p:grpSp>
        </p:grpSp>
      </p:grpSp>
      <p:sp>
        <p:nvSpPr>
          <p:cNvPr id="19462" name="Text Box 44"/>
          <p:cNvSpPr txBox="1"/>
          <p:nvPr/>
        </p:nvSpPr>
        <p:spPr>
          <a:xfrm>
            <a:off x="3307795" y="4569619"/>
            <a:ext cx="224028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zh-CN" altLang="en-US" sz="1800" dirty="0"/>
              <a:t>调幅收音机原理框图</a:t>
            </a:r>
            <a:endParaRPr lang="zh-CN" altLang="en-US" sz="1800" dirty="0"/>
          </a:p>
        </p:txBody>
      </p:sp>
      <p:sp>
        <p:nvSpPr>
          <p:cNvPr id="19463" name="Text Box 45"/>
          <p:cNvSpPr txBox="1"/>
          <p:nvPr/>
        </p:nvSpPr>
        <p:spPr>
          <a:xfrm>
            <a:off x="1708785" y="2743200"/>
            <a:ext cx="944880" cy="32194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fontAlgn="t" hangingPunct="1">
              <a:spcBef>
                <a:spcPct val="0"/>
              </a:spcBef>
              <a:buNone/>
            </a:pPr>
            <a:r>
              <a:rPr lang="zh-CN" altLang="en-US" sz="1500" dirty="0">
                <a:solidFill>
                  <a:schemeClr val="bg2"/>
                </a:solidFill>
              </a:rPr>
              <a:t>输入信号</a:t>
            </a:r>
            <a:endParaRPr lang="zh-CN" altLang="en-US" sz="1500" dirty="0">
              <a:solidFill>
                <a:schemeClr val="bg2"/>
              </a:solidFill>
            </a:endParaRPr>
          </a:p>
        </p:txBody>
      </p:sp>
      <p:sp>
        <p:nvSpPr>
          <p:cNvPr id="19464" name="Text Box 46"/>
          <p:cNvSpPr txBox="1"/>
          <p:nvPr/>
        </p:nvSpPr>
        <p:spPr>
          <a:xfrm>
            <a:off x="2039184" y="3543300"/>
            <a:ext cx="944880" cy="32194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fontAlgn="t" hangingPunct="1">
              <a:spcBef>
                <a:spcPct val="0"/>
              </a:spcBef>
              <a:buNone/>
            </a:pPr>
            <a:r>
              <a:rPr lang="zh-CN" altLang="en-US" sz="1500" dirty="0">
                <a:solidFill>
                  <a:schemeClr val="bg2"/>
                </a:solidFill>
              </a:rPr>
              <a:t>本振信号</a:t>
            </a:r>
            <a:endParaRPr lang="zh-CN" altLang="en-US" sz="1500" dirty="0">
              <a:solidFill>
                <a:schemeClr val="bg2"/>
              </a:solidFill>
            </a:endParaRPr>
          </a:p>
        </p:txBody>
      </p:sp>
      <p:sp>
        <p:nvSpPr>
          <p:cNvPr id="19465" name="Text Box 47"/>
          <p:cNvSpPr txBox="1"/>
          <p:nvPr/>
        </p:nvSpPr>
        <p:spPr>
          <a:xfrm>
            <a:off x="2836506" y="2743200"/>
            <a:ext cx="1833880" cy="32194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fontAlgn="t" hangingPunct="1">
              <a:spcBef>
                <a:spcPct val="0"/>
              </a:spcBef>
              <a:buNone/>
            </a:pPr>
            <a:r>
              <a:rPr lang="zh-CN" altLang="en-US" sz="1500" dirty="0">
                <a:solidFill>
                  <a:schemeClr val="bg2"/>
                </a:solidFill>
              </a:rPr>
              <a:t>中频调幅波</a:t>
            </a:r>
            <a:r>
              <a:rPr lang="en-US" altLang="zh-CN" sz="1500" dirty="0">
                <a:solidFill>
                  <a:schemeClr val="bg2"/>
                </a:solidFill>
              </a:rPr>
              <a:t>(455KHz)</a:t>
            </a:r>
            <a:endParaRPr lang="en-US" altLang="zh-CN" sz="1500" dirty="0">
              <a:solidFill>
                <a:schemeClr val="bg2"/>
              </a:solidFill>
            </a:endParaRPr>
          </a:p>
        </p:txBody>
      </p:sp>
      <p:sp>
        <p:nvSpPr>
          <p:cNvPr id="19466" name="Text Box 48"/>
          <p:cNvSpPr txBox="1"/>
          <p:nvPr/>
        </p:nvSpPr>
        <p:spPr>
          <a:xfrm>
            <a:off x="4966335" y="2743200"/>
            <a:ext cx="944880" cy="32194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fontAlgn="t" hangingPunct="1">
              <a:spcBef>
                <a:spcPct val="0"/>
              </a:spcBef>
              <a:buNone/>
            </a:pPr>
            <a:r>
              <a:rPr lang="zh-CN" altLang="en-US" sz="1500" dirty="0">
                <a:solidFill>
                  <a:schemeClr val="bg2"/>
                </a:solidFill>
              </a:rPr>
              <a:t>音频信号</a:t>
            </a:r>
            <a:endParaRPr lang="zh-CN" altLang="en-US" sz="1500" dirty="0">
              <a:solidFill>
                <a:schemeClr val="bg2"/>
              </a:solidFill>
            </a:endParaRPr>
          </a:p>
        </p:txBody>
      </p:sp>
      <p:graphicFrame>
        <p:nvGraphicFramePr>
          <p:cNvPr id="35" name="图示 34"/>
          <p:cNvGraphicFramePr/>
          <p:nvPr/>
        </p:nvGraphicFramePr>
        <p:xfrm>
          <a:off x="318770" y="7620"/>
          <a:ext cx="7257415" cy="334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graphicFrame>
        <p:nvGraphicFramePr>
          <p:cNvPr id="36" name="表格 35"/>
          <p:cNvGraphicFramePr/>
          <p:nvPr>
            <p:custDataLst>
              <p:tags r:id="rId6"/>
            </p:custDataLst>
          </p:nvPr>
        </p:nvGraphicFramePr>
        <p:xfrm>
          <a:off x="6985" y="5080"/>
          <a:ext cx="336550" cy="5138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550"/>
              </a:tblGrid>
              <a:tr h="74803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chemeClr val="tx1"/>
                          </a:solidFill>
                        </a:rPr>
                        <a:t>情境导入</a:t>
                      </a:r>
                      <a:endParaRPr lang="zh-CN" altLang="en-US" sz="1015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2453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rgbClr val="FF0000"/>
                          </a:solidFill>
                        </a:rPr>
                        <a:t>任务一</a:t>
                      </a:r>
                      <a:endParaRPr lang="zh-CN" altLang="en-US" sz="1015" b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2453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任务二</a:t>
                      </a:r>
                      <a:endParaRPr lang="zh-CN" altLang="en-US" sz="1015" b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2326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>
                          <a:sym typeface="+mn-ea"/>
                        </a:rPr>
                        <a:t>任务三</a:t>
                      </a:r>
                      <a:endParaRPr lang="zh-CN" altLang="en-US" sz="1015" b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2326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展示评价</a:t>
                      </a:r>
                      <a:endParaRPr lang="zh-CN" altLang="en-US" sz="1015" b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4739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归纳总结</a:t>
                      </a:r>
                      <a:endParaRPr lang="zh-CN" altLang="en-US" sz="1015" b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4739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拓展应用</a:t>
                      </a:r>
                      <a:endParaRPr lang="zh-CN" altLang="en-US" sz="1015" b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3441700" y="2919095"/>
            <a:ext cx="927100" cy="631825"/>
          </a:xfrm>
          <a:prstGeom prst="rect">
            <a:avLst/>
          </a:prstGeom>
          <a:noFill/>
          <a:ln w="3492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466205" y="2919095"/>
            <a:ext cx="927100" cy="631825"/>
          </a:xfrm>
          <a:prstGeom prst="rect">
            <a:avLst/>
          </a:prstGeom>
          <a:noFill/>
          <a:ln w="3492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/>
      <p:bldP spid="2" grpId="0" bldLvl="0" animBg="1"/>
      <p:bldP spid="3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3426" name="Text Box 2"/>
          <p:cNvSpPr txBox="1"/>
          <p:nvPr/>
        </p:nvSpPr>
        <p:spPr>
          <a:xfrm>
            <a:off x="1542733" y="351235"/>
            <a:ext cx="6057900" cy="391160"/>
          </a:xfrm>
          <a:prstGeom prst="rect">
            <a:avLst/>
          </a:prstGeom>
          <a:noFill/>
          <a:ln w="76200">
            <a:noFill/>
          </a:ln>
        </p:spPr>
        <p:txBody>
          <a:bodyPr lIns="69056" tIns="34528" rIns="69056" bIns="34528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70000"/>
              </a:lnSpc>
              <a:spcBef>
                <a:spcPct val="50000"/>
              </a:spcBef>
              <a:buNone/>
            </a:pPr>
            <a:r>
              <a:rPr lang="zh-CN" altLang="en-US" sz="3000" dirty="0">
                <a:solidFill>
                  <a:srgbClr val="FF0000"/>
                </a:solidFill>
                <a:latin typeface="Arial Narrow" panose="020B0606020202030204" pitchFamily="34" charset="0"/>
                <a:ea typeface="隶书" panose="02010509060101010101" pitchFamily="49" charset="-122"/>
              </a:rPr>
              <a:t>调频收音机原理</a:t>
            </a:r>
            <a:r>
              <a:rPr lang="en-US" altLang="zh-CN" sz="3000" dirty="0">
                <a:solidFill>
                  <a:srgbClr val="FF0000"/>
                </a:solidFill>
                <a:latin typeface="Arial Narrow" panose="020B0606020202030204" pitchFamily="34" charset="0"/>
                <a:ea typeface="隶书" panose="02010509060101010101" pitchFamily="49" charset="-122"/>
              </a:rPr>
              <a:t>:</a:t>
            </a:r>
            <a:endParaRPr lang="en-US" altLang="zh-CN" sz="3000" dirty="0">
              <a:solidFill>
                <a:srgbClr val="FF0000"/>
              </a:solidFill>
              <a:latin typeface="Arial Narrow" panose="020B0606020202030204" pitchFamily="34" charset="0"/>
              <a:ea typeface="隶书" panose="02010509060101010101" pitchFamily="49" charset="-122"/>
            </a:endParaRPr>
          </a:p>
        </p:txBody>
      </p:sp>
      <p:sp>
        <p:nvSpPr>
          <p:cNvPr id="20483" name="Text Box 3"/>
          <p:cNvSpPr txBox="1"/>
          <p:nvPr/>
        </p:nvSpPr>
        <p:spPr>
          <a:xfrm>
            <a:off x="1470105" y="741998"/>
            <a:ext cx="5805488" cy="1005205"/>
          </a:xfrm>
          <a:prstGeom prst="rect">
            <a:avLst/>
          </a:prstGeom>
          <a:noFill/>
          <a:ln w="9525">
            <a:noFill/>
          </a:ln>
        </p:spPr>
        <p:txBody>
          <a:bodyPr lIns="69056" tIns="34528" rIns="69056" bIns="34528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fontAlgn="t" hangingPunct="1">
              <a:spcBef>
                <a:spcPct val="0"/>
              </a:spcBef>
              <a:buNone/>
            </a:pPr>
            <a:r>
              <a:rPr lang="en-US" altLang="zh-CN" sz="2025" dirty="0">
                <a:latin typeface="Arial Narrow" panose="020B0606020202030204" pitchFamily="34" charset="0"/>
                <a:ea typeface="隶书" panose="02010509060101010101" pitchFamily="49" charset="-122"/>
              </a:rPr>
              <a:t>         </a:t>
            </a:r>
            <a:r>
              <a:rPr lang="zh-CN" altLang="en-US" sz="2025" dirty="0">
                <a:latin typeface="Arial Narrow" panose="020B0606020202030204" pitchFamily="34" charset="0"/>
                <a:ea typeface="隶书" panose="02010509060101010101" pitchFamily="49" charset="-122"/>
              </a:rPr>
              <a:t>调频（</a:t>
            </a:r>
            <a:r>
              <a:rPr lang="en-US" altLang="zh-CN" sz="2025" dirty="0">
                <a:latin typeface="Arial Narrow" panose="020B0606020202030204" pitchFamily="34" charset="0"/>
                <a:ea typeface="隶书" panose="02010509060101010101" pitchFamily="49" charset="-122"/>
              </a:rPr>
              <a:t>FM</a:t>
            </a:r>
            <a:r>
              <a:rPr lang="zh-CN" altLang="en-US" sz="2025" dirty="0">
                <a:latin typeface="Arial Narrow" panose="020B0606020202030204" pitchFamily="34" charset="0"/>
                <a:ea typeface="隶书" panose="02010509060101010101" pitchFamily="49" charset="-122"/>
              </a:rPr>
              <a:t>）收音机由输入回路、高放回路、本振回路、混频回路、中放回路、鉴频回路和音频功率放大器、</a:t>
            </a:r>
            <a:r>
              <a:rPr lang="en-US" altLang="zh-CN" sz="2025" dirty="0">
                <a:latin typeface="Arial Narrow" panose="020B0606020202030204" pitchFamily="34" charset="0"/>
                <a:ea typeface="隶书" panose="02010509060101010101" pitchFamily="49" charset="-122"/>
              </a:rPr>
              <a:t>AFC(</a:t>
            </a:r>
            <a:r>
              <a:rPr lang="zh-CN" altLang="en-US" sz="2025" dirty="0">
                <a:latin typeface="Arial Narrow" panose="020B0606020202030204" pitchFamily="34" charset="0"/>
                <a:ea typeface="隶书" panose="02010509060101010101" pitchFamily="49" charset="-122"/>
              </a:rPr>
              <a:t>自动频率控制</a:t>
            </a:r>
            <a:r>
              <a:rPr lang="en-US" altLang="zh-CN" sz="2025" dirty="0">
                <a:latin typeface="Arial Narrow" panose="020B0606020202030204" pitchFamily="34" charset="0"/>
                <a:ea typeface="隶书" panose="02010509060101010101" pitchFamily="49" charset="-122"/>
              </a:rPr>
              <a:t>)</a:t>
            </a:r>
            <a:r>
              <a:rPr lang="zh-CN" altLang="en-US" sz="2025" dirty="0">
                <a:latin typeface="Arial Narrow" panose="020B0606020202030204" pitchFamily="34" charset="0"/>
                <a:ea typeface="隶书" panose="02010509060101010101" pitchFamily="49" charset="-122"/>
              </a:rPr>
              <a:t>组成。</a:t>
            </a:r>
            <a:endParaRPr lang="zh-CN" altLang="en-US" sz="2025" dirty="0">
              <a:latin typeface="Arial Narrow" panose="020B0606020202030204" pitchFamily="34" charset="0"/>
              <a:ea typeface="隶书" panose="02010509060101010101" pitchFamily="49" charset="-122"/>
            </a:endParaRPr>
          </a:p>
        </p:txBody>
      </p:sp>
      <p:grpSp>
        <p:nvGrpSpPr>
          <p:cNvPr id="2" name="Group 45"/>
          <p:cNvGrpSpPr/>
          <p:nvPr/>
        </p:nvGrpSpPr>
        <p:grpSpPr bwMode="auto">
          <a:xfrm>
            <a:off x="1143000" y="1815704"/>
            <a:ext cx="6858000" cy="2628900"/>
            <a:chOff x="0" y="1525"/>
            <a:chExt cx="5760" cy="2208"/>
          </a:xfrm>
          <a:solidFill>
            <a:schemeClr val="bg1"/>
          </a:solidFill>
        </p:grpSpPr>
        <p:sp>
          <p:nvSpPr>
            <p:cNvPr id="68618" name="Rectangle 8"/>
            <p:cNvSpPr>
              <a:spLocks noChangeArrowheads="1"/>
            </p:cNvSpPr>
            <p:nvPr/>
          </p:nvSpPr>
          <p:spPr bwMode="auto">
            <a:xfrm>
              <a:off x="0" y="1525"/>
              <a:ext cx="5760" cy="220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8619" name="Line 10"/>
            <p:cNvSpPr>
              <a:spLocks noChangeShapeType="1"/>
            </p:cNvSpPr>
            <p:nvPr/>
          </p:nvSpPr>
          <p:spPr bwMode="auto">
            <a:xfrm flipV="1">
              <a:off x="5500" y="2301"/>
              <a:ext cx="116" cy="96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8620" name="Line 11"/>
            <p:cNvSpPr>
              <a:spLocks noChangeShapeType="1"/>
            </p:cNvSpPr>
            <p:nvPr/>
          </p:nvSpPr>
          <p:spPr bwMode="auto">
            <a:xfrm flipV="1">
              <a:off x="2020" y="2685"/>
              <a:ext cx="0" cy="288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tailEnd type="triangle" w="med" len="med"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8621" name="Text Box 13"/>
            <p:cNvSpPr txBox="1">
              <a:spLocks noChangeArrowheads="1"/>
            </p:cNvSpPr>
            <p:nvPr/>
          </p:nvSpPr>
          <p:spPr bwMode="auto">
            <a:xfrm>
              <a:off x="396" y="2389"/>
              <a:ext cx="464" cy="288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</a:ln>
          </p:spPr>
          <p:txBody>
            <a:bodyPr lIns="40500" tIns="8100" rIns="40500" bIns="8100"/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输入</a:t>
              </a:r>
              <a:endPara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8622" name="Text Box 14"/>
            <p:cNvSpPr txBox="1">
              <a:spLocks noChangeArrowheads="1"/>
            </p:cNvSpPr>
            <p:nvPr/>
          </p:nvSpPr>
          <p:spPr bwMode="auto">
            <a:xfrm>
              <a:off x="1092" y="2389"/>
              <a:ext cx="464" cy="288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</a:ln>
          </p:spPr>
          <p:txBody>
            <a:bodyPr lIns="40500" tIns="8100" rIns="40500" bIns="8100"/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高放</a:t>
              </a: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8623" name="Text Box 15"/>
            <p:cNvSpPr txBox="1">
              <a:spLocks noChangeArrowheads="1"/>
            </p:cNvSpPr>
            <p:nvPr/>
          </p:nvSpPr>
          <p:spPr bwMode="auto">
            <a:xfrm>
              <a:off x="1788" y="2389"/>
              <a:ext cx="464" cy="288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</a:ln>
          </p:spPr>
          <p:txBody>
            <a:bodyPr lIns="40500" tIns="8100" rIns="40500" bIns="8100"/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混频</a:t>
              </a: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8624" name="Text Box 16"/>
            <p:cNvSpPr txBox="1">
              <a:spLocks noChangeArrowheads="1"/>
            </p:cNvSpPr>
            <p:nvPr/>
          </p:nvSpPr>
          <p:spPr bwMode="auto">
            <a:xfrm>
              <a:off x="2484" y="2389"/>
              <a:ext cx="464" cy="288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</a:ln>
          </p:spPr>
          <p:txBody>
            <a:bodyPr lIns="40500" tIns="8100" rIns="40500" bIns="8100"/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中放</a:t>
              </a: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8625" name="Text Box 17"/>
            <p:cNvSpPr txBox="1">
              <a:spLocks noChangeArrowheads="1"/>
            </p:cNvSpPr>
            <p:nvPr/>
          </p:nvSpPr>
          <p:spPr bwMode="auto">
            <a:xfrm>
              <a:off x="3180" y="2389"/>
              <a:ext cx="464" cy="288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</a:ln>
          </p:spPr>
          <p:txBody>
            <a:bodyPr lIns="40500" tIns="8100" rIns="40500" bIns="8100"/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鉴频</a:t>
              </a: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8626" name="Text Box 18"/>
            <p:cNvSpPr txBox="1">
              <a:spLocks noChangeArrowheads="1"/>
            </p:cNvSpPr>
            <p:nvPr/>
          </p:nvSpPr>
          <p:spPr bwMode="auto">
            <a:xfrm>
              <a:off x="3876" y="2389"/>
              <a:ext cx="580" cy="288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</a:ln>
          </p:spPr>
          <p:txBody>
            <a:bodyPr lIns="40500" tIns="8100" rIns="40500" bIns="8100"/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15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去加重</a:t>
              </a: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8627" name="Text Box 19"/>
            <p:cNvSpPr txBox="1">
              <a:spLocks noChangeArrowheads="1"/>
            </p:cNvSpPr>
            <p:nvPr/>
          </p:nvSpPr>
          <p:spPr bwMode="auto">
            <a:xfrm>
              <a:off x="4688" y="2389"/>
              <a:ext cx="464" cy="288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</a:ln>
          </p:spPr>
          <p:txBody>
            <a:bodyPr lIns="40500" tIns="8100" rIns="40500" bIns="8100"/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低放</a:t>
              </a: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8628" name="Text Box 20"/>
            <p:cNvSpPr txBox="1">
              <a:spLocks noChangeArrowheads="1"/>
            </p:cNvSpPr>
            <p:nvPr/>
          </p:nvSpPr>
          <p:spPr bwMode="auto">
            <a:xfrm>
              <a:off x="1788" y="2965"/>
              <a:ext cx="464" cy="288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</a:ln>
          </p:spPr>
          <p:txBody>
            <a:bodyPr lIns="40500" tIns="8100" rIns="40500" bIns="8100"/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本振</a:t>
              </a: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8629" name="Text Box 21"/>
            <p:cNvSpPr txBox="1">
              <a:spLocks noChangeArrowheads="1"/>
            </p:cNvSpPr>
            <p:nvPr/>
          </p:nvSpPr>
          <p:spPr bwMode="auto">
            <a:xfrm>
              <a:off x="2484" y="2965"/>
              <a:ext cx="464" cy="288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</a:ln>
          </p:spPr>
          <p:txBody>
            <a:bodyPr lIns="40500" tIns="8100" rIns="40500" bIns="8100"/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AFC</a:t>
              </a:r>
              <a:endParaRPr kumimoji="1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8630" name="Line 22"/>
            <p:cNvSpPr>
              <a:spLocks noChangeShapeType="1"/>
            </p:cNvSpPr>
            <p:nvPr/>
          </p:nvSpPr>
          <p:spPr bwMode="auto">
            <a:xfrm>
              <a:off x="164" y="1621"/>
              <a:ext cx="0" cy="864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8631" name="Line 23"/>
            <p:cNvSpPr>
              <a:spLocks noChangeShapeType="1"/>
            </p:cNvSpPr>
            <p:nvPr/>
          </p:nvSpPr>
          <p:spPr bwMode="auto">
            <a:xfrm flipV="1">
              <a:off x="164" y="1621"/>
              <a:ext cx="116" cy="192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8632" name="Line 24"/>
            <p:cNvSpPr>
              <a:spLocks noChangeShapeType="1"/>
            </p:cNvSpPr>
            <p:nvPr/>
          </p:nvSpPr>
          <p:spPr bwMode="auto">
            <a:xfrm flipH="1" flipV="1">
              <a:off x="48" y="1621"/>
              <a:ext cx="116" cy="192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8633" name="Line 25"/>
            <p:cNvSpPr>
              <a:spLocks noChangeShapeType="1"/>
            </p:cNvSpPr>
            <p:nvPr/>
          </p:nvSpPr>
          <p:spPr bwMode="auto">
            <a:xfrm>
              <a:off x="164" y="2485"/>
              <a:ext cx="232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tailEnd type="triangle" w="med" len="med"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8634" name="Line 26"/>
            <p:cNvSpPr>
              <a:spLocks noChangeShapeType="1"/>
            </p:cNvSpPr>
            <p:nvPr/>
          </p:nvSpPr>
          <p:spPr bwMode="auto">
            <a:xfrm>
              <a:off x="860" y="2485"/>
              <a:ext cx="232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tailEnd type="triangle" w="med" len="med"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8635" name="Line 27"/>
            <p:cNvSpPr>
              <a:spLocks noChangeShapeType="1"/>
            </p:cNvSpPr>
            <p:nvPr/>
          </p:nvSpPr>
          <p:spPr bwMode="auto">
            <a:xfrm>
              <a:off x="1556" y="2485"/>
              <a:ext cx="232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tailEnd type="triangle" w="med" len="med"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8636" name="Line 28"/>
            <p:cNvSpPr>
              <a:spLocks noChangeShapeType="1"/>
            </p:cNvSpPr>
            <p:nvPr/>
          </p:nvSpPr>
          <p:spPr bwMode="auto">
            <a:xfrm>
              <a:off x="2252" y="2485"/>
              <a:ext cx="232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tailEnd type="triangle" w="med" len="med"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8637" name="Line 29"/>
            <p:cNvSpPr>
              <a:spLocks noChangeShapeType="1"/>
            </p:cNvSpPr>
            <p:nvPr/>
          </p:nvSpPr>
          <p:spPr bwMode="auto">
            <a:xfrm>
              <a:off x="2948" y="2485"/>
              <a:ext cx="232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tailEnd type="triangle" w="med" len="med"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8638" name="Line 30"/>
            <p:cNvSpPr>
              <a:spLocks noChangeShapeType="1"/>
            </p:cNvSpPr>
            <p:nvPr/>
          </p:nvSpPr>
          <p:spPr bwMode="auto">
            <a:xfrm>
              <a:off x="3644" y="2485"/>
              <a:ext cx="232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tailEnd type="triangle" w="med" len="med"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8639" name="Line 31"/>
            <p:cNvSpPr>
              <a:spLocks noChangeShapeType="1"/>
            </p:cNvSpPr>
            <p:nvPr/>
          </p:nvSpPr>
          <p:spPr bwMode="auto">
            <a:xfrm>
              <a:off x="4456" y="2485"/>
              <a:ext cx="232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tailEnd type="triangle" w="med" len="med"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8640" name="Line 32"/>
            <p:cNvSpPr>
              <a:spLocks noChangeShapeType="1"/>
            </p:cNvSpPr>
            <p:nvPr/>
          </p:nvSpPr>
          <p:spPr bwMode="auto">
            <a:xfrm>
              <a:off x="5152" y="2485"/>
              <a:ext cx="232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tailEnd type="triangle" w="med" len="med"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8641" name="Line 33"/>
            <p:cNvSpPr>
              <a:spLocks noChangeShapeType="1"/>
            </p:cNvSpPr>
            <p:nvPr/>
          </p:nvSpPr>
          <p:spPr bwMode="auto">
            <a:xfrm>
              <a:off x="5384" y="2389"/>
              <a:ext cx="0" cy="288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8642" name="Line 34"/>
            <p:cNvSpPr>
              <a:spLocks noChangeShapeType="1"/>
            </p:cNvSpPr>
            <p:nvPr/>
          </p:nvSpPr>
          <p:spPr bwMode="auto">
            <a:xfrm>
              <a:off x="5384" y="2389"/>
              <a:ext cx="116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8643" name="Line 35"/>
            <p:cNvSpPr>
              <a:spLocks noChangeShapeType="1"/>
            </p:cNvSpPr>
            <p:nvPr/>
          </p:nvSpPr>
          <p:spPr bwMode="auto">
            <a:xfrm>
              <a:off x="5500" y="2389"/>
              <a:ext cx="0" cy="288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8644" name="Line 36"/>
            <p:cNvSpPr>
              <a:spLocks noChangeShapeType="1"/>
            </p:cNvSpPr>
            <p:nvPr/>
          </p:nvSpPr>
          <p:spPr bwMode="auto">
            <a:xfrm>
              <a:off x="5384" y="2677"/>
              <a:ext cx="116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8645" name="Line 37"/>
            <p:cNvSpPr>
              <a:spLocks noChangeShapeType="1"/>
            </p:cNvSpPr>
            <p:nvPr/>
          </p:nvSpPr>
          <p:spPr bwMode="auto">
            <a:xfrm>
              <a:off x="5500" y="2677"/>
              <a:ext cx="116" cy="96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8646" name="Line 38"/>
            <p:cNvSpPr>
              <a:spLocks noChangeShapeType="1"/>
            </p:cNvSpPr>
            <p:nvPr/>
          </p:nvSpPr>
          <p:spPr bwMode="auto">
            <a:xfrm>
              <a:off x="5616" y="2293"/>
              <a:ext cx="0" cy="48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8647" name="Line 39"/>
            <p:cNvSpPr>
              <a:spLocks noChangeShapeType="1"/>
            </p:cNvSpPr>
            <p:nvPr/>
          </p:nvSpPr>
          <p:spPr bwMode="auto">
            <a:xfrm>
              <a:off x="5384" y="2677"/>
              <a:ext cx="0" cy="192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8648" name="Line 40"/>
            <p:cNvSpPr>
              <a:spLocks noChangeShapeType="1"/>
            </p:cNvSpPr>
            <p:nvPr/>
          </p:nvSpPr>
          <p:spPr bwMode="auto">
            <a:xfrm>
              <a:off x="5268" y="2869"/>
              <a:ext cx="232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8649" name="Line 41"/>
            <p:cNvSpPr>
              <a:spLocks noChangeShapeType="1"/>
            </p:cNvSpPr>
            <p:nvPr/>
          </p:nvSpPr>
          <p:spPr bwMode="auto">
            <a:xfrm flipH="1">
              <a:off x="2252" y="3157"/>
              <a:ext cx="232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tailEnd type="triangle" w="med" len="med"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8650" name="Line 42"/>
            <p:cNvSpPr>
              <a:spLocks noChangeShapeType="1"/>
            </p:cNvSpPr>
            <p:nvPr/>
          </p:nvSpPr>
          <p:spPr bwMode="auto">
            <a:xfrm flipH="1">
              <a:off x="3379" y="2659"/>
              <a:ext cx="0" cy="499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8651" name="Line 43"/>
            <p:cNvSpPr>
              <a:spLocks noChangeShapeType="1"/>
            </p:cNvSpPr>
            <p:nvPr/>
          </p:nvSpPr>
          <p:spPr bwMode="auto">
            <a:xfrm flipH="1" flipV="1">
              <a:off x="2948" y="3157"/>
              <a:ext cx="431" cy="1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tailEnd type="triangle" w="med" len="med"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0485" name="Text Box 44"/>
          <p:cNvSpPr txBox="1"/>
          <p:nvPr/>
        </p:nvSpPr>
        <p:spPr>
          <a:xfrm>
            <a:off x="3253026" y="4570810"/>
            <a:ext cx="224028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zh-CN" altLang="en-US" sz="1800" dirty="0"/>
              <a:t>调频收音机原理框图</a:t>
            </a:r>
            <a:endParaRPr lang="zh-CN" altLang="en-US" sz="1800" dirty="0"/>
          </a:p>
        </p:txBody>
      </p:sp>
      <p:sp>
        <p:nvSpPr>
          <p:cNvPr id="20486" name="Text Box 46"/>
          <p:cNvSpPr txBox="1"/>
          <p:nvPr/>
        </p:nvSpPr>
        <p:spPr>
          <a:xfrm>
            <a:off x="1353384" y="2343150"/>
            <a:ext cx="944880" cy="32194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fontAlgn="t" hangingPunct="1">
              <a:spcBef>
                <a:spcPct val="0"/>
              </a:spcBef>
              <a:buNone/>
            </a:pPr>
            <a:r>
              <a:rPr lang="zh-CN" altLang="en-US" sz="1500" dirty="0">
                <a:solidFill>
                  <a:schemeClr val="bg2"/>
                </a:solidFill>
              </a:rPr>
              <a:t>高频信号</a:t>
            </a:r>
            <a:endParaRPr lang="zh-CN" altLang="en-US" sz="1500" dirty="0">
              <a:solidFill>
                <a:schemeClr val="bg2"/>
              </a:solidFill>
            </a:endParaRPr>
          </a:p>
        </p:txBody>
      </p:sp>
      <p:sp>
        <p:nvSpPr>
          <p:cNvPr id="20487" name="Text Box 47"/>
          <p:cNvSpPr txBox="1"/>
          <p:nvPr/>
        </p:nvSpPr>
        <p:spPr>
          <a:xfrm>
            <a:off x="2724984" y="3257550"/>
            <a:ext cx="944880" cy="32194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fontAlgn="t" hangingPunct="1">
              <a:spcBef>
                <a:spcPct val="0"/>
              </a:spcBef>
              <a:buNone/>
            </a:pPr>
            <a:r>
              <a:rPr lang="zh-CN" altLang="en-US" sz="1500" dirty="0">
                <a:solidFill>
                  <a:schemeClr val="bg2"/>
                </a:solidFill>
              </a:rPr>
              <a:t>本振信号</a:t>
            </a:r>
            <a:endParaRPr lang="zh-CN" altLang="en-US" sz="1500" dirty="0">
              <a:solidFill>
                <a:schemeClr val="bg2"/>
              </a:solidFill>
            </a:endParaRPr>
          </a:p>
        </p:txBody>
      </p:sp>
      <p:sp>
        <p:nvSpPr>
          <p:cNvPr id="20488" name="Text Box 48"/>
          <p:cNvSpPr txBox="1"/>
          <p:nvPr/>
        </p:nvSpPr>
        <p:spPr>
          <a:xfrm>
            <a:off x="3664664" y="2591991"/>
            <a:ext cx="1945640" cy="32194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fontAlgn="t" hangingPunct="1">
              <a:spcBef>
                <a:spcPct val="0"/>
              </a:spcBef>
              <a:buNone/>
            </a:pPr>
            <a:r>
              <a:rPr lang="zh-CN" altLang="en-US" sz="1500" dirty="0">
                <a:solidFill>
                  <a:schemeClr val="bg2"/>
                </a:solidFill>
              </a:rPr>
              <a:t>中频调频波</a:t>
            </a:r>
            <a:r>
              <a:rPr lang="en-US" altLang="zh-CN" sz="1500" dirty="0">
                <a:solidFill>
                  <a:schemeClr val="bg2"/>
                </a:solidFill>
              </a:rPr>
              <a:t>(10.7MHz)</a:t>
            </a:r>
            <a:endParaRPr lang="en-US" altLang="zh-CN" sz="1500" dirty="0">
              <a:solidFill>
                <a:schemeClr val="bg2"/>
              </a:solidFill>
            </a:endParaRPr>
          </a:p>
        </p:txBody>
      </p:sp>
      <p:sp>
        <p:nvSpPr>
          <p:cNvPr id="20489" name="Text Box 49"/>
          <p:cNvSpPr txBox="1"/>
          <p:nvPr/>
        </p:nvSpPr>
        <p:spPr>
          <a:xfrm>
            <a:off x="5468184" y="2571750"/>
            <a:ext cx="944880" cy="32194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fontAlgn="t" hangingPunct="1">
              <a:spcBef>
                <a:spcPct val="0"/>
              </a:spcBef>
              <a:buNone/>
            </a:pPr>
            <a:r>
              <a:rPr lang="zh-CN" altLang="en-US" sz="1500" dirty="0">
                <a:solidFill>
                  <a:schemeClr val="bg2"/>
                </a:solidFill>
              </a:rPr>
              <a:t>音频信号</a:t>
            </a:r>
            <a:endParaRPr lang="zh-CN" altLang="en-US" sz="1500" dirty="0">
              <a:solidFill>
                <a:schemeClr val="bg2"/>
              </a:solidFill>
            </a:endParaRPr>
          </a:p>
        </p:txBody>
      </p:sp>
      <p:graphicFrame>
        <p:nvGraphicFramePr>
          <p:cNvPr id="35" name="图示 34"/>
          <p:cNvGraphicFramePr/>
          <p:nvPr/>
        </p:nvGraphicFramePr>
        <p:xfrm>
          <a:off x="318770" y="7620"/>
          <a:ext cx="7257415" cy="334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graphicFrame>
        <p:nvGraphicFramePr>
          <p:cNvPr id="36" name="表格 35"/>
          <p:cNvGraphicFramePr/>
          <p:nvPr>
            <p:custDataLst>
              <p:tags r:id="rId6"/>
            </p:custDataLst>
          </p:nvPr>
        </p:nvGraphicFramePr>
        <p:xfrm>
          <a:off x="6985" y="5080"/>
          <a:ext cx="336550" cy="5138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550"/>
              </a:tblGrid>
              <a:tr h="74803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chemeClr val="tx1"/>
                          </a:solidFill>
                        </a:rPr>
                        <a:t>情境导入</a:t>
                      </a:r>
                      <a:endParaRPr lang="zh-CN" altLang="en-US" sz="1015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2453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rgbClr val="FF0000"/>
                          </a:solidFill>
                        </a:rPr>
                        <a:t>任务一</a:t>
                      </a:r>
                      <a:endParaRPr lang="zh-CN" altLang="en-US" sz="1015" b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2453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任务二</a:t>
                      </a:r>
                      <a:endParaRPr lang="zh-CN" altLang="en-US" sz="1015" b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2326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>
                          <a:sym typeface="+mn-ea"/>
                        </a:rPr>
                        <a:t>任务三</a:t>
                      </a:r>
                      <a:endParaRPr lang="zh-CN" altLang="en-US" sz="1015" b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2326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展示评价</a:t>
                      </a:r>
                      <a:endParaRPr lang="zh-CN" altLang="en-US" sz="1015" b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4739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归纳总结</a:t>
                      </a:r>
                      <a:endParaRPr lang="zh-CN" altLang="en-US" sz="1015" b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4739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拓展应用</a:t>
                      </a:r>
                      <a:endParaRPr lang="zh-CN" altLang="en-US" sz="1015" b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2256155" y="2665095"/>
            <a:ext cx="927100" cy="631825"/>
          </a:xfrm>
          <a:prstGeom prst="rect">
            <a:avLst/>
          </a:prstGeom>
          <a:noFill/>
          <a:ln w="3492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909060" y="2642870"/>
            <a:ext cx="927100" cy="631825"/>
          </a:xfrm>
          <a:prstGeom prst="rect">
            <a:avLst/>
          </a:prstGeom>
          <a:noFill/>
          <a:ln w="3492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537325" y="2699385"/>
            <a:ext cx="927100" cy="631825"/>
          </a:xfrm>
          <a:prstGeom prst="rect">
            <a:avLst/>
          </a:prstGeom>
          <a:noFill/>
          <a:ln w="3492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/>
      <p:bldP spid="3" grpId="0" bldLvl="0" animBg="1"/>
      <p:bldP spid="4" grpId="0" bldLvl="0" animBg="1"/>
      <p:bldP spid="5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8053" name="Rectangle 5"/>
          <p:cNvSpPr/>
          <p:nvPr/>
        </p:nvSpPr>
        <p:spPr>
          <a:xfrm>
            <a:off x="1487091" y="282179"/>
            <a:ext cx="6343650" cy="8572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zh-CN" sz="2700" b="1" dirty="0">
                <a:solidFill>
                  <a:srgbClr val="FF0000"/>
                </a:solidFill>
                <a:ea typeface="华文琥珀" panose="02010800040101010101" pitchFamily="2" charset="-122"/>
              </a:rPr>
              <a:t>HX-6B </a:t>
            </a:r>
            <a:r>
              <a:rPr lang="zh-CN" altLang="en-US" sz="2700" b="1" dirty="0">
                <a:solidFill>
                  <a:srgbClr val="FF0000"/>
                </a:solidFill>
                <a:ea typeface="华文琥珀" panose="02010800040101010101" pitchFamily="2" charset="-122"/>
                <a:hlinkClick r:id="rId1" action="ppaction://hlinkfile"/>
              </a:rPr>
              <a:t>超外差式调幅收音机的工作原理</a:t>
            </a:r>
            <a:endParaRPr lang="zh-CN" altLang="en-US" sz="3600" b="1" dirty="0">
              <a:solidFill>
                <a:srgbClr val="0000FF"/>
              </a:solidFill>
              <a:ea typeface="华文琥珀" panose="02010800040101010101" pitchFamily="2" charset="-122"/>
            </a:endParaRPr>
          </a:p>
        </p:txBody>
      </p:sp>
      <p:sp>
        <p:nvSpPr>
          <p:cNvPr id="258056" name="Text Box 8"/>
          <p:cNvSpPr txBox="1"/>
          <p:nvPr/>
        </p:nvSpPr>
        <p:spPr>
          <a:xfrm>
            <a:off x="1437085" y="1495425"/>
            <a:ext cx="2928938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accent2"/>
                </a:solidFill>
              </a:rPr>
              <a:t>（</a:t>
            </a:r>
            <a:r>
              <a:rPr lang="en-US" altLang="zh-CN" sz="1800" b="1" dirty="0">
                <a:solidFill>
                  <a:schemeClr val="accent2"/>
                </a:solidFill>
              </a:rPr>
              <a:t>1</a:t>
            </a:r>
            <a:r>
              <a:rPr lang="zh-CN" altLang="en-US" sz="1800" b="1" dirty="0">
                <a:solidFill>
                  <a:schemeClr val="accent2"/>
                </a:solidFill>
              </a:rPr>
              <a:t>）、工作方框图</a:t>
            </a:r>
            <a:endParaRPr lang="zh-CN" altLang="en-US" sz="1350" b="1" dirty="0"/>
          </a:p>
        </p:txBody>
      </p:sp>
      <p:grpSp>
        <p:nvGrpSpPr>
          <p:cNvPr id="2" name="Group 112"/>
          <p:cNvGrpSpPr/>
          <p:nvPr/>
        </p:nvGrpSpPr>
        <p:grpSpPr>
          <a:xfrm>
            <a:off x="1350169" y="2099072"/>
            <a:ext cx="6184106" cy="2158603"/>
            <a:chOff x="174" y="1763"/>
            <a:chExt cx="5194" cy="1813"/>
          </a:xfrm>
        </p:grpSpPr>
        <p:sp>
          <p:nvSpPr>
            <p:cNvPr id="23557" name="Freeform 69"/>
            <p:cNvSpPr/>
            <p:nvPr/>
          </p:nvSpPr>
          <p:spPr>
            <a:xfrm>
              <a:off x="2481" y="2544"/>
              <a:ext cx="1515" cy="504"/>
            </a:xfrm>
            <a:custGeom>
              <a:avLst/>
              <a:gdLst>
                <a:gd name="txL" fmla="*/ 0 w 1515"/>
                <a:gd name="txT" fmla="*/ 0 h 504"/>
                <a:gd name="txR" fmla="*/ 1515 w 1515"/>
                <a:gd name="txB" fmla="*/ 504 h 504"/>
              </a:gdLst>
              <a:ahLst/>
              <a:cxnLst>
                <a:cxn ang="0">
                  <a:pos x="0" y="162"/>
                </a:cxn>
                <a:cxn ang="0">
                  <a:pos x="0" y="504"/>
                </a:cxn>
                <a:cxn ang="0">
                  <a:pos x="1515" y="504"/>
                </a:cxn>
                <a:cxn ang="0">
                  <a:pos x="1515" y="0"/>
                </a:cxn>
              </a:cxnLst>
              <a:rect l="txL" t="txT" r="txR" b="txB"/>
              <a:pathLst>
                <a:path w="1515" h="504">
                  <a:moveTo>
                    <a:pt x="0" y="162"/>
                  </a:moveTo>
                  <a:lnTo>
                    <a:pt x="0" y="504"/>
                  </a:lnTo>
                  <a:lnTo>
                    <a:pt x="1515" y="504"/>
                  </a:lnTo>
                  <a:lnTo>
                    <a:pt x="1515" y="0"/>
                  </a:lnTo>
                </a:path>
              </a:pathLst>
            </a:custGeom>
            <a:noFill/>
            <a:ln w="25400" cap="flat" cmpd="sng">
              <a:solidFill>
                <a:schemeClr val="accent2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015"/>
            </a:p>
          </p:txBody>
        </p:sp>
        <p:sp>
          <p:nvSpPr>
            <p:cNvPr id="23558" name="Line 55"/>
            <p:cNvSpPr/>
            <p:nvPr/>
          </p:nvSpPr>
          <p:spPr>
            <a:xfrm>
              <a:off x="1008" y="2542"/>
              <a:ext cx="4232" cy="0"/>
            </a:xfrm>
            <a:prstGeom prst="line">
              <a:avLst/>
            </a:prstGeom>
            <a:ln w="25400" cap="flat" cmpd="sng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3559" name="Rectangle 26"/>
            <p:cNvSpPr/>
            <p:nvPr/>
          </p:nvSpPr>
          <p:spPr>
            <a:xfrm>
              <a:off x="1107" y="2373"/>
              <a:ext cx="462" cy="338"/>
            </a:xfrm>
            <a:prstGeom prst="rect">
              <a:avLst/>
            </a:prstGeom>
            <a:solidFill>
              <a:srgbClr val="FFE1F0"/>
            </a:solidFill>
            <a:ln w="9525" cap="flat" cmpd="sng">
              <a:solidFill>
                <a:schemeClr val="accent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endParaRPr lang="zh-CN" altLang="en-US" sz="1800" dirty="0"/>
            </a:p>
          </p:txBody>
        </p:sp>
        <p:sp>
          <p:nvSpPr>
            <p:cNvPr id="23560" name="Text Box 27"/>
            <p:cNvSpPr txBox="1"/>
            <p:nvPr/>
          </p:nvSpPr>
          <p:spPr>
            <a:xfrm>
              <a:off x="1131" y="2374"/>
              <a:ext cx="411" cy="3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r>
                <a:rPr lang="zh-CN" altLang="en-US" sz="1200" b="1" dirty="0">
                  <a:solidFill>
                    <a:schemeClr val="accent2"/>
                  </a:solidFill>
                </a:rPr>
                <a:t>输入</a:t>
              </a:r>
              <a:endParaRPr lang="zh-CN" altLang="en-US" sz="1200" b="1" dirty="0">
                <a:solidFill>
                  <a:schemeClr val="accent2"/>
                </a:solidFill>
              </a:endParaRPr>
            </a:p>
            <a:p>
              <a:pPr marL="0" lvl="0" indent="0" algn="ctr" eaLnBrk="1" hangingPunct="1">
                <a:spcBef>
                  <a:spcPct val="0"/>
                </a:spcBef>
                <a:buNone/>
              </a:pPr>
              <a:r>
                <a:rPr lang="zh-CN" altLang="en-US" sz="1200" b="1" dirty="0">
                  <a:solidFill>
                    <a:schemeClr val="accent2"/>
                  </a:solidFill>
                </a:rPr>
                <a:t>回路</a:t>
              </a:r>
              <a:endParaRPr lang="zh-CN" altLang="en-US" sz="1350" b="1" dirty="0"/>
            </a:p>
          </p:txBody>
        </p:sp>
        <p:sp>
          <p:nvSpPr>
            <p:cNvPr id="23561" name="Rectangle 28"/>
            <p:cNvSpPr/>
            <p:nvPr/>
          </p:nvSpPr>
          <p:spPr>
            <a:xfrm>
              <a:off x="1695" y="2370"/>
              <a:ext cx="461" cy="337"/>
            </a:xfrm>
            <a:prstGeom prst="rect">
              <a:avLst/>
            </a:prstGeom>
            <a:solidFill>
              <a:srgbClr val="FFE1F0"/>
            </a:solidFill>
            <a:ln w="9525" cap="flat" cmpd="sng">
              <a:solidFill>
                <a:schemeClr val="accent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endParaRPr lang="zh-CN" altLang="en-US" sz="1800" dirty="0"/>
            </a:p>
          </p:txBody>
        </p:sp>
        <p:sp>
          <p:nvSpPr>
            <p:cNvPr id="23562" name="Text Box 29"/>
            <p:cNvSpPr txBox="1"/>
            <p:nvPr/>
          </p:nvSpPr>
          <p:spPr>
            <a:xfrm>
              <a:off x="1723" y="2435"/>
              <a:ext cx="411" cy="21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r>
                <a:rPr lang="zh-CN" altLang="en-US" sz="1050" b="1" dirty="0">
                  <a:solidFill>
                    <a:schemeClr val="accent2"/>
                  </a:solidFill>
                </a:rPr>
                <a:t>混频</a:t>
              </a:r>
              <a:endParaRPr lang="zh-CN" altLang="en-US" sz="1050" b="1" dirty="0"/>
            </a:p>
          </p:txBody>
        </p:sp>
        <p:sp>
          <p:nvSpPr>
            <p:cNvPr id="23563" name="Rectangle 33"/>
            <p:cNvSpPr/>
            <p:nvPr/>
          </p:nvSpPr>
          <p:spPr>
            <a:xfrm>
              <a:off x="2267" y="2370"/>
              <a:ext cx="461" cy="337"/>
            </a:xfrm>
            <a:prstGeom prst="rect">
              <a:avLst/>
            </a:prstGeom>
            <a:solidFill>
              <a:srgbClr val="FFE1F0"/>
            </a:solidFill>
            <a:ln w="9525" cap="flat" cmpd="sng">
              <a:solidFill>
                <a:schemeClr val="accent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endParaRPr lang="zh-CN" altLang="en-US" sz="1800" dirty="0"/>
            </a:p>
          </p:txBody>
        </p:sp>
        <p:sp>
          <p:nvSpPr>
            <p:cNvPr id="23564" name="Text Box 34"/>
            <p:cNvSpPr txBox="1"/>
            <p:nvPr/>
          </p:nvSpPr>
          <p:spPr>
            <a:xfrm>
              <a:off x="2252" y="2419"/>
              <a:ext cx="480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r>
                <a:rPr lang="zh-CN" altLang="en-US" sz="1200" b="1" dirty="0">
                  <a:solidFill>
                    <a:schemeClr val="accent2"/>
                  </a:solidFill>
                </a:rPr>
                <a:t>中放</a:t>
              </a:r>
              <a:r>
                <a:rPr lang="en-US" altLang="zh-CN" sz="1200" b="1" dirty="0">
                  <a:solidFill>
                    <a:schemeClr val="accent2"/>
                  </a:solidFill>
                </a:rPr>
                <a:t>1</a:t>
              </a:r>
              <a:endParaRPr lang="en-US" altLang="zh-CN" sz="1350" b="1" dirty="0"/>
            </a:p>
          </p:txBody>
        </p:sp>
        <p:sp>
          <p:nvSpPr>
            <p:cNvPr id="23565" name="Rectangle 37"/>
            <p:cNvSpPr/>
            <p:nvPr/>
          </p:nvSpPr>
          <p:spPr>
            <a:xfrm>
              <a:off x="2860" y="2370"/>
              <a:ext cx="461" cy="337"/>
            </a:xfrm>
            <a:prstGeom prst="rect">
              <a:avLst/>
            </a:prstGeom>
            <a:solidFill>
              <a:srgbClr val="FFE1F0"/>
            </a:solidFill>
            <a:ln w="9525" cap="flat" cmpd="sng">
              <a:solidFill>
                <a:schemeClr val="accent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endParaRPr lang="zh-CN" altLang="en-US" sz="1800" dirty="0"/>
            </a:p>
          </p:txBody>
        </p:sp>
        <p:sp>
          <p:nvSpPr>
            <p:cNvPr id="23566" name="Text Box 38"/>
            <p:cNvSpPr txBox="1"/>
            <p:nvPr/>
          </p:nvSpPr>
          <p:spPr>
            <a:xfrm>
              <a:off x="2796" y="2405"/>
              <a:ext cx="570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r>
                <a:rPr lang="zh-CN" altLang="en-US" sz="1200" b="1" dirty="0">
                  <a:solidFill>
                    <a:schemeClr val="accent2"/>
                  </a:solidFill>
                </a:rPr>
                <a:t>中放</a:t>
              </a:r>
              <a:r>
                <a:rPr lang="en-US" altLang="zh-CN" sz="1200" b="1" dirty="0">
                  <a:solidFill>
                    <a:schemeClr val="accent2"/>
                  </a:solidFill>
                </a:rPr>
                <a:t>2</a:t>
              </a:r>
              <a:endParaRPr lang="en-US" altLang="zh-CN" sz="1350" b="1" dirty="0"/>
            </a:p>
          </p:txBody>
        </p:sp>
        <p:sp>
          <p:nvSpPr>
            <p:cNvPr id="23567" name="Rectangle 40"/>
            <p:cNvSpPr/>
            <p:nvPr/>
          </p:nvSpPr>
          <p:spPr>
            <a:xfrm>
              <a:off x="3464" y="2368"/>
              <a:ext cx="461" cy="337"/>
            </a:xfrm>
            <a:prstGeom prst="rect">
              <a:avLst/>
            </a:prstGeom>
            <a:solidFill>
              <a:srgbClr val="FFE1F0"/>
            </a:solidFill>
            <a:ln w="9525" cap="flat" cmpd="sng">
              <a:solidFill>
                <a:schemeClr val="accent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endParaRPr lang="zh-CN" altLang="en-US" sz="1800" dirty="0"/>
            </a:p>
          </p:txBody>
        </p:sp>
        <p:sp>
          <p:nvSpPr>
            <p:cNvPr id="23568" name="Text Box 41"/>
            <p:cNvSpPr txBox="1"/>
            <p:nvPr/>
          </p:nvSpPr>
          <p:spPr>
            <a:xfrm>
              <a:off x="3411" y="2440"/>
              <a:ext cx="585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r>
                <a:rPr lang="zh-CN" altLang="en-US" sz="1200" b="1" dirty="0">
                  <a:solidFill>
                    <a:schemeClr val="accent2"/>
                  </a:solidFill>
                </a:rPr>
                <a:t>检波</a:t>
              </a:r>
              <a:endParaRPr lang="zh-CN" altLang="en-US" sz="1350" b="1" dirty="0"/>
            </a:p>
          </p:txBody>
        </p:sp>
        <p:sp>
          <p:nvSpPr>
            <p:cNvPr id="23569" name="Rectangle 45"/>
            <p:cNvSpPr/>
            <p:nvPr/>
          </p:nvSpPr>
          <p:spPr>
            <a:xfrm>
              <a:off x="4052" y="2373"/>
              <a:ext cx="461" cy="338"/>
            </a:xfrm>
            <a:prstGeom prst="rect">
              <a:avLst/>
            </a:prstGeom>
            <a:solidFill>
              <a:srgbClr val="FFE1F0"/>
            </a:solidFill>
            <a:ln w="9525" cap="flat" cmpd="sng">
              <a:solidFill>
                <a:schemeClr val="accent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endParaRPr lang="zh-CN" altLang="en-US" sz="1800" dirty="0"/>
            </a:p>
          </p:txBody>
        </p:sp>
        <p:sp>
          <p:nvSpPr>
            <p:cNvPr id="23570" name="Text Box 46"/>
            <p:cNvSpPr txBox="1"/>
            <p:nvPr/>
          </p:nvSpPr>
          <p:spPr>
            <a:xfrm>
              <a:off x="4076" y="2374"/>
              <a:ext cx="411" cy="3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r>
                <a:rPr lang="zh-CN" altLang="en-US" sz="1200" b="1" dirty="0">
                  <a:solidFill>
                    <a:schemeClr val="accent2"/>
                  </a:solidFill>
                </a:rPr>
                <a:t>前置</a:t>
              </a:r>
              <a:endParaRPr lang="zh-CN" altLang="en-US" sz="1200" b="1" dirty="0">
                <a:solidFill>
                  <a:schemeClr val="accent2"/>
                </a:solidFill>
              </a:endParaRPr>
            </a:p>
            <a:p>
              <a:pPr marL="0" lvl="0" indent="0" algn="ctr" eaLnBrk="1" hangingPunct="1">
                <a:spcBef>
                  <a:spcPct val="0"/>
                </a:spcBef>
                <a:buNone/>
              </a:pPr>
              <a:r>
                <a:rPr lang="zh-CN" altLang="en-US" sz="1200" b="1" dirty="0">
                  <a:solidFill>
                    <a:schemeClr val="accent2"/>
                  </a:solidFill>
                </a:rPr>
                <a:t>低放</a:t>
              </a:r>
              <a:endParaRPr lang="zh-CN" altLang="en-US" sz="1350" b="1" dirty="0"/>
            </a:p>
          </p:txBody>
        </p:sp>
        <p:sp>
          <p:nvSpPr>
            <p:cNvPr id="23571" name="Rectangle 49"/>
            <p:cNvSpPr/>
            <p:nvPr/>
          </p:nvSpPr>
          <p:spPr>
            <a:xfrm>
              <a:off x="4665" y="2375"/>
              <a:ext cx="461" cy="337"/>
            </a:xfrm>
            <a:prstGeom prst="rect">
              <a:avLst/>
            </a:prstGeom>
            <a:solidFill>
              <a:srgbClr val="FFE1F0"/>
            </a:solidFill>
            <a:ln w="9525" cap="flat" cmpd="sng">
              <a:solidFill>
                <a:schemeClr val="accent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endParaRPr lang="zh-CN" altLang="en-US" sz="1800" dirty="0"/>
            </a:p>
          </p:txBody>
        </p:sp>
        <p:sp>
          <p:nvSpPr>
            <p:cNvPr id="23572" name="Text Box 50"/>
            <p:cNvSpPr txBox="1"/>
            <p:nvPr/>
          </p:nvSpPr>
          <p:spPr>
            <a:xfrm>
              <a:off x="4622" y="2416"/>
              <a:ext cx="547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r>
                <a:rPr lang="zh-CN" altLang="en-US" sz="1200" b="1" dirty="0">
                  <a:solidFill>
                    <a:schemeClr val="accent2"/>
                  </a:solidFill>
                </a:rPr>
                <a:t>功放</a:t>
              </a:r>
              <a:endParaRPr lang="zh-CN" altLang="en-US" sz="1350" b="1" dirty="0"/>
            </a:p>
          </p:txBody>
        </p:sp>
        <p:grpSp>
          <p:nvGrpSpPr>
            <p:cNvPr id="23573" name="Group 63"/>
            <p:cNvGrpSpPr/>
            <p:nvPr/>
          </p:nvGrpSpPr>
          <p:grpSpPr>
            <a:xfrm>
              <a:off x="2990" y="2878"/>
              <a:ext cx="461" cy="337"/>
              <a:chOff x="2592" y="2402"/>
              <a:chExt cx="510" cy="372"/>
            </a:xfrm>
          </p:grpSpPr>
          <p:sp>
            <p:nvSpPr>
              <p:cNvPr id="23610" name="Rectangle 64"/>
              <p:cNvSpPr/>
              <p:nvPr/>
            </p:nvSpPr>
            <p:spPr>
              <a:xfrm>
                <a:off x="2592" y="2402"/>
                <a:ext cx="510" cy="372"/>
              </a:xfrm>
              <a:prstGeom prst="rect">
                <a:avLst/>
              </a:prstGeom>
              <a:solidFill>
                <a:srgbClr val="FFE1F0"/>
              </a:solidFill>
              <a:ln w="9525" cap="flat" cmpd="sng">
                <a:solidFill>
                  <a:schemeClr val="accent2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endParaRPr lang="zh-CN" altLang="en-US" sz="1800" dirty="0"/>
              </a:p>
            </p:txBody>
          </p:sp>
          <p:sp>
            <p:nvSpPr>
              <p:cNvPr id="23611" name="Text Box 65"/>
              <p:cNvSpPr txBox="1"/>
              <p:nvPr/>
            </p:nvSpPr>
            <p:spPr>
              <a:xfrm>
                <a:off x="2628" y="2482"/>
                <a:ext cx="451" cy="25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r>
                  <a:rPr lang="en-US" altLang="zh-CN" sz="1200" b="1" dirty="0">
                    <a:solidFill>
                      <a:schemeClr val="accent2"/>
                    </a:solidFill>
                  </a:rPr>
                  <a:t>AGC</a:t>
                </a:r>
                <a:endParaRPr lang="en-US" altLang="zh-CN" sz="1350" b="1" dirty="0"/>
              </a:p>
            </p:txBody>
          </p:sp>
        </p:grpSp>
        <p:grpSp>
          <p:nvGrpSpPr>
            <p:cNvPr id="23574" name="Group 71"/>
            <p:cNvGrpSpPr/>
            <p:nvPr/>
          </p:nvGrpSpPr>
          <p:grpSpPr>
            <a:xfrm>
              <a:off x="1685" y="3238"/>
              <a:ext cx="516" cy="337"/>
              <a:chOff x="2555" y="2402"/>
              <a:chExt cx="571" cy="372"/>
            </a:xfrm>
          </p:grpSpPr>
          <p:sp>
            <p:nvSpPr>
              <p:cNvPr id="23608" name="Rectangle 72"/>
              <p:cNvSpPr/>
              <p:nvPr/>
            </p:nvSpPr>
            <p:spPr>
              <a:xfrm>
                <a:off x="2592" y="2402"/>
                <a:ext cx="510" cy="372"/>
              </a:xfrm>
              <a:prstGeom prst="rect">
                <a:avLst/>
              </a:prstGeom>
              <a:solidFill>
                <a:srgbClr val="FFE1F0"/>
              </a:solidFill>
              <a:ln w="9525" cap="flat" cmpd="sng">
                <a:solidFill>
                  <a:schemeClr val="accent2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endParaRPr lang="zh-CN" altLang="en-US" sz="1800" dirty="0"/>
              </a:p>
            </p:txBody>
          </p:sp>
          <p:sp>
            <p:nvSpPr>
              <p:cNvPr id="23609" name="Text Box 73"/>
              <p:cNvSpPr txBox="1"/>
              <p:nvPr/>
            </p:nvSpPr>
            <p:spPr>
              <a:xfrm>
                <a:off x="2555" y="2460"/>
                <a:ext cx="571" cy="25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r>
                  <a:rPr lang="zh-CN" altLang="en-US" sz="1200" b="1" dirty="0">
                    <a:solidFill>
                      <a:schemeClr val="accent2"/>
                    </a:solidFill>
                  </a:rPr>
                  <a:t>本振</a:t>
                </a:r>
                <a:endParaRPr lang="zh-CN" altLang="en-US" sz="1350" b="1" dirty="0"/>
              </a:p>
            </p:txBody>
          </p:sp>
        </p:grpSp>
        <p:sp>
          <p:nvSpPr>
            <p:cNvPr id="23575" name="Line 76"/>
            <p:cNvSpPr/>
            <p:nvPr/>
          </p:nvSpPr>
          <p:spPr>
            <a:xfrm>
              <a:off x="1932" y="2708"/>
              <a:ext cx="2" cy="526"/>
            </a:xfrm>
            <a:prstGeom prst="line">
              <a:avLst/>
            </a:prstGeom>
            <a:ln w="25400" cap="flat" cmpd="sng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</p:spPr>
        </p:sp>
        <p:grpSp>
          <p:nvGrpSpPr>
            <p:cNvPr id="23576" name="Group 82"/>
            <p:cNvGrpSpPr/>
            <p:nvPr/>
          </p:nvGrpSpPr>
          <p:grpSpPr>
            <a:xfrm>
              <a:off x="5241" y="2402"/>
              <a:ext cx="127" cy="269"/>
              <a:chOff x="5241" y="2322"/>
              <a:chExt cx="167" cy="413"/>
            </a:xfrm>
          </p:grpSpPr>
          <p:sp>
            <p:nvSpPr>
              <p:cNvPr id="23606" name="Rectangle 77"/>
              <p:cNvSpPr/>
              <p:nvPr/>
            </p:nvSpPr>
            <p:spPr>
              <a:xfrm>
                <a:off x="5241" y="2405"/>
                <a:ext cx="47" cy="276"/>
              </a:xfrm>
              <a:prstGeom prst="rect">
                <a:avLst/>
              </a:prstGeom>
              <a:noFill/>
              <a:ln w="22225" cap="flat" cmpd="sng">
                <a:solidFill>
                  <a:schemeClr val="accent2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endParaRPr lang="zh-CN" altLang="en-US" sz="1800" dirty="0"/>
              </a:p>
            </p:txBody>
          </p:sp>
          <p:sp>
            <p:nvSpPr>
              <p:cNvPr id="23607" name="Freeform 81"/>
              <p:cNvSpPr/>
              <p:nvPr/>
            </p:nvSpPr>
            <p:spPr>
              <a:xfrm>
                <a:off x="5286" y="2322"/>
                <a:ext cx="122" cy="413"/>
              </a:xfrm>
              <a:custGeom>
                <a:avLst/>
                <a:gdLst>
                  <a:gd name="txL" fmla="*/ 0 w 122"/>
                  <a:gd name="txT" fmla="*/ 0 h 413"/>
                  <a:gd name="txR" fmla="*/ 122 w 122"/>
                  <a:gd name="txB" fmla="*/ 413 h 413"/>
                </a:gdLst>
                <a:ahLst/>
                <a:cxnLst>
                  <a:cxn ang="0">
                    <a:pos x="3" y="81"/>
                  </a:cxn>
                  <a:cxn ang="0">
                    <a:pos x="122" y="0"/>
                  </a:cxn>
                  <a:cxn ang="0">
                    <a:pos x="122" y="413"/>
                  </a:cxn>
                  <a:cxn ang="0">
                    <a:pos x="0" y="359"/>
                  </a:cxn>
                </a:cxnLst>
                <a:rect l="txL" t="txT" r="txR" b="txB"/>
                <a:pathLst>
                  <a:path w="122" h="413">
                    <a:moveTo>
                      <a:pt x="3" y="81"/>
                    </a:moveTo>
                    <a:lnTo>
                      <a:pt x="122" y="0"/>
                    </a:lnTo>
                    <a:lnTo>
                      <a:pt x="122" y="413"/>
                    </a:lnTo>
                    <a:lnTo>
                      <a:pt x="0" y="359"/>
                    </a:lnTo>
                  </a:path>
                </a:pathLst>
              </a:custGeom>
              <a:noFill/>
              <a:ln w="22225" cap="flat" cmpd="sng">
                <a:solidFill>
                  <a:schemeClr val="accent2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sz="1015"/>
              </a:p>
            </p:txBody>
          </p:sp>
        </p:grpSp>
        <p:grpSp>
          <p:nvGrpSpPr>
            <p:cNvPr id="23577" name="Group 94"/>
            <p:cNvGrpSpPr/>
            <p:nvPr/>
          </p:nvGrpSpPr>
          <p:grpSpPr>
            <a:xfrm>
              <a:off x="752" y="3268"/>
              <a:ext cx="768" cy="308"/>
              <a:chOff x="752" y="3268"/>
              <a:chExt cx="768" cy="308"/>
            </a:xfrm>
          </p:grpSpPr>
          <p:sp>
            <p:nvSpPr>
              <p:cNvPr id="23597" name="Line 84"/>
              <p:cNvSpPr/>
              <p:nvPr/>
            </p:nvSpPr>
            <p:spPr>
              <a:xfrm>
                <a:off x="904" y="3272"/>
                <a:ext cx="504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598" name="Line 85"/>
              <p:cNvSpPr/>
              <p:nvPr/>
            </p:nvSpPr>
            <p:spPr>
              <a:xfrm>
                <a:off x="904" y="3574"/>
                <a:ext cx="504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599" name="Line 86"/>
              <p:cNvSpPr/>
              <p:nvPr/>
            </p:nvSpPr>
            <p:spPr>
              <a:xfrm>
                <a:off x="752" y="3424"/>
                <a:ext cx="768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600" name="Freeform 88"/>
              <p:cNvSpPr/>
              <p:nvPr/>
            </p:nvSpPr>
            <p:spPr>
              <a:xfrm>
                <a:off x="914" y="3272"/>
                <a:ext cx="70" cy="304"/>
              </a:xfrm>
              <a:custGeom>
                <a:avLst/>
                <a:gdLst>
                  <a:gd name="txL" fmla="*/ 0 w 70"/>
                  <a:gd name="txT" fmla="*/ 0 h 304"/>
                  <a:gd name="txR" fmla="*/ 70 w 70"/>
                  <a:gd name="txB" fmla="*/ 304 h 304"/>
                </a:gdLst>
                <a:ahLst/>
                <a:cxnLst>
                  <a:cxn ang="0">
                    <a:pos x="0" y="0"/>
                  </a:cxn>
                  <a:cxn ang="0">
                    <a:pos x="34" y="304"/>
                  </a:cxn>
                  <a:cxn ang="0">
                    <a:pos x="70" y="2"/>
                  </a:cxn>
                </a:cxnLst>
                <a:rect l="txL" t="txT" r="txR" b="txB"/>
                <a:pathLst>
                  <a:path w="70" h="304">
                    <a:moveTo>
                      <a:pt x="0" y="0"/>
                    </a:moveTo>
                    <a:lnTo>
                      <a:pt x="34" y="304"/>
                    </a:lnTo>
                    <a:lnTo>
                      <a:pt x="70" y="2"/>
                    </a:lnTo>
                  </a:path>
                </a:pathLst>
              </a:custGeom>
              <a:noFill/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sz="1015"/>
              </a:p>
            </p:txBody>
          </p:sp>
          <p:sp>
            <p:nvSpPr>
              <p:cNvPr id="23601" name="Freeform 89"/>
              <p:cNvSpPr/>
              <p:nvPr/>
            </p:nvSpPr>
            <p:spPr>
              <a:xfrm>
                <a:off x="988" y="3268"/>
                <a:ext cx="70" cy="304"/>
              </a:xfrm>
              <a:custGeom>
                <a:avLst/>
                <a:gdLst>
                  <a:gd name="txL" fmla="*/ 0 w 70"/>
                  <a:gd name="txT" fmla="*/ 0 h 304"/>
                  <a:gd name="txR" fmla="*/ 70 w 70"/>
                  <a:gd name="txB" fmla="*/ 304 h 304"/>
                </a:gdLst>
                <a:ahLst/>
                <a:cxnLst>
                  <a:cxn ang="0">
                    <a:pos x="0" y="0"/>
                  </a:cxn>
                  <a:cxn ang="0">
                    <a:pos x="34" y="304"/>
                  </a:cxn>
                  <a:cxn ang="0">
                    <a:pos x="70" y="2"/>
                  </a:cxn>
                </a:cxnLst>
                <a:rect l="txL" t="txT" r="txR" b="txB"/>
                <a:pathLst>
                  <a:path w="70" h="304">
                    <a:moveTo>
                      <a:pt x="0" y="0"/>
                    </a:moveTo>
                    <a:lnTo>
                      <a:pt x="34" y="304"/>
                    </a:lnTo>
                    <a:lnTo>
                      <a:pt x="70" y="2"/>
                    </a:lnTo>
                  </a:path>
                </a:pathLst>
              </a:custGeom>
              <a:noFill/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sz="1015"/>
              </a:p>
            </p:txBody>
          </p:sp>
          <p:sp>
            <p:nvSpPr>
              <p:cNvPr id="23602" name="Freeform 90"/>
              <p:cNvSpPr/>
              <p:nvPr/>
            </p:nvSpPr>
            <p:spPr>
              <a:xfrm>
                <a:off x="1062" y="3272"/>
                <a:ext cx="70" cy="304"/>
              </a:xfrm>
              <a:custGeom>
                <a:avLst/>
                <a:gdLst>
                  <a:gd name="txL" fmla="*/ 0 w 70"/>
                  <a:gd name="txT" fmla="*/ 0 h 304"/>
                  <a:gd name="txR" fmla="*/ 70 w 70"/>
                  <a:gd name="txB" fmla="*/ 304 h 304"/>
                </a:gdLst>
                <a:ahLst/>
                <a:cxnLst>
                  <a:cxn ang="0">
                    <a:pos x="0" y="0"/>
                  </a:cxn>
                  <a:cxn ang="0">
                    <a:pos x="34" y="304"/>
                  </a:cxn>
                  <a:cxn ang="0">
                    <a:pos x="70" y="2"/>
                  </a:cxn>
                </a:cxnLst>
                <a:rect l="txL" t="txT" r="txR" b="txB"/>
                <a:pathLst>
                  <a:path w="70" h="304">
                    <a:moveTo>
                      <a:pt x="0" y="0"/>
                    </a:moveTo>
                    <a:lnTo>
                      <a:pt x="34" y="304"/>
                    </a:lnTo>
                    <a:lnTo>
                      <a:pt x="70" y="2"/>
                    </a:lnTo>
                  </a:path>
                </a:pathLst>
              </a:custGeom>
              <a:noFill/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sz="1015"/>
              </a:p>
            </p:txBody>
          </p:sp>
          <p:sp>
            <p:nvSpPr>
              <p:cNvPr id="23603" name="Freeform 91"/>
              <p:cNvSpPr/>
              <p:nvPr/>
            </p:nvSpPr>
            <p:spPr>
              <a:xfrm>
                <a:off x="1138" y="3268"/>
                <a:ext cx="70" cy="304"/>
              </a:xfrm>
              <a:custGeom>
                <a:avLst/>
                <a:gdLst>
                  <a:gd name="txL" fmla="*/ 0 w 70"/>
                  <a:gd name="txT" fmla="*/ 0 h 304"/>
                  <a:gd name="txR" fmla="*/ 70 w 70"/>
                  <a:gd name="txB" fmla="*/ 304 h 304"/>
                </a:gdLst>
                <a:ahLst/>
                <a:cxnLst>
                  <a:cxn ang="0">
                    <a:pos x="0" y="0"/>
                  </a:cxn>
                  <a:cxn ang="0">
                    <a:pos x="34" y="304"/>
                  </a:cxn>
                  <a:cxn ang="0">
                    <a:pos x="70" y="2"/>
                  </a:cxn>
                </a:cxnLst>
                <a:rect l="txL" t="txT" r="txR" b="txB"/>
                <a:pathLst>
                  <a:path w="70" h="304">
                    <a:moveTo>
                      <a:pt x="0" y="0"/>
                    </a:moveTo>
                    <a:lnTo>
                      <a:pt x="34" y="304"/>
                    </a:lnTo>
                    <a:lnTo>
                      <a:pt x="70" y="2"/>
                    </a:lnTo>
                  </a:path>
                </a:pathLst>
              </a:custGeom>
              <a:noFill/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sz="1015"/>
              </a:p>
            </p:txBody>
          </p:sp>
          <p:sp>
            <p:nvSpPr>
              <p:cNvPr id="23604" name="Freeform 92"/>
              <p:cNvSpPr/>
              <p:nvPr/>
            </p:nvSpPr>
            <p:spPr>
              <a:xfrm>
                <a:off x="1214" y="3268"/>
                <a:ext cx="70" cy="304"/>
              </a:xfrm>
              <a:custGeom>
                <a:avLst/>
                <a:gdLst>
                  <a:gd name="txL" fmla="*/ 0 w 70"/>
                  <a:gd name="txT" fmla="*/ 0 h 304"/>
                  <a:gd name="txR" fmla="*/ 70 w 70"/>
                  <a:gd name="txB" fmla="*/ 304 h 304"/>
                </a:gdLst>
                <a:ahLst/>
                <a:cxnLst>
                  <a:cxn ang="0">
                    <a:pos x="0" y="0"/>
                  </a:cxn>
                  <a:cxn ang="0">
                    <a:pos x="34" y="304"/>
                  </a:cxn>
                  <a:cxn ang="0">
                    <a:pos x="70" y="2"/>
                  </a:cxn>
                </a:cxnLst>
                <a:rect l="txL" t="txT" r="txR" b="txB"/>
                <a:pathLst>
                  <a:path w="70" h="304">
                    <a:moveTo>
                      <a:pt x="0" y="0"/>
                    </a:moveTo>
                    <a:lnTo>
                      <a:pt x="34" y="304"/>
                    </a:lnTo>
                    <a:lnTo>
                      <a:pt x="70" y="2"/>
                    </a:lnTo>
                  </a:path>
                </a:pathLst>
              </a:custGeom>
              <a:noFill/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sz="1015"/>
              </a:p>
            </p:txBody>
          </p:sp>
          <p:sp>
            <p:nvSpPr>
              <p:cNvPr id="23605" name="Freeform 93"/>
              <p:cNvSpPr/>
              <p:nvPr/>
            </p:nvSpPr>
            <p:spPr>
              <a:xfrm>
                <a:off x="1286" y="3270"/>
                <a:ext cx="70" cy="304"/>
              </a:xfrm>
              <a:custGeom>
                <a:avLst/>
                <a:gdLst>
                  <a:gd name="txL" fmla="*/ 0 w 70"/>
                  <a:gd name="txT" fmla="*/ 0 h 304"/>
                  <a:gd name="txR" fmla="*/ 70 w 70"/>
                  <a:gd name="txB" fmla="*/ 304 h 304"/>
                </a:gdLst>
                <a:ahLst/>
                <a:cxnLst>
                  <a:cxn ang="0">
                    <a:pos x="0" y="0"/>
                  </a:cxn>
                  <a:cxn ang="0">
                    <a:pos x="34" y="304"/>
                  </a:cxn>
                  <a:cxn ang="0">
                    <a:pos x="70" y="2"/>
                  </a:cxn>
                </a:cxnLst>
                <a:rect l="txL" t="txT" r="txR" b="txB"/>
                <a:pathLst>
                  <a:path w="70" h="304">
                    <a:moveTo>
                      <a:pt x="0" y="0"/>
                    </a:moveTo>
                    <a:lnTo>
                      <a:pt x="34" y="304"/>
                    </a:lnTo>
                    <a:lnTo>
                      <a:pt x="70" y="2"/>
                    </a:lnTo>
                  </a:path>
                </a:pathLst>
              </a:custGeom>
              <a:noFill/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sz="1015"/>
              </a:p>
            </p:txBody>
          </p:sp>
        </p:grpSp>
        <p:grpSp>
          <p:nvGrpSpPr>
            <p:cNvPr id="23578" name="Group 96"/>
            <p:cNvGrpSpPr/>
            <p:nvPr/>
          </p:nvGrpSpPr>
          <p:grpSpPr>
            <a:xfrm>
              <a:off x="2172" y="1829"/>
              <a:ext cx="476" cy="276"/>
              <a:chOff x="2172" y="1829"/>
              <a:chExt cx="476" cy="276"/>
            </a:xfrm>
          </p:grpSpPr>
          <p:sp>
            <p:nvSpPr>
              <p:cNvPr id="23593" name="Freeform 22"/>
              <p:cNvSpPr/>
              <p:nvPr/>
            </p:nvSpPr>
            <p:spPr>
              <a:xfrm>
                <a:off x="2201" y="1829"/>
                <a:ext cx="438" cy="91"/>
              </a:xfrm>
              <a:custGeom>
                <a:avLst/>
                <a:gdLst>
                  <a:gd name="txL" fmla="*/ 0 w 920"/>
                  <a:gd name="txT" fmla="*/ 0 h 246"/>
                  <a:gd name="txR" fmla="*/ 920 w 920"/>
                  <a:gd name="txB" fmla="*/ 246 h 246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920" h="246">
                    <a:moveTo>
                      <a:pt x="0" y="201"/>
                    </a:moveTo>
                    <a:cubicBezTo>
                      <a:pt x="51" y="109"/>
                      <a:pt x="103" y="17"/>
                      <a:pt x="168" y="17"/>
                    </a:cubicBezTo>
                    <a:cubicBezTo>
                      <a:pt x="233" y="17"/>
                      <a:pt x="317" y="204"/>
                      <a:pt x="392" y="201"/>
                    </a:cubicBezTo>
                    <a:cubicBezTo>
                      <a:pt x="467" y="198"/>
                      <a:pt x="549" y="0"/>
                      <a:pt x="616" y="1"/>
                    </a:cubicBezTo>
                    <a:cubicBezTo>
                      <a:pt x="683" y="2"/>
                      <a:pt x="741" y="172"/>
                      <a:pt x="792" y="209"/>
                    </a:cubicBezTo>
                    <a:cubicBezTo>
                      <a:pt x="843" y="246"/>
                      <a:pt x="881" y="235"/>
                      <a:pt x="920" y="225"/>
                    </a:cubicBezTo>
                  </a:path>
                </a:pathLst>
              </a:custGeom>
              <a:noFill/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sz="1015"/>
              </a:p>
            </p:txBody>
          </p:sp>
          <p:sp>
            <p:nvSpPr>
              <p:cNvPr id="23594" name="Freeform 23"/>
              <p:cNvSpPr/>
              <p:nvPr/>
            </p:nvSpPr>
            <p:spPr>
              <a:xfrm flipV="1">
                <a:off x="2201" y="2021"/>
                <a:ext cx="438" cy="84"/>
              </a:xfrm>
              <a:custGeom>
                <a:avLst/>
                <a:gdLst>
                  <a:gd name="txL" fmla="*/ 0 w 920"/>
                  <a:gd name="txT" fmla="*/ 0 h 246"/>
                  <a:gd name="txR" fmla="*/ 920 w 920"/>
                  <a:gd name="txB" fmla="*/ 246 h 246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920" h="246">
                    <a:moveTo>
                      <a:pt x="0" y="201"/>
                    </a:moveTo>
                    <a:cubicBezTo>
                      <a:pt x="51" y="109"/>
                      <a:pt x="103" y="17"/>
                      <a:pt x="168" y="17"/>
                    </a:cubicBezTo>
                    <a:cubicBezTo>
                      <a:pt x="233" y="17"/>
                      <a:pt x="317" y="204"/>
                      <a:pt x="392" y="201"/>
                    </a:cubicBezTo>
                    <a:cubicBezTo>
                      <a:pt x="467" y="198"/>
                      <a:pt x="549" y="0"/>
                      <a:pt x="616" y="1"/>
                    </a:cubicBezTo>
                    <a:cubicBezTo>
                      <a:pt x="683" y="2"/>
                      <a:pt x="741" y="172"/>
                      <a:pt x="792" y="209"/>
                    </a:cubicBezTo>
                    <a:cubicBezTo>
                      <a:pt x="843" y="246"/>
                      <a:pt x="881" y="235"/>
                      <a:pt x="920" y="225"/>
                    </a:cubicBezTo>
                  </a:path>
                </a:pathLst>
              </a:custGeom>
              <a:noFill/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sz="1015"/>
              </a:p>
            </p:txBody>
          </p:sp>
          <p:sp>
            <p:nvSpPr>
              <p:cNvPr id="23595" name="Line 24"/>
              <p:cNvSpPr/>
              <p:nvPr/>
            </p:nvSpPr>
            <p:spPr>
              <a:xfrm flipV="1">
                <a:off x="2172" y="1970"/>
                <a:ext cx="476" cy="3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596" name="Freeform 95"/>
              <p:cNvSpPr/>
              <p:nvPr/>
            </p:nvSpPr>
            <p:spPr>
              <a:xfrm>
                <a:off x="2216" y="1834"/>
                <a:ext cx="382" cy="270"/>
              </a:xfrm>
              <a:custGeom>
                <a:avLst/>
                <a:gdLst>
                  <a:gd name="txL" fmla="*/ 0 w 382"/>
                  <a:gd name="txT" fmla="*/ 0 h 270"/>
                  <a:gd name="txR" fmla="*/ 382 w 382"/>
                  <a:gd name="txB" fmla="*/ 270 h 270"/>
                </a:gdLst>
                <a:ahLst/>
                <a:cxnLst>
                  <a:cxn ang="0">
                    <a:pos x="0" y="48"/>
                  </a:cxn>
                  <a:cxn ang="0">
                    <a:pos x="14" y="242"/>
                  </a:cxn>
                  <a:cxn ang="0">
                    <a:pos x="46" y="6"/>
                  </a:cxn>
                  <a:cxn ang="0">
                    <a:pos x="58" y="270"/>
                  </a:cxn>
                  <a:cxn ang="0">
                    <a:pos x="86" y="14"/>
                  </a:cxn>
                  <a:cxn ang="0">
                    <a:pos x="100" y="252"/>
                  </a:cxn>
                  <a:cxn ang="0">
                    <a:pos x="126" y="50"/>
                  </a:cxn>
                  <a:cxn ang="0">
                    <a:pos x="140" y="214"/>
                  </a:cxn>
                  <a:cxn ang="0">
                    <a:pos x="158" y="68"/>
                  </a:cxn>
                  <a:cxn ang="0">
                    <a:pos x="174" y="204"/>
                  </a:cxn>
                  <a:cxn ang="0">
                    <a:pos x="194" y="54"/>
                  </a:cxn>
                  <a:cxn ang="0">
                    <a:pos x="214" y="232"/>
                  </a:cxn>
                  <a:cxn ang="0">
                    <a:pos x="242" y="12"/>
                  </a:cxn>
                  <a:cxn ang="0">
                    <a:pos x="256" y="264"/>
                  </a:cxn>
                  <a:cxn ang="0">
                    <a:pos x="292" y="0"/>
                  </a:cxn>
                  <a:cxn ang="0">
                    <a:pos x="308" y="250"/>
                  </a:cxn>
                  <a:cxn ang="0">
                    <a:pos x="332" y="42"/>
                  </a:cxn>
                  <a:cxn ang="0">
                    <a:pos x="352" y="206"/>
                  </a:cxn>
                  <a:cxn ang="0">
                    <a:pos x="366" y="74"/>
                  </a:cxn>
                  <a:cxn ang="0">
                    <a:pos x="382" y="192"/>
                  </a:cxn>
                </a:cxnLst>
                <a:rect l="txL" t="txT" r="txR" b="txB"/>
                <a:pathLst>
                  <a:path w="382" h="270">
                    <a:moveTo>
                      <a:pt x="0" y="48"/>
                    </a:moveTo>
                    <a:lnTo>
                      <a:pt x="14" y="242"/>
                    </a:lnTo>
                    <a:lnTo>
                      <a:pt x="46" y="6"/>
                    </a:lnTo>
                    <a:lnTo>
                      <a:pt x="58" y="270"/>
                    </a:lnTo>
                    <a:lnTo>
                      <a:pt x="86" y="14"/>
                    </a:lnTo>
                    <a:lnTo>
                      <a:pt x="100" y="252"/>
                    </a:lnTo>
                    <a:lnTo>
                      <a:pt x="126" y="50"/>
                    </a:lnTo>
                    <a:lnTo>
                      <a:pt x="140" y="214"/>
                    </a:lnTo>
                    <a:lnTo>
                      <a:pt x="158" y="68"/>
                    </a:lnTo>
                    <a:lnTo>
                      <a:pt x="174" y="204"/>
                    </a:lnTo>
                    <a:lnTo>
                      <a:pt x="194" y="54"/>
                    </a:lnTo>
                    <a:lnTo>
                      <a:pt x="214" y="232"/>
                    </a:lnTo>
                    <a:lnTo>
                      <a:pt x="242" y="12"/>
                    </a:lnTo>
                    <a:lnTo>
                      <a:pt x="256" y="264"/>
                    </a:lnTo>
                    <a:lnTo>
                      <a:pt x="292" y="0"/>
                    </a:lnTo>
                    <a:lnTo>
                      <a:pt x="308" y="250"/>
                    </a:lnTo>
                    <a:lnTo>
                      <a:pt x="332" y="42"/>
                    </a:lnTo>
                    <a:lnTo>
                      <a:pt x="352" y="206"/>
                    </a:lnTo>
                    <a:lnTo>
                      <a:pt x="366" y="74"/>
                    </a:lnTo>
                    <a:lnTo>
                      <a:pt x="382" y="192"/>
                    </a:lnTo>
                  </a:path>
                </a:pathLst>
              </a:custGeom>
              <a:noFill/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sz="1015"/>
              </a:p>
            </p:txBody>
          </p:sp>
        </p:grpSp>
        <p:grpSp>
          <p:nvGrpSpPr>
            <p:cNvPr id="23579" name="Group 97"/>
            <p:cNvGrpSpPr/>
            <p:nvPr/>
          </p:nvGrpSpPr>
          <p:grpSpPr>
            <a:xfrm>
              <a:off x="2796" y="1763"/>
              <a:ext cx="656" cy="390"/>
              <a:chOff x="2172" y="1829"/>
              <a:chExt cx="476" cy="276"/>
            </a:xfrm>
          </p:grpSpPr>
          <p:sp>
            <p:nvSpPr>
              <p:cNvPr id="23589" name="Freeform 98"/>
              <p:cNvSpPr/>
              <p:nvPr/>
            </p:nvSpPr>
            <p:spPr>
              <a:xfrm>
                <a:off x="2201" y="1829"/>
                <a:ext cx="438" cy="91"/>
              </a:xfrm>
              <a:custGeom>
                <a:avLst/>
                <a:gdLst>
                  <a:gd name="txL" fmla="*/ 0 w 920"/>
                  <a:gd name="txT" fmla="*/ 0 h 246"/>
                  <a:gd name="txR" fmla="*/ 920 w 920"/>
                  <a:gd name="txB" fmla="*/ 246 h 246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920" h="246">
                    <a:moveTo>
                      <a:pt x="0" y="201"/>
                    </a:moveTo>
                    <a:cubicBezTo>
                      <a:pt x="51" y="109"/>
                      <a:pt x="103" y="17"/>
                      <a:pt x="168" y="17"/>
                    </a:cubicBezTo>
                    <a:cubicBezTo>
                      <a:pt x="233" y="17"/>
                      <a:pt x="317" y="204"/>
                      <a:pt x="392" y="201"/>
                    </a:cubicBezTo>
                    <a:cubicBezTo>
                      <a:pt x="467" y="198"/>
                      <a:pt x="549" y="0"/>
                      <a:pt x="616" y="1"/>
                    </a:cubicBezTo>
                    <a:cubicBezTo>
                      <a:pt x="683" y="2"/>
                      <a:pt x="741" y="172"/>
                      <a:pt x="792" y="209"/>
                    </a:cubicBezTo>
                    <a:cubicBezTo>
                      <a:pt x="843" y="246"/>
                      <a:pt x="881" y="235"/>
                      <a:pt x="920" y="225"/>
                    </a:cubicBezTo>
                  </a:path>
                </a:pathLst>
              </a:custGeom>
              <a:noFill/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sz="1015"/>
              </a:p>
            </p:txBody>
          </p:sp>
          <p:sp>
            <p:nvSpPr>
              <p:cNvPr id="23590" name="Freeform 99"/>
              <p:cNvSpPr/>
              <p:nvPr/>
            </p:nvSpPr>
            <p:spPr>
              <a:xfrm flipV="1">
                <a:off x="2201" y="2021"/>
                <a:ext cx="438" cy="84"/>
              </a:xfrm>
              <a:custGeom>
                <a:avLst/>
                <a:gdLst>
                  <a:gd name="txL" fmla="*/ 0 w 920"/>
                  <a:gd name="txT" fmla="*/ 0 h 246"/>
                  <a:gd name="txR" fmla="*/ 920 w 920"/>
                  <a:gd name="txB" fmla="*/ 246 h 246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920" h="246">
                    <a:moveTo>
                      <a:pt x="0" y="201"/>
                    </a:moveTo>
                    <a:cubicBezTo>
                      <a:pt x="51" y="109"/>
                      <a:pt x="103" y="17"/>
                      <a:pt x="168" y="17"/>
                    </a:cubicBezTo>
                    <a:cubicBezTo>
                      <a:pt x="233" y="17"/>
                      <a:pt x="317" y="204"/>
                      <a:pt x="392" y="201"/>
                    </a:cubicBezTo>
                    <a:cubicBezTo>
                      <a:pt x="467" y="198"/>
                      <a:pt x="549" y="0"/>
                      <a:pt x="616" y="1"/>
                    </a:cubicBezTo>
                    <a:cubicBezTo>
                      <a:pt x="683" y="2"/>
                      <a:pt x="741" y="172"/>
                      <a:pt x="792" y="209"/>
                    </a:cubicBezTo>
                    <a:cubicBezTo>
                      <a:pt x="843" y="246"/>
                      <a:pt x="881" y="235"/>
                      <a:pt x="920" y="225"/>
                    </a:cubicBezTo>
                  </a:path>
                </a:pathLst>
              </a:custGeom>
              <a:noFill/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sz="1015"/>
              </a:p>
            </p:txBody>
          </p:sp>
          <p:sp>
            <p:nvSpPr>
              <p:cNvPr id="23591" name="Line 100"/>
              <p:cNvSpPr/>
              <p:nvPr/>
            </p:nvSpPr>
            <p:spPr>
              <a:xfrm flipV="1">
                <a:off x="2172" y="1970"/>
                <a:ext cx="476" cy="3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592" name="Freeform 101"/>
              <p:cNvSpPr/>
              <p:nvPr/>
            </p:nvSpPr>
            <p:spPr>
              <a:xfrm>
                <a:off x="2216" y="1834"/>
                <a:ext cx="382" cy="270"/>
              </a:xfrm>
              <a:custGeom>
                <a:avLst/>
                <a:gdLst>
                  <a:gd name="txL" fmla="*/ 0 w 382"/>
                  <a:gd name="txT" fmla="*/ 0 h 270"/>
                  <a:gd name="txR" fmla="*/ 382 w 382"/>
                  <a:gd name="txB" fmla="*/ 270 h 270"/>
                </a:gdLst>
                <a:ahLst/>
                <a:cxnLst>
                  <a:cxn ang="0">
                    <a:pos x="0" y="48"/>
                  </a:cxn>
                  <a:cxn ang="0">
                    <a:pos x="14" y="242"/>
                  </a:cxn>
                  <a:cxn ang="0">
                    <a:pos x="46" y="6"/>
                  </a:cxn>
                  <a:cxn ang="0">
                    <a:pos x="58" y="270"/>
                  </a:cxn>
                  <a:cxn ang="0">
                    <a:pos x="86" y="14"/>
                  </a:cxn>
                  <a:cxn ang="0">
                    <a:pos x="100" y="252"/>
                  </a:cxn>
                  <a:cxn ang="0">
                    <a:pos x="126" y="50"/>
                  </a:cxn>
                  <a:cxn ang="0">
                    <a:pos x="140" y="214"/>
                  </a:cxn>
                  <a:cxn ang="0">
                    <a:pos x="158" y="68"/>
                  </a:cxn>
                  <a:cxn ang="0">
                    <a:pos x="174" y="204"/>
                  </a:cxn>
                  <a:cxn ang="0">
                    <a:pos x="194" y="54"/>
                  </a:cxn>
                  <a:cxn ang="0">
                    <a:pos x="214" y="232"/>
                  </a:cxn>
                  <a:cxn ang="0">
                    <a:pos x="242" y="12"/>
                  </a:cxn>
                  <a:cxn ang="0">
                    <a:pos x="256" y="264"/>
                  </a:cxn>
                  <a:cxn ang="0">
                    <a:pos x="292" y="0"/>
                  </a:cxn>
                  <a:cxn ang="0">
                    <a:pos x="308" y="250"/>
                  </a:cxn>
                  <a:cxn ang="0">
                    <a:pos x="332" y="42"/>
                  </a:cxn>
                  <a:cxn ang="0">
                    <a:pos x="352" y="206"/>
                  </a:cxn>
                  <a:cxn ang="0">
                    <a:pos x="366" y="74"/>
                  </a:cxn>
                  <a:cxn ang="0">
                    <a:pos x="382" y="192"/>
                  </a:cxn>
                </a:cxnLst>
                <a:rect l="txL" t="txT" r="txR" b="txB"/>
                <a:pathLst>
                  <a:path w="382" h="270">
                    <a:moveTo>
                      <a:pt x="0" y="48"/>
                    </a:moveTo>
                    <a:lnTo>
                      <a:pt x="14" y="242"/>
                    </a:lnTo>
                    <a:lnTo>
                      <a:pt x="46" y="6"/>
                    </a:lnTo>
                    <a:lnTo>
                      <a:pt x="58" y="270"/>
                    </a:lnTo>
                    <a:lnTo>
                      <a:pt x="86" y="14"/>
                    </a:lnTo>
                    <a:lnTo>
                      <a:pt x="100" y="252"/>
                    </a:lnTo>
                    <a:lnTo>
                      <a:pt x="126" y="50"/>
                    </a:lnTo>
                    <a:lnTo>
                      <a:pt x="140" y="214"/>
                    </a:lnTo>
                    <a:lnTo>
                      <a:pt x="158" y="68"/>
                    </a:lnTo>
                    <a:lnTo>
                      <a:pt x="174" y="204"/>
                    </a:lnTo>
                    <a:lnTo>
                      <a:pt x="194" y="54"/>
                    </a:lnTo>
                    <a:lnTo>
                      <a:pt x="214" y="232"/>
                    </a:lnTo>
                    <a:lnTo>
                      <a:pt x="242" y="12"/>
                    </a:lnTo>
                    <a:lnTo>
                      <a:pt x="256" y="264"/>
                    </a:lnTo>
                    <a:lnTo>
                      <a:pt x="292" y="0"/>
                    </a:lnTo>
                    <a:lnTo>
                      <a:pt x="308" y="250"/>
                    </a:lnTo>
                    <a:lnTo>
                      <a:pt x="332" y="42"/>
                    </a:lnTo>
                    <a:lnTo>
                      <a:pt x="352" y="206"/>
                    </a:lnTo>
                    <a:lnTo>
                      <a:pt x="366" y="74"/>
                    </a:lnTo>
                    <a:lnTo>
                      <a:pt x="382" y="192"/>
                    </a:lnTo>
                  </a:path>
                </a:pathLst>
              </a:custGeom>
              <a:noFill/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sz="1015"/>
              </a:p>
            </p:txBody>
          </p:sp>
        </p:grpSp>
        <p:grpSp>
          <p:nvGrpSpPr>
            <p:cNvPr id="23580" name="Group 102"/>
            <p:cNvGrpSpPr/>
            <p:nvPr/>
          </p:nvGrpSpPr>
          <p:grpSpPr>
            <a:xfrm>
              <a:off x="174" y="2351"/>
              <a:ext cx="656" cy="390"/>
              <a:chOff x="2172" y="1829"/>
              <a:chExt cx="476" cy="276"/>
            </a:xfrm>
          </p:grpSpPr>
          <p:sp>
            <p:nvSpPr>
              <p:cNvPr id="23585" name="Freeform 103"/>
              <p:cNvSpPr/>
              <p:nvPr/>
            </p:nvSpPr>
            <p:spPr>
              <a:xfrm>
                <a:off x="2201" y="1829"/>
                <a:ext cx="438" cy="91"/>
              </a:xfrm>
              <a:custGeom>
                <a:avLst/>
                <a:gdLst>
                  <a:gd name="txL" fmla="*/ 0 w 920"/>
                  <a:gd name="txT" fmla="*/ 0 h 246"/>
                  <a:gd name="txR" fmla="*/ 920 w 920"/>
                  <a:gd name="txB" fmla="*/ 246 h 246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920" h="246">
                    <a:moveTo>
                      <a:pt x="0" y="201"/>
                    </a:moveTo>
                    <a:cubicBezTo>
                      <a:pt x="51" y="109"/>
                      <a:pt x="103" y="17"/>
                      <a:pt x="168" y="17"/>
                    </a:cubicBezTo>
                    <a:cubicBezTo>
                      <a:pt x="233" y="17"/>
                      <a:pt x="317" y="204"/>
                      <a:pt x="392" y="201"/>
                    </a:cubicBezTo>
                    <a:cubicBezTo>
                      <a:pt x="467" y="198"/>
                      <a:pt x="549" y="0"/>
                      <a:pt x="616" y="1"/>
                    </a:cubicBezTo>
                    <a:cubicBezTo>
                      <a:pt x="683" y="2"/>
                      <a:pt x="741" y="172"/>
                      <a:pt x="792" y="209"/>
                    </a:cubicBezTo>
                    <a:cubicBezTo>
                      <a:pt x="843" y="246"/>
                      <a:pt x="881" y="235"/>
                      <a:pt x="920" y="225"/>
                    </a:cubicBezTo>
                  </a:path>
                </a:pathLst>
              </a:custGeom>
              <a:noFill/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sz="1015"/>
              </a:p>
            </p:txBody>
          </p:sp>
          <p:sp>
            <p:nvSpPr>
              <p:cNvPr id="23586" name="Freeform 104"/>
              <p:cNvSpPr/>
              <p:nvPr/>
            </p:nvSpPr>
            <p:spPr>
              <a:xfrm flipV="1">
                <a:off x="2201" y="2021"/>
                <a:ext cx="438" cy="84"/>
              </a:xfrm>
              <a:custGeom>
                <a:avLst/>
                <a:gdLst>
                  <a:gd name="txL" fmla="*/ 0 w 920"/>
                  <a:gd name="txT" fmla="*/ 0 h 246"/>
                  <a:gd name="txR" fmla="*/ 920 w 920"/>
                  <a:gd name="txB" fmla="*/ 246 h 246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920" h="246">
                    <a:moveTo>
                      <a:pt x="0" y="201"/>
                    </a:moveTo>
                    <a:cubicBezTo>
                      <a:pt x="51" y="109"/>
                      <a:pt x="103" y="17"/>
                      <a:pt x="168" y="17"/>
                    </a:cubicBezTo>
                    <a:cubicBezTo>
                      <a:pt x="233" y="17"/>
                      <a:pt x="317" y="204"/>
                      <a:pt x="392" y="201"/>
                    </a:cubicBezTo>
                    <a:cubicBezTo>
                      <a:pt x="467" y="198"/>
                      <a:pt x="549" y="0"/>
                      <a:pt x="616" y="1"/>
                    </a:cubicBezTo>
                    <a:cubicBezTo>
                      <a:pt x="683" y="2"/>
                      <a:pt x="741" y="172"/>
                      <a:pt x="792" y="209"/>
                    </a:cubicBezTo>
                    <a:cubicBezTo>
                      <a:pt x="843" y="246"/>
                      <a:pt x="881" y="235"/>
                      <a:pt x="920" y="225"/>
                    </a:cubicBezTo>
                  </a:path>
                </a:pathLst>
              </a:custGeom>
              <a:noFill/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sz="1015"/>
              </a:p>
            </p:txBody>
          </p:sp>
          <p:sp>
            <p:nvSpPr>
              <p:cNvPr id="23587" name="Line 105"/>
              <p:cNvSpPr/>
              <p:nvPr/>
            </p:nvSpPr>
            <p:spPr>
              <a:xfrm flipV="1">
                <a:off x="2172" y="1970"/>
                <a:ext cx="476" cy="3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588" name="Freeform 106"/>
              <p:cNvSpPr/>
              <p:nvPr/>
            </p:nvSpPr>
            <p:spPr>
              <a:xfrm>
                <a:off x="2216" y="1834"/>
                <a:ext cx="382" cy="270"/>
              </a:xfrm>
              <a:custGeom>
                <a:avLst/>
                <a:gdLst>
                  <a:gd name="txL" fmla="*/ 0 w 382"/>
                  <a:gd name="txT" fmla="*/ 0 h 270"/>
                  <a:gd name="txR" fmla="*/ 382 w 382"/>
                  <a:gd name="txB" fmla="*/ 270 h 270"/>
                </a:gdLst>
                <a:ahLst/>
                <a:cxnLst>
                  <a:cxn ang="0">
                    <a:pos x="0" y="48"/>
                  </a:cxn>
                  <a:cxn ang="0">
                    <a:pos x="14" y="242"/>
                  </a:cxn>
                  <a:cxn ang="0">
                    <a:pos x="46" y="6"/>
                  </a:cxn>
                  <a:cxn ang="0">
                    <a:pos x="58" y="270"/>
                  </a:cxn>
                  <a:cxn ang="0">
                    <a:pos x="86" y="14"/>
                  </a:cxn>
                  <a:cxn ang="0">
                    <a:pos x="100" y="252"/>
                  </a:cxn>
                  <a:cxn ang="0">
                    <a:pos x="126" y="50"/>
                  </a:cxn>
                  <a:cxn ang="0">
                    <a:pos x="140" y="214"/>
                  </a:cxn>
                  <a:cxn ang="0">
                    <a:pos x="158" y="68"/>
                  </a:cxn>
                  <a:cxn ang="0">
                    <a:pos x="174" y="204"/>
                  </a:cxn>
                  <a:cxn ang="0">
                    <a:pos x="194" y="54"/>
                  </a:cxn>
                  <a:cxn ang="0">
                    <a:pos x="214" y="232"/>
                  </a:cxn>
                  <a:cxn ang="0">
                    <a:pos x="242" y="12"/>
                  </a:cxn>
                  <a:cxn ang="0">
                    <a:pos x="256" y="264"/>
                  </a:cxn>
                  <a:cxn ang="0">
                    <a:pos x="292" y="0"/>
                  </a:cxn>
                  <a:cxn ang="0">
                    <a:pos x="308" y="250"/>
                  </a:cxn>
                  <a:cxn ang="0">
                    <a:pos x="332" y="42"/>
                  </a:cxn>
                  <a:cxn ang="0">
                    <a:pos x="352" y="206"/>
                  </a:cxn>
                  <a:cxn ang="0">
                    <a:pos x="366" y="74"/>
                  </a:cxn>
                  <a:cxn ang="0">
                    <a:pos x="382" y="192"/>
                  </a:cxn>
                </a:cxnLst>
                <a:rect l="txL" t="txT" r="txR" b="txB"/>
                <a:pathLst>
                  <a:path w="382" h="270">
                    <a:moveTo>
                      <a:pt x="0" y="48"/>
                    </a:moveTo>
                    <a:lnTo>
                      <a:pt x="14" y="242"/>
                    </a:lnTo>
                    <a:lnTo>
                      <a:pt x="46" y="6"/>
                    </a:lnTo>
                    <a:lnTo>
                      <a:pt x="58" y="270"/>
                    </a:lnTo>
                    <a:lnTo>
                      <a:pt x="86" y="14"/>
                    </a:lnTo>
                    <a:lnTo>
                      <a:pt x="100" y="252"/>
                    </a:lnTo>
                    <a:lnTo>
                      <a:pt x="126" y="50"/>
                    </a:lnTo>
                    <a:lnTo>
                      <a:pt x="140" y="214"/>
                    </a:lnTo>
                    <a:lnTo>
                      <a:pt x="158" y="68"/>
                    </a:lnTo>
                    <a:lnTo>
                      <a:pt x="174" y="204"/>
                    </a:lnTo>
                    <a:lnTo>
                      <a:pt x="194" y="54"/>
                    </a:lnTo>
                    <a:lnTo>
                      <a:pt x="214" y="232"/>
                    </a:lnTo>
                    <a:lnTo>
                      <a:pt x="242" y="12"/>
                    </a:lnTo>
                    <a:lnTo>
                      <a:pt x="256" y="264"/>
                    </a:lnTo>
                    <a:lnTo>
                      <a:pt x="292" y="0"/>
                    </a:lnTo>
                    <a:lnTo>
                      <a:pt x="308" y="250"/>
                    </a:lnTo>
                    <a:lnTo>
                      <a:pt x="332" y="42"/>
                    </a:lnTo>
                    <a:lnTo>
                      <a:pt x="352" y="206"/>
                    </a:lnTo>
                    <a:lnTo>
                      <a:pt x="366" y="74"/>
                    </a:lnTo>
                    <a:lnTo>
                      <a:pt x="382" y="192"/>
                    </a:lnTo>
                  </a:path>
                </a:pathLst>
              </a:custGeom>
              <a:noFill/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sz="1015"/>
              </a:p>
            </p:txBody>
          </p:sp>
        </p:grpSp>
        <p:grpSp>
          <p:nvGrpSpPr>
            <p:cNvPr id="23581" name="Group 111"/>
            <p:cNvGrpSpPr/>
            <p:nvPr/>
          </p:nvGrpSpPr>
          <p:grpSpPr>
            <a:xfrm>
              <a:off x="957" y="2023"/>
              <a:ext cx="105" cy="528"/>
              <a:chOff x="957" y="2023"/>
              <a:chExt cx="105" cy="528"/>
            </a:xfrm>
          </p:grpSpPr>
          <p:sp>
            <p:nvSpPr>
              <p:cNvPr id="23582" name="Line 107"/>
              <p:cNvSpPr/>
              <p:nvPr/>
            </p:nvSpPr>
            <p:spPr>
              <a:xfrm flipH="1" flipV="1">
                <a:off x="1008" y="2023"/>
                <a:ext cx="0" cy="528"/>
              </a:xfrm>
              <a:prstGeom prst="line">
                <a:avLst/>
              </a:prstGeom>
              <a:ln w="25400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583" name="Line 109"/>
              <p:cNvSpPr/>
              <p:nvPr/>
            </p:nvSpPr>
            <p:spPr>
              <a:xfrm flipV="1">
                <a:off x="1010" y="2033"/>
                <a:ext cx="52" cy="94"/>
              </a:xfrm>
              <a:prstGeom prst="line">
                <a:avLst/>
              </a:prstGeom>
              <a:ln w="25400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584" name="Line 110"/>
              <p:cNvSpPr/>
              <p:nvPr/>
            </p:nvSpPr>
            <p:spPr>
              <a:xfrm flipH="1" flipV="1">
                <a:off x="957" y="2031"/>
                <a:ext cx="51" cy="98"/>
              </a:xfrm>
              <a:prstGeom prst="line">
                <a:avLst/>
              </a:prstGeom>
              <a:ln w="25400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graphicFrame>
        <p:nvGraphicFramePr>
          <p:cNvPr id="35" name="图示 34"/>
          <p:cNvGraphicFramePr/>
          <p:nvPr/>
        </p:nvGraphicFramePr>
        <p:xfrm>
          <a:off x="318770" y="7620"/>
          <a:ext cx="7257415" cy="334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6" name="表格 35"/>
          <p:cNvGraphicFramePr/>
          <p:nvPr>
            <p:custDataLst>
              <p:tags r:id="rId7"/>
            </p:custDataLst>
          </p:nvPr>
        </p:nvGraphicFramePr>
        <p:xfrm>
          <a:off x="6985" y="5080"/>
          <a:ext cx="336550" cy="5138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550"/>
              </a:tblGrid>
              <a:tr h="74803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chemeClr val="tx1"/>
                          </a:solidFill>
                        </a:rPr>
                        <a:t>情境导入</a:t>
                      </a:r>
                      <a:endParaRPr lang="zh-CN" altLang="en-US" sz="1015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2453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rgbClr val="FF0000"/>
                          </a:solidFill>
                        </a:rPr>
                        <a:t>任务一</a:t>
                      </a:r>
                      <a:endParaRPr lang="zh-CN" altLang="en-US" sz="1015" b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2453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任务二</a:t>
                      </a:r>
                      <a:endParaRPr lang="zh-CN" altLang="en-US" sz="1015" b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2326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>
                          <a:sym typeface="+mn-ea"/>
                        </a:rPr>
                        <a:t>任务三</a:t>
                      </a:r>
                      <a:endParaRPr lang="zh-CN" altLang="en-US" sz="1015" b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2326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展示评价</a:t>
                      </a:r>
                      <a:endParaRPr lang="zh-CN" altLang="en-US" sz="1015" b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4739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归纳总结</a:t>
                      </a:r>
                      <a:endParaRPr lang="zh-CN" altLang="en-US" sz="1015" b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4739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拓展应用</a:t>
                      </a:r>
                      <a:endParaRPr lang="zh-CN" altLang="en-US" sz="1015" b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8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8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8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8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3" grpId="0"/>
      <p:bldP spid="25805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3426" name="Rectangle 2"/>
          <p:cNvSpPr>
            <a:spLocks noGrp="1"/>
          </p:cNvSpPr>
          <p:nvPr>
            <p:ph type="title"/>
          </p:nvPr>
        </p:nvSpPr>
        <p:spPr>
          <a:xfrm>
            <a:off x="1143000" y="316865"/>
            <a:ext cx="5829300" cy="857250"/>
          </a:xfrm>
        </p:spPr>
        <p:txBody>
          <a:bodyPr vert="horz" wrap="square" lIns="68580" tIns="34290" rIns="68580" bIns="34290" anchor="ctr" anchorCtr="0"/>
          <a:p>
            <a:pPr eaLnBrk="1" hangingPunct="1"/>
            <a:r>
              <a:rPr lang="en-US" altLang="zh-CN" sz="2700" b="1" dirty="0">
                <a:solidFill>
                  <a:srgbClr val="FF0000"/>
                </a:solidFill>
                <a:ea typeface="华文琥珀" panose="02010800040101010101" pitchFamily="2" charset="-122"/>
              </a:rPr>
              <a:t>HX-6B </a:t>
            </a:r>
            <a:r>
              <a:rPr lang="zh-CN" altLang="en-US" sz="2700" b="1" dirty="0">
                <a:solidFill>
                  <a:srgbClr val="FF0000"/>
                </a:solidFill>
                <a:ea typeface="华文琥珀" panose="02010800040101010101" pitchFamily="2" charset="-122"/>
              </a:rPr>
              <a:t>六管超外差式收音机</a:t>
            </a:r>
            <a:br>
              <a:rPr lang="zh-CN" altLang="en-US" sz="2700" b="1" dirty="0">
                <a:solidFill>
                  <a:srgbClr val="FF0000"/>
                </a:solidFill>
                <a:ea typeface="华文琥珀" panose="02010800040101010101" pitchFamily="2" charset="-122"/>
              </a:rPr>
            </a:br>
            <a:r>
              <a:rPr lang="zh-CN" altLang="en-US" sz="2700" b="1" dirty="0">
                <a:solidFill>
                  <a:srgbClr val="FF0000"/>
                </a:solidFill>
                <a:ea typeface="楷体_GB2312" panose="02010609030101010101" pitchFamily="49" charset="-122"/>
              </a:rPr>
              <a:t>电路原理图</a:t>
            </a:r>
            <a:endParaRPr lang="zh-CN" altLang="en-US" sz="3600" b="1" dirty="0">
              <a:solidFill>
                <a:srgbClr val="0000FF"/>
              </a:solidFill>
              <a:ea typeface="华文琥珀" panose="02010800040101010101" pitchFamily="2" charset="-122"/>
            </a:endParaRPr>
          </a:p>
        </p:txBody>
      </p:sp>
      <p:sp>
        <p:nvSpPr>
          <p:cNvPr id="104030" name="Text Box 606"/>
          <p:cNvSpPr txBox="1"/>
          <p:nvPr/>
        </p:nvSpPr>
        <p:spPr>
          <a:xfrm>
            <a:off x="2122885" y="4668838"/>
            <a:ext cx="494665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buNone/>
            </a:pPr>
            <a:r>
              <a:rPr lang="en-US" altLang="zh-CN" sz="1800" dirty="0">
                <a:solidFill>
                  <a:schemeClr val="accent2"/>
                </a:solidFill>
              </a:rPr>
              <a:t>“</a:t>
            </a:r>
            <a:r>
              <a:rPr lang="en-US" altLang="zh-CN" sz="1800" dirty="0">
                <a:solidFill>
                  <a:srgbClr val="FF0000"/>
                </a:solidFill>
                <a:latin typeface="宋体" panose="02010600030101010101" pitchFamily="2" charset="-122"/>
              </a:rPr>
              <a:t>×</a:t>
            </a:r>
            <a:r>
              <a:rPr lang="en-US" altLang="zh-CN" sz="1800" dirty="0">
                <a:solidFill>
                  <a:schemeClr val="accent2"/>
                </a:solidFill>
              </a:rPr>
              <a:t>”</a:t>
            </a:r>
            <a:r>
              <a:rPr lang="zh-CN" altLang="en-US" sz="1800" dirty="0">
                <a:solidFill>
                  <a:schemeClr val="accent2"/>
                </a:solidFill>
              </a:rPr>
              <a:t>为集电极电流测试点，电流参考值见图上方</a:t>
            </a:r>
            <a:endParaRPr lang="zh-CN" altLang="en-US" sz="1800" dirty="0">
              <a:solidFill>
                <a:schemeClr val="accent2"/>
              </a:solidFill>
            </a:endParaRPr>
          </a:p>
        </p:txBody>
      </p:sp>
      <p:pic>
        <p:nvPicPr>
          <p:cNvPr id="24580" name="Picture 6" descr="c:\users\lenovo\appdata\local\360chrome\chrome\User Data\temp\TB2KCGrapXXXXa2XXXXXXXXXXXX_!!49758426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0" y="1173956"/>
            <a:ext cx="6858000" cy="2811066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35" name="图示 34"/>
          <p:cNvGraphicFramePr/>
          <p:nvPr/>
        </p:nvGraphicFramePr>
        <p:xfrm>
          <a:off x="318770" y="7620"/>
          <a:ext cx="7257415" cy="334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6" name="表格 35"/>
          <p:cNvGraphicFramePr/>
          <p:nvPr>
            <p:custDataLst>
              <p:tags r:id="rId7"/>
            </p:custDataLst>
          </p:nvPr>
        </p:nvGraphicFramePr>
        <p:xfrm>
          <a:off x="6985" y="5080"/>
          <a:ext cx="336550" cy="5138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550"/>
              </a:tblGrid>
              <a:tr h="74803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chemeClr val="tx1"/>
                          </a:solidFill>
                        </a:rPr>
                        <a:t>情境导入</a:t>
                      </a:r>
                      <a:endParaRPr lang="zh-CN" altLang="en-US" sz="1015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2453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rgbClr val="FF0000"/>
                          </a:solidFill>
                        </a:rPr>
                        <a:t>任务一</a:t>
                      </a:r>
                      <a:endParaRPr lang="zh-CN" altLang="en-US" sz="1015" b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2453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任务二</a:t>
                      </a:r>
                      <a:endParaRPr lang="zh-CN" altLang="en-US" sz="1015" b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2326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>
                          <a:sym typeface="+mn-ea"/>
                        </a:rPr>
                        <a:t>任务三</a:t>
                      </a:r>
                      <a:endParaRPr lang="zh-CN" altLang="en-US" sz="1015" b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2326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展示评价</a:t>
                      </a:r>
                      <a:endParaRPr lang="zh-CN" altLang="en-US" sz="1015" b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4739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归纳总结</a:t>
                      </a:r>
                      <a:endParaRPr lang="zh-CN" altLang="en-US" sz="1015" b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4739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拓展应用</a:t>
                      </a:r>
                      <a:endParaRPr lang="zh-CN" altLang="en-US" sz="1015" b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/>
      <p:bldP spid="1040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2338" name="Rectangle 2"/>
          <p:cNvSpPr>
            <a:spLocks noGrp="1"/>
          </p:cNvSpPr>
          <p:nvPr>
            <p:ph type="title"/>
          </p:nvPr>
        </p:nvSpPr>
        <p:spPr>
          <a:xfrm>
            <a:off x="1657350" y="397510"/>
            <a:ext cx="5829300" cy="857250"/>
          </a:xfrm>
        </p:spPr>
        <p:txBody>
          <a:bodyPr vert="horz" wrap="square" lIns="68580" tIns="34290" rIns="68580" bIns="34290" anchor="ctr" anchorCtr="0"/>
          <a:p>
            <a:pPr eaLnBrk="1" hangingPunct="1"/>
            <a:r>
              <a:rPr lang="en-US" altLang="zh-CN" sz="2700" b="1" dirty="0">
                <a:solidFill>
                  <a:srgbClr val="0000FF"/>
                </a:solidFill>
                <a:ea typeface="华文琥珀" panose="02010800040101010101" pitchFamily="2" charset="-122"/>
              </a:rPr>
              <a:t>HX-6B </a:t>
            </a:r>
            <a:r>
              <a:rPr lang="zh-CN" altLang="en-US" sz="2700" b="1" dirty="0">
                <a:solidFill>
                  <a:srgbClr val="0000FF"/>
                </a:solidFill>
                <a:ea typeface="华文琥珀" panose="02010800040101010101" pitchFamily="2" charset="-122"/>
              </a:rPr>
              <a:t>收音机印刷电路板（反面）</a:t>
            </a:r>
            <a:endParaRPr lang="zh-CN" altLang="en-US" sz="2700" b="1" dirty="0">
              <a:solidFill>
                <a:srgbClr val="0000FF"/>
              </a:solidFill>
              <a:ea typeface="华文琥珀" panose="02010800040101010101" pitchFamily="2" charset="-122"/>
            </a:endParaRPr>
          </a:p>
        </p:txBody>
      </p:sp>
      <p:pic>
        <p:nvPicPr>
          <p:cNvPr id="25603" name="Picture 7" descr="c:\users\lenovo\appdata\local\360chrome\chrome\User Data\temp\TB2l4lGcFXXXXccXpXXXXXXXXXX_!!1759792359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4930" y="1254760"/>
            <a:ext cx="4006850" cy="3808095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35" name="图示 34"/>
          <p:cNvGraphicFramePr/>
          <p:nvPr/>
        </p:nvGraphicFramePr>
        <p:xfrm>
          <a:off x="318770" y="7620"/>
          <a:ext cx="7257415" cy="334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6" name="表格 35"/>
          <p:cNvGraphicFramePr/>
          <p:nvPr>
            <p:custDataLst>
              <p:tags r:id="rId7"/>
            </p:custDataLst>
          </p:nvPr>
        </p:nvGraphicFramePr>
        <p:xfrm>
          <a:off x="6985" y="5080"/>
          <a:ext cx="336550" cy="5138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550"/>
              </a:tblGrid>
              <a:tr h="74803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chemeClr val="tx1"/>
                          </a:solidFill>
                        </a:rPr>
                        <a:t>情境导入</a:t>
                      </a:r>
                      <a:endParaRPr lang="zh-CN" altLang="en-US" sz="1015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2453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rgbClr val="FF0000"/>
                          </a:solidFill>
                        </a:rPr>
                        <a:t>任务一</a:t>
                      </a:r>
                      <a:endParaRPr lang="zh-CN" altLang="en-US" sz="1015" b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2453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任务二</a:t>
                      </a:r>
                      <a:endParaRPr lang="zh-CN" altLang="en-US" sz="1015" b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2326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>
                          <a:sym typeface="+mn-ea"/>
                        </a:rPr>
                        <a:t>任务三</a:t>
                      </a:r>
                      <a:endParaRPr lang="zh-CN" altLang="en-US" sz="1015" b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2326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展示评价</a:t>
                      </a:r>
                      <a:endParaRPr lang="zh-CN" altLang="en-US" sz="1015" b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4739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归纳总结</a:t>
                      </a:r>
                      <a:endParaRPr lang="zh-CN" altLang="en-US" sz="1015" b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4739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拓展应用</a:t>
                      </a:r>
                      <a:endParaRPr lang="zh-CN" altLang="en-US" sz="1015" b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657350" y="350520"/>
            <a:ext cx="5829300" cy="857250"/>
          </a:xfrm>
          <a:prstGeom prst="rect">
            <a:avLst/>
          </a:prstGeom>
        </p:spPr>
        <p:txBody>
          <a:bodyPr/>
          <a:lstStyle/>
          <a:p>
            <a:pPr marR="0" algn="ctr" defTabSz="914400" eaLnBrk="1" hangingPunct="1">
              <a:buClrTx/>
              <a:buSzTx/>
              <a:buFontTx/>
              <a:buNone/>
              <a:defRPr/>
            </a:pPr>
            <a:r>
              <a:rPr kumimoji="1" lang="en-US" altLang="zh-CN" sz="2700" b="1" kern="0" cap="none" spc="0" normalizeH="0" baseline="0" noProof="0" dirty="0">
                <a:solidFill>
                  <a:srgbClr val="0000FF"/>
                </a:solidFill>
                <a:latin typeface="+mj-lt"/>
                <a:ea typeface="华文琥珀" panose="02010800040101010101" pitchFamily="2" charset="-122"/>
                <a:cs typeface="+mj-cs"/>
              </a:rPr>
              <a:t>HX-6B </a:t>
            </a:r>
            <a:r>
              <a:rPr kumimoji="1" lang="zh-CN" altLang="en-US" sz="2700" b="1" kern="0" cap="none" spc="0" normalizeH="0" baseline="0" noProof="0" dirty="0">
                <a:solidFill>
                  <a:srgbClr val="0000FF"/>
                </a:solidFill>
                <a:latin typeface="+mj-lt"/>
                <a:ea typeface="华文琥珀" panose="02010800040101010101" pitchFamily="2" charset="-122"/>
                <a:cs typeface="+mj-cs"/>
              </a:rPr>
              <a:t>收音机印刷电路板（正面）</a:t>
            </a:r>
            <a:endParaRPr kumimoji="1" lang="zh-CN" altLang="en-US" sz="2700" b="1" kern="0" cap="none" spc="0" normalizeH="0" baseline="0" noProof="0" dirty="0">
              <a:solidFill>
                <a:srgbClr val="0000FF"/>
              </a:solidFill>
              <a:latin typeface="+mj-lt"/>
              <a:ea typeface="华文琥珀" panose="02010800040101010101" pitchFamily="2" charset="-122"/>
              <a:cs typeface="+mj-cs"/>
            </a:endParaRPr>
          </a:p>
        </p:txBody>
      </p:sp>
      <p:pic>
        <p:nvPicPr>
          <p:cNvPr id="26627" name="Picture 5" descr="c:\users\lenovo\appdata\local\360chrome\chrome\User Data\temp\TB2Ql8OcFXXXXbrXXXXXXXXXXXX_!!1759792359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62810" y="857250"/>
            <a:ext cx="4300220" cy="4100195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35" name="图示 34"/>
          <p:cNvGraphicFramePr/>
          <p:nvPr/>
        </p:nvGraphicFramePr>
        <p:xfrm>
          <a:off x="318770" y="7620"/>
          <a:ext cx="7257415" cy="334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6" name="表格 35"/>
          <p:cNvGraphicFramePr/>
          <p:nvPr>
            <p:custDataLst>
              <p:tags r:id="rId7"/>
            </p:custDataLst>
          </p:nvPr>
        </p:nvGraphicFramePr>
        <p:xfrm>
          <a:off x="6985" y="5080"/>
          <a:ext cx="336550" cy="5138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550"/>
              </a:tblGrid>
              <a:tr h="74803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chemeClr val="tx1"/>
                          </a:solidFill>
                        </a:rPr>
                        <a:t>情境导入</a:t>
                      </a:r>
                      <a:endParaRPr lang="zh-CN" altLang="en-US" sz="1015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2453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rgbClr val="FF0000"/>
                          </a:solidFill>
                        </a:rPr>
                        <a:t>任务一</a:t>
                      </a:r>
                      <a:endParaRPr lang="zh-CN" altLang="en-US" sz="1015" b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2453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任务二</a:t>
                      </a:r>
                      <a:endParaRPr lang="zh-CN" altLang="en-US" sz="1015" b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2326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>
                          <a:sym typeface="+mn-ea"/>
                        </a:rPr>
                        <a:t>任务三</a:t>
                      </a:r>
                      <a:endParaRPr lang="zh-CN" altLang="en-US" sz="1015" b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2326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展示评价</a:t>
                      </a:r>
                      <a:endParaRPr lang="zh-CN" altLang="en-US" sz="1015" b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4739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归纳总结</a:t>
                      </a:r>
                      <a:endParaRPr lang="zh-CN" altLang="en-US" sz="1015" b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4739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拓展应用</a:t>
                      </a:r>
                      <a:endParaRPr lang="zh-CN" altLang="en-US" sz="1015" b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9" name="Text Box 5"/>
          <p:cNvSpPr txBox="1"/>
          <p:nvPr/>
        </p:nvSpPr>
        <p:spPr>
          <a:xfrm>
            <a:off x="3552666" y="1657350"/>
            <a:ext cx="459740" cy="10287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>
              <a:spcBef>
                <a:spcPct val="50000"/>
              </a:spcBef>
            </a:pPr>
            <a:endParaRPr lang="zh-CN" altLang="zh-CN" sz="1800" dirty="0">
              <a:latin typeface="Times New Roman" panose="02020603050405020304" pitchFamily="18" charset="0"/>
            </a:endParaRPr>
          </a:p>
        </p:txBody>
      </p:sp>
      <p:sp>
        <p:nvSpPr>
          <p:cNvPr id="16390" name="Text Box 6"/>
          <p:cNvSpPr txBox="1"/>
          <p:nvPr/>
        </p:nvSpPr>
        <p:spPr>
          <a:xfrm>
            <a:off x="3943350" y="1600200"/>
            <a:ext cx="154305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zh-CN" altLang="zh-CN" sz="1800" dirty="0">
              <a:latin typeface="Times New Roman" panose="02020603050405020304" pitchFamily="18" charset="0"/>
            </a:endParaRPr>
          </a:p>
        </p:txBody>
      </p:sp>
      <p:sp>
        <p:nvSpPr>
          <p:cNvPr id="16391" name="Text Box 7"/>
          <p:cNvSpPr txBox="1"/>
          <p:nvPr/>
        </p:nvSpPr>
        <p:spPr>
          <a:xfrm>
            <a:off x="2924016" y="2343150"/>
            <a:ext cx="459740" cy="5715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>
              <a:spcBef>
                <a:spcPct val="50000"/>
              </a:spcBef>
            </a:pPr>
            <a:endParaRPr lang="zh-CN" altLang="zh-CN" sz="1800" dirty="0">
              <a:latin typeface="Times New Roman" panose="02020603050405020304" pitchFamily="18" charset="0"/>
            </a:endParaRPr>
          </a:p>
        </p:txBody>
      </p:sp>
      <p:sp>
        <p:nvSpPr>
          <p:cNvPr id="16393" name="Text Box 10"/>
          <p:cNvSpPr txBox="1"/>
          <p:nvPr/>
        </p:nvSpPr>
        <p:spPr>
          <a:xfrm>
            <a:off x="3869531" y="2409825"/>
            <a:ext cx="1890713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zh-CN" altLang="zh-CN" sz="21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6394" name="Text Box 11"/>
          <p:cNvSpPr txBox="1"/>
          <p:nvPr/>
        </p:nvSpPr>
        <p:spPr>
          <a:xfrm>
            <a:off x="2169160" y="1257300"/>
            <a:ext cx="459740" cy="4572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>
              <a:spcBef>
                <a:spcPct val="50000"/>
              </a:spcBef>
            </a:pPr>
            <a:endParaRPr lang="zh-CN" altLang="zh-CN" sz="1800" dirty="0">
              <a:latin typeface="Times New Roman" panose="02020603050405020304" pitchFamily="18" charset="0"/>
            </a:endParaRPr>
          </a:p>
        </p:txBody>
      </p:sp>
      <p:sp>
        <p:nvSpPr>
          <p:cNvPr id="16395" name="Text Box 12"/>
          <p:cNvSpPr txBox="1"/>
          <p:nvPr/>
        </p:nvSpPr>
        <p:spPr>
          <a:xfrm>
            <a:off x="6674644" y="285750"/>
            <a:ext cx="411956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zh-CN" altLang="zh-CN" sz="1800" dirty="0">
              <a:latin typeface="Times New Roman" panose="02020603050405020304" pitchFamily="18" charset="0"/>
            </a:endParaRPr>
          </a:p>
        </p:txBody>
      </p:sp>
      <p:sp>
        <p:nvSpPr>
          <p:cNvPr id="26626" name="Text Box 5"/>
          <p:cNvSpPr txBox="1"/>
          <p:nvPr/>
        </p:nvSpPr>
        <p:spPr>
          <a:xfrm>
            <a:off x="4522470" y="2252980"/>
            <a:ext cx="489585" cy="621665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noAutofit/>
          </a:bodyPr>
          <a:p>
            <a:pPr>
              <a:spcBef>
                <a:spcPct val="50000"/>
              </a:spcBef>
            </a:pPr>
            <a:endParaRPr lang="zh-CN" altLang="zh-CN" sz="2400" dirty="0">
              <a:latin typeface="Times New Roman" panose="02020603050405020304" pitchFamily="18" charset="0"/>
            </a:endParaRPr>
          </a:p>
        </p:txBody>
      </p:sp>
      <p:sp>
        <p:nvSpPr>
          <p:cNvPr id="26627" name="Text Box 6"/>
          <p:cNvSpPr txBox="1"/>
          <p:nvPr/>
        </p:nvSpPr>
        <p:spPr>
          <a:xfrm>
            <a:off x="5151755" y="1678305"/>
            <a:ext cx="1825625" cy="20891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>
              <a:spcBef>
                <a:spcPct val="50000"/>
              </a:spcBef>
            </a:pPr>
            <a:endParaRPr lang="zh-CN" altLang="zh-CN" sz="2400" dirty="0">
              <a:latin typeface="Times New Roman" panose="02020603050405020304" pitchFamily="18" charset="0"/>
            </a:endParaRPr>
          </a:p>
        </p:txBody>
      </p:sp>
      <p:sp>
        <p:nvSpPr>
          <p:cNvPr id="26628" name="Text Box 7"/>
          <p:cNvSpPr txBox="1"/>
          <p:nvPr/>
        </p:nvSpPr>
        <p:spPr>
          <a:xfrm>
            <a:off x="3684270" y="2834005"/>
            <a:ext cx="489585" cy="34544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noAutofit/>
          </a:bodyPr>
          <a:p>
            <a:pPr>
              <a:spcBef>
                <a:spcPct val="50000"/>
              </a:spcBef>
            </a:pPr>
            <a:endParaRPr lang="zh-CN" altLang="zh-CN" sz="2400" dirty="0">
              <a:latin typeface="Times New Roman" panose="02020603050405020304" pitchFamily="18" charset="0"/>
            </a:endParaRPr>
          </a:p>
        </p:txBody>
      </p:sp>
      <p:sp>
        <p:nvSpPr>
          <p:cNvPr id="26629" name="Text Box 9"/>
          <p:cNvSpPr txBox="1"/>
          <p:nvPr/>
        </p:nvSpPr>
        <p:spPr>
          <a:xfrm>
            <a:off x="5105400" y="2791460"/>
            <a:ext cx="2237105" cy="23685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>
              <a:spcBef>
                <a:spcPct val="50000"/>
              </a:spcBef>
            </a:pPr>
            <a:endParaRPr lang="zh-CN" altLang="zh-CN" sz="28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26630" name="Text Box 10"/>
          <p:cNvSpPr txBox="1"/>
          <p:nvPr/>
        </p:nvSpPr>
        <p:spPr>
          <a:xfrm>
            <a:off x="2677795" y="1303020"/>
            <a:ext cx="489585" cy="276225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noAutofit/>
          </a:bodyPr>
          <a:p>
            <a:pPr>
              <a:spcBef>
                <a:spcPct val="50000"/>
              </a:spcBef>
            </a:pPr>
            <a:endParaRPr lang="zh-CN" altLang="zh-CN" sz="2400" dirty="0">
              <a:latin typeface="Times New Roman" panose="02020603050405020304" pitchFamily="18" charset="0"/>
            </a:endParaRPr>
          </a:p>
        </p:txBody>
      </p:sp>
      <p:sp>
        <p:nvSpPr>
          <p:cNvPr id="44044" name="Text Box 12"/>
          <p:cNvSpPr txBox="1"/>
          <p:nvPr/>
        </p:nvSpPr>
        <p:spPr>
          <a:xfrm>
            <a:off x="3216275" y="457835"/>
            <a:ext cx="3885565" cy="106616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algn="ctr">
              <a:spcBef>
                <a:spcPct val="50000"/>
              </a:spcBef>
            </a:pPr>
            <a:r>
              <a:rPr lang="zh-CN" altLang="zh-CN" sz="5400" dirty="0">
                <a:solidFill>
                  <a:srgbClr val="FF0000"/>
                </a:solidFill>
                <a:latin typeface="Times New Roman" panose="02020603050405020304" pitchFamily="18" charset="0"/>
              </a:rPr>
              <a:t>画一画</a:t>
            </a:r>
            <a:endParaRPr lang="zh-CN" altLang="zh-CN" sz="5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37" name="AutoShape 18"/>
          <p:cNvSpPr/>
          <p:nvPr/>
        </p:nvSpPr>
        <p:spPr>
          <a:xfrm>
            <a:off x="3044825" y="1775460"/>
            <a:ext cx="5151755" cy="1803400"/>
          </a:xfrm>
          <a:prstGeom prst="cloudCallout">
            <a:avLst>
              <a:gd name="adj1" fmla="val -76759"/>
              <a:gd name="adj2" fmla="val 61579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zh-CN" altLang="en-US" sz="2800" b="1" dirty="0">
                <a:latin typeface="Times New Roman" panose="02020603050405020304" pitchFamily="18" charset="0"/>
              </a:rPr>
              <a:t>在练习本上画出调幅、调频、超外差式收音机框图？</a:t>
            </a:r>
            <a:endParaRPr lang="zh-CN" altLang="en-US" sz="2800" b="1" dirty="0">
              <a:latin typeface="Times New Roman" panose="02020603050405020304" pitchFamily="18" charset="0"/>
            </a:endParaRPr>
          </a:p>
        </p:txBody>
      </p:sp>
      <p:pic>
        <p:nvPicPr>
          <p:cNvPr id="26638" name="Picture 19" descr="MONKEY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6355" y="3743960"/>
            <a:ext cx="1248410" cy="107696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15" name="表格 14"/>
          <p:cNvGraphicFramePr/>
          <p:nvPr>
            <p:custDataLst>
              <p:tags r:id="rId2"/>
            </p:custDataLst>
          </p:nvPr>
        </p:nvGraphicFramePr>
        <p:xfrm>
          <a:off x="6985" y="5080"/>
          <a:ext cx="336550" cy="5138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550"/>
              </a:tblGrid>
              <a:tr h="74803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chemeClr val="tx1"/>
                          </a:solidFill>
                        </a:rPr>
                        <a:t>情境导入</a:t>
                      </a:r>
                      <a:endParaRPr lang="zh-CN" altLang="en-US" sz="1015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2453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rgbClr val="FF0000"/>
                          </a:solidFill>
                        </a:rPr>
                        <a:t>任务一</a:t>
                      </a:r>
                      <a:endParaRPr lang="zh-CN" altLang="en-US" sz="1015" b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2453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任务二</a:t>
                      </a:r>
                      <a:endParaRPr lang="zh-CN" altLang="en-US" sz="1015" b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2326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>
                          <a:sym typeface="+mn-ea"/>
                        </a:rPr>
                        <a:t>任务三</a:t>
                      </a:r>
                      <a:endParaRPr lang="zh-CN" altLang="en-US" sz="1015" b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2326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展示评价</a:t>
                      </a:r>
                      <a:endParaRPr lang="zh-CN" altLang="en-US" sz="1015" b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4739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归纳总结</a:t>
                      </a:r>
                      <a:endParaRPr lang="zh-CN" altLang="en-US" sz="1015" b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4739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拓展应用</a:t>
                      </a:r>
                      <a:endParaRPr lang="zh-CN" altLang="en-US" sz="1015" b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029609" y="4915059"/>
            <a:ext cx="2057400" cy="273844"/>
          </a:xfrm>
        </p:spPr>
        <p:txBody>
          <a:bodyPr/>
          <a:p>
            <a:fld id="{E5167C0D-1B84-42C0-BF4A-0FC9196ACFAA}" type="slidenum">
              <a:rPr lang="zh-CN" altLang="en-US" sz="1200" smtClean="0"/>
            </a:fld>
            <a:endParaRPr lang="zh-CN" altLang="en-US" sz="1200"/>
          </a:p>
        </p:txBody>
      </p:sp>
      <p:graphicFrame>
        <p:nvGraphicFramePr>
          <p:cNvPr id="35" name="图示 34"/>
          <p:cNvGraphicFramePr/>
          <p:nvPr/>
        </p:nvGraphicFramePr>
        <p:xfrm>
          <a:off x="318770" y="7620"/>
          <a:ext cx="7257415" cy="334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4650105" y="4427855"/>
            <a:ext cx="3048000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时间</a:t>
            </a:r>
            <a:r>
              <a:rPr lang="en-US" altLang="zh-CN"/>
              <a:t>10</a:t>
            </a:r>
            <a:r>
              <a:rPr lang="zh-CN" altLang="en-US"/>
              <a:t>分钟</a:t>
            </a:r>
            <a:endParaRPr lang="zh-CN" altLang="en-US"/>
          </a:p>
        </p:txBody>
      </p:sp>
    </p:spTree>
  </p:cSld>
  <p:clrMapOvr>
    <a:masterClrMapping/>
  </p:clrMapOvr>
  <p:transition>
    <p:wheel spokes="1"/>
    <p:sndAc>
      <p:stSnd>
        <p:snd r:embed="rId8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ccel="50000" autoRev="1" tmFilter="0, 0; .33333, 1; 1, 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ccel="50000" autoRev="1" tmFilter="0, 0; .33333, 1; 1, 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4044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4044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50" accel="50000" autoRev="1" tmFilter="0, 0; .33333, 1; 1, 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1000" fill="hold"/>
                                        <p:tgtEl>
                                          <p:spTgt spid="44044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4044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4044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7029609" y="4915059"/>
            <a:ext cx="2057400" cy="273844"/>
          </a:xfrm>
        </p:spPr>
        <p:txBody>
          <a:bodyPr/>
          <a:p>
            <a:fld id="{E5167C0D-1B84-42C0-BF4A-0FC9196ACFAA}" type="slidenum">
              <a:rPr lang="zh-CN" altLang="en-US" sz="1200" smtClean="0"/>
            </a:fld>
            <a:endParaRPr lang="zh-CN" altLang="en-US" sz="1200"/>
          </a:p>
        </p:txBody>
      </p:sp>
      <p:graphicFrame>
        <p:nvGraphicFramePr>
          <p:cNvPr id="10" name="表格 9"/>
          <p:cNvGraphicFramePr/>
          <p:nvPr>
            <p:custDataLst>
              <p:tags r:id="rId1"/>
            </p:custDataLst>
          </p:nvPr>
        </p:nvGraphicFramePr>
        <p:xfrm>
          <a:off x="6985" y="5080"/>
          <a:ext cx="336550" cy="5138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550"/>
              </a:tblGrid>
              <a:tr h="74803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chemeClr val="tx1"/>
                          </a:solidFill>
                        </a:rPr>
                        <a:t>情境导入</a:t>
                      </a:r>
                      <a:endParaRPr lang="zh-CN" altLang="en-US" sz="1015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2453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rgbClr val="FF0000"/>
                          </a:solidFill>
                        </a:rPr>
                        <a:t>任务一</a:t>
                      </a:r>
                      <a:endParaRPr lang="zh-CN" altLang="en-US" sz="1015" b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2453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015" b="0"/>
                        <a:t>任务二</a:t>
                      </a:r>
                      <a:endParaRPr lang="zh-CN" altLang="en-US" sz="1015" b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2326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>
                          <a:sym typeface="+mn-ea"/>
                        </a:rPr>
                        <a:t>任务三</a:t>
                      </a:r>
                      <a:endParaRPr lang="zh-CN" altLang="en-US" sz="1015" b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2326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015" b="0"/>
                        <a:t>展示评价</a:t>
                      </a:r>
                      <a:endParaRPr lang="zh-CN" altLang="en-US" sz="1015" b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4739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015" b="0"/>
                        <a:t>归纳总结</a:t>
                      </a:r>
                      <a:endParaRPr lang="zh-CN" altLang="en-US" sz="1015" b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4739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015" b="0"/>
                        <a:t>拓展应用</a:t>
                      </a:r>
                      <a:endParaRPr lang="zh-CN" altLang="en-US" sz="1015" b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图片 7" descr="showtim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295" y="1288415"/>
            <a:ext cx="4747260" cy="3088005"/>
          </a:xfrm>
          <a:prstGeom prst="rect">
            <a:avLst/>
          </a:prstGeom>
        </p:spPr>
      </p:pic>
      <p:graphicFrame>
        <p:nvGraphicFramePr>
          <p:cNvPr id="35" name="图示 34"/>
          <p:cNvGraphicFramePr/>
          <p:nvPr/>
        </p:nvGraphicFramePr>
        <p:xfrm>
          <a:off x="318770" y="7620"/>
          <a:ext cx="7257415" cy="334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5408295" y="2421890"/>
            <a:ext cx="3048000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展示自己的作品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等腰三角形 22"/>
          <p:cNvSpPr/>
          <p:nvPr/>
        </p:nvSpPr>
        <p:spPr>
          <a:xfrm>
            <a:off x="2030065" y="1671490"/>
            <a:ext cx="2376264" cy="2025056"/>
          </a:xfrm>
          <a:prstGeom prst="triangle">
            <a:avLst/>
          </a:prstGeom>
          <a:solidFill>
            <a:schemeClr val="tx1">
              <a:lumMod val="65000"/>
              <a:lumOff val="35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" name="TextBox 7"/>
          <p:cNvSpPr txBox="1"/>
          <p:nvPr/>
        </p:nvSpPr>
        <p:spPr>
          <a:xfrm>
            <a:off x="2419741" y="1856894"/>
            <a:ext cx="1765300" cy="1938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2000">
                <a:solidFill>
                  <a:schemeClr val="accent2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altLang="zh-CN" dirty="0">
                <a:solidFill>
                  <a:srgbClr val="21A3D0"/>
                </a:solidFill>
              </a:rPr>
              <a:t>02</a:t>
            </a:r>
            <a:endParaRPr lang="zh-CN" altLang="en-US" dirty="0">
              <a:solidFill>
                <a:srgbClr val="21A3D0"/>
              </a:solidFill>
            </a:endParaRPr>
          </a:p>
        </p:txBody>
      </p:sp>
      <p:sp>
        <p:nvSpPr>
          <p:cNvPr id="25" name="TextBox 8"/>
          <p:cNvSpPr txBox="1"/>
          <p:nvPr/>
        </p:nvSpPr>
        <p:spPr>
          <a:xfrm>
            <a:off x="4081152" y="1126006"/>
            <a:ext cx="505968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zh-CN" sz="4800" b="1" dirty="0" smtClean="0">
                <a:solidFill>
                  <a:prstClr val="black">
                    <a:lumMod val="65000"/>
                    <a:lumOff val="35000"/>
                    <a:alpha val="91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豪体简体" panose="03000509000000000000" pitchFamily="65" charset="-122"/>
              </a:rPr>
              <a:t>任务二</a:t>
            </a:r>
            <a:endParaRPr lang="zh-CN" altLang="zh-CN" sz="4800" b="1" dirty="0" smtClean="0">
              <a:solidFill>
                <a:prstClr val="black">
                  <a:lumMod val="65000"/>
                  <a:lumOff val="35000"/>
                  <a:alpha val="91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豪体简体" panose="03000509000000000000" pitchFamily="65" charset="-122"/>
            </a:endParaRPr>
          </a:p>
          <a:p>
            <a:pPr algn="ctr"/>
            <a:r>
              <a:rPr lang="zh-CN" altLang="zh-CN" sz="4800" b="1" dirty="0" smtClean="0">
                <a:solidFill>
                  <a:prstClr val="black">
                    <a:lumMod val="65000"/>
                    <a:lumOff val="35000"/>
                    <a:alpha val="91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豪体简体" panose="03000509000000000000" pitchFamily="65" charset="-122"/>
              </a:rPr>
              <a:t>识别收音机电路图</a:t>
            </a:r>
            <a:endParaRPr lang="zh-CN" altLang="zh-CN" sz="4800" b="1" dirty="0" smtClean="0">
              <a:solidFill>
                <a:prstClr val="black">
                  <a:lumMod val="65000"/>
                  <a:lumOff val="35000"/>
                  <a:alpha val="91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豪体简体" panose="03000509000000000000" pitchFamily="65" charset="-122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4152688" y="2826390"/>
            <a:ext cx="308360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等腰三角形 38"/>
          <p:cNvSpPr/>
          <p:nvPr/>
        </p:nvSpPr>
        <p:spPr>
          <a:xfrm rot="18035669">
            <a:off x="2382961" y="1282355"/>
            <a:ext cx="360040" cy="310379"/>
          </a:xfrm>
          <a:prstGeom prst="triangle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0" name="等腰三角形 39"/>
          <p:cNvSpPr/>
          <p:nvPr/>
        </p:nvSpPr>
        <p:spPr>
          <a:xfrm rot="21283757">
            <a:off x="1968925" y="1497553"/>
            <a:ext cx="191945" cy="165470"/>
          </a:xfrm>
          <a:prstGeom prst="triangle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1" name="等腰三角形 40"/>
          <p:cNvSpPr/>
          <p:nvPr/>
        </p:nvSpPr>
        <p:spPr>
          <a:xfrm rot="15968008">
            <a:off x="1663187" y="1888656"/>
            <a:ext cx="304349" cy="227352"/>
          </a:xfrm>
          <a:prstGeom prst="triangle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5167C0D-1B84-42C0-BF4A-0FC9196ACFAA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10" name="表格 9"/>
          <p:cNvGraphicFramePr/>
          <p:nvPr>
            <p:custDataLst>
              <p:tags r:id="rId1"/>
            </p:custDataLst>
          </p:nvPr>
        </p:nvGraphicFramePr>
        <p:xfrm>
          <a:off x="6985" y="635"/>
          <a:ext cx="334645" cy="515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645"/>
              </a:tblGrid>
              <a:tr h="73977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chemeClr val="tx1"/>
                          </a:solidFill>
                        </a:rPr>
                        <a:t>情境导入</a:t>
                      </a:r>
                      <a:endParaRPr lang="zh-CN" altLang="en-US" sz="1015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279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chemeClr val="tx1"/>
                          </a:solidFill>
                        </a:rPr>
                        <a:t>任务一</a:t>
                      </a:r>
                      <a:endParaRPr lang="zh-CN" altLang="en-US" sz="1015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215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rgbClr val="FF0000"/>
                          </a:solidFill>
                        </a:rPr>
                        <a:t>任务二</a:t>
                      </a:r>
                      <a:endParaRPr lang="zh-CN" altLang="en-US" sz="1015" b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152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任务三</a:t>
                      </a:r>
                      <a:endParaRPr lang="zh-CN" altLang="en-US" sz="1015" b="0"/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977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展示评价</a:t>
                      </a:r>
                      <a:endParaRPr lang="zh-CN" altLang="en-US" sz="1015" b="0"/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4041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归纳总结</a:t>
                      </a:r>
                      <a:endParaRPr lang="zh-CN" altLang="en-US" sz="1015" b="0"/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977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拓展应用</a:t>
                      </a:r>
                      <a:endParaRPr lang="zh-CN" altLang="en-US" sz="1015" b="0"/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0285" y="2958465"/>
            <a:ext cx="3086100" cy="866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1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1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1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9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16" dur="1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mph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Rot by="21600000">
                                      <p:cBhvr>
                                        <p:cTn id="22" dur="1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" presetClass="entr" presetSubtype="9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8" presetClass="emph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21600000">
                                      <p:cBhvr>
                                        <p:cTn id="28" dur="1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23" grpId="1" bldLvl="0" animBg="1"/>
      <p:bldP spid="24" grpId="0"/>
      <p:bldP spid="25" grpId="0"/>
      <p:bldP spid="39" grpId="0" bldLvl="0" animBg="1"/>
      <p:bldP spid="39" grpId="1" bldLvl="0" animBg="1"/>
      <p:bldP spid="40" grpId="0" bldLvl="0" animBg="1"/>
      <p:bldP spid="40" grpId="1" bldLvl="0" animBg="1"/>
      <p:bldP spid="41" grpId="0" bldLvl="0" animBg="1"/>
      <p:bldP spid="41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表格 8"/>
          <p:cNvGraphicFramePr/>
          <p:nvPr>
            <p:custDataLst>
              <p:tags r:id="rId1"/>
            </p:custDataLst>
          </p:nvPr>
        </p:nvGraphicFramePr>
        <p:xfrm>
          <a:off x="0" y="0"/>
          <a:ext cx="7912100" cy="360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2420"/>
                <a:gridCol w="1582420"/>
                <a:gridCol w="1582420"/>
                <a:gridCol w="1582420"/>
                <a:gridCol w="1582420"/>
              </a:tblGrid>
              <a:tr h="36004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500">
                          <a:solidFill>
                            <a:schemeClr val="tx1"/>
                          </a:solidFill>
                        </a:rPr>
                        <a:t>本单元位置</a:t>
                      </a:r>
                      <a:endParaRPr lang="zh-CN" altLang="zh-CN" sz="150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500">
                          <a:solidFill>
                            <a:srgbClr val="FF0000"/>
                          </a:solidFill>
                        </a:rPr>
                        <a:t>单元教学目标</a:t>
                      </a:r>
                      <a:endParaRPr lang="zh-CN" altLang="en-US" sz="150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500">
                          <a:solidFill>
                            <a:schemeClr val="tx1"/>
                          </a:solidFill>
                        </a:rPr>
                        <a:t>教学过程安排</a:t>
                      </a:r>
                      <a:endParaRPr lang="zh-CN" altLang="en-US" sz="15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500">
                          <a:solidFill>
                            <a:schemeClr val="tx1"/>
                          </a:solidFill>
                        </a:rPr>
                        <a:t>课前准备</a:t>
                      </a:r>
                      <a:endParaRPr lang="zh-CN" altLang="en-US" sz="15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500">
                          <a:solidFill>
                            <a:schemeClr val="tx1"/>
                          </a:solidFill>
                        </a:rPr>
                        <a:t>教学实施</a:t>
                      </a:r>
                      <a:endParaRPr lang="zh-CN" altLang="en-US" sz="15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3" name="组合 2"/>
          <p:cNvGrpSpPr/>
          <p:nvPr/>
        </p:nvGrpSpPr>
        <p:grpSpPr>
          <a:xfrm>
            <a:off x="1047115" y="837565"/>
            <a:ext cx="6825006" cy="988060"/>
            <a:chOff x="1649" y="1605"/>
            <a:chExt cx="10454" cy="1556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3124" y="1645"/>
              <a:ext cx="8964" cy="1421"/>
            </a:xfrm>
            <a:prstGeom prst="rect">
              <a:avLst/>
            </a:prstGeom>
            <a:noFill/>
            <a:ln w="12700">
              <a:solidFill>
                <a:srgbClr val="FF6600"/>
              </a:solidFill>
              <a:prstDash val="dash"/>
              <a:miter lim="800000"/>
            </a:ln>
          </p:spPr>
          <p:txBody>
            <a:bodyPr wrap="none" anchor="ctr"/>
            <a:p>
              <a:endParaRPr lang="zh-CN" altLang="en-US" b="0">
                <a:solidFill>
                  <a:schemeClr val="tx1"/>
                </a:solidFill>
              </a:endParaRPr>
            </a:p>
          </p:txBody>
        </p:sp>
        <p:sp>
          <p:nvSpPr>
            <p:cNvPr id="8" name="Rectangle 174"/>
            <p:cNvSpPr>
              <a:spLocks noChangeArrowheads="1"/>
            </p:cNvSpPr>
            <p:nvPr/>
          </p:nvSpPr>
          <p:spPr bwMode="auto">
            <a:xfrm>
              <a:off x="1649" y="1605"/>
              <a:ext cx="1842" cy="1556"/>
            </a:xfrm>
            <a:prstGeom prst="rect">
              <a:avLst/>
            </a:prstGeom>
            <a:solidFill>
              <a:srgbClr val="E49514"/>
            </a:solidFill>
            <a:ln w="12700">
              <a:noFill/>
              <a:miter lim="800000"/>
            </a:ln>
          </p:spPr>
          <p:txBody>
            <a:bodyPr wrap="none" anchor="ctr"/>
            <a:p>
              <a:endParaRPr lang="zh-CN" altLang="en-US" b="0">
                <a:solidFill>
                  <a:schemeClr val="tx1"/>
                </a:solidFill>
              </a:endParaRPr>
            </a:p>
          </p:txBody>
        </p:sp>
        <p:sp>
          <p:nvSpPr>
            <p:cNvPr id="6" name="Rectangle 177"/>
            <p:cNvSpPr/>
            <p:nvPr/>
          </p:nvSpPr>
          <p:spPr>
            <a:xfrm>
              <a:off x="1885" y="2192"/>
              <a:ext cx="1368" cy="47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algn="ctr"/>
              <a:r>
                <a:rPr lang="zh-CN" altLang="en-US" noProof="1" smtClean="0">
                  <a:solidFill>
                    <a:srgbClr val="FFFFFF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ea typeface="黑体" panose="02010609060101010101" charset="-122"/>
                  <a:sym typeface="+mn-ea"/>
                </a:rPr>
                <a:t>知识目标</a:t>
              </a:r>
              <a:endParaRPr lang="zh-CN" altLang="en-US" noProof="1">
                <a:solidFill>
                  <a:srgbClr val="FFFFFF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黑体" panose="02010609060101010101" charset="-122"/>
                <a:sym typeface="+mn-ea"/>
              </a:endParaRPr>
            </a:p>
          </p:txBody>
        </p:sp>
        <p:sp>
          <p:nvSpPr>
            <p:cNvPr id="7" name="Rectangle 180"/>
            <p:cNvSpPr>
              <a:spLocks noChangeArrowheads="1"/>
            </p:cNvSpPr>
            <p:nvPr/>
          </p:nvSpPr>
          <p:spPr bwMode="auto">
            <a:xfrm>
              <a:off x="3481" y="1929"/>
              <a:ext cx="8622" cy="111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noAutofit/>
            </a:bodyPr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sz="1200" dirty="0" smtClean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1.了解收音机的基本组成及各个部分作用，能够完成收音机的连接和焊接 </a:t>
              </a:r>
              <a:endParaRPr sz="12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endParaRPr>
            </a:p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sz="1200" dirty="0" smtClean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2.掌握电路的物理量电流、电压，会用万用表完成基本物理量的测量方法</a:t>
              </a:r>
              <a:endParaRPr sz="12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endParaRPr>
            </a:p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sz="1200" dirty="0" smtClean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3.能够识别收音机中三极管的作用，掌握用万用表检测三极管元件的方法；</a:t>
              </a:r>
              <a:endParaRPr sz="12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047115" y="2106295"/>
            <a:ext cx="6816090" cy="1070610"/>
            <a:chOff x="1649" y="3647"/>
            <a:chExt cx="10440" cy="2754"/>
          </a:xfrm>
        </p:grpSpPr>
        <p:sp>
          <p:nvSpPr>
            <p:cNvPr id="17" name="Rectangle 4"/>
            <p:cNvSpPr>
              <a:spLocks noChangeArrowheads="1"/>
            </p:cNvSpPr>
            <p:nvPr/>
          </p:nvSpPr>
          <p:spPr bwMode="auto">
            <a:xfrm>
              <a:off x="3124" y="3688"/>
              <a:ext cx="8965" cy="2672"/>
            </a:xfrm>
            <a:prstGeom prst="rect">
              <a:avLst/>
            </a:prstGeom>
            <a:noFill/>
            <a:ln w="12700">
              <a:solidFill>
                <a:srgbClr val="339966"/>
              </a:solidFill>
              <a:prstDash val="dash"/>
              <a:miter lim="800000"/>
            </a:ln>
          </p:spPr>
          <p:txBody>
            <a:bodyPr wrap="none" anchor="ctr"/>
            <a:p>
              <a:endParaRPr lang="zh-CN" altLang="en-US" b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5"/>
            <p:cNvSpPr>
              <a:spLocks noChangeArrowheads="1"/>
            </p:cNvSpPr>
            <p:nvPr/>
          </p:nvSpPr>
          <p:spPr bwMode="auto">
            <a:xfrm>
              <a:off x="1649" y="3647"/>
              <a:ext cx="1842" cy="2754"/>
            </a:xfrm>
            <a:prstGeom prst="rect">
              <a:avLst/>
            </a:prstGeom>
            <a:solidFill>
              <a:srgbClr val="5EB4B4"/>
            </a:solidFill>
            <a:ln w="12700">
              <a:noFill/>
              <a:miter lim="800000"/>
            </a:ln>
          </p:spPr>
          <p:txBody>
            <a:bodyPr wrap="none" anchor="ctr"/>
            <a:p>
              <a:endParaRPr lang="zh-CN" altLang="en-US" b="0">
                <a:solidFill>
                  <a:schemeClr val="tx1"/>
                </a:solidFill>
              </a:endParaRPr>
            </a:p>
          </p:txBody>
        </p:sp>
        <p:sp>
          <p:nvSpPr>
            <p:cNvPr id="19" name="Rectangle 178"/>
            <p:cNvSpPr>
              <a:spLocks noChangeArrowheads="1"/>
            </p:cNvSpPr>
            <p:nvPr/>
          </p:nvSpPr>
          <p:spPr bwMode="auto">
            <a:xfrm>
              <a:off x="1885" y="4645"/>
              <a:ext cx="1368" cy="76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p>
              <a:pPr algn="ctr"/>
              <a:r>
                <a:rPr lang="zh-CN" altLang="en-US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黑体" panose="02010609060101010101" charset="-122"/>
                </a:rPr>
                <a:t>能力目标</a:t>
              </a:r>
              <a:endParaRPr lang="zh-CN" alt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anose="02010609060101010101" charset="-122"/>
              </a:endParaRPr>
            </a:p>
          </p:txBody>
        </p:sp>
        <p:sp>
          <p:nvSpPr>
            <p:cNvPr id="20" name="Rectangle 181"/>
            <p:cNvSpPr>
              <a:spLocks noChangeArrowheads="1"/>
            </p:cNvSpPr>
            <p:nvPr/>
          </p:nvSpPr>
          <p:spPr bwMode="auto">
            <a:xfrm>
              <a:off x="3535" y="3803"/>
              <a:ext cx="8553" cy="213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dirty="0" smtClean="0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1.通过仿真，学生掌握示波器检测收音机电路的步骤，具备电路分析的能力；</a:t>
              </a:r>
              <a:endParaRPr lang="zh-CN" altLang="en-US" sz="1200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endParaRPr>
            </a:p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dirty="0" smtClean="0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2.通过观看操作视频，学生能够深刻理解科学的严谨性，具备用理性思维思考问题的能力</a:t>
              </a:r>
              <a:endParaRPr lang="zh-CN" altLang="en-US" sz="1200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endParaRPr>
            </a:p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dirty="0" smtClean="0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3.学生具备三极管元件的识别和检测能力</a:t>
              </a:r>
              <a:endParaRPr lang="zh-CN" altLang="en-US" sz="1200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046480" y="3500425"/>
            <a:ext cx="6947419" cy="1112270"/>
            <a:chOff x="1621" y="5198"/>
            <a:chExt cx="10700" cy="1606"/>
          </a:xfrm>
        </p:grpSpPr>
        <p:sp>
          <p:nvSpPr>
            <p:cNvPr id="32" name="Rectangle 5"/>
            <p:cNvSpPr>
              <a:spLocks noChangeArrowheads="1"/>
            </p:cNvSpPr>
            <p:nvPr/>
          </p:nvSpPr>
          <p:spPr bwMode="auto">
            <a:xfrm>
              <a:off x="3141" y="5243"/>
              <a:ext cx="8978" cy="1561"/>
            </a:xfrm>
            <a:prstGeom prst="rect">
              <a:avLst/>
            </a:prstGeom>
            <a:noFill/>
            <a:ln w="12700">
              <a:solidFill>
                <a:srgbClr val="336699"/>
              </a:solidFill>
              <a:prstDash val="dash"/>
              <a:miter lim="800000"/>
            </a:ln>
          </p:spPr>
          <p:txBody>
            <a:bodyPr wrap="none" anchor="ctr"/>
            <a:p>
              <a:endParaRPr lang="zh-CN" altLang="en-US" b="0">
                <a:solidFill>
                  <a:schemeClr val="tx1"/>
                </a:solidFill>
              </a:endParaRPr>
            </a:p>
          </p:txBody>
        </p:sp>
        <p:sp>
          <p:nvSpPr>
            <p:cNvPr id="33" name="Rectangle 176"/>
            <p:cNvSpPr>
              <a:spLocks noChangeArrowheads="1"/>
            </p:cNvSpPr>
            <p:nvPr/>
          </p:nvSpPr>
          <p:spPr bwMode="auto">
            <a:xfrm>
              <a:off x="1621" y="5198"/>
              <a:ext cx="1842" cy="1583"/>
            </a:xfrm>
            <a:prstGeom prst="rect">
              <a:avLst/>
            </a:prstGeom>
            <a:solidFill>
              <a:srgbClr val="62D862"/>
            </a:solidFill>
            <a:ln w="12700">
              <a:noFill/>
              <a:miter lim="800000"/>
            </a:ln>
          </p:spPr>
          <p:txBody>
            <a:bodyPr wrap="none" anchor="ctr"/>
            <a:p>
              <a:endParaRPr lang="zh-CN" altLang="en-US" b="0">
                <a:solidFill>
                  <a:schemeClr val="tx1"/>
                </a:solidFill>
              </a:endParaRPr>
            </a:p>
          </p:txBody>
        </p:sp>
        <p:sp>
          <p:nvSpPr>
            <p:cNvPr id="34" name="Rectangle 179"/>
            <p:cNvSpPr>
              <a:spLocks noChangeArrowheads="1"/>
            </p:cNvSpPr>
            <p:nvPr/>
          </p:nvSpPr>
          <p:spPr bwMode="auto">
            <a:xfrm>
              <a:off x="1902" y="5713"/>
              <a:ext cx="1368" cy="4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p>
              <a:pPr algn="ctr"/>
              <a:r>
                <a:rPr lang="zh-CN" altLang="en-US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黑体" panose="02010609060101010101" charset="-122"/>
                </a:rPr>
                <a:t>素质目标</a:t>
              </a:r>
              <a:endParaRPr lang="zh-CN" alt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anose="02010609060101010101" charset="-122"/>
              </a:endParaRPr>
            </a:p>
          </p:txBody>
        </p:sp>
        <p:sp>
          <p:nvSpPr>
            <p:cNvPr id="35" name="Rectangle 182"/>
            <p:cNvSpPr>
              <a:spLocks noChangeArrowheads="1"/>
            </p:cNvSpPr>
            <p:nvPr/>
          </p:nvSpPr>
          <p:spPr bwMode="auto">
            <a:xfrm>
              <a:off x="3464" y="5304"/>
              <a:ext cx="8857" cy="14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p>
              <a:pPr marL="0" lvl="0" algn="l" eaLnBrk="0" hangingPunct="0">
                <a:lnSpc>
                  <a:spcPct val="100000"/>
                </a:lnSpc>
                <a:buClrTx/>
                <a:buNone/>
              </a:pPr>
              <a:r>
                <a:rPr sz="1200" dirty="0">
                  <a:latin typeface="宋体" panose="02010600030101010101" pitchFamily="2" charset="-122"/>
                  <a:sym typeface="+mn-ea"/>
                </a:rPr>
                <a:t>1.学生通过检测操作，掌握仪器仪表（万用表）的使用能力</a:t>
              </a:r>
              <a:endParaRPr sz="1200" dirty="0">
                <a:latin typeface="宋体" panose="02010600030101010101" pitchFamily="2" charset="-122"/>
                <a:sym typeface="+mn-ea"/>
              </a:endParaRPr>
            </a:p>
            <a:p>
              <a:pPr marL="0" lvl="0" algn="l" eaLnBrk="0" hangingPunct="0">
                <a:lnSpc>
                  <a:spcPct val="100000"/>
                </a:lnSpc>
                <a:buClrTx/>
                <a:buNone/>
              </a:pPr>
              <a:r>
                <a:rPr sz="1200" dirty="0">
                  <a:latin typeface="宋体" panose="02010600030101010101" pitchFamily="2" charset="-122"/>
                  <a:sym typeface="+mn-ea"/>
                </a:rPr>
                <a:t>2.通过具体电路模型的建立，不断规范学生正确使用图形符号，完成电路图的设计，提升严谨的工作态度</a:t>
              </a:r>
              <a:endParaRPr sz="1200" dirty="0">
                <a:latin typeface="宋体" panose="02010600030101010101" pitchFamily="2" charset="-122"/>
                <a:sym typeface="+mn-ea"/>
              </a:endParaRPr>
            </a:p>
            <a:p>
              <a:pPr marL="0" lvl="0" algn="l" eaLnBrk="0" hangingPunct="0">
                <a:lnSpc>
                  <a:spcPct val="100000"/>
                </a:lnSpc>
                <a:buClrTx/>
                <a:buNone/>
              </a:pPr>
              <a:r>
                <a:rPr sz="1200" dirty="0">
                  <a:latin typeface="宋体" panose="02010600030101010101" pitchFamily="2" charset="-122"/>
                  <a:sym typeface="+mn-ea"/>
                </a:rPr>
                <a:t>3.面对实际工作任务，学生能够明确工作任务，分解制定合理的工作计划，逐步领会、学习和掌握独立工作的能力。</a:t>
              </a:r>
              <a:endParaRPr sz="1200" dirty="0">
                <a:latin typeface="宋体" panose="02010600030101010101" pitchFamily="2" charset="-122"/>
                <a:sym typeface="+mn-ea"/>
              </a:endParaRPr>
            </a:p>
          </p:txBody>
        </p:sp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Rectangle 30"/>
          <p:cNvSpPr/>
          <p:nvPr/>
        </p:nvSpPr>
        <p:spPr>
          <a:xfrm>
            <a:off x="1143000" y="0"/>
            <a:ext cx="6858000" cy="5143500"/>
          </a:xfrm>
          <a:prstGeom prst="rect">
            <a:avLst/>
          </a:prstGeom>
          <a:gradFill rotWithShape="0">
            <a:gsLst>
              <a:gs pos="0">
                <a:srgbClr val="2F7647"/>
              </a:gs>
              <a:gs pos="50000">
                <a:srgbClr val="66FF99"/>
              </a:gs>
              <a:gs pos="100000">
                <a:srgbClr val="2F7647"/>
              </a:gs>
            </a:gsLst>
            <a:lin ang="18900000" scaled="1"/>
            <a:tileRect/>
          </a:gradFill>
          <a:ln w="381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lg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zh-CN" altLang="en-US" sz="1800" dirty="0"/>
          </a:p>
        </p:txBody>
      </p:sp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1143000" y="1113235"/>
          <a:ext cx="6858000" cy="3820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9029700" imgH="4933950" progId="AutoCAD.Drawing.15">
                  <p:embed/>
                </p:oleObj>
              </mc:Choice>
              <mc:Fallback>
                <p:oleObj name="" r:id="rId1" imgW="9029700" imgH="4933950" progId="AutoCAD.Drawing.15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rcRect t="8086" r="10001"/>
                      <a:stretch>
                        <a:fillRect/>
                      </a:stretch>
                    </p:blipFill>
                    <p:spPr>
                      <a:xfrm>
                        <a:off x="1143000" y="1113235"/>
                        <a:ext cx="6858000" cy="38207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2" name="Rectangle 5"/>
          <p:cNvSpPr/>
          <p:nvPr/>
        </p:nvSpPr>
        <p:spPr>
          <a:xfrm>
            <a:off x="3493294" y="-300037"/>
            <a:ext cx="6858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zh-CN" altLang="en-US" sz="1800" dirty="0"/>
          </a:p>
        </p:txBody>
      </p:sp>
      <p:sp>
        <p:nvSpPr>
          <p:cNvPr id="27653" name="Text Box 7"/>
          <p:cNvSpPr txBox="1"/>
          <p:nvPr/>
        </p:nvSpPr>
        <p:spPr>
          <a:xfrm>
            <a:off x="1143000" y="134541"/>
            <a:ext cx="4957763" cy="598805"/>
          </a:xfrm>
          <a:prstGeom prst="rect">
            <a:avLst/>
          </a:prstGeom>
          <a:noFill/>
          <a:ln w="3175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zh-CN" altLang="en-US" sz="2700" b="1" dirty="0">
                <a:solidFill>
                  <a:srgbClr val="0000FF"/>
                </a:solidFill>
                <a:latin typeface="宋体" panose="02010600030101010101" pitchFamily="2" charset="-122"/>
              </a:rPr>
              <a:t>六管式调幅收音机电原理图</a:t>
            </a:r>
            <a:r>
              <a:rPr lang="zh-CN" altLang="en-US" sz="3300" b="1" dirty="0">
                <a:solidFill>
                  <a:srgbClr val="FF6600"/>
                </a:solidFill>
              </a:rPr>
              <a:t> </a:t>
            </a:r>
            <a:endParaRPr lang="zh-CN" altLang="en-US" sz="3300" b="1" dirty="0">
              <a:solidFill>
                <a:srgbClr val="FF6600"/>
              </a:solidFill>
            </a:endParaRPr>
          </a:p>
        </p:txBody>
      </p:sp>
      <p:sp>
        <p:nvSpPr>
          <p:cNvPr id="11272" name="AutoShape 8"/>
          <p:cNvSpPr/>
          <p:nvPr/>
        </p:nvSpPr>
        <p:spPr>
          <a:xfrm>
            <a:off x="1657350" y="3886200"/>
            <a:ext cx="228600" cy="791766"/>
          </a:xfrm>
          <a:prstGeom prst="upArrow">
            <a:avLst>
              <a:gd name="adj1" fmla="val 50000"/>
              <a:gd name="adj2" fmla="val 86588"/>
            </a:avLst>
          </a:prstGeom>
          <a:solidFill>
            <a:schemeClr val="accent1"/>
          </a:solidFill>
          <a:ln w="317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zh-CN" altLang="en-US" sz="1800" dirty="0"/>
          </a:p>
        </p:txBody>
      </p:sp>
      <p:sp>
        <p:nvSpPr>
          <p:cNvPr id="11273" name="AutoShape 9"/>
          <p:cNvSpPr/>
          <p:nvPr/>
        </p:nvSpPr>
        <p:spPr>
          <a:xfrm>
            <a:off x="2571750" y="3771900"/>
            <a:ext cx="285750" cy="959644"/>
          </a:xfrm>
          <a:prstGeom prst="upArrow">
            <a:avLst>
              <a:gd name="adj1" fmla="val 50000"/>
              <a:gd name="adj2" fmla="val 83958"/>
            </a:avLst>
          </a:prstGeom>
          <a:solidFill>
            <a:srgbClr val="FFFF99"/>
          </a:solidFill>
          <a:ln w="317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zh-CN" altLang="en-US" sz="1800" dirty="0"/>
          </a:p>
        </p:txBody>
      </p:sp>
      <p:sp>
        <p:nvSpPr>
          <p:cNvPr id="11274" name="AutoShape 10"/>
          <p:cNvSpPr/>
          <p:nvPr/>
        </p:nvSpPr>
        <p:spPr>
          <a:xfrm>
            <a:off x="3600450" y="3714750"/>
            <a:ext cx="342900" cy="1016794"/>
          </a:xfrm>
          <a:prstGeom prst="upArrow">
            <a:avLst>
              <a:gd name="adj1" fmla="val 50000"/>
              <a:gd name="adj2" fmla="val 74131"/>
            </a:avLst>
          </a:prstGeom>
          <a:solidFill>
            <a:srgbClr val="FF3300"/>
          </a:solidFill>
          <a:ln w="317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zh-CN" altLang="en-US" sz="1800" dirty="0"/>
          </a:p>
        </p:txBody>
      </p:sp>
      <p:sp>
        <p:nvSpPr>
          <p:cNvPr id="11275" name="AutoShape 11"/>
          <p:cNvSpPr/>
          <p:nvPr/>
        </p:nvSpPr>
        <p:spPr>
          <a:xfrm>
            <a:off x="4400550" y="3711179"/>
            <a:ext cx="364331" cy="1020365"/>
          </a:xfrm>
          <a:prstGeom prst="upArrow">
            <a:avLst>
              <a:gd name="adj1" fmla="val 50000"/>
              <a:gd name="adj2" fmla="val 70016"/>
            </a:avLst>
          </a:prstGeom>
          <a:solidFill>
            <a:srgbClr val="FF3300"/>
          </a:solidFill>
          <a:ln w="317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zh-CN" altLang="en-US" sz="1800" dirty="0"/>
          </a:p>
        </p:txBody>
      </p:sp>
      <p:sp>
        <p:nvSpPr>
          <p:cNvPr id="11276" name="AutoShape 12"/>
          <p:cNvSpPr/>
          <p:nvPr/>
        </p:nvSpPr>
        <p:spPr>
          <a:xfrm>
            <a:off x="4950619" y="3482579"/>
            <a:ext cx="192881" cy="1248965"/>
          </a:xfrm>
          <a:prstGeom prst="upArrow">
            <a:avLst>
              <a:gd name="adj1" fmla="val 50000"/>
              <a:gd name="adj2" fmla="val 161882"/>
            </a:avLst>
          </a:prstGeom>
          <a:solidFill>
            <a:schemeClr val="accent1"/>
          </a:solidFill>
          <a:ln w="317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zh-CN" altLang="en-US" sz="1800" dirty="0"/>
          </a:p>
        </p:txBody>
      </p:sp>
      <p:sp>
        <p:nvSpPr>
          <p:cNvPr id="11277" name="AutoShape 13"/>
          <p:cNvSpPr/>
          <p:nvPr/>
        </p:nvSpPr>
        <p:spPr>
          <a:xfrm>
            <a:off x="5651897" y="3436144"/>
            <a:ext cx="283369" cy="1241822"/>
          </a:xfrm>
          <a:prstGeom prst="upArrow">
            <a:avLst>
              <a:gd name="adj1" fmla="val 50000"/>
              <a:gd name="adj2" fmla="val 109558"/>
            </a:avLst>
          </a:prstGeom>
          <a:solidFill>
            <a:srgbClr val="66FFFF"/>
          </a:solidFill>
          <a:ln w="317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zh-CN" altLang="en-US" sz="1800" dirty="0"/>
          </a:p>
        </p:txBody>
      </p:sp>
      <p:sp>
        <p:nvSpPr>
          <p:cNvPr id="11279" name="AutoShape 15"/>
          <p:cNvSpPr/>
          <p:nvPr/>
        </p:nvSpPr>
        <p:spPr>
          <a:xfrm>
            <a:off x="6340079" y="3714750"/>
            <a:ext cx="269081" cy="963216"/>
          </a:xfrm>
          <a:prstGeom prst="upArrow">
            <a:avLst>
              <a:gd name="adj1" fmla="val 50000"/>
              <a:gd name="adj2" fmla="val 89491"/>
            </a:avLst>
          </a:prstGeom>
          <a:solidFill>
            <a:srgbClr val="66FFFF"/>
          </a:solidFill>
          <a:ln w="317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zh-CN" altLang="en-US" sz="1800" dirty="0"/>
          </a:p>
        </p:txBody>
      </p:sp>
      <p:grpSp>
        <p:nvGrpSpPr>
          <p:cNvPr id="2" name="Group 31"/>
          <p:cNvGrpSpPr/>
          <p:nvPr/>
        </p:nvGrpSpPr>
        <p:grpSpPr>
          <a:xfrm>
            <a:off x="6286500" y="214313"/>
            <a:ext cx="1052391" cy="1560910"/>
            <a:chOff x="4875" y="1570"/>
            <a:chExt cx="802" cy="1357"/>
          </a:xfrm>
        </p:grpSpPr>
        <p:sp>
          <p:nvSpPr>
            <p:cNvPr id="27668" name="Text Box 20"/>
            <p:cNvSpPr txBox="1"/>
            <p:nvPr/>
          </p:nvSpPr>
          <p:spPr>
            <a:xfrm>
              <a:off x="4875" y="1570"/>
              <a:ext cx="802" cy="381"/>
            </a:xfrm>
            <a:prstGeom prst="rect">
              <a:avLst/>
            </a:prstGeom>
            <a:solidFill>
              <a:srgbClr val="0000FF"/>
            </a:solidFill>
            <a:ln w="38100">
              <a:noFill/>
            </a:ln>
          </p:spPr>
          <p:txBody>
            <a:bodyPr wrap="none" lIns="67500" tIns="35100" rIns="67500" bIns="3510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r>
                <a:rPr lang="zh-CN" altLang="en-US" sz="2400" b="1" dirty="0">
                  <a:solidFill>
                    <a:schemeClr val="bg1"/>
                  </a:solidFill>
                </a:rPr>
                <a:t>扬声器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27669" name="AutoShape 21"/>
            <p:cNvSpPr/>
            <p:nvPr/>
          </p:nvSpPr>
          <p:spPr>
            <a:xfrm rot="-940724">
              <a:off x="5249" y="1904"/>
              <a:ext cx="249" cy="1023"/>
            </a:xfrm>
            <a:prstGeom prst="downArrow">
              <a:avLst>
                <a:gd name="adj1" fmla="val 50203"/>
                <a:gd name="adj2" fmla="val 89301"/>
              </a:avLst>
            </a:prstGeom>
            <a:solidFill>
              <a:srgbClr val="0000FF"/>
            </a:solidFill>
            <a:ln w="38100">
              <a:noFill/>
            </a:ln>
          </p:spPr>
          <p:txBody>
            <a:bodyPr wrap="none" lIns="67500" tIns="35100" rIns="67500" bIns="35100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endParaRPr lang="zh-CN" altLang="en-US" sz="1800" dirty="0"/>
            </a:p>
          </p:txBody>
        </p:sp>
      </p:grpSp>
      <p:sp>
        <p:nvSpPr>
          <p:cNvPr id="11287" name="AutoShape 23"/>
          <p:cNvSpPr/>
          <p:nvPr/>
        </p:nvSpPr>
        <p:spPr>
          <a:xfrm>
            <a:off x="1331119" y="1329929"/>
            <a:ext cx="2052638" cy="835819"/>
          </a:xfrm>
          <a:prstGeom prst="wedgeEllipseCallout">
            <a:avLst>
              <a:gd name="adj1" fmla="val -6810"/>
              <a:gd name="adj2" fmla="val 138769"/>
            </a:avLst>
          </a:prstGeom>
          <a:solidFill>
            <a:srgbClr val="FF00FF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lg"/>
          </a:ln>
        </p:spPr>
        <p:txBody>
          <a:bodyPr lIns="67500" tIns="35100" rIns="67500" bIns="3510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zh-CN" altLang="en-US" sz="2400" b="1" dirty="0"/>
              <a:t>磁性天线</a:t>
            </a:r>
            <a:endParaRPr lang="zh-CN" altLang="en-US" sz="2400" b="1" dirty="0"/>
          </a:p>
        </p:txBody>
      </p:sp>
      <p:sp>
        <p:nvSpPr>
          <p:cNvPr id="11289" name="AutoShape 25"/>
          <p:cNvSpPr/>
          <p:nvPr/>
        </p:nvSpPr>
        <p:spPr>
          <a:xfrm>
            <a:off x="3869531" y="2625329"/>
            <a:ext cx="2214563" cy="485775"/>
          </a:xfrm>
          <a:prstGeom prst="wedgeRectCallout">
            <a:avLst>
              <a:gd name="adj1" fmla="val -76986"/>
              <a:gd name="adj2" fmla="val 93569"/>
            </a:avLst>
          </a:prstGeom>
          <a:solidFill>
            <a:srgbClr val="800080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lg"/>
          </a:ln>
        </p:spPr>
        <p:txBody>
          <a:bodyPr lIns="67500" tIns="35100" rIns="67500" bIns="3510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chemeClr val="bg1"/>
                </a:solidFill>
              </a:rPr>
              <a:t>本机振荡线圈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27664" name="AutoShape 27"/>
          <p:cNvSpPr/>
          <p:nvPr/>
        </p:nvSpPr>
        <p:spPr>
          <a:xfrm>
            <a:off x="4411266" y="696516"/>
            <a:ext cx="1458515" cy="366713"/>
          </a:xfrm>
          <a:prstGeom prst="wedgeRectCallout">
            <a:avLst>
              <a:gd name="adj1" fmla="val -79190"/>
              <a:gd name="adj2" fmla="val 436824"/>
            </a:avLst>
          </a:prstGeom>
          <a:solidFill>
            <a:srgbClr val="FF0000"/>
          </a:solidFill>
          <a:ln w="3810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lg"/>
          </a:ln>
        </p:spPr>
        <p:txBody>
          <a:bodyPr lIns="67500" tIns="35100" rIns="67500" bIns="3510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zh-CN" altLang="zh-CN" sz="1800" dirty="0"/>
          </a:p>
        </p:txBody>
      </p:sp>
      <p:sp>
        <p:nvSpPr>
          <p:cNvPr id="27665" name="AutoShape 28"/>
          <p:cNvSpPr/>
          <p:nvPr/>
        </p:nvSpPr>
        <p:spPr>
          <a:xfrm>
            <a:off x="5004197" y="750094"/>
            <a:ext cx="1187053" cy="313135"/>
          </a:xfrm>
          <a:prstGeom prst="wedgeRectCallout">
            <a:avLst>
              <a:gd name="adj1" fmla="val -70181"/>
              <a:gd name="adj2" fmla="val 455944"/>
            </a:avLst>
          </a:prstGeom>
          <a:solidFill>
            <a:srgbClr val="FF0000"/>
          </a:solidFill>
          <a:ln w="3810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lg"/>
          </a:ln>
        </p:spPr>
        <p:txBody>
          <a:bodyPr lIns="67500" tIns="35100" rIns="67500" bIns="3510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zh-CN" altLang="zh-CN" sz="1800" dirty="0"/>
          </a:p>
        </p:txBody>
      </p:sp>
      <p:sp>
        <p:nvSpPr>
          <p:cNvPr id="27666" name="AutoShape 26"/>
          <p:cNvSpPr/>
          <p:nvPr/>
        </p:nvSpPr>
        <p:spPr>
          <a:xfrm>
            <a:off x="3977879" y="696516"/>
            <a:ext cx="2214563" cy="420290"/>
          </a:xfrm>
          <a:prstGeom prst="wedgeRectCallout">
            <a:avLst>
              <a:gd name="adj1" fmla="val -16060"/>
              <a:gd name="adj2" fmla="val 50634"/>
            </a:avLst>
          </a:prstGeom>
          <a:solidFill>
            <a:srgbClr val="FF0000"/>
          </a:solidFill>
          <a:ln w="3810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lg"/>
          </a:ln>
        </p:spPr>
        <p:txBody>
          <a:bodyPr lIns="67500" tIns="35100" rIns="67500" bIns="3510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zh-CN" altLang="en-US" sz="2100" b="1" dirty="0"/>
              <a:t>二级中频变压器</a:t>
            </a:r>
            <a:endParaRPr lang="zh-CN" altLang="en-US" sz="2100" b="1" dirty="0"/>
          </a:p>
        </p:txBody>
      </p:sp>
      <p:sp>
        <p:nvSpPr>
          <p:cNvPr id="11270" name="Text Box 6"/>
          <p:cNvSpPr txBox="1"/>
          <p:nvPr/>
        </p:nvSpPr>
        <p:spPr>
          <a:xfrm>
            <a:off x="1143000" y="4713685"/>
            <a:ext cx="6858000" cy="368300"/>
          </a:xfrm>
          <a:prstGeom prst="rect">
            <a:avLst/>
          </a:prstGeom>
          <a:solidFill>
            <a:srgbClr val="CCECFF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rgbClr val="FF3300"/>
                </a:solidFill>
              </a:rPr>
              <a:t>输入回路</a:t>
            </a:r>
            <a:r>
              <a:rPr lang="zh-CN" altLang="en-US" sz="1800" b="1" dirty="0"/>
              <a:t>            </a:t>
            </a:r>
            <a:r>
              <a:rPr lang="zh-CN" altLang="en-US" sz="1800" b="1" dirty="0">
                <a:solidFill>
                  <a:srgbClr val="0000FF"/>
                </a:solidFill>
              </a:rPr>
              <a:t>变频 </a:t>
            </a:r>
            <a:r>
              <a:rPr lang="zh-CN" altLang="en-US" sz="1800" b="1" dirty="0"/>
              <a:t>       </a:t>
            </a:r>
            <a:r>
              <a:rPr lang="zh-CN" altLang="en-US" sz="1800" b="1" dirty="0">
                <a:solidFill>
                  <a:srgbClr val="FF33CC"/>
                </a:solidFill>
              </a:rPr>
              <a:t>中放</a:t>
            </a:r>
            <a:r>
              <a:rPr lang="en-US" altLang="zh-CN" sz="1800" b="1" dirty="0">
                <a:solidFill>
                  <a:srgbClr val="FF33CC"/>
                </a:solidFill>
              </a:rPr>
              <a:t>1</a:t>
            </a:r>
            <a:r>
              <a:rPr lang="en-US" altLang="zh-CN" sz="1800" b="1" dirty="0"/>
              <a:t>        </a:t>
            </a:r>
            <a:r>
              <a:rPr lang="zh-CN" altLang="en-US" sz="1800" b="1" dirty="0">
                <a:solidFill>
                  <a:schemeClr val="tx2"/>
                </a:solidFill>
              </a:rPr>
              <a:t>中放</a:t>
            </a:r>
            <a:r>
              <a:rPr lang="en-US" altLang="zh-CN" sz="1800" b="1" dirty="0">
                <a:solidFill>
                  <a:schemeClr val="tx2"/>
                </a:solidFill>
              </a:rPr>
              <a:t>2 </a:t>
            </a:r>
            <a:r>
              <a:rPr lang="en-US" altLang="zh-CN" sz="1800" b="1" dirty="0"/>
              <a:t> </a:t>
            </a:r>
            <a:r>
              <a:rPr lang="zh-CN" altLang="en-US" sz="1800" b="1" dirty="0">
                <a:solidFill>
                  <a:srgbClr val="FF3300"/>
                </a:solidFill>
              </a:rPr>
              <a:t>检波</a:t>
            </a:r>
            <a:r>
              <a:rPr lang="zh-CN" altLang="en-US" sz="1800" b="1" dirty="0"/>
              <a:t>       </a:t>
            </a:r>
            <a:r>
              <a:rPr lang="zh-CN" altLang="en-US" sz="1800" b="1" dirty="0">
                <a:solidFill>
                  <a:srgbClr val="0000FF"/>
                </a:solidFill>
              </a:rPr>
              <a:t>低放</a:t>
            </a:r>
            <a:r>
              <a:rPr lang="zh-CN" altLang="en-US" sz="1800" b="1" dirty="0"/>
              <a:t>     </a:t>
            </a:r>
            <a:r>
              <a:rPr lang="zh-CN" altLang="en-US" sz="1800" b="1" dirty="0">
                <a:solidFill>
                  <a:schemeClr val="tx2"/>
                </a:solidFill>
              </a:rPr>
              <a:t>功放</a:t>
            </a:r>
            <a:endParaRPr lang="zh-CN" altLang="en-US" sz="1800" b="1" dirty="0">
              <a:solidFill>
                <a:srgbClr val="FF3300"/>
              </a:solidFill>
            </a:endParaRPr>
          </a:p>
        </p:txBody>
      </p:sp>
      <p:graphicFrame>
        <p:nvGraphicFramePr>
          <p:cNvPr id="6" name="表格 5"/>
          <p:cNvGraphicFramePr/>
          <p:nvPr>
            <p:custDataLst>
              <p:tags r:id="rId3"/>
            </p:custDataLst>
          </p:nvPr>
        </p:nvGraphicFramePr>
        <p:xfrm>
          <a:off x="6985" y="635"/>
          <a:ext cx="334645" cy="515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645"/>
              </a:tblGrid>
              <a:tr h="73977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chemeClr val="tx1"/>
                          </a:solidFill>
                        </a:rPr>
                        <a:t>情境导入</a:t>
                      </a:r>
                      <a:endParaRPr lang="zh-CN" altLang="en-US" sz="1015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279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chemeClr val="tx1"/>
                          </a:solidFill>
                        </a:rPr>
                        <a:t>任务一</a:t>
                      </a:r>
                      <a:endParaRPr lang="zh-CN" altLang="en-US" sz="1015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215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rgbClr val="FF0000"/>
                          </a:solidFill>
                        </a:rPr>
                        <a:t>任务二</a:t>
                      </a:r>
                      <a:endParaRPr lang="zh-CN" altLang="en-US" sz="1015" b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152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任务三</a:t>
                      </a:r>
                      <a:endParaRPr lang="zh-CN" altLang="en-US" sz="1015" b="0"/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977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展示评价</a:t>
                      </a:r>
                      <a:endParaRPr lang="zh-CN" altLang="en-US" sz="1015" b="0"/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4041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归纳总结</a:t>
                      </a:r>
                      <a:endParaRPr lang="zh-CN" altLang="en-US" sz="1015" b="0"/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977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拓展应用</a:t>
                      </a:r>
                      <a:endParaRPr lang="zh-CN" altLang="en-US" sz="1015" b="0"/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 bldLvl="0" animBg="1"/>
      <p:bldP spid="11273" grpId="0" bldLvl="0" animBg="1"/>
      <p:bldP spid="11274" grpId="0" bldLvl="0" animBg="1"/>
      <p:bldP spid="11275" grpId="0" bldLvl="0" animBg="1"/>
      <p:bldP spid="11276" grpId="0" bldLvl="0" animBg="1"/>
      <p:bldP spid="11277" grpId="0" bldLvl="0" animBg="1"/>
      <p:bldP spid="11279" grpId="0" bldLvl="0" animBg="1"/>
      <p:bldP spid="11287" grpId="0" bldLvl="0" animBg="1"/>
      <p:bldP spid="11289" grpId="0" bldLvl="0" animBg="1"/>
      <p:bldP spid="11270" grpId="0" bldLvl="0" animBg="1"/>
      <p:bldP spid="27664" grpId="0" animBg="1"/>
      <p:bldP spid="27665" grpId="0" animBg="1"/>
      <p:bldP spid="2766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矩形 3"/>
          <p:cNvSpPr/>
          <p:nvPr/>
        </p:nvSpPr>
        <p:spPr>
          <a:xfrm>
            <a:off x="1352550" y="126206"/>
            <a:ext cx="639961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rgbClr val="FF0000"/>
                </a:solidFill>
              </a:rPr>
              <a:t>电路的工作原理</a:t>
            </a:r>
            <a:br>
              <a:rPr lang="zh-CN" altLang="en-US" sz="1800" dirty="0"/>
            </a:br>
            <a:r>
              <a:rPr lang="zh-CN" altLang="en-US" sz="1800" dirty="0"/>
              <a:t>图</a:t>
            </a:r>
            <a:r>
              <a:rPr lang="en-US" altLang="zh-CN" sz="1800" dirty="0"/>
              <a:t>1</a:t>
            </a:r>
            <a:r>
              <a:rPr lang="zh-CN" altLang="en-US" sz="1800" dirty="0"/>
              <a:t>是</a:t>
            </a:r>
            <a:r>
              <a:rPr lang="en-US" altLang="zh-CN" sz="1800" dirty="0"/>
              <a:t>HX-6B</a:t>
            </a:r>
            <a:r>
              <a:rPr lang="zh-CN" altLang="en-US" sz="1800" dirty="0"/>
              <a:t>型收音机的原理电路图。为了分析方便，它的工作过程可以画成方框图，如图</a:t>
            </a:r>
            <a:r>
              <a:rPr lang="en-US" altLang="zh-CN" sz="1800" dirty="0"/>
              <a:t>2</a:t>
            </a:r>
            <a:r>
              <a:rPr lang="zh-CN" altLang="en-US" sz="1800" dirty="0"/>
              <a:t>。 </a:t>
            </a:r>
            <a:endParaRPr lang="zh-CN" altLang="en-US" sz="1800" dirty="0"/>
          </a:p>
        </p:txBody>
      </p:sp>
      <p:grpSp>
        <p:nvGrpSpPr>
          <p:cNvPr id="29699" name="组合 4"/>
          <p:cNvGrpSpPr/>
          <p:nvPr/>
        </p:nvGrpSpPr>
        <p:grpSpPr>
          <a:xfrm>
            <a:off x="1625204" y="1009650"/>
            <a:ext cx="5244703" cy="4021931"/>
            <a:chOff x="642938" y="1346200"/>
            <a:chExt cx="6992937" cy="5362575"/>
          </a:xfrm>
        </p:grpSpPr>
        <p:pic>
          <p:nvPicPr>
            <p:cNvPr id="29700" name="Picture 2" descr="c:\users\lenovo\appdata\local\360chrome\chrome\User Data\temp\20070917215005844.jpg"/>
            <p:cNvPicPr>
              <a:picLocks noChangeAspect="1"/>
            </p:cNvPicPr>
            <p:nvPr/>
          </p:nvPicPr>
          <p:blipFill>
            <a:blip r:embed="rId1">
              <a:lum bright="-10001" contrast="40000"/>
            </a:blip>
            <a:stretch>
              <a:fillRect/>
            </a:stretch>
          </p:blipFill>
          <p:spPr>
            <a:xfrm>
              <a:off x="642938" y="1346200"/>
              <a:ext cx="6992937" cy="536257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9701" name="TextBox 3"/>
            <p:cNvSpPr txBox="1"/>
            <p:nvPr/>
          </p:nvSpPr>
          <p:spPr>
            <a:xfrm>
              <a:off x="3716977" y="4085112"/>
              <a:ext cx="676893" cy="491067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endParaRPr lang="zh-CN" altLang="en-US" sz="1800" dirty="0"/>
            </a:p>
          </p:txBody>
        </p:sp>
      </p:grpSp>
      <p:graphicFrame>
        <p:nvGraphicFramePr>
          <p:cNvPr id="6" name="表格 5"/>
          <p:cNvGraphicFramePr/>
          <p:nvPr>
            <p:custDataLst>
              <p:tags r:id="rId2"/>
            </p:custDataLst>
          </p:nvPr>
        </p:nvGraphicFramePr>
        <p:xfrm>
          <a:off x="6985" y="635"/>
          <a:ext cx="334645" cy="515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645"/>
              </a:tblGrid>
              <a:tr h="73977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chemeClr val="tx1"/>
                          </a:solidFill>
                        </a:rPr>
                        <a:t>情境导入</a:t>
                      </a:r>
                      <a:endParaRPr lang="zh-CN" altLang="en-US" sz="1015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279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chemeClr val="tx1"/>
                          </a:solidFill>
                        </a:rPr>
                        <a:t>任务一</a:t>
                      </a:r>
                      <a:endParaRPr lang="zh-CN" altLang="en-US" sz="1015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215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rgbClr val="FF0000"/>
                          </a:solidFill>
                        </a:rPr>
                        <a:t>任务二</a:t>
                      </a:r>
                      <a:endParaRPr lang="zh-CN" altLang="en-US" sz="1015" b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152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任务三</a:t>
                      </a:r>
                      <a:endParaRPr lang="zh-CN" altLang="en-US" sz="1015" b="0"/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977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展示评价</a:t>
                      </a:r>
                      <a:endParaRPr lang="zh-CN" altLang="en-US" sz="1015" b="0"/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4041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归纳总结</a:t>
                      </a:r>
                      <a:endParaRPr lang="zh-CN" altLang="en-US" sz="1015" b="0"/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977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拓展应用</a:t>
                      </a:r>
                      <a:endParaRPr lang="zh-CN" altLang="en-US" sz="1015" b="0"/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2" name="Rectangle 5"/>
          <p:cNvSpPr/>
          <p:nvPr/>
        </p:nvSpPr>
        <p:spPr>
          <a:xfrm>
            <a:off x="3493294" y="-300037"/>
            <a:ext cx="6858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zh-CN" altLang="en-US" sz="1800" dirty="0"/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6985" y="635"/>
          <a:ext cx="334645" cy="515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645"/>
              </a:tblGrid>
              <a:tr h="73977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chemeClr val="tx1"/>
                          </a:solidFill>
                        </a:rPr>
                        <a:t>情境导入</a:t>
                      </a:r>
                      <a:endParaRPr lang="zh-CN" altLang="en-US" sz="1015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279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chemeClr val="tx1"/>
                          </a:solidFill>
                        </a:rPr>
                        <a:t>任务一</a:t>
                      </a:r>
                      <a:endParaRPr lang="zh-CN" altLang="en-US" sz="1015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215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rgbClr val="FF0000"/>
                          </a:solidFill>
                        </a:rPr>
                        <a:t>任务二</a:t>
                      </a:r>
                      <a:endParaRPr lang="zh-CN" altLang="en-US" sz="1015" b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152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任务三</a:t>
                      </a:r>
                      <a:endParaRPr lang="zh-CN" altLang="en-US" sz="1015" b="0"/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977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展示评价</a:t>
                      </a:r>
                      <a:endParaRPr lang="zh-CN" altLang="en-US" sz="1015" b="0"/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4041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归纳总结</a:t>
                      </a:r>
                      <a:endParaRPr lang="zh-CN" altLang="en-US" sz="1015" b="0"/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977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拓展应用</a:t>
                      </a:r>
                      <a:endParaRPr lang="zh-CN" altLang="en-US" sz="1015" b="0"/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621665" y="68580"/>
            <a:ext cx="3048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1.</a:t>
            </a:r>
            <a:r>
              <a:rPr lang="zh-CN" altLang="zh-CN" sz="2000"/>
              <a:t>列元件清单</a:t>
            </a:r>
            <a:endParaRPr lang="zh-CN" altLang="zh-CN" sz="2000"/>
          </a:p>
        </p:txBody>
      </p:sp>
      <p:sp>
        <p:nvSpPr>
          <p:cNvPr id="100" name="文本框 99"/>
          <p:cNvSpPr txBox="1"/>
          <p:nvPr/>
        </p:nvSpPr>
        <p:spPr>
          <a:xfrm>
            <a:off x="1194435" y="643255"/>
            <a:ext cx="587121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indent="0"/>
            <a:r>
              <a:rPr lang="en-US" sz="1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(1) </a:t>
            </a:r>
            <a:r>
              <a:rPr lang="zh-CN" altLang="en-US" sz="1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万用表测量</a:t>
            </a:r>
            <a:r>
              <a:rPr lang="zh-CN" sz="1800" b="1">
                <a:solidFill>
                  <a:srgbClr val="000000"/>
                </a:solidFill>
                <a:ea typeface="宋体" panose="02010600030101010101" pitchFamily="2" charset="-122"/>
              </a:rPr>
              <a:t>电路的</a:t>
            </a:r>
            <a:r>
              <a:rPr lang="en-US" sz="1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11</a:t>
            </a:r>
            <a:r>
              <a:rPr lang="zh-CN" sz="1800" b="1">
                <a:solidFill>
                  <a:srgbClr val="000000"/>
                </a:solidFill>
                <a:ea typeface="宋体" panose="02010600030101010101" pitchFamily="2" charset="-122"/>
              </a:rPr>
              <a:t>个电阻</a:t>
            </a:r>
            <a:endParaRPr lang="zh-CN" altLang="en-US" sz="1800" b="1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graphicFrame>
        <p:nvGraphicFramePr>
          <p:cNvPr id="4" name="表格 3"/>
          <p:cNvGraphicFramePr/>
          <p:nvPr/>
        </p:nvGraphicFramePr>
        <p:xfrm>
          <a:off x="1194435" y="1011555"/>
          <a:ext cx="6628130" cy="40646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2620"/>
                <a:gridCol w="1170305"/>
                <a:gridCol w="905510"/>
                <a:gridCol w="641985"/>
                <a:gridCol w="730250"/>
                <a:gridCol w="1076325"/>
                <a:gridCol w="730885"/>
                <a:gridCol w="730250"/>
              </a:tblGrid>
              <a:tr h="58102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序号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色环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辨识阻值(Ω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辨识误差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实测值(Ω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测试时万用表档位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是否合格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备注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56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棕黑黑棕棕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1k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±1%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995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是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例子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83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19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83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19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56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83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19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7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83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56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9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83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19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2" name="Rectangle 5"/>
          <p:cNvSpPr/>
          <p:nvPr/>
        </p:nvSpPr>
        <p:spPr>
          <a:xfrm>
            <a:off x="3493294" y="-300037"/>
            <a:ext cx="6858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zh-CN" altLang="en-US" sz="1800" dirty="0"/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6985" y="635"/>
          <a:ext cx="334645" cy="515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645"/>
              </a:tblGrid>
              <a:tr h="73977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chemeClr val="tx1"/>
                          </a:solidFill>
                        </a:rPr>
                        <a:t>情境导入</a:t>
                      </a:r>
                      <a:endParaRPr lang="zh-CN" altLang="en-US" sz="1015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279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chemeClr val="tx1"/>
                          </a:solidFill>
                        </a:rPr>
                        <a:t>任务一</a:t>
                      </a:r>
                      <a:endParaRPr lang="zh-CN" altLang="en-US" sz="1015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215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rgbClr val="FF0000"/>
                          </a:solidFill>
                        </a:rPr>
                        <a:t>任务二</a:t>
                      </a:r>
                      <a:endParaRPr lang="zh-CN" altLang="en-US" sz="1015" b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152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任务三</a:t>
                      </a:r>
                      <a:endParaRPr lang="zh-CN" altLang="en-US" sz="1015" b="0"/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977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展示评价</a:t>
                      </a:r>
                      <a:endParaRPr lang="zh-CN" altLang="en-US" sz="1015" b="0"/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4041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归纳总结</a:t>
                      </a:r>
                      <a:endParaRPr lang="zh-CN" altLang="en-US" sz="1015" b="0"/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977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拓展应用</a:t>
                      </a:r>
                      <a:endParaRPr lang="zh-CN" altLang="en-US" sz="1015" b="0"/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621665" y="68580"/>
            <a:ext cx="3048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1.</a:t>
            </a:r>
            <a:r>
              <a:rPr lang="zh-CN" altLang="zh-CN" sz="2000"/>
              <a:t>列元件清单</a:t>
            </a:r>
            <a:endParaRPr lang="zh-CN" altLang="zh-CN" sz="2000"/>
          </a:p>
        </p:txBody>
      </p:sp>
      <p:sp>
        <p:nvSpPr>
          <p:cNvPr id="2" name="文本框 1"/>
          <p:cNvSpPr txBox="1"/>
          <p:nvPr/>
        </p:nvSpPr>
        <p:spPr>
          <a:xfrm>
            <a:off x="1013460" y="467360"/>
            <a:ext cx="6394450" cy="136779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indent="0"/>
            <a:r>
              <a:rPr lang="en-US" sz="1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(2) </a:t>
            </a:r>
            <a:r>
              <a:rPr lang="zh-CN" sz="1800" b="1">
                <a:solidFill>
                  <a:srgbClr val="000000"/>
                </a:solidFill>
                <a:ea typeface="宋体" panose="02010600030101010101" pitchFamily="2" charset="-122"/>
              </a:rPr>
              <a:t>万用表检测电容</a:t>
            </a:r>
            <a:r>
              <a:rPr lang="en-US" sz="1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	</a:t>
            </a:r>
            <a:r>
              <a:rPr lang="zh-CN" sz="1800" b="0">
                <a:solidFill>
                  <a:srgbClr val="000000"/>
                </a:solidFill>
                <a:ea typeface="宋体" panose="02010600030101010101" pitchFamily="2" charset="-122"/>
              </a:rPr>
              <a:t>用电容档测试电容，注意正负极，且每次测试前应用黑表笔短接两个引脚放电。</a:t>
            </a:r>
            <a:endParaRPr lang="zh-CN" altLang="en-US" sz="1800" b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graphicFrame>
        <p:nvGraphicFramePr>
          <p:cNvPr id="5" name="表格 4"/>
          <p:cNvGraphicFramePr/>
          <p:nvPr/>
        </p:nvGraphicFramePr>
        <p:xfrm>
          <a:off x="1013460" y="1389380"/>
          <a:ext cx="6492240" cy="35331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9135"/>
                <a:gridCol w="1275080"/>
                <a:gridCol w="1318260"/>
                <a:gridCol w="1318895"/>
                <a:gridCol w="1085850"/>
                <a:gridCol w="795020"/>
              </a:tblGrid>
              <a:tr h="2717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序号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标称电压(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V)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标称容量(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F)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实测容量(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F)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是否合格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备注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7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7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7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7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7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7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C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7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C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7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C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7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C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7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双联电容</a:t>
                      </a:r>
                      <a:endParaRPr lang="zh-CN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4221480" y="68580"/>
            <a:ext cx="4187190" cy="7035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/>
              <a:t>1法拉(F)= 1000毫法(mF)=1000000微法(μF)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1微法(μF)= 1000纳法(nF)= 1000000皮法(pF)。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2" name="Rectangle 5"/>
          <p:cNvSpPr/>
          <p:nvPr/>
        </p:nvSpPr>
        <p:spPr>
          <a:xfrm>
            <a:off x="3493294" y="-300037"/>
            <a:ext cx="6858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zh-CN" altLang="en-US" sz="1800" dirty="0"/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6985" y="635"/>
          <a:ext cx="334645" cy="515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645"/>
              </a:tblGrid>
              <a:tr h="73977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chemeClr val="tx1"/>
                          </a:solidFill>
                        </a:rPr>
                        <a:t>情境导入</a:t>
                      </a:r>
                      <a:endParaRPr lang="zh-CN" altLang="en-US" sz="1015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279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chemeClr val="tx1"/>
                          </a:solidFill>
                        </a:rPr>
                        <a:t>任务一</a:t>
                      </a:r>
                      <a:endParaRPr lang="zh-CN" altLang="en-US" sz="1015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215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rgbClr val="FF0000"/>
                          </a:solidFill>
                        </a:rPr>
                        <a:t>任务二</a:t>
                      </a:r>
                      <a:endParaRPr lang="zh-CN" altLang="en-US" sz="1015" b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152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任务三</a:t>
                      </a:r>
                      <a:endParaRPr lang="zh-CN" altLang="en-US" sz="1015" b="0"/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977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展示评价</a:t>
                      </a:r>
                      <a:endParaRPr lang="zh-CN" altLang="en-US" sz="1015" b="0"/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4041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归纳总结</a:t>
                      </a:r>
                      <a:endParaRPr lang="zh-CN" altLang="en-US" sz="1015" b="0"/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977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拓展应用</a:t>
                      </a:r>
                      <a:endParaRPr lang="zh-CN" altLang="en-US" sz="1015" b="0"/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621665" y="68580"/>
            <a:ext cx="3048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1.</a:t>
            </a:r>
            <a:r>
              <a:rPr lang="zh-CN" altLang="zh-CN" sz="2000"/>
              <a:t>列元件清单</a:t>
            </a:r>
            <a:endParaRPr lang="zh-CN" altLang="zh-CN" sz="2000"/>
          </a:p>
        </p:txBody>
      </p:sp>
      <p:sp>
        <p:nvSpPr>
          <p:cNvPr id="100" name="文本框 99"/>
          <p:cNvSpPr txBox="1"/>
          <p:nvPr/>
        </p:nvSpPr>
        <p:spPr>
          <a:xfrm>
            <a:off x="741680" y="650875"/>
            <a:ext cx="6684010" cy="200533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indent="0"/>
            <a:r>
              <a:rPr lang="en-US" sz="1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(3) </a:t>
            </a:r>
            <a:r>
              <a:rPr lang="zh-CN" sz="1800" b="1">
                <a:solidFill>
                  <a:srgbClr val="000000"/>
                </a:solidFill>
                <a:ea typeface="宋体" panose="02010600030101010101" pitchFamily="2" charset="-122"/>
              </a:rPr>
              <a:t>万用表检测发光二极管</a:t>
            </a:r>
            <a:r>
              <a:rPr lang="en-US" sz="1800" b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	</a:t>
            </a:r>
            <a:r>
              <a:rPr lang="zh-CN" sz="1800" b="0">
                <a:solidFill>
                  <a:srgbClr val="000000"/>
                </a:solidFill>
                <a:ea typeface="宋体" panose="02010600030101010101" pitchFamily="2" charset="-122"/>
              </a:rPr>
              <a:t>用二极管测试档测试发光二极管；</a:t>
            </a:r>
            <a:endParaRPr lang="zh-CN" altLang="en-US" sz="1800" b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graphicFrame>
        <p:nvGraphicFramePr>
          <p:cNvPr id="4" name="表格 3"/>
          <p:cNvGraphicFramePr/>
          <p:nvPr/>
        </p:nvGraphicFramePr>
        <p:xfrm>
          <a:off x="1216660" y="1664335"/>
          <a:ext cx="6710680" cy="22739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0885"/>
                <a:gridCol w="730885"/>
                <a:gridCol w="1132205"/>
                <a:gridCol w="1228090"/>
                <a:gridCol w="1226185"/>
                <a:gridCol w="831850"/>
                <a:gridCol w="830580"/>
              </a:tblGrid>
              <a:tr h="113728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序号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型号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正向压降(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V)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正向是否发光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反向压降(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V)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是否合格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备注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832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2" name="Rectangle 5"/>
          <p:cNvSpPr/>
          <p:nvPr/>
        </p:nvSpPr>
        <p:spPr>
          <a:xfrm>
            <a:off x="3493294" y="-300037"/>
            <a:ext cx="6858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zh-CN" altLang="en-US" sz="1800" dirty="0"/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6985" y="635"/>
          <a:ext cx="334645" cy="515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645"/>
              </a:tblGrid>
              <a:tr h="73977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chemeClr val="tx1"/>
                          </a:solidFill>
                        </a:rPr>
                        <a:t>情境导入</a:t>
                      </a:r>
                      <a:endParaRPr lang="zh-CN" altLang="en-US" sz="1015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279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chemeClr val="tx1"/>
                          </a:solidFill>
                        </a:rPr>
                        <a:t>任务一</a:t>
                      </a:r>
                      <a:endParaRPr lang="zh-CN" altLang="en-US" sz="1015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215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rgbClr val="FF0000"/>
                          </a:solidFill>
                        </a:rPr>
                        <a:t>任务二</a:t>
                      </a:r>
                      <a:endParaRPr lang="zh-CN" altLang="en-US" sz="1015" b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152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任务三</a:t>
                      </a:r>
                      <a:endParaRPr lang="zh-CN" altLang="en-US" sz="1015" b="0"/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977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展示评价</a:t>
                      </a:r>
                      <a:endParaRPr lang="zh-CN" altLang="en-US" sz="1015" b="0"/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4041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归纳总结</a:t>
                      </a:r>
                      <a:endParaRPr lang="zh-CN" altLang="en-US" sz="1015" b="0"/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977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拓展应用</a:t>
                      </a:r>
                      <a:endParaRPr lang="zh-CN" altLang="en-US" sz="1015" b="0"/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621665" y="68580"/>
            <a:ext cx="3048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1.</a:t>
            </a:r>
            <a:r>
              <a:rPr lang="zh-CN" altLang="zh-CN" sz="2000"/>
              <a:t>列元件清单</a:t>
            </a:r>
            <a:endParaRPr lang="zh-CN" altLang="zh-CN" sz="2000"/>
          </a:p>
        </p:txBody>
      </p:sp>
      <p:sp>
        <p:nvSpPr>
          <p:cNvPr id="100" name="文本框 99"/>
          <p:cNvSpPr txBox="1"/>
          <p:nvPr/>
        </p:nvSpPr>
        <p:spPr>
          <a:xfrm>
            <a:off x="621665" y="661035"/>
            <a:ext cx="5218430" cy="190817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indent="0"/>
            <a:r>
              <a:rPr lang="en-US" sz="1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(4) </a:t>
            </a:r>
            <a:r>
              <a:rPr lang="zh-CN" sz="1800" b="1">
                <a:solidFill>
                  <a:srgbClr val="000000"/>
                </a:solidFill>
                <a:ea typeface="宋体" panose="02010600030101010101" pitchFamily="2" charset="-122"/>
              </a:rPr>
              <a:t>万用表检测</a:t>
            </a:r>
            <a:r>
              <a:rPr lang="en-US" sz="1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6</a:t>
            </a:r>
            <a:r>
              <a:rPr lang="zh-CN" sz="1800" b="1">
                <a:solidFill>
                  <a:srgbClr val="000000"/>
                </a:solidFill>
                <a:ea typeface="宋体" panose="02010600030101010101" pitchFamily="2" charset="-122"/>
              </a:rPr>
              <a:t>只三极管</a:t>
            </a:r>
            <a:r>
              <a:rPr lang="zh-CN" sz="1800" b="0">
                <a:solidFill>
                  <a:srgbClr val="000000"/>
                </a:solidFill>
                <a:ea typeface="宋体" panose="02010600030101010101" pitchFamily="2" charset="-122"/>
              </a:rPr>
              <a:t>用万用表的</a:t>
            </a:r>
            <a:r>
              <a:rPr lang="en-US" sz="1800" b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hFE</a:t>
            </a:r>
            <a:r>
              <a:rPr lang="zh-CN" sz="1800" b="0">
                <a:solidFill>
                  <a:srgbClr val="000000"/>
                </a:solidFill>
                <a:ea typeface="宋体" panose="02010600030101010101" pitchFamily="2" charset="-122"/>
              </a:rPr>
              <a:t>档测放大倍数。</a:t>
            </a:r>
            <a:r>
              <a:rPr lang="en-US" sz="1800" b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 </a:t>
            </a:r>
            <a:endParaRPr lang="en-US" altLang="en-US" sz="1800" b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2" name="表格 1"/>
          <p:cNvGraphicFramePr/>
          <p:nvPr/>
        </p:nvGraphicFramePr>
        <p:xfrm>
          <a:off x="621665" y="1583055"/>
          <a:ext cx="8074660" cy="26492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9195"/>
                <a:gridCol w="1322705"/>
                <a:gridCol w="1718945"/>
                <a:gridCol w="1284605"/>
                <a:gridCol w="1285240"/>
                <a:gridCol w="1283970"/>
              </a:tblGrid>
              <a:tr h="37846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序号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型号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极性类型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β规范值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β测试值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是否合格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846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846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V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846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V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846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V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846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V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846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V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621665" y="2863215"/>
            <a:ext cx="5218430" cy="133540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indent="0"/>
            <a:r>
              <a:rPr lang="en-US" sz="1800" b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 </a:t>
            </a:r>
            <a:endParaRPr lang="en-US" altLang="en-US" sz="1800" b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2" name="Rectangle 5"/>
          <p:cNvSpPr/>
          <p:nvPr/>
        </p:nvSpPr>
        <p:spPr>
          <a:xfrm>
            <a:off x="3493294" y="-300037"/>
            <a:ext cx="6858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zh-CN" altLang="en-US" sz="1800" dirty="0"/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6985" y="635"/>
          <a:ext cx="334645" cy="515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645"/>
              </a:tblGrid>
              <a:tr h="73977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chemeClr val="tx1"/>
                          </a:solidFill>
                        </a:rPr>
                        <a:t>情境导入</a:t>
                      </a:r>
                      <a:endParaRPr lang="zh-CN" altLang="en-US" sz="1015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279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chemeClr val="tx1"/>
                          </a:solidFill>
                        </a:rPr>
                        <a:t>任务一</a:t>
                      </a:r>
                      <a:endParaRPr lang="zh-CN" altLang="en-US" sz="1015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215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rgbClr val="FF0000"/>
                          </a:solidFill>
                        </a:rPr>
                        <a:t>任务二</a:t>
                      </a:r>
                      <a:endParaRPr lang="zh-CN" altLang="en-US" sz="1015" b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152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任务三</a:t>
                      </a:r>
                      <a:endParaRPr lang="zh-CN" altLang="en-US" sz="1015" b="0"/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977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展示评价</a:t>
                      </a:r>
                      <a:endParaRPr lang="zh-CN" altLang="en-US" sz="1015" b="0"/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4041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归纳总结</a:t>
                      </a:r>
                      <a:endParaRPr lang="zh-CN" altLang="en-US" sz="1015" b="0"/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977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拓展应用</a:t>
                      </a:r>
                      <a:endParaRPr lang="zh-CN" altLang="en-US" sz="1015" b="0"/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621665" y="68580"/>
            <a:ext cx="3048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1.</a:t>
            </a:r>
            <a:r>
              <a:rPr lang="zh-CN" altLang="zh-CN" sz="2000"/>
              <a:t>列元件清单</a:t>
            </a:r>
            <a:endParaRPr lang="zh-CN" altLang="zh-CN" sz="2000"/>
          </a:p>
        </p:txBody>
      </p:sp>
      <p:sp>
        <p:nvSpPr>
          <p:cNvPr id="100" name="文本框 99"/>
          <p:cNvSpPr txBox="1"/>
          <p:nvPr/>
        </p:nvSpPr>
        <p:spPr>
          <a:xfrm>
            <a:off x="753110" y="831850"/>
            <a:ext cx="5797550" cy="88836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indent="0"/>
            <a:r>
              <a:rPr lang="en-US" sz="1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(5) </a:t>
            </a:r>
            <a:r>
              <a:rPr lang="zh-CN" sz="1800" b="1">
                <a:solidFill>
                  <a:srgbClr val="000000"/>
                </a:solidFill>
                <a:ea typeface="宋体" panose="02010600030101010101" pitchFamily="2" charset="-122"/>
              </a:rPr>
              <a:t>万用表电阻档测3个中周</a:t>
            </a:r>
            <a:endParaRPr lang="zh-CN" altLang="en-US" sz="1800" b="1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graphicFrame>
        <p:nvGraphicFramePr>
          <p:cNvPr id="2" name="表格 1"/>
          <p:cNvGraphicFramePr/>
          <p:nvPr/>
        </p:nvGraphicFramePr>
        <p:xfrm>
          <a:off x="753110" y="1200150"/>
          <a:ext cx="7218680" cy="26473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3565"/>
                <a:gridCol w="1036320"/>
                <a:gridCol w="817245"/>
                <a:gridCol w="603250"/>
                <a:gridCol w="673735"/>
                <a:gridCol w="939165"/>
                <a:gridCol w="626745"/>
                <a:gridCol w="626745"/>
                <a:gridCol w="655955"/>
                <a:gridCol w="655955"/>
              </a:tblGrid>
              <a:tr h="132397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序号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2规范阻值(Ω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规范阻值(Ω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5规范阻值(Ω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</a:t>
                      </a:r>
                      <a:r>
                        <a:rPr lang="en-US" sz="1400" b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实测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阻值(Ω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r>
                        <a:rPr lang="en-US" sz="1400" b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实测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阻值(Ω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</a:t>
                      </a:r>
                      <a:r>
                        <a:rPr lang="en-US" sz="1400" b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实测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阻值(Ω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</a:t>
                      </a:r>
                      <a:r>
                        <a:rPr lang="en-US" sz="1400" b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实测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阻值(Ω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是否合格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备注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069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红芯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白芯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黑芯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2" name="Rectangle 5"/>
          <p:cNvSpPr/>
          <p:nvPr/>
        </p:nvSpPr>
        <p:spPr>
          <a:xfrm>
            <a:off x="3493294" y="-300037"/>
            <a:ext cx="6858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zh-CN" altLang="en-US" sz="1800" dirty="0"/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6985" y="635"/>
          <a:ext cx="334645" cy="515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645"/>
              </a:tblGrid>
              <a:tr h="73977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chemeClr val="tx1"/>
                          </a:solidFill>
                        </a:rPr>
                        <a:t>情境导入</a:t>
                      </a:r>
                      <a:endParaRPr lang="zh-CN" altLang="en-US" sz="1015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279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chemeClr val="tx1"/>
                          </a:solidFill>
                        </a:rPr>
                        <a:t>任务一</a:t>
                      </a:r>
                      <a:endParaRPr lang="zh-CN" altLang="en-US" sz="1015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215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rgbClr val="FF0000"/>
                          </a:solidFill>
                        </a:rPr>
                        <a:t>任务二</a:t>
                      </a:r>
                      <a:endParaRPr lang="zh-CN" altLang="en-US" sz="1015" b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152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任务三</a:t>
                      </a:r>
                      <a:endParaRPr lang="zh-CN" altLang="en-US" sz="1015" b="0"/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977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展示评价</a:t>
                      </a:r>
                      <a:endParaRPr lang="zh-CN" altLang="en-US" sz="1015" b="0"/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4041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归纳总结</a:t>
                      </a:r>
                      <a:endParaRPr lang="zh-CN" altLang="en-US" sz="1015" b="0"/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977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拓展应用</a:t>
                      </a:r>
                      <a:endParaRPr lang="zh-CN" altLang="en-US" sz="1015" b="0"/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621665" y="68580"/>
            <a:ext cx="3048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1.</a:t>
            </a:r>
            <a:r>
              <a:rPr lang="zh-CN" altLang="zh-CN" sz="2000"/>
              <a:t>列元件清单</a:t>
            </a:r>
            <a:endParaRPr lang="zh-CN" altLang="zh-CN" sz="2000"/>
          </a:p>
        </p:txBody>
      </p:sp>
      <p:sp>
        <p:nvSpPr>
          <p:cNvPr id="2" name="文本框 1"/>
          <p:cNvSpPr txBox="1"/>
          <p:nvPr/>
        </p:nvSpPr>
        <p:spPr>
          <a:xfrm>
            <a:off x="719455" y="980440"/>
            <a:ext cx="5734050" cy="78422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indent="0"/>
            <a:r>
              <a:rPr lang="en-US" sz="1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(6) </a:t>
            </a:r>
            <a:r>
              <a:rPr lang="zh-CN" sz="1800" b="1">
                <a:solidFill>
                  <a:srgbClr val="000000"/>
                </a:solidFill>
                <a:ea typeface="宋体" panose="02010600030101010101" pitchFamily="2" charset="-122"/>
              </a:rPr>
              <a:t>万用表电阻档测变压器</a:t>
            </a:r>
            <a:endParaRPr lang="zh-CN" altLang="en-US" sz="1800" b="1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graphicFrame>
        <p:nvGraphicFramePr>
          <p:cNvPr id="5" name="表格 4"/>
          <p:cNvGraphicFramePr/>
          <p:nvPr/>
        </p:nvGraphicFramePr>
        <p:xfrm>
          <a:off x="719455" y="1348740"/>
          <a:ext cx="7139305" cy="17957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7215"/>
                <a:gridCol w="1024890"/>
                <a:gridCol w="808355"/>
                <a:gridCol w="596265"/>
                <a:gridCol w="666750"/>
                <a:gridCol w="928370"/>
                <a:gridCol w="619760"/>
                <a:gridCol w="620395"/>
                <a:gridCol w="648335"/>
                <a:gridCol w="648970"/>
              </a:tblGrid>
              <a:tr h="11684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序号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2规范阻值(Ω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4规范阻值(Ω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6规范阻值(Ω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</a:t>
                      </a:r>
                      <a:r>
                        <a:rPr lang="en-US" sz="1400" b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实测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阻值(Ω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</a:t>
                      </a:r>
                      <a:r>
                        <a:rPr lang="en-US" sz="1400" b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实测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阻值(Ω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</a:t>
                      </a:r>
                      <a:r>
                        <a:rPr lang="en-US" sz="1400" b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实测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阻值(Ω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</a:t>
                      </a:r>
                      <a:r>
                        <a:rPr lang="en-US" sz="1400" b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实测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阻值(Ω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是否合格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备注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3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2" name="Rectangle 5"/>
          <p:cNvSpPr/>
          <p:nvPr/>
        </p:nvSpPr>
        <p:spPr>
          <a:xfrm>
            <a:off x="3493294" y="-300037"/>
            <a:ext cx="6858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zh-CN" altLang="en-US" sz="1800" dirty="0"/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6985" y="635"/>
          <a:ext cx="334645" cy="515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645"/>
              </a:tblGrid>
              <a:tr h="73977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chemeClr val="tx1"/>
                          </a:solidFill>
                        </a:rPr>
                        <a:t>情境导入</a:t>
                      </a:r>
                      <a:endParaRPr lang="zh-CN" altLang="en-US" sz="1015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279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chemeClr val="tx1"/>
                          </a:solidFill>
                        </a:rPr>
                        <a:t>任务一</a:t>
                      </a:r>
                      <a:endParaRPr lang="zh-CN" altLang="en-US" sz="1015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215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rgbClr val="FF0000"/>
                          </a:solidFill>
                        </a:rPr>
                        <a:t>任务二</a:t>
                      </a:r>
                      <a:endParaRPr lang="zh-CN" altLang="en-US" sz="1015" b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152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任务三</a:t>
                      </a:r>
                      <a:endParaRPr lang="zh-CN" altLang="en-US" sz="1015" b="0"/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977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展示评价</a:t>
                      </a:r>
                      <a:endParaRPr lang="zh-CN" altLang="en-US" sz="1015" b="0"/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4041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归纳总结</a:t>
                      </a:r>
                      <a:endParaRPr lang="zh-CN" altLang="en-US" sz="1015" b="0"/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977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拓展应用</a:t>
                      </a:r>
                      <a:endParaRPr lang="zh-CN" altLang="en-US" sz="1015" b="0"/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621665" y="68580"/>
            <a:ext cx="3048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1.</a:t>
            </a:r>
            <a:r>
              <a:rPr lang="zh-CN" altLang="zh-CN" sz="2000"/>
              <a:t>列元件清单</a:t>
            </a:r>
            <a:endParaRPr lang="zh-CN" altLang="zh-CN" sz="2000"/>
          </a:p>
        </p:txBody>
      </p:sp>
      <p:sp>
        <p:nvSpPr>
          <p:cNvPr id="2" name="文本框 1"/>
          <p:cNvSpPr txBox="1"/>
          <p:nvPr/>
        </p:nvSpPr>
        <p:spPr>
          <a:xfrm>
            <a:off x="889000" y="549275"/>
            <a:ext cx="6733540" cy="99441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indent="0"/>
            <a:r>
              <a:rPr lang="en-US" sz="1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(7) </a:t>
            </a:r>
            <a:r>
              <a:rPr lang="zh-CN" sz="1800" b="1">
                <a:solidFill>
                  <a:srgbClr val="000000"/>
                </a:solidFill>
                <a:ea typeface="宋体" panose="02010600030101010101" pitchFamily="2" charset="-122"/>
              </a:rPr>
              <a:t>万用表电阻档测电位器</a:t>
            </a:r>
            <a:endParaRPr lang="zh-CN" altLang="en-US" sz="1800" b="1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graphicFrame>
        <p:nvGraphicFramePr>
          <p:cNvPr id="5" name="表格 4"/>
          <p:cNvGraphicFramePr/>
          <p:nvPr/>
        </p:nvGraphicFramePr>
        <p:xfrm>
          <a:off x="889000" y="1042035"/>
          <a:ext cx="5861685" cy="18510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1390"/>
                <a:gridCol w="1707515"/>
                <a:gridCol w="1033780"/>
                <a:gridCol w="1080135"/>
                <a:gridCol w="1078865"/>
              </a:tblGrid>
              <a:tr h="138811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序号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3规范阻值(Ω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</a:t>
                      </a:r>
                      <a:r>
                        <a:rPr lang="en-US" sz="1200" b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实测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阻值(Ω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是否合格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备注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291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341630" y="2893060"/>
            <a:ext cx="4243070" cy="75946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indent="266700"/>
            <a:r>
              <a:rPr lang="en-US" sz="1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	(8) </a:t>
            </a:r>
            <a:r>
              <a:rPr lang="zh-CN" sz="1800" b="1">
                <a:solidFill>
                  <a:srgbClr val="000000"/>
                </a:solidFill>
                <a:ea typeface="宋体" panose="02010600030101010101" pitchFamily="2" charset="-122"/>
              </a:rPr>
              <a:t>万用表检测喇叭阻值</a:t>
            </a:r>
            <a:endParaRPr lang="zh-CN" altLang="en-US" sz="1800" b="1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graphicFrame>
        <p:nvGraphicFramePr>
          <p:cNvPr id="8" name="表格 7"/>
          <p:cNvGraphicFramePr/>
          <p:nvPr/>
        </p:nvGraphicFramePr>
        <p:xfrm>
          <a:off x="1036320" y="3866515"/>
          <a:ext cx="4884420" cy="9880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2095"/>
                <a:gridCol w="1705610"/>
                <a:gridCol w="1656715"/>
              </a:tblGrid>
              <a:tr h="49403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序号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阻值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是否合格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403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7029609" y="4915059"/>
            <a:ext cx="2057400" cy="273844"/>
          </a:xfrm>
        </p:spPr>
        <p:txBody>
          <a:bodyPr/>
          <a:p>
            <a:fld id="{E5167C0D-1B84-42C0-BF4A-0FC9196ACFAA}" type="slidenum">
              <a:rPr lang="zh-CN" altLang="en-US" sz="1200" smtClean="0"/>
            </a:fld>
            <a:endParaRPr lang="zh-CN" altLang="en-US" sz="1200"/>
          </a:p>
        </p:txBody>
      </p:sp>
      <p:sp>
        <p:nvSpPr>
          <p:cNvPr id="5" name="文本框 4"/>
          <p:cNvSpPr txBox="1"/>
          <p:nvPr/>
        </p:nvSpPr>
        <p:spPr>
          <a:xfrm>
            <a:off x="6743700" y="4514850"/>
            <a:ext cx="1471136" cy="247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15"/>
              <a:t>时间</a:t>
            </a:r>
            <a:r>
              <a:rPr lang="en-US" altLang="zh-CN" sz="1015"/>
              <a:t>10</a:t>
            </a:r>
            <a:r>
              <a:rPr lang="zh-CN" altLang="en-US" sz="1015"/>
              <a:t>分钟</a:t>
            </a:r>
            <a:endParaRPr lang="zh-CN" altLang="en-US" sz="1015"/>
          </a:p>
        </p:txBody>
      </p:sp>
      <p:sp>
        <p:nvSpPr>
          <p:cNvPr id="7" name="文本框 6"/>
          <p:cNvSpPr txBox="1"/>
          <p:nvPr/>
        </p:nvSpPr>
        <p:spPr>
          <a:xfrm>
            <a:off x="2209800" y="945991"/>
            <a:ext cx="339852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800" dirty="0" smtClean="0">
                <a:latin typeface="仿宋_GB2312" panose="02010609030101010101" pitchFamily="49" charset="-122"/>
                <a:ea typeface="仿宋_GB2312" panose="02010609030101010101" pitchFamily="49" charset="-122"/>
                <a:sym typeface="+mn-ea"/>
              </a:rPr>
              <a:t>每队展示</a:t>
            </a:r>
            <a:r>
              <a:rPr lang="en-US" altLang="zh-CN" sz="1800" dirty="0" smtClean="0">
                <a:latin typeface="仿宋_GB2312" panose="02010609030101010101" pitchFamily="49" charset="-122"/>
                <a:ea typeface="仿宋_GB2312" panose="02010609030101010101" pitchFamily="49" charset="-122"/>
                <a:sym typeface="+mn-ea"/>
              </a:rPr>
              <a:t>2</a:t>
            </a:r>
            <a:r>
              <a:rPr lang="zh-CN" altLang="en-US" sz="1800" dirty="0" smtClean="0">
                <a:latin typeface="仿宋_GB2312" panose="02010609030101010101" pitchFamily="49" charset="-122"/>
                <a:ea typeface="仿宋_GB2312" panose="02010609030101010101" pitchFamily="49" charset="-122"/>
                <a:sym typeface="+mn-ea"/>
              </a:rPr>
              <a:t>分钟，可以多人展示</a:t>
            </a:r>
            <a:r>
              <a:rPr lang="zh-CN" altLang="en-US" sz="1015" dirty="0" smtClean="0">
                <a:latin typeface="仿宋_GB2312" panose="02010609030101010101" pitchFamily="49" charset="-122"/>
                <a:ea typeface="仿宋_GB2312" panose="02010609030101010101" pitchFamily="49" charset="-122"/>
                <a:sym typeface="+mn-ea"/>
              </a:rPr>
              <a:t>。</a:t>
            </a:r>
            <a:endParaRPr lang="zh-CN" altLang="en-US" sz="1015"/>
          </a:p>
        </p:txBody>
      </p:sp>
      <p:pic>
        <p:nvPicPr>
          <p:cNvPr id="8" name="图片 7" descr="showtim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28750" y="1314450"/>
            <a:ext cx="5685473" cy="369808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93470" y="464185"/>
            <a:ext cx="1554480" cy="5067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7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成果展示</a:t>
            </a:r>
            <a:endParaRPr lang="zh-CN" altLang="en-US" sz="27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11" name="表格 10"/>
          <p:cNvGraphicFramePr/>
          <p:nvPr>
            <p:custDataLst>
              <p:tags r:id="rId2"/>
            </p:custDataLst>
          </p:nvPr>
        </p:nvGraphicFramePr>
        <p:xfrm>
          <a:off x="6985" y="635"/>
          <a:ext cx="334645" cy="515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645"/>
              </a:tblGrid>
              <a:tr h="73977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chemeClr val="tx1"/>
                          </a:solidFill>
                        </a:rPr>
                        <a:t>情境导入</a:t>
                      </a:r>
                      <a:endParaRPr lang="zh-CN" altLang="en-US" sz="1015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279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chemeClr val="tx1"/>
                          </a:solidFill>
                        </a:rPr>
                        <a:t>任务一</a:t>
                      </a:r>
                      <a:endParaRPr lang="zh-CN" altLang="en-US" sz="1015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215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rgbClr val="FF0000"/>
                          </a:solidFill>
                        </a:rPr>
                        <a:t>任务二</a:t>
                      </a:r>
                      <a:endParaRPr lang="zh-CN" altLang="en-US" sz="1015" b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152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任务三</a:t>
                      </a:r>
                      <a:endParaRPr lang="zh-CN" altLang="en-US" sz="1015" b="0"/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977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展示评价</a:t>
                      </a:r>
                      <a:endParaRPr lang="zh-CN" altLang="en-US" sz="1015" b="0"/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4041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归纳总结</a:t>
                      </a:r>
                      <a:endParaRPr lang="zh-CN" altLang="en-US" sz="1015" b="0"/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977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拓展应用</a:t>
                      </a:r>
                      <a:endParaRPr lang="zh-CN" altLang="en-US" sz="1015" b="0"/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0" y="0"/>
          <a:ext cx="8032750" cy="3359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6550"/>
                <a:gridCol w="1606550"/>
                <a:gridCol w="1606550"/>
                <a:gridCol w="1606550"/>
                <a:gridCol w="1606550"/>
              </a:tblGrid>
              <a:tr h="33591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500">
                          <a:solidFill>
                            <a:schemeClr val="tx1"/>
                          </a:solidFill>
                        </a:rPr>
                        <a:t>本单元位置</a:t>
                      </a:r>
                      <a:endParaRPr lang="zh-CN" altLang="en-US" sz="15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500">
                          <a:solidFill>
                            <a:schemeClr val="tx1"/>
                          </a:solidFill>
                        </a:rPr>
                        <a:t>单元教学目标</a:t>
                      </a:r>
                      <a:endParaRPr lang="zh-CN" altLang="en-US" sz="15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500">
                          <a:solidFill>
                            <a:srgbClr val="FF0000"/>
                          </a:solidFill>
                        </a:rPr>
                        <a:t>教学过程安排</a:t>
                      </a:r>
                      <a:endParaRPr lang="zh-CN" altLang="en-US" sz="150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500">
                          <a:solidFill>
                            <a:schemeClr val="tx1"/>
                          </a:solidFill>
                        </a:rPr>
                        <a:t>课前准备</a:t>
                      </a:r>
                      <a:endParaRPr lang="zh-CN" altLang="en-US" sz="15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500">
                          <a:solidFill>
                            <a:schemeClr val="tx1"/>
                          </a:solidFill>
                        </a:rPr>
                        <a:t>教学实施</a:t>
                      </a:r>
                      <a:endParaRPr lang="zh-CN" altLang="en-US" sz="15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" name="图片 1" descr="认识收音机教学实施过程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085" y="693420"/>
            <a:ext cx="6732905" cy="404304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914400" y="342900"/>
            <a:ext cx="1554480" cy="5067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7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任务评价</a:t>
            </a:r>
            <a:endParaRPr lang="zh-CN" altLang="en-US" sz="27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132210" name="表格 132209"/>
          <p:cNvGraphicFramePr/>
          <p:nvPr>
            <p:custDataLst>
              <p:tags r:id="rId1"/>
            </p:custDataLst>
          </p:nvPr>
        </p:nvGraphicFramePr>
        <p:xfrm>
          <a:off x="1046480" y="994410"/>
          <a:ext cx="6963410" cy="3500120"/>
        </p:xfrm>
        <a:graphic>
          <a:graphicData uri="http://schemas.openxmlformats.org/drawingml/2006/table">
            <a:tbl>
              <a:tblPr/>
              <a:tblGrid>
                <a:gridCol w="1001395"/>
                <a:gridCol w="930275"/>
                <a:gridCol w="1586865"/>
                <a:gridCol w="605790"/>
                <a:gridCol w="676910"/>
                <a:gridCol w="607060"/>
                <a:gridCol w="471170"/>
                <a:gridCol w="484505"/>
                <a:gridCol w="599440"/>
              </a:tblGrid>
              <a:tr h="342900">
                <a:tc>
                  <a:txBody>
                    <a:bodyPr/>
                    <a:p>
                      <a:pPr marL="0" lvl="0" indent="0" algn="ctr">
                        <a:buNone/>
                      </a:pPr>
                      <a:endParaRPr lang="zh-CN" altLang="en-US" sz="1400" dirty="0">
                        <a:latin typeface="微软雅黑" panose="020B0503020204020204" pitchFamily="34" charset="-122"/>
                      </a:endParaRPr>
                    </a:p>
                  </a:txBody>
                  <a:tcPr marL="68580" marR="68580" marT="34290" marB="34290" anchor="ctr" anchorCtr="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zh-CN" altLang="en-US" sz="1200" b="1" dirty="0">
                          <a:latin typeface="微软雅黑" panose="020B0503020204020204" pitchFamily="34" charset="-122"/>
                        </a:rPr>
                        <a:t>评 价 内 容</a:t>
                      </a:r>
                      <a:endParaRPr lang="zh-CN" altLang="en-US" sz="1200" b="1" dirty="0">
                        <a:latin typeface="微软雅黑" panose="020B0503020204020204" pitchFamily="34" charset="-122"/>
                      </a:endParaRPr>
                    </a:p>
                  </a:txBody>
                  <a:tcPr marL="68580" marR="68580" marT="34290" marB="3429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zh-CN" altLang="en-US" sz="1200" dirty="0">
                          <a:ea typeface="宋体" panose="02010600030101010101" pitchFamily="2" charset="-122"/>
                        </a:rPr>
                        <a:t>优</a:t>
                      </a:r>
                      <a:endParaRPr lang="zh-CN" altLang="en-US" sz="1200" dirty="0"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zh-CN" altLang="en-US" sz="1200" dirty="0">
                          <a:ea typeface="宋体" panose="02010600030101010101" pitchFamily="2" charset="-122"/>
                        </a:rPr>
                        <a:t>良</a:t>
                      </a:r>
                      <a:endParaRPr lang="zh-CN" altLang="en-US" sz="1200" dirty="0"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zh-CN" altLang="en-US" sz="1200" dirty="0">
                          <a:ea typeface="宋体" panose="02010600030101010101" pitchFamily="2" charset="-122"/>
                        </a:rPr>
                        <a:t>中</a:t>
                      </a:r>
                      <a:endParaRPr lang="zh-CN" altLang="en-US" sz="1200" dirty="0"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zh-CN" altLang="en-US" sz="1200" dirty="0">
                          <a:ea typeface="宋体" panose="02010600030101010101" pitchFamily="2" charset="-122"/>
                        </a:rPr>
                        <a:t>差</a:t>
                      </a:r>
                      <a:endParaRPr lang="zh-CN" altLang="en-US" sz="1200" dirty="0"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420">
                <a:tc rowSpan="4">
                  <a:txBody>
                    <a:bodyPr/>
                    <a:p>
                      <a:pPr marL="0" lvl="0" indent="0" algn="ctr" fontAlgn="ctr">
                        <a:buNone/>
                      </a:pPr>
                      <a:endParaRPr lang="en-US" altLang="zh-CN" sz="1200" b="1" dirty="0">
                        <a:latin typeface="微软雅黑" panose="020B0503020204020204" pitchFamily="34" charset="-122"/>
                      </a:endParaRPr>
                    </a:p>
                    <a:p>
                      <a:pPr marL="0" lvl="0" indent="0" algn="ctr" fontAlgn="ctr">
                        <a:buNone/>
                      </a:pPr>
                      <a:r>
                        <a:rPr lang="zh-CN" altLang="en-US" sz="1200" b="1" dirty="0">
                          <a:latin typeface="微软雅黑" panose="020B0503020204020204" pitchFamily="34" charset="-122"/>
                        </a:rPr>
                        <a:t>知识</a:t>
                      </a:r>
                      <a:endParaRPr lang="zh-CN" altLang="en-US" sz="1200" b="1" dirty="0">
                        <a:latin typeface="微软雅黑" panose="020B0503020204020204" pitchFamily="34" charset="-122"/>
                      </a:endParaRPr>
                    </a:p>
                    <a:p>
                      <a:pPr marL="0" lvl="0" indent="0" algn="ctr" fontAlgn="ctr">
                        <a:buNone/>
                      </a:pPr>
                      <a:r>
                        <a:rPr lang="zh-CN" altLang="en-US" sz="1200" b="1" dirty="0">
                          <a:latin typeface="微软雅黑" panose="020B0503020204020204" pitchFamily="34" charset="-122"/>
                        </a:rPr>
                        <a:t>与</a:t>
                      </a:r>
                      <a:endParaRPr lang="zh-CN" altLang="en-US" sz="1200" b="1" dirty="0">
                        <a:latin typeface="微软雅黑" panose="020B0503020204020204" pitchFamily="34" charset="-122"/>
                      </a:endParaRPr>
                    </a:p>
                    <a:p>
                      <a:pPr marL="0" lvl="0" indent="0" algn="ctr" fontAlgn="ctr">
                        <a:buNone/>
                      </a:pPr>
                      <a:r>
                        <a:rPr lang="zh-CN" altLang="en-US" sz="1200" b="1" dirty="0">
                          <a:latin typeface="微软雅黑" panose="020B0503020204020204" pitchFamily="34" charset="-122"/>
                        </a:rPr>
                        <a:t>技能</a:t>
                      </a:r>
                      <a:endParaRPr lang="zh-CN" altLang="en-US" sz="1200" b="1" dirty="0">
                        <a:latin typeface="微软雅黑" panose="020B0503020204020204" pitchFamily="34" charset="-122"/>
                      </a:endParaRPr>
                    </a:p>
                  </a:txBody>
                  <a:tcPr marL="68580" marR="68580" marT="34290" marB="34290" anchor="ctr" anchorCtr="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p>
                      <a:pPr marL="0" lvl="0" indent="0">
                        <a:buNone/>
                      </a:pPr>
                      <a:r>
                        <a:rPr lang="zh-CN" altLang="en-US" sz="1200" b="1" dirty="0">
                          <a:latin typeface="微软雅黑" panose="020B0503020204020204" pitchFamily="34" charset="-122"/>
                        </a:rPr>
                        <a:t>1.熟练掌握元件的外形特征；</a:t>
                      </a:r>
                      <a:endParaRPr lang="zh-CN" altLang="en-US" sz="1200" b="1" dirty="0">
                        <a:latin typeface="微软雅黑" panose="020B0503020204020204" pitchFamily="34" charset="-122"/>
                      </a:endParaRPr>
                    </a:p>
                  </a:txBody>
                  <a:tcPr marL="68580" marR="68580" marT="34290" marB="3429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0" lvl="0" indent="0">
                        <a:buNone/>
                      </a:pPr>
                      <a:endParaRPr lang="zh-CN" altLang="en-US" sz="1200" dirty="0"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>
                        <a:buNone/>
                      </a:pPr>
                      <a:endParaRPr lang="zh-CN" altLang="en-US" sz="1200" dirty="0"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>
                        <a:buNone/>
                      </a:pPr>
                      <a:endParaRPr lang="zh-CN" altLang="en-US" sz="1200" dirty="0"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>
                        <a:buNone/>
                      </a:pPr>
                      <a:endParaRPr lang="zh-CN" altLang="en-US" sz="1200" dirty="0"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420">
                <a:tc vMerge="1"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gridSpan="4">
                  <a:txBody>
                    <a:bodyPr/>
                    <a:p>
                      <a:pPr marL="0" lvl="0" indent="0">
                        <a:buNone/>
                      </a:pPr>
                      <a:r>
                        <a:rPr lang="zh-CN" altLang="en-US" sz="1200" b="1" dirty="0">
                          <a:latin typeface="微软雅黑" panose="020B0503020204020204" pitchFamily="34" charset="-122"/>
                        </a:rPr>
                        <a:t>2.根据电子元件给定的信息，判断出电子元件的主要参数 ；</a:t>
                      </a:r>
                      <a:endParaRPr lang="zh-CN" altLang="en-US" sz="1200" b="1" dirty="0">
                        <a:latin typeface="微软雅黑" panose="020B0503020204020204" pitchFamily="34" charset="-122"/>
                      </a:endParaRPr>
                    </a:p>
                  </a:txBody>
                  <a:tcPr marL="68580" marR="68580" marT="34290" marB="3429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0" lvl="0" indent="0">
                        <a:buNone/>
                      </a:pPr>
                      <a:endParaRPr lang="zh-CN" altLang="en-US" sz="1200" dirty="0"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>
                        <a:buNone/>
                      </a:pPr>
                      <a:endParaRPr lang="zh-CN" altLang="en-US" sz="1200" dirty="0"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>
                        <a:buNone/>
                      </a:pPr>
                      <a:endParaRPr lang="zh-CN" altLang="en-US" sz="1200" dirty="0"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>
                        <a:buNone/>
                      </a:pPr>
                      <a:endParaRPr lang="zh-CN" altLang="en-US" sz="1200" dirty="0"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420">
                <a:tc vMerge="1"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gridSpan="4">
                  <a:txBody>
                    <a:bodyPr/>
                    <a:p>
                      <a:pPr marL="0" lvl="0" indent="0">
                        <a:buNone/>
                      </a:pPr>
                      <a:r>
                        <a:rPr lang="zh-CN" altLang="en-US" sz="1200" b="1" dirty="0">
                          <a:latin typeface="微软雅黑" panose="020B0503020204020204" pitchFamily="34" charset="-122"/>
                        </a:rPr>
                        <a:t>3.会用万用表测量电子元件；</a:t>
                      </a:r>
                      <a:endParaRPr lang="zh-CN" altLang="en-US" sz="1200" b="1" dirty="0">
                        <a:latin typeface="微软雅黑" panose="020B0503020204020204" pitchFamily="34" charset="-122"/>
                      </a:endParaRPr>
                    </a:p>
                  </a:txBody>
                  <a:tcPr marL="68580" marR="68580" marT="34290" marB="3429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0" lvl="0" indent="0">
                        <a:buNone/>
                      </a:pPr>
                      <a:endParaRPr lang="zh-CN" altLang="en-US" sz="1200" dirty="0"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>
                        <a:buNone/>
                      </a:pPr>
                      <a:endParaRPr lang="zh-CN" altLang="en-US" sz="1200" dirty="0"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>
                        <a:buNone/>
                      </a:pPr>
                      <a:endParaRPr lang="zh-CN" altLang="en-US" sz="1200" dirty="0"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>
                        <a:buNone/>
                      </a:pPr>
                      <a:endParaRPr lang="zh-CN" altLang="en-US" sz="1200" dirty="0"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6385">
                <a:tc vMerge="1"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p>
                      <a:pPr marL="0" lvl="0" indent="0">
                        <a:lnSpc>
                          <a:spcPct val="12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b="1" dirty="0">
                          <a:latin typeface="微软雅黑" panose="020B0503020204020204" pitchFamily="34" charset="-122"/>
                        </a:rPr>
                        <a:t>4.会根据电路图分析电子元件在电路中的作用 。</a:t>
                      </a:r>
                      <a:endParaRPr lang="zh-CN" altLang="en-US" sz="1200" b="1" dirty="0">
                        <a:latin typeface="微软雅黑" panose="020B0503020204020204" pitchFamily="34" charset="-122"/>
                      </a:endParaRPr>
                    </a:p>
                  </a:txBody>
                  <a:tcPr marL="68580" marR="68580" marT="34290" marB="3429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0" lvl="0" indent="0">
                        <a:buNone/>
                      </a:pPr>
                      <a:endParaRPr lang="zh-CN" altLang="en-US" sz="1200" dirty="0"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>
                        <a:buNone/>
                      </a:pPr>
                      <a:endParaRPr lang="zh-CN" altLang="en-US" sz="1200" dirty="0"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>
                        <a:buNone/>
                      </a:pPr>
                      <a:endParaRPr lang="zh-CN" altLang="en-US" sz="1200" dirty="0"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>
                        <a:buNone/>
                      </a:pPr>
                      <a:endParaRPr lang="zh-CN" altLang="en-US" sz="1200" dirty="0"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420">
                <a:tc rowSpan="3">
                  <a:txBody>
                    <a:bodyPr/>
                    <a:p>
                      <a:pPr marL="0" lvl="0" indent="0" algn="ctr" fontAlgn="ctr">
                        <a:buNone/>
                      </a:pPr>
                      <a:endParaRPr lang="en-US" altLang="zh-CN" sz="1200" b="1" dirty="0">
                        <a:latin typeface="微软雅黑" panose="020B0503020204020204" pitchFamily="34" charset="-122"/>
                      </a:endParaRPr>
                    </a:p>
                    <a:p>
                      <a:pPr marL="0" lvl="0" indent="0" algn="ctr" fontAlgn="ctr">
                        <a:buNone/>
                      </a:pPr>
                      <a:r>
                        <a:rPr lang="zh-CN" altLang="en-US" sz="1200" b="1" dirty="0">
                          <a:latin typeface="微软雅黑" panose="020B0503020204020204" pitchFamily="34" charset="-122"/>
                        </a:rPr>
                        <a:t>安全</a:t>
                      </a:r>
                      <a:endParaRPr lang="zh-CN" altLang="en-US" sz="1200" b="1" dirty="0">
                        <a:latin typeface="微软雅黑" panose="020B0503020204020204" pitchFamily="34" charset="-122"/>
                      </a:endParaRPr>
                    </a:p>
                    <a:p>
                      <a:pPr marL="0" lvl="0" indent="0" algn="ctr" fontAlgn="ctr">
                        <a:buNone/>
                      </a:pPr>
                      <a:r>
                        <a:rPr lang="zh-CN" altLang="en-US" sz="1200" b="1" dirty="0">
                          <a:latin typeface="微软雅黑" panose="020B0503020204020204" pitchFamily="34" charset="-122"/>
                        </a:rPr>
                        <a:t>用电</a:t>
                      </a:r>
                      <a:endParaRPr lang="zh-CN" altLang="en-US" sz="1200" b="1" dirty="0">
                        <a:latin typeface="微软雅黑" panose="020B0503020204020204" pitchFamily="34" charset="-122"/>
                      </a:endParaRPr>
                    </a:p>
                  </a:txBody>
                  <a:tcPr marL="68580" marR="68580" marT="34290" marB="34290" anchor="ctr" anchorCtr="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p>
                      <a:pPr marL="0" lvl="0" indent="0">
                        <a:buNone/>
                      </a:pPr>
                      <a:r>
                        <a:rPr lang="zh-CN" altLang="en-US" sz="1200" b="1" dirty="0">
                          <a:latin typeface="微软雅黑" panose="020B0503020204020204" pitchFamily="34" charset="-122"/>
                        </a:rPr>
                        <a:t>1.遵守安全操作规程和实训室实习规程；</a:t>
                      </a:r>
                      <a:endParaRPr lang="zh-CN" altLang="en-US" sz="1200" b="1" dirty="0">
                        <a:latin typeface="微软雅黑" panose="020B0503020204020204" pitchFamily="34" charset="-122"/>
                      </a:endParaRPr>
                    </a:p>
                  </a:txBody>
                  <a:tcPr marL="68580" marR="68580" marT="34290" marB="3429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0" lvl="0" indent="0">
                        <a:buNone/>
                      </a:pPr>
                      <a:endParaRPr lang="zh-CN" altLang="en-US" sz="1200" dirty="0"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>
                        <a:buNone/>
                      </a:pPr>
                      <a:endParaRPr lang="zh-CN" altLang="en-US" sz="1200" dirty="0"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>
                        <a:buNone/>
                      </a:pPr>
                      <a:endParaRPr lang="zh-CN" altLang="en-US" sz="1200" dirty="0"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>
                        <a:buNone/>
                      </a:pPr>
                      <a:endParaRPr lang="zh-CN" altLang="en-US" sz="1200" dirty="0"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420">
                <a:tc vMerge="1"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gridSpan="4">
                  <a:txBody>
                    <a:bodyPr/>
                    <a:p>
                      <a:pPr marL="0" lvl="0" indent="0">
                        <a:buNone/>
                      </a:pPr>
                      <a:r>
                        <a:rPr lang="en-US" altLang="zh-CN" sz="1200" b="1">
                          <a:latin typeface="微软雅黑" panose="020B0503020204020204" pitchFamily="34" charset="-122"/>
                        </a:rPr>
                        <a:t>2.</a:t>
                      </a:r>
                      <a:r>
                        <a:rPr lang="zh-CN" altLang="en-US" sz="1200" b="1" dirty="0">
                          <a:latin typeface="微软雅黑" panose="020B0503020204020204" pitchFamily="34" charset="-122"/>
                        </a:rPr>
                        <a:t>工作服、劳保用品穿戴整齐；</a:t>
                      </a:r>
                      <a:endParaRPr lang="zh-CN" altLang="en-US" sz="1200" b="1" dirty="0">
                        <a:latin typeface="微软雅黑" panose="020B0503020204020204" pitchFamily="34" charset="-122"/>
                      </a:endParaRPr>
                    </a:p>
                  </a:txBody>
                  <a:tcPr marL="68580" marR="68580" marT="34290" marB="3429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0" lvl="0" indent="0">
                        <a:buNone/>
                      </a:pPr>
                      <a:endParaRPr lang="zh-CN" altLang="en-US" sz="1200" dirty="0"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>
                        <a:buNone/>
                      </a:pPr>
                      <a:endParaRPr lang="zh-CN" altLang="en-US" sz="1200" dirty="0"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>
                        <a:buNone/>
                      </a:pPr>
                      <a:endParaRPr lang="zh-CN" altLang="en-US" sz="1200" dirty="0"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>
                        <a:buNone/>
                      </a:pPr>
                      <a:endParaRPr lang="zh-CN" altLang="en-US" sz="1200" dirty="0"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835">
                <a:tc vMerge="1"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p>
                      <a:pPr marL="0" lvl="0" indent="0">
                        <a:buNone/>
                      </a:pPr>
                      <a:r>
                        <a:rPr lang="en-US" altLang="zh-CN" sz="1200" b="1">
                          <a:latin typeface="微软雅黑" panose="020B0503020204020204" pitchFamily="34" charset="-122"/>
                        </a:rPr>
                        <a:t>3.</a:t>
                      </a:r>
                      <a:r>
                        <a:rPr lang="zh-CN" altLang="en-US" sz="1200" b="1" dirty="0">
                          <a:latin typeface="微软雅黑" panose="020B0503020204020204" pitchFamily="34" charset="-122"/>
                        </a:rPr>
                        <a:t>工具、仪表摆放整齐，保证用后完好性。</a:t>
                      </a:r>
                      <a:endParaRPr lang="zh-CN" altLang="en-US" sz="1200" b="1" dirty="0">
                        <a:latin typeface="微软雅黑" panose="020B0503020204020204" pitchFamily="34" charset="-122"/>
                      </a:endParaRPr>
                    </a:p>
                  </a:txBody>
                  <a:tcPr marL="68580" marR="68580" marT="34290" marB="3429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0" lvl="0" indent="0">
                        <a:buNone/>
                      </a:pPr>
                      <a:endParaRPr lang="zh-CN" altLang="en-US" sz="1200" dirty="0"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>
                        <a:buNone/>
                      </a:pPr>
                      <a:endParaRPr lang="zh-CN" altLang="en-US" sz="1200" dirty="0"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>
                        <a:buNone/>
                      </a:pPr>
                      <a:endParaRPr lang="zh-CN" altLang="en-US" sz="1200" dirty="0"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>
                        <a:buNone/>
                      </a:pPr>
                      <a:endParaRPr lang="zh-CN" altLang="en-US" sz="1200" dirty="0"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270"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en-US" altLang="zh-CN" sz="1200" b="1">
                          <a:latin typeface="微软雅黑" panose="020B0503020204020204" pitchFamily="34" charset="-122"/>
                        </a:rPr>
                        <a:t>6S</a:t>
                      </a:r>
                      <a:r>
                        <a:rPr lang="zh-CN" altLang="en-US" sz="1200" b="1" dirty="0">
                          <a:latin typeface="微软雅黑" panose="020B0503020204020204" pitchFamily="34" charset="-122"/>
                        </a:rPr>
                        <a:t>整理</a:t>
                      </a:r>
                      <a:endParaRPr lang="zh-CN" altLang="en-US" sz="1200" b="1" dirty="0">
                        <a:latin typeface="微软雅黑" panose="020B0503020204020204" pitchFamily="34" charset="-122"/>
                      </a:endParaRPr>
                    </a:p>
                  </a:txBody>
                  <a:tcPr marL="68580" marR="68580" marT="34290" marB="34290" anchor="ctr" anchorCtr="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p>
                      <a:pPr marL="0" lvl="0" indent="0">
                        <a:buNone/>
                      </a:pPr>
                      <a:r>
                        <a:rPr lang="zh-CN" altLang="en-US" sz="1200" b="1" dirty="0">
                          <a:latin typeface="微软雅黑" panose="020B0503020204020204" pitchFamily="34" charset="-122"/>
                        </a:rPr>
                        <a:t>清理、整顿、清扫、清洁、素养、安全。</a:t>
                      </a:r>
                      <a:endParaRPr lang="zh-CN" altLang="en-US" sz="1200" b="1" dirty="0">
                        <a:latin typeface="微软雅黑" panose="020B0503020204020204" pitchFamily="34" charset="-122"/>
                      </a:endParaRPr>
                    </a:p>
                  </a:txBody>
                  <a:tcPr marL="68580" marR="68580" marT="34290" marB="3429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0" lvl="0" indent="0">
                        <a:buNone/>
                      </a:pPr>
                      <a:endParaRPr lang="zh-CN" altLang="en-US" sz="1200" dirty="0"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>
                        <a:buNone/>
                      </a:pPr>
                      <a:endParaRPr lang="zh-CN" altLang="en-US" sz="1200" dirty="0"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>
                        <a:buNone/>
                      </a:pPr>
                      <a:endParaRPr lang="zh-CN" altLang="en-US" sz="1200" dirty="0"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>
                        <a:buNone/>
                      </a:pPr>
                      <a:endParaRPr lang="zh-CN" altLang="en-US" sz="1200" dirty="0"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420">
                <a:tc rowSpan="2"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zh-CN" altLang="en-US" sz="1200" b="1" dirty="0">
                          <a:ea typeface="宋体" panose="02010600030101010101" pitchFamily="2" charset="-122"/>
                        </a:rPr>
                        <a:t>学习</a:t>
                      </a:r>
                      <a:endParaRPr lang="zh-CN" altLang="en-US" sz="1200" b="1" dirty="0">
                        <a:ea typeface="宋体" panose="02010600030101010101" pitchFamily="2" charset="-122"/>
                      </a:endParaRPr>
                    </a:p>
                    <a:p>
                      <a:pPr marL="0" lvl="0" indent="0" algn="ctr">
                        <a:buNone/>
                      </a:pPr>
                      <a:r>
                        <a:rPr lang="zh-CN" altLang="en-US" sz="1200" b="1" dirty="0">
                          <a:ea typeface="宋体" panose="02010600030101010101" pitchFamily="2" charset="-122"/>
                        </a:rPr>
                        <a:t>表现</a:t>
                      </a:r>
                      <a:endParaRPr lang="zh-CN" altLang="en-US" sz="1200" b="1" dirty="0"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anchorCtr="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zh-CN" altLang="en-US" sz="1200" b="1" dirty="0">
                          <a:ea typeface="宋体" panose="02010600030101010101" pitchFamily="2" charset="-122"/>
                        </a:rPr>
                        <a:t>出勤</a:t>
                      </a:r>
                      <a:endParaRPr lang="zh-CN" altLang="en-US" sz="1200" b="1" dirty="0"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zh-CN" altLang="en-US" sz="1200" b="1" dirty="0">
                          <a:ea typeface="宋体" panose="02010600030101010101" pitchFamily="2" charset="-122"/>
                        </a:rPr>
                        <a:t>纪律</a:t>
                      </a:r>
                      <a:endParaRPr lang="zh-CN" altLang="en-US" sz="1200" b="1" dirty="0"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zh-CN" altLang="en-US" sz="1200" b="1" dirty="0">
                          <a:ea typeface="宋体" panose="02010600030101010101" pitchFamily="2" charset="-122"/>
                        </a:rPr>
                        <a:t>团队协作</a:t>
                      </a:r>
                      <a:endParaRPr lang="zh-CN" altLang="en-US" sz="1200" b="1" dirty="0"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0" lvl="0" indent="0">
                        <a:buNone/>
                      </a:pPr>
                      <a:endParaRPr lang="zh-CN" altLang="en-US" sz="1200" dirty="0"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>
                        <a:buNone/>
                      </a:pPr>
                      <a:endParaRPr lang="zh-CN" altLang="en-US" sz="1200" dirty="0"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>
                        <a:buNone/>
                      </a:pPr>
                      <a:endParaRPr lang="zh-CN" altLang="en-US" sz="1200" dirty="0"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>
                        <a:buNone/>
                      </a:pPr>
                      <a:endParaRPr lang="zh-CN" altLang="en-US" sz="1200" dirty="0"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420">
                <a:tc vMerge="1"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endParaRPr lang="zh-CN" altLang="en-US" sz="1200" dirty="0"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endParaRPr lang="zh-CN" altLang="en-US" sz="1200" dirty="0"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marL="0" lvl="0" indent="0" algn="ctr">
                        <a:buNone/>
                      </a:pPr>
                      <a:endParaRPr lang="zh-CN" altLang="en-US" sz="1200" dirty="0"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0" lvl="0" indent="0">
                        <a:buNone/>
                      </a:pPr>
                      <a:endParaRPr lang="zh-CN" altLang="en-US" sz="1200" dirty="0"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>
                        <a:buNone/>
                      </a:pPr>
                      <a:endParaRPr lang="zh-CN" altLang="en-US" sz="1200" dirty="0"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>
                        <a:buNone/>
                      </a:pPr>
                      <a:endParaRPr lang="zh-CN" altLang="en-US" sz="1200" dirty="0"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>
                        <a:buNone/>
                      </a:pPr>
                      <a:endParaRPr lang="zh-CN" altLang="en-US" sz="1200" dirty="0"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885"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zh-CN" altLang="en-US" sz="1200" b="1" dirty="0">
                          <a:ea typeface="宋体" panose="02010600030101010101" pitchFamily="2" charset="-122"/>
                        </a:rPr>
                        <a:t>综合评价</a:t>
                      </a:r>
                      <a:endParaRPr lang="zh-CN" altLang="en-US" sz="1200" b="1" dirty="0"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anchorCtr="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marL="0" lvl="0" indent="0">
                        <a:buNone/>
                      </a:pPr>
                      <a:endParaRPr lang="zh-CN" altLang="en-US" sz="1200" dirty="0"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0" lvl="0" indent="0">
                        <a:buNone/>
                      </a:pPr>
                      <a:r>
                        <a:rPr lang="zh-CN" altLang="en-US" sz="1200" b="1" dirty="0">
                          <a:ea typeface="宋体" panose="02010600030101010101" pitchFamily="2" charset="-122"/>
                        </a:rPr>
                        <a:t>教师签字</a:t>
                      </a:r>
                      <a:endParaRPr lang="zh-CN" altLang="en-US" sz="1200" b="1" dirty="0"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>
                        <a:buNone/>
                      </a:pPr>
                      <a:endParaRPr lang="zh-CN" altLang="en-US" sz="1200" dirty="0"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>
                        <a:buNone/>
                      </a:pPr>
                      <a:endParaRPr lang="zh-CN" altLang="en-US" sz="1200" dirty="0"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>
                        <a:buNone/>
                      </a:pPr>
                      <a:endParaRPr lang="zh-CN" altLang="en-US" sz="1200" dirty="0"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>
                        <a:buNone/>
                      </a:pPr>
                      <a:endParaRPr lang="zh-CN" altLang="en-US" sz="1200" dirty="0"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>
                        <a:buNone/>
                      </a:pPr>
                      <a:endParaRPr lang="zh-CN" altLang="en-US" sz="1200" dirty="0"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2198" name="矩形 132197"/>
          <p:cNvSpPr/>
          <p:nvPr/>
        </p:nvSpPr>
        <p:spPr>
          <a:xfrm>
            <a:off x="3417253" y="633175"/>
            <a:ext cx="1605280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 eaLnBrk="1" hangingPunct="1">
              <a:spcBef>
                <a:spcPct val="20000"/>
              </a:spcBef>
            </a:pPr>
            <a:r>
              <a:rPr lang="zh-CN" altLang="en-US" sz="1400" b="1" dirty="0">
                <a:latin typeface="Arial" panose="020B0604020202020204" pitchFamily="34" charset="0"/>
                <a:ea typeface="微软雅黑" panose="020B0503020204020204" pitchFamily="34" charset="-122"/>
              </a:rPr>
              <a:t>任务二检测评价单</a:t>
            </a:r>
            <a:endParaRPr lang="zh-CN" altLang="en-US" sz="14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2"/>
            </p:custDataLst>
          </p:nvPr>
        </p:nvGraphicFramePr>
        <p:xfrm>
          <a:off x="6985" y="635"/>
          <a:ext cx="334645" cy="515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645"/>
              </a:tblGrid>
              <a:tr h="73977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chemeClr val="tx1"/>
                          </a:solidFill>
                        </a:rPr>
                        <a:t>情境导入</a:t>
                      </a:r>
                      <a:endParaRPr lang="zh-CN" altLang="en-US" sz="1015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279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chemeClr val="tx1"/>
                          </a:solidFill>
                        </a:rPr>
                        <a:t>任务一</a:t>
                      </a:r>
                      <a:endParaRPr lang="zh-CN" altLang="en-US" sz="1015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215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rgbClr val="FF0000"/>
                          </a:solidFill>
                        </a:rPr>
                        <a:t>任务二</a:t>
                      </a:r>
                      <a:endParaRPr lang="zh-CN" altLang="en-US" sz="1015" b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152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任务三</a:t>
                      </a:r>
                      <a:endParaRPr lang="zh-CN" altLang="en-US" sz="1015" b="0"/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977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展示评价</a:t>
                      </a:r>
                      <a:endParaRPr lang="zh-CN" altLang="en-US" sz="1015" b="0"/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4041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归纳总结</a:t>
                      </a:r>
                      <a:endParaRPr lang="zh-CN" altLang="en-US" sz="1015" b="0"/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977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拓展应用</a:t>
                      </a:r>
                      <a:endParaRPr lang="zh-CN" altLang="en-US" sz="1015" b="0"/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矩形 1"/>
          <p:cNvSpPr/>
          <p:nvPr/>
        </p:nvSpPr>
        <p:spPr>
          <a:xfrm>
            <a:off x="1652270" y="125095"/>
            <a:ext cx="6858000" cy="1129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1350" dirty="0">
                <a:solidFill>
                  <a:srgbClr val="FF0000"/>
                </a:solidFill>
              </a:rPr>
              <a:t>    1</a:t>
            </a:r>
            <a:r>
              <a:rPr lang="zh-CN" altLang="en-US" sz="1350" dirty="0">
                <a:solidFill>
                  <a:srgbClr val="FF0000"/>
                </a:solidFill>
              </a:rPr>
              <a:t>、输入调谐电路</a:t>
            </a:r>
            <a:br>
              <a:rPr lang="zh-CN" altLang="en-US" sz="1350" dirty="0"/>
            </a:br>
            <a:r>
              <a:rPr lang="zh-CN" altLang="en-US" sz="1350" dirty="0"/>
              <a:t>    输入调谐电路由双连可变电容器的</a:t>
            </a:r>
            <a:r>
              <a:rPr lang="en-US" altLang="zh-CN" sz="1350" dirty="0"/>
              <a:t>CA</a:t>
            </a:r>
            <a:r>
              <a:rPr lang="zh-CN" altLang="en-US" sz="1350" dirty="0"/>
              <a:t>和</a:t>
            </a:r>
            <a:r>
              <a:rPr lang="en-US" altLang="zh-CN" sz="1350" dirty="0"/>
              <a:t>T 1</a:t>
            </a:r>
            <a:r>
              <a:rPr lang="zh-CN" altLang="en-US" sz="1350" dirty="0"/>
              <a:t>的初级线圈</a:t>
            </a:r>
            <a:r>
              <a:rPr lang="en-US" altLang="zh-CN" sz="1350" dirty="0"/>
              <a:t>Lab</a:t>
            </a:r>
            <a:r>
              <a:rPr lang="zh-CN" altLang="en-US" sz="1350" dirty="0"/>
              <a:t>组成，是一并联谐振电路，</a:t>
            </a:r>
            <a:r>
              <a:rPr lang="en-US" altLang="zh-CN" sz="1350" dirty="0"/>
              <a:t>T l</a:t>
            </a:r>
            <a:r>
              <a:rPr lang="zh-CN" altLang="en-US" sz="1350" dirty="0"/>
              <a:t>是磁性天线线圈，从天线接收进来的高频信号，通过输入调谐电路的谐振选出需要的电台信号，电台信号频率是</a:t>
            </a:r>
            <a:r>
              <a:rPr lang="en-US" altLang="zh-CN" sz="1350" dirty="0"/>
              <a:t>f=l</a:t>
            </a:r>
            <a:r>
              <a:rPr lang="zh-CN" altLang="en-US" sz="1350" dirty="0"/>
              <a:t>／</a:t>
            </a:r>
            <a:r>
              <a:rPr lang="en-US" altLang="zh-CN" sz="1350" dirty="0"/>
              <a:t>2πL</a:t>
            </a:r>
            <a:r>
              <a:rPr lang="en-US" altLang="zh-CN" sz="1350" baseline="-25000" dirty="0"/>
              <a:t>ab</a:t>
            </a:r>
            <a:r>
              <a:rPr lang="en-US" altLang="zh-CN" sz="1350" dirty="0"/>
              <a:t>C</a:t>
            </a:r>
            <a:r>
              <a:rPr lang="en-US" altLang="zh-CN" sz="1350" baseline="-25000" dirty="0"/>
              <a:t>A</a:t>
            </a:r>
            <a:r>
              <a:rPr lang="zh-CN" altLang="en-US" sz="1350" dirty="0"/>
              <a:t>，当改变</a:t>
            </a:r>
            <a:r>
              <a:rPr lang="en-US" altLang="zh-CN" sz="1350" dirty="0"/>
              <a:t>C</a:t>
            </a:r>
            <a:r>
              <a:rPr lang="en-US" altLang="zh-CN" sz="1350" baseline="-25000" dirty="0"/>
              <a:t>A</a:t>
            </a:r>
            <a:r>
              <a:rPr lang="zh-CN" altLang="en-US" sz="1350" dirty="0"/>
              <a:t>时，就能收到不同频率的电台信号。</a:t>
            </a:r>
            <a:br>
              <a:rPr lang="zh-CN" altLang="en-US" sz="1350" dirty="0"/>
            </a:br>
            <a:r>
              <a:rPr lang="zh-CN" altLang="en-US" sz="1350" dirty="0">
                <a:solidFill>
                  <a:srgbClr val="FF0000"/>
                </a:solidFill>
              </a:rPr>
              <a:t> </a:t>
            </a:r>
            <a:endParaRPr lang="zh-CN" altLang="en-US" sz="1350" dirty="0"/>
          </a:p>
        </p:txBody>
      </p:sp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1143000" y="1073944"/>
          <a:ext cx="6858000" cy="3820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1" imgW="9029700" imgH="4933950" progId="AutoCAD.Drawing.15">
                  <p:embed/>
                </p:oleObj>
              </mc:Choice>
              <mc:Fallback>
                <p:oleObj name="" r:id="rId1" imgW="9029700" imgH="4933950" progId="AutoCAD.Drawing.15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2"/>
                      <a:srcRect t="8086" r="10001"/>
                      <a:stretch>
                        <a:fillRect/>
                      </a:stretch>
                    </p:blipFill>
                    <p:spPr>
                      <a:xfrm>
                        <a:off x="1143000" y="1073944"/>
                        <a:ext cx="6858000" cy="3820716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表格 5"/>
          <p:cNvGraphicFramePr/>
          <p:nvPr>
            <p:custDataLst>
              <p:tags r:id="rId3"/>
            </p:custDataLst>
          </p:nvPr>
        </p:nvGraphicFramePr>
        <p:xfrm>
          <a:off x="6985" y="635"/>
          <a:ext cx="334645" cy="515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645"/>
              </a:tblGrid>
              <a:tr h="73977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chemeClr val="tx1"/>
                          </a:solidFill>
                        </a:rPr>
                        <a:t>情境导入</a:t>
                      </a:r>
                      <a:endParaRPr lang="zh-CN" altLang="en-US" sz="1015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279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chemeClr val="tx1"/>
                          </a:solidFill>
                        </a:rPr>
                        <a:t>任务一</a:t>
                      </a:r>
                      <a:endParaRPr lang="zh-CN" altLang="en-US" sz="1015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215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rgbClr val="FF0000"/>
                          </a:solidFill>
                        </a:rPr>
                        <a:t>任务二</a:t>
                      </a:r>
                      <a:endParaRPr lang="zh-CN" altLang="en-US" sz="1015" b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152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任务三</a:t>
                      </a:r>
                      <a:endParaRPr lang="zh-CN" altLang="en-US" sz="1015" b="0"/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977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展示评价</a:t>
                      </a:r>
                      <a:endParaRPr lang="zh-CN" altLang="en-US" sz="1015" b="0"/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4041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归纳总结</a:t>
                      </a:r>
                      <a:endParaRPr lang="zh-CN" altLang="en-US" sz="1015" b="0"/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977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拓展应用</a:t>
                      </a:r>
                      <a:endParaRPr lang="zh-CN" altLang="en-US" sz="1015" b="0"/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417830" y="125095"/>
            <a:ext cx="16446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2.</a:t>
            </a:r>
            <a:r>
              <a:rPr lang="zh-CN" altLang="zh-CN" sz="2000"/>
              <a:t>分析电路</a:t>
            </a:r>
            <a:endParaRPr lang="zh-CN" altLang="zh-CN" sz="20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矩形 1"/>
          <p:cNvSpPr/>
          <p:nvPr/>
        </p:nvSpPr>
        <p:spPr>
          <a:xfrm>
            <a:off x="1584960" y="125095"/>
            <a:ext cx="6858000" cy="22072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1350" dirty="0">
                <a:solidFill>
                  <a:srgbClr val="FF0000"/>
                </a:solidFill>
              </a:rPr>
              <a:t>    </a:t>
            </a:r>
            <a:r>
              <a:rPr lang="en-US" altLang="zh-CN" sz="1600" dirty="0">
                <a:solidFill>
                  <a:srgbClr val="FF0000"/>
                </a:solidFill>
              </a:rPr>
              <a:t>2</a:t>
            </a:r>
            <a:r>
              <a:rPr lang="zh-CN" altLang="en-US" sz="1600" dirty="0">
                <a:solidFill>
                  <a:srgbClr val="FF0000"/>
                </a:solidFill>
              </a:rPr>
              <a:t>、</a:t>
            </a:r>
            <a:r>
              <a:rPr lang="zh-CN" altLang="en-US" sz="1600" dirty="0">
                <a:solidFill>
                  <a:srgbClr val="FF0000"/>
                </a:solidFill>
                <a:hlinkClick r:id="rId1" action="ppaction://hlinkfile"/>
              </a:rPr>
              <a:t>变频与混频电路</a:t>
            </a:r>
            <a:endParaRPr lang="en-US" altLang="zh-CN" sz="1350" dirty="0">
              <a:solidFill>
                <a:srgbClr val="FF0000"/>
              </a:solidFill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350" b="1" dirty="0">
                <a:solidFill>
                  <a:srgbClr val="FF0000"/>
                </a:solidFill>
                <a:hlinkClick r:id="rId2" action="ppaction://hlinkfile"/>
              </a:rPr>
              <a:t>变频电路</a:t>
            </a:r>
            <a:br>
              <a:rPr lang="zh-CN" altLang="en-US" sz="1350" dirty="0"/>
            </a:br>
            <a:r>
              <a:rPr lang="zh-CN" altLang="en-US" sz="1350" dirty="0"/>
              <a:t>    本机振荡和混频合起来称为变频电路。变频电路是以</a:t>
            </a:r>
            <a:r>
              <a:rPr lang="en-US" altLang="zh-CN" sz="1350" dirty="0"/>
              <a:t>VTl</a:t>
            </a:r>
            <a:r>
              <a:rPr lang="zh-CN" altLang="en-US" sz="1350" dirty="0"/>
              <a:t>为中心，它的作用是把通过输入调谐电路收到的不同频率电台信号</a:t>
            </a:r>
            <a:r>
              <a:rPr lang="en-US" altLang="zh-CN" sz="1350" dirty="0"/>
              <a:t>(</a:t>
            </a:r>
            <a:r>
              <a:rPr lang="zh-CN" altLang="en-US" sz="1350" dirty="0"/>
              <a:t>高频信号</a:t>
            </a:r>
            <a:r>
              <a:rPr lang="en-US" altLang="zh-CN" sz="1350" dirty="0"/>
              <a:t>)</a:t>
            </a:r>
            <a:r>
              <a:rPr lang="zh-CN" altLang="en-US" sz="1350" dirty="0"/>
              <a:t>变换成固定的</a:t>
            </a:r>
            <a:r>
              <a:rPr lang="en-US" altLang="zh-CN" sz="1350" dirty="0"/>
              <a:t>465KHz</a:t>
            </a:r>
            <a:r>
              <a:rPr lang="zh-CN" altLang="en-US" sz="1350" dirty="0"/>
              <a:t>的中频信号。    </a:t>
            </a:r>
            <a:br>
              <a:rPr lang="zh-CN" altLang="en-US" sz="1350" dirty="0"/>
            </a:br>
            <a:r>
              <a:rPr lang="zh-CN" altLang="en-US" sz="1350" dirty="0"/>
              <a:t>    </a:t>
            </a:r>
            <a:r>
              <a:rPr lang="en-US" altLang="zh-CN" sz="1350" dirty="0"/>
              <a:t>VT1</a:t>
            </a:r>
            <a:r>
              <a:rPr lang="zh-CN" altLang="en-US" sz="1350" dirty="0"/>
              <a:t>、</a:t>
            </a:r>
            <a:r>
              <a:rPr lang="en-US" altLang="zh-CN" sz="1350" dirty="0"/>
              <a:t>T2</a:t>
            </a:r>
            <a:r>
              <a:rPr lang="zh-CN" altLang="en-US" sz="1350" dirty="0"/>
              <a:t>、</a:t>
            </a:r>
            <a:r>
              <a:rPr lang="en-US" altLang="zh-CN" sz="1350" dirty="0"/>
              <a:t>CB</a:t>
            </a:r>
            <a:r>
              <a:rPr lang="zh-CN" altLang="en-US" sz="1350" dirty="0"/>
              <a:t>等元件组成本机振荡电路，它的任务是产生一个比输入信号频率高</a:t>
            </a:r>
            <a:r>
              <a:rPr lang="en-US" altLang="zh-CN" sz="1350" dirty="0"/>
              <a:t>465 KHz</a:t>
            </a:r>
            <a:r>
              <a:rPr lang="zh-CN" altLang="en-US" sz="1350" dirty="0"/>
              <a:t>的等幅高频振荡信号。由于</a:t>
            </a:r>
            <a:r>
              <a:rPr lang="en-US" altLang="zh-CN" sz="1350" dirty="0"/>
              <a:t>C1</a:t>
            </a:r>
            <a:r>
              <a:rPr lang="zh-CN" altLang="en-US" sz="1350" dirty="0"/>
              <a:t>对高频信号相当短路，</a:t>
            </a:r>
            <a:r>
              <a:rPr lang="en-US" altLang="zh-CN" sz="1350" dirty="0"/>
              <a:t>T1</a:t>
            </a:r>
            <a:r>
              <a:rPr lang="zh-CN" altLang="en-US" sz="1350" dirty="0"/>
              <a:t>的次级</a:t>
            </a:r>
            <a:r>
              <a:rPr lang="en-US" altLang="zh-CN" sz="1350" dirty="0"/>
              <a:t>Lcd</a:t>
            </a:r>
            <a:r>
              <a:rPr lang="zh-CN" altLang="en-US" sz="1350" dirty="0"/>
              <a:t>的电感量又很小，对高频信号提供了通路，所以本机振荡电路是共基极电路，振荡频率由</a:t>
            </a:r>
            <a:r>
              <a:rPr lang="en-US" altLang="zh-CN" sz="1350" dirty="0"/>
              <a:t>T2</a:t>
            </a:r>
            <a:r>
              <a:rPr lang="zh-CN" altLang="en-US" sz="1350" dirty="0"/>
              <a:t>、</a:t>
            </a:r>
            <a:r>
              <a:rPr lang="en-US" altLang="zh-CN" sz="1350" dirty="0"/>
              <a:t>CB</a:t>
            </a:r>
            <a:r>
              <a:rPr lang="zh-CN" altLang="en-US" sz="1350" dirty="0"/>
              <a:t>控制，</a:t>
            </a:r>
            <a:r>
              <a:rPr lang="en-US" altLang="zh-CN" sz="1350" dirty="0"/>
              <a:t>CB</a:t>
            </a:r>
            <a:r>
              <a:rPr lang="zh-CN" altLang="en-US" sz="1350" dirty="0"/>
              <a:t>是双连电容器的另一连，调节它以改变本机振荡频率。</a:t>
            </a:r>
            <a:r>
              <a:rPr lang="en-US" altLang="zh-CN" sz="1350" dirty="0"/>
              <a:t>T2</a:t>
            </a:r>
            <a:r>
              <a:rPr lang="zh-CN" altLang="en-US" sz="1350" dirty="0"/>
              <a:t>是振荡线圈，其初次绕在同一磁芯上，它们把</a:t>
            </a:r>
            <a:r>
              <a:rPr lang="en-US" altLang="zh-CN" sz="1350" dirty="0"/>
              <a:t>VT 1</a:t>
            </a:r>
            <a:r>
              <a:rPr lang="zh-CN" altLang="en-US" sz="1350" dirty="0"/>
              <a:t>的等电极输出的放大了的振荡信号以正反馈的形式耦合到振荡回路，本机振荡的电压由</a:t>
            </a:r>
            <a:r>
              <a:rPr lang="en-US" altLang="zh-CN" sz="1350" dirty="0"/>
              <a:t>T2</a:t>
            </a:r>
            <a:r>
              <a:rPr lang="zh-CN" altLang="en-US" sz="1350" dirty="0"/>
              <a:t>的初级的抽头引出，通过</a:t>
            </a:r>
            <a:r>
              <a:rPr lang="en-US" altLang="zh-CN" sz="1350" dirty="0"/>
              <a:t>C2</a:t>
            </a:r>
            <a:r>
              <a:rPr lang="zh-CN" altLang="en-US" sz="1350" dirty="0"/>
              <a:t>耦合到</a:t>
            </a:r>
            <a:r>
              <a:rPr lang="en-US" altLang="zh-CN" sz="1350" dirty="0"/>
              <a:t>VT 1</a:t>
            </a:r>
            <a:r>
              <a:rPr lang="zh-CN" altLang="en-US" sz="1350" dirty="0"/>
              <a:t>的发射极上。</a:t>
            </a:r>
            <a:endParaRPr lang="zh-CN" altLang="en-US" sz="1350" dirty="0"/>
          </a:p>
        </p:txBody>
      </p:sp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1928495" y="2261235"/>
          <a:ext cx="519811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" r:id="rId3" imgW="9029700" imgH="4933950" progId="AutoCAD.Drawing.15">
                  <p:embed/>
                </p:oleObj>
              </mc:Choice>
              <mc:Fallback>
                <p:oleObj name="" r:id="rId3" imgW="9029700" imgH="4933950" progId="AutoCAD.Drawing.15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4"/>
                      <a:srcRect t="8086" r="10001"/>
                      <a:stretch>
                        <a:fillRect/>
                      </a:stretch>
                    </p:blipFill>
                    <p:spPr>
                      <a:xfrm>
                        <a:off x="1928495" y="2261235"/>
                        <a:ext cx="5198110" cy="2895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表格 5"/>
          <p:cNvGraphicFramePr/>
          <p:nvPr>
            <p:custDataLst>
              <p:tags r:id="rId5"/>
            </p:custDataLst>
          </p:nvPr>
        </p:nvGraphicFramePr>
        <p:xfrm>
          <a:off x="6985" y="635"/>
          <a:ext cx="334645" cy="515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645"/>
              </a:tblGrid>
              <a:tr h="73977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chemeClr val="tx1"/>
                          </a:solidFill>
                        </a:rPr>
                        <a:t>情境导入</a:t>
                      </a:r>
                      <a:endParaRPr lang="zh-CN" altLang="en-US" sz="1015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279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chemeClr val="tx1"/>
                          </a:solidFill>
                        </a:rPr>
                        <a:t>任务一</a:t>
                      </a:r>
                      <a:endParaRPr lang="zh-CN" altLang="en-US" sz="1015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215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rgbClr val="FF0000"/>
                          </a:solidFill>
                        </a:rPr>
                        <a:t>任务二</a:t>
                      </a:r>
                      <a:endParaRPr lang="zh-CN" altLang="en-US" sz="1015" b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152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任务三</a:t>
                      </a:r>
                      <a:endParaRPr lang="zh-CN" altLang="en-US" sz="1015" b="0"/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977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展示评价</a:t>
                      </a:r>
                      <a:endParaRPr lang="zh-CN" altLang="en-US" sz="1015" b="0"/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4041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归纳总结</a:t>
                      </a:r>
                      <a:endParaRPr lang="zh-CN" altLang="en-US" sz="1015" b="0"/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977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拓展应用</a:t>
                      </a:r>
                      <a:endParaRPr lang="zh-CN" altLang="en-US" sz="1015" b="0"/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417830" y="125095"/>
            <a:ext cx="16446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2.</a:t>
            </a:r>
            <a:r>
              <a:rPr lang="zh-CN" altLang="zh-CN" sz="2000"/>
              <a:t>分析电路</a:t>
            </a:r>
            <a:endParaRPr lang="zh-CN" altLang="zh-CN" sz="20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3" name="矩形 1"/>
          <p:cNvSpPr/>
          <p:nvPr/>
        </p:nvSpPr>
        <p:spPr>
          <a:xfrm>
            <a:off x="1663700" y="0"/>
            <a:ext cx="6858000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1350" b="1" dirty="0">
                <a:solidFill>
                  <a:srgbClr val="FF0000"/>
                </a:solidFill>
              </a:rPr>
              <a:t>    2</a:t>
            </a:r>
            <a:r>
              <a:rPr lang="zh-CN" altLang="en-US" sz="1350" b="1" dirty="0">
                <a:solidFill>
                  <a:srgbClr val="FF0000"/>
                </a:solidFill>
              </a:rPr>
              <a:t>、变频与混频电路</a:t>
            </a:r>
            <a:endParaRPr lang="en-US" altLang="zh-CN" sz="1350" b="1" dirty="0">
              <a:solidFill>
                <a:srgbClr val="FF0000"/>
              </a:solidFill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350" dirty="0">
                <a:solidFill>
                  <a:srgbClr val="FF0000"/>
                </a:solidFill>
              </a:rPr>
              <a:t>混频电路   </a:t>
            </a:r>
            <a:r>
              <a:rPr lang="zh-CN" altLang="en-US" sz="1350" dirty="0"/>
              <a:t>接收到的信号</a:t>
            </a:r>
            <a:r>
              <a:rPr lang="en-US" altLang="zh-CN" sz="1350" i="1" dirty="0"/>
              <a:t>i</a:t>
            </a:r>
            <a:r>
              <a:rPr lang="en-US" altLang="zh-CN" sz="750" i="1" dirty="0"/>
              <a:t>b</a:t>
            </a:r>
            <a:r>
              <a:rPr lang="zh-CN" altLang="en-US" sz="1350" dirty="0"/>
              <a:t>的电流频率为电台发射的频率；</a:t>
            </a:r>
            <a:r>
              <a:rPr lang="en-US" altLang="zh-CN" sz="1350" i="1" dirty="0"/>
              <a:t>i</a:t>
            </a:r>
            <a:r>
              <a:rPr lang="en-US" altLang="zh-CN" sz="750" i="1" dirty="0"/>
              <a:t>e</a:t>
            </a:r>
            <a:r>
              <a:rPr lang="zh-CN" altLang="en-US" sz="1350" dirty="0"/>
              <a:t>的电流频率为本机震荡产生的频率；</a:t>
            </a:r>
            <a:r>
              <a:rPr lang="en-US" altLang="zh-CN" sz="1350" i="1" dirty="0"/>
              <a:t>i</a:t>
            </a:r>
            <a:r>
              <a:rPr lang="en-US" altLang="zh-CN" sz="750" i="1" dirty="0"/>
              <a:t>c</a:t>
            </a:r>
            <a:r>
              <a:rPr lang="zh-CN" altLang="en-US" sz="1350" dirty="0"/>
              <a:t>为两个电流之差，即</a:t>
            </a:r>
            <a:r>
              <a:rPr lang="en-US" altLang="zh-CN" sz="1350" i="1" dirty="0"/>
              <a:t>i</a:t>
            </a:r>
            <a:r>
              <a:rPr lang="en-US" altLang="zh-CN" sz="750" i="1" dirty="0"/>
              <a:t>c</a:t>
            </a:r>
            <a:r>
              <a:rPr lang="en-US" altLang="zh-CN" sz="1350" i="1" dirty="0"/>
              <a:t>=i</a:t>
            </a:r>
            <a:r>
              <a:rPr lang="en-US" altLang="zh-CN" sz="750" i="1" dirty="0"/>
              <a:t>e</a:t>
            </a:r>
            <a:r>
              <a:rPr lang="en-US" altLang="zh-CN" sz="1500" i="1" dirty="0"/>
              <a:t>-</a:t>
            </a:r>
            <a:r>
              <a:rPr lang="en-US" altLang="zh-CN" sz="1350" i="1" dirty="0"/>
              <a:t>i</a:t>
            </a:r>
            <a:r>
              <a:rPr lang="en-US" altLang="zh-CN" sz="750" i="1" dirty="0"/>
              <a:t>b</a:t>
            </a:r>
            <a:r>
              <a:rPr lang="zh-CN" altLang="en-US" sz="1350" dirty="0"/>
              <a:t>。</a:t>
            </a:r>
            <a:r>
              <a:rPr lang="en-US" altLang="zh-CN" sz="1350" i="1" dirty="0"/>
              <a:t>i</a:t>
            </a:r>
            <a:r>
              <a:rPr lang="en-US" altLang="zh-CN" sz="750" i="1" dirty="0"/>
              <a:t>c</a:t>
            </a:r>
            <a:r>
              <a:rPr lang="zh-CN" altLang="en-US" sz="1350" dirty="0"/>
              <a:t>使载有各种不同的频率的电流流进了</a:t>
            </a:r>
            <a:r>
              <a:rPr lang="en-US" altLang="zh-CN" sz="1350" i="1" dirty="0"/>
              <a:t>T3</a:t>
            </a:r>
            <a:r>
              <a:rPr lang="zh-CN" altLang="en-US" sz="1350" dirty="0"/>
              <a:t>的初级绕组。</a:t>
            </a:r>
            <a:r>
              <a:rPr lang="en-US" altLang="zh-CN" sz="1350" i="1" dirty="0"/>
              <a:t>T3</a:t>
            </a:r>
            <a:r>
              <a:rPr lang="zh-CN" altLang="en-US" sz="1350" dirty="0"/>
              <a:t>为中频变压器（简称“中周”），其谐振频率为</a:t>
            </a:r>
            <a:r>
              <a:rPr lang="en-US" altLang="zh-CN" sz="1350" dirty="0"/>
              <a:t>465KHz</a:t>
            </a:r>
            <a:r>
              <a:rPr lang="zh-CN" altLang="en-US" sz="1350" dirty="0"/>
              <a:t>，因此，只有</a:t>
            </a:r>
            <a:r>
              <a:rPr lang="en-US" altLang="zh-CN" sz="1350" dirty="0"/>
              <a:t>465KHz</a:t>
            </a:r>
            <a:r>
              <a:rPr lang="zh-CN" altLang="en-US" sz="1350" dirty="0"/>
              <a:t>的信号才能由中周的初级耦合到次级，实际上，中周的谐振频率就是本机震荡产生的频率减去收到的电台的频率，即为</a:t>
            </a:r>
            <a:r>
              <a:rPr lang="en-US" altLang="zh-CN" sz="1350" dirty="0"/>
              <a:t>465KHz </a:t>
            </a:r>
            <a:r>
              <a:rPr lang="zh-CN" altLang="en-US" sz="1350" dirty="0"/>
              <a:t>。后面的“中频放大电路”只放大</a:t>
            </a:r>
            <a:r>
              <a:rPr lang="en-US" altLang="zh-CN" sz="1350" dirty="0"/>
              <a:t>465KHz</a:t>
            </a:r>
            <a:r>
              <a:rPr lang="zh-CN" altLang="en-US" sz="1350" dirty="0"/>
              <a:t>的信号。</a:t>
            </a:r>
            <a:br>
              <a:rPr lang="zh-CN" altLang="en-US" sz="1350" dirty="0"/>
            </a:br>
            <a:r>
              <a:rPr lang="zh-CN" altLang="en-US" sz="1350" dirty="0"/>
              <a:t>   </a:t>
            </a:r>
            <a:endParaRPr lang="zh-CN" altLang="en-US" sz="1350" dirty="0"/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/>
        </p:nvGraphicFramePr>
        <p:xfrm>
          <a:off x="1140619" y="1321594"/>
          <a:ext cx="6860381" cy="3821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1" imgW="9029700" imgH="4933950" progId="AutoCAD.Drawing.15">
                  <p:embed/>
                </p:oleObj>
              </mc:Choice>
              <mc:Fallback>
                <p:oleObj name="" r:id="rId1" imgW="9029700" imgH="4933950" progId="AutoCAD.Drawing.15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2"/>
                      <a:srcRect t="8086" r="10001"/>
                      <a:stretch>
                        <a:fillRect/>
                      </a:stretch>
                    </p:blipFill>
                    <p:spPr>
                      <a:xfrm>
                        <a:off x="1140619" y="1321594"/>
                        <a:ext cx="6860381" cy="3821906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椭圆 4"/>
          <p:cNvSpPr/>
          <p:nvPr/>
        </p:nvSpPr>
        <p:spPr>
          <a:xfrm>
            <a:off x="2951560" y="3206353"/>
            <a:ext cx="952500" cy="605781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zh-CN" altLang="en-US" sz="1800" dirty="0"/>
          </a:p>
        </p:txBody>
      </p:sp>
      <p:sp>
        <p:nvSpPr>
          <p:cNvPr id="6" name="矩形 5"/>
          <p:cNvSpPr/>
          <p:nvPr/>
        </p:nvSpPr>
        <p:spPr>
          <a:xfrm>
            <a:off x="341471" y="2678113"/>
            <a:ext cx="1219200" cy="29908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zh-CN" altLang="en-US" sz="1350" b="1" dirty="0">
                <a:solidFill>
                  <a:srgbClr val="FF0000"/>
                </a:solidFill>
              </a:rPr>
              <a:t>本机振荡电路</a:t>
            </a:r>
            <a:endParaRPr lang="zh-CN" altLang="en-US" sz="1350" b="1" dirty="0">
              <a:solidFill>
                <a:srgbClr val="FF0000"/>
              </a:solidFill>
            </a:endParaRPr>
          </a:p>
        </p:txBody>
      </p:sp>
      <p:cxnSp>
        <p:nvCxnSpPr>
          <p:cNvPr id="8" name="直接箭头连接符 7"/>
          <p:cNvCxnSpPr>
            <a:stCxn id="6" idx="2"/>
            <a:endCxn id="5" idx="2"/>
          </p:cNvCxnSpPr>
          <p:nvPr/>
        </p:nvCxnSpPr>
        <p:spPr>
          <a:xfrm>
            <a:off x="950992" y="2977436"/>
            <a:ext cx="2000250" cy="531495"/>
          </a:xfrm>
          <a:prstGeom prst="straightConnector1">
            <a:avLst/>
          </a:prstGeom>
          <a:ln w="9525" cap="flat" cmpd="sng">
            <a:solidFill>
              <a:srgbClr val="FF0000"/>
            </a:solidFill>
            <a:prstDash val="solid"/>
            <a:headEnd type="none" w="med" len="med"/>
            <a:tailEnd type="arrow" w="med" len="med"/>
          </a:ln>
        </p:spPr>
      </p:cxnSp>
      <p:sp>
        <p:nvSpPr>
          <p:cNvPr id="11" name="矩形 10"/>
          <p:cNvSpPr/>
          <p:nvPr/>
        </p:nvSpPr>
        <p:spPr>
          <a:xfrm>
            <a:off x="1127443" y="1498997"/>
            <a:ext cx="1564640" cy="29908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zh-CN" altLang="en-US" sz="1350" b="1" dirty="0">
                <a:solidFill>
                  <a:srgbClr val="FF0000"/>
                </a:solidFill>
              </a:rPr>
              <a:t>接收到的电台信号</a:t>
            </a:r>
            <a:endParaRPr lang="zh-CN" altLang="en-US" sz="1350" b="1" dirty="0">
              <a:solidFill>
                <a:srgbClr val="FF0000"/>
              </a:solidFill>
            </a:endParaRPr>
          </a:p>
        </p:txBody>
      </p:sp>
      <p:cxnSp>
        <p:nvCxnSpPr>
          <p:cNvPr id="12" name="直接箭头连接符 11"/>
          <p:cNvCxnSpPr>
            <a:stCxn id="11" idx="2"/>
          </p:cNvCxnSpPr>
          <p:nvPr/>
        </p:nvCxnSpPr>
        <p:spPr>
          <a:xfrm rot="-5400000" flipH="1">
            <a:off x="2403396" y="1520666"/>
            <a:ext cx="859631" cy="515541"/>
          </a:xfrm>
          <a:prstGeom prst="straightConnector1">
            <a:avLst/>
          </a:prstGeom>
          <a:ln w="9525" cap="flat" cmpd="sng">
            <a:solidFill>
              <a:srgbClr val="FF0000"/>
            </a:solidFill>
            <a:prstDash val="solid"/>
            <a:headEnd type="none" w="med" len="med"/>
            <a:tailEnd type="arrow" w="med" len="med"/>
          </a:ln>
        </p:spPr>
      </p:cxnSp>
      <p:cxnSp>
        <p:nvCxnSpPr>
          <p:cNvPr id="15" name="直接箭头连接符 14"/>
          <p:cNvCxnSpPr/>
          <p:nvPr/>
        </p:nvCxnSpPr>
        <p:spPr>
          <a:xfrm>
            <a:off x="2862263" y="2218135"/>
            <a:ext cx="186929" cy="8334"/>
          </a:xfrm>
          <a:prstGeom prst="straightConnector1">
            <a:avLst/>
          </a:prstGeom>
          <a:ln w="9525" cap="flat" cmpd="sng">
            <a:solidFill>
              <a:srgbClr val="FF0000"/>
            </a:solidFill>
            <a:prstDash val="solid"/>
            <a:headEnd type="none" w="med" len="med"/>
            <a:tailEnd type="arrow" w="med" len="med"/>
          </a:ln>
        </p:spPr>
      </p:cxnSp>
      <p:sp>
        <p:nvSpPr>
          <p:cNvPr id="16" name="矩形 15"/>
          <p:cNvSpPr/>
          <p:nvPr/>
        </p:nvSpPr>
        <p:spPr>
          <a:xfrm>
            <a:off x="2797731" y="1908572"/>
            <a:ext cx="274320" cy="29908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zh-CN" sz="1350" b="1" i="1" dirty="0">
                <a:solidFill>
                  <a:srgbClr val="FF0000"/>
                </a:solidFill>
              </a:rPr>
              <a:t>i</a:t>
            </a:r>
            <a:r>
              <a:rPr lang="en-US" altLang="zh-CN" sz="750" b="1" i="1" dirty="0">
                <a:solidFill>
                  <a:srgbClr val="FF0000"/>
                </a:solidFill>
              </a:rPr>
              <a:t>C</a:t>
            </a:r>
            <a:endParaRPr lang="zh-CN" altLang="en-US" sz="750" b="1" i="1" dirty="0">
              <a:solidFill>
                <a:srgbClr val="FF0000"/>
              </a:solidFill>
            </a:endParaRPr>
          </a:p>
        </p:txBody>
      </p:sp>
      <p:cxnSp>
        <p:nvCxnSpPr>
          <p:cNvPr id="18" name="直接箭头连接符 17"/>
          <p:cNvCxnSpPr/>
          <p:nvPr/>
        </p:nvCxnSpPr>
        <p:spPr>
          <a:xfrm rot="5400000">
            <a:off x="2714625" y="3201591"/>
            <a:ext cx="169069" cy="1190"/>
          </a:xfrm>
          <a:prstGeom prst="straightConnector1">
            <a:avLst/>
          </a:prstGeom>
          <a:ln w="9525" cap="flat" cmpd="sng">
            <a:solidFill>
              <a:srgbClr val="FF0000"/>
            </a:solidFill>
            <a:prstDash val="solid"/>
            <a:headEnd type="none" w="med" len="med"/>
            <a:tailEnd type="arrow" w="med" len="med"/>
          </a:ln>
        </p:spPr>
      </p:cxnSp>
      <p:cxnSp>
        <p:nvCxnSpPr>
          <p:cNvPr id="19" name="直接箭头连接符 18"/>
          <p:cNvCxnSpPr/>
          <p:nvPr/>
        </p:nvCxnSpPr>
        <p:spPr>
          <a:xfrm>
            <a:off x="2363391" y="2636044"/>
            <a:ext cx="186928" cy="9525"/>
          </a:xfrm>
          <a:prstGeom prst="straightConnector1">
            <a:avLst/>
          </a:prstGeom>
          <a:ln w="9525" cap="flat" cmpd="sng">
            <a:solidFill>
              <a:srgbClr val="FF0000"/>
            </a:solidFill>
            <a:prstDash val="solid"/>
            <a:headEnd type="none" w="med" len="med"/>
            <a:tailEnd type="arrow" w="med" len="med"/>
          </a:ln>
        </p:spPr>
      </p:cxnSp>
      <p:sp>
        <p:nvSpPr>
          <p:cNvPr id="20" name="矩形 19"/>
          <p:cNvSpPr/>
          <p:nvPr/>
        </p:nvSpPr>
        <p:spPr>
          <a:xfrm>
            <a:off x="2290802" y="2327672"/>
            <a:ext cx="274955" cy="29908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zh-CN" sz="1350" b="1" i="1" dirty="0">
                <a:solidFill>
                  <a:srgbClr val="FF0000"/>
                </a:solidFill>
              </a:rPr>
              <a:t>i</a:t>
            </a:r>
            <a:r>
              <a:rPr lang="en-US" altLang="zh-CN" sz="750" b="1" i="1" dirty="0">
                <a:solidFill>
                  <a:srgbClr val="FF0000"/>
                </a:solidFill>
              </a:rPr>
              <a:t>b</a:t>
            </a:r>
            <a:endParaRPr lang="zh-CN" altLang="en-US" sz="750" b="1" i="1" dirty="0">
              <a:solidFill>
                <a:srgbClr val="FF000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788881" y="2977753"/>
            <a:ext cx="271780" cy="29908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zh-CN" sz="1350" b="1" i="1" dirty="0">
                <a:solidFill>
                  <a:srgbClr val="FF0000"/>
                </a:solidFill>
              </a:rPr>
              <a:t>i</a:t>
            </a:r>
            <a:r>
              <a:rPr lang="en-US" altLang="zh-CN" sz="750" b="1" i="1" dirty="0">
                <a:solidFill>
                  <a:srgbClr val="FF0000"/>
                </a:solidFill>
              </a:rPr>
              <a:t>e</a:t>
            </a:r>
            <a:endParaRPr lang="zh-CN" altLang="en-US" sz="750" b="1" i="1" dirty="0">
              <a:solidFill>
                <a:srgbClr val="FF0000"/>
              </a:solidFill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3"/>
            </p:custDataLst>
          </p:nvPr>
        </p:nvGraphicFramePr>
        <p:xfrm>
          <a:off x="6985" y="635"/>
          <a:ext cx="334645" cy="515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645"/>
              </a:tblGrid>
              <a:tr h="73977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chemeClr val="tx1"/>
                          </a:solidFill>
                        </a:rPr>
                        <a:t>情境导入</a:t>
                      </a:r>
                      <a:endParaRPr lang="zh-CN" altLang="en-US" sz="1015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279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chemeClr val="tx1"/>
                          </a:solidFill>
                        </a:rPr>
                        <a:t>任务一</a:t>
                      </a:r>
                      <a:endParaRPr lang="zh-CN" altLang="en-US" sz="1015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215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rgbClr val="FF0000"/>
                          </a:solidFill>
                        </a:rPr>
                        <a:t>任务二</a:t>
                      </a:r>
                      <a:endParaRPr lang="zh-CN" altLang="en-US" sz="1015" b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152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任务三</a:t>
                      </a:r>
                      <a:endParaRPr lang="zh-CN" altLang="en-US" sz="1015" b="0"/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977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展示评价</a:t>
                      </a:r>
                      <a:endParaRPr lang="zh-CN" altLang="en-US" sz="1015" b="0"/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4041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归纳总结</a:t>
                      </a:r>
                      <a:endParaRPr lang="zh-CN" altLang="en-US" sz="1015" b="0"/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977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拓展应用</a:t>
                      </a:r>
                      <a:endParaRPr lang="zh-CN" altLang="en-US" sz="1015" b="0"/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charRg st="14" end="2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123">
                                            <p:txEl>
                                              <p:charRg st="14" end="23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11" grpId="0" bldLvl="0" animBg="1"/>
      <p:bldP spid="16" grpId="0"/>
      <p:bldP spid="20" grpId="0"/>
      <p:bldP spid="2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矩形 1"/>
          <p:cNvSpPr/>
          <p:nvPr/>
        </p:nvSpPr>
        <p:spPr>
          <a:xfrm>
            <a:off x="1143000" y="0"/>
            <a:ext cx="6858000" cy="1753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350" b="1" dirty="0">
                <a:solidFill>
                  <a:srgbClr val="FF0000"/>
                </a:solidFill>
              </a:rPr>
              <a:t>    </a:t>
            </a:r>
            <a:r>
              <a:rPr lang="zh-CN" altLang="en-US" sz="1350" b="1" dirty="0">
                <a:solidFill>
                  <a:srgbClr val="FF0000"/>
                </a:solidFill>
                <a:hlinkClick r:id="rId1" action="ppaction://hlinkfile"/>
              </a:rPr>
              <a:t>混频电路</a:t>
            </a:r>
            <a:r>
              <a:rPr lang="zh-CN" altLang="en-US" sz="1350" dirty="0"/>
              <a:t>由</a:t>
            </a:r>
            <a:r>
              <a:rPr lang="en-US" altLang="zh-CN" sz="1350" dirty="0"/>
              <a:t>VT1</a:t>
            </a:r>
            <a:r>
              <a:rPr lang="zh-CN" altLang="en-US" sz="1350" dirty="0"/>
              <a:t>、</a:t>
            </a:r>
            <a:r>
              <a:rPr lang="en-US" altLang="zh-CN" sz="1350" dirty="0"/>
              <a:t>T3</a:t>
            </a:r>
            <a:r>
              <a:rPr lang="zh-CN" altLang="en-US" sz="1350" dirty="0"/>
              <a:t>的初级线圈等组成，是共发射极电路。其工作过程是：  </a:t>
            </a:r>
            <a:br>
              <a:rPr lang="zh-CN" altLang="en-US" sz="1350" dirty="0"/>
            </a:br>
            <a:r>
              <a:rPr lang="zh-CN" altLang="en-US" sz="1350" dirty="0"/>
              <a:t>    </a:t>
            </a:r>
            <a:r>
              <a:rPr lang="en-US" altLang="zh-CN" sz="1350" dirty="0"/>
              <a:t>(</a:t>
            </a:r>
            <a:r>
              <a:rPr lang="zh-CN" altLang="en-US" sz="1350" dirty="0"/>
              <a:t>磁性天线接收的电台信号</a:t>
            </a:r>
            <a:r>
              <a:rPr lang="en-US" altLang="zh-CN" sz="1350" dirty="0"/>
              <a:t>)</a:t>
            </a:r>
            <a:r>
              <a:rPr lang="zh-CN" altLang="en-US" sz="1350" dirty="0"/>
              <a:t>通过输入调谐电路接收到的电台信号，通过</a:t>
            </a:r>
            <a:r>
              <a:rPr lang="en-US" altLang="zh-CN" sz="1350" dirty="0"/>
              <a:t>T1</a:t>
            </a:r>
            <a:r>
              <a:rPr lang="zh-CN" altLang="en-US" sz="1350" dirty="0"/>
              <a:t>的次级线圈</a:t>
            </a:r>
            <a:r>
              <a:rPr lang="en-US" altLang="zh-CN" sz="1350" dirty="0"/>
              <a:t>Lcd</a:t>
            </a:r>
            <a:r>
              <a:rPr lang="zh-CN" altLang="en-US" sz="1350" dirty="0"/>
              <a:t>送到</a:t>
            </a:r>
            <a:r>
              <a:rPr lang="en-US" altLang="zh-CN" sz="1350" dirty="0"/>
              <a:t>VT1</a:t>
            </a:r>
            <a:r>
              <a:rPr lang="zh-CN" altLang="en-US" sz="1350" dirty="0"/>
              <a:t>的基极，本机振荡信号又通过</a:t>
            </a:r>
            <a:r>
              <a:rPr lang="en-US" altLang="zh-CN" sz="1350" dirty="0"/>
              <a:t>C2</a:t>
            </a:r>
            <a:r>
              <a:rPr lang="zh-CN" altLang="en-US" sz="1350" dirty="0"/>
              <a:t>送到</a:t>
            </a:r>
            <a:r>
              <a:rPr lang="en-US" altLang="zh-CN" sz="1350" dirty="0"/>
              <a:t>VT1</a:t>
            </a:r>
            <a:r>
              <a:rPr lang="zh-CN" altLang="en-US" sz="1350" dirty="0"/>
              <a:t>和发射极，两种频率的信号在</a:t>
            </a:r>
            <a:r>
              <a:rPr lang="en-US" altLang="zh-CN" sz="1350" dirty="0"/>
              <a:t>T1</a:t>
            </a:r>
            <a:r>
              <a:rPr lang="zh-CN" altLang="en-US" sz="1350" dirty="0"/>
              <a:t>中进行混频，由于晶体三极管的非线性作用，混合的结果产生各种频率的信号，其中有一种是本机振荡频率和电台频率的差等于</a:t>
            </a:r>
            <a:r>
              <a:rPr lang="en-US" altLang="zh-CN" sz="1350" dirty="0"/>
              <a:t>465KHz</a:t>
            </a:r>
            <a:r>
              <a:rPr lang="zh-CN" altLang="en-US" sz="1350" dirty="0"/>
              <a:t>的信号，这就是中频信号。混频电路的负载是中频变压器，</a:t>
            </a:r>
            <a:r>
              <a:rPr lang="en-US" altLang="zh-CN" sz="1350" dirty="0"/>
              <a:t>T3</a:t>
            </a:r>
            <a:r>
              <a:rPr lang="zh-CN" altLang="en-US" sz="1350" dirty="0"/>
              <a:t>的初级线圈和内部电容组成的并联谐振电路，它的谐振频率是</a:t>
            </a:r>
            <a:r>
              <a:rPr lang="en-US" altLang="zh-CN" sz="1350" dirty="0"/>
              <a:t>465KHz</a:t>
            </a:r>
            <a:r>
              <a:rPr lang="zh-CN" altLang="en-US" sz="1350" dirty="0"/>
              <a:t>，可以把</a:t>
            </a:r>
            <a:r>
              <a:rPr lang="en-US" altLang="zh-CN" sz="1350" dirty="0"/>
              <a:t>465KHz</a:t>
            </a:r>
            <a:r>
              <a:rPr lang="zh-CN" altLang="en-US" sz="1350" dirty="0"/>
              <a:t>的中频信号从多种频率的信号中选择出来，并通过</a:t>
            </a:r>
            <a:r>
              <a:rPr lang="en-US" altLang="zh-CN" sz="1350" dirty="0"/>
              <a:t>T3</a:t>
            </a:r>
            <a:r>
              <a:rPr lang="zh-CN" altLang="en-US" sz="1350" dirty="0"/>
              <a:t>的次级线圈耦合到下一级去，而其它信号几乎被滤掉。</a:t>
            </a:r>
            <a:endParaRPr lang="zh-CN" altLang="en-US" sz="1350" dirty="0"/>
          </a:p>
        </p:txBody>
      </p:sp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1616869" y="1691879"/>
          <a:ext cx="6197204" cy="34516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2" imgW="9029700" imgH="4933950" progId="AutoCAD.Drawing.15">
                  <p:embed/>
                </p:oleObj>
              </mc:Choice>
              <mc:Fallback>
                <p:oleObj name="" r:id="rId2" imgW="9029700" imgH="4933950" progId="AutoCAD.Drawing.15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3"/>
                      <a:srcRect t="8086" r="10001"/>
                      <a:stretch>
                        <a:fillRect/>
                      </a:stretch>
                    </p:blipFill>
                    <p:spPr>
                      <a:xfrm>
                        <a:off x="1616869" y="1691879"/>
                        <a:ext cx="6197204" cy="345162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表格 5"/>
          <p:cNvGraphicFramePr/>
          <p:nvPr>
            <p:custDataLst>
              <p:tags r:id="rId4"/>
            </p:custDataLst>
          </p:nvPr>
        </p:nvGraphicFramePr>
        <p:xfrm>
          <a:off x="6985" y="635"/>
          <a:ext cx="334645" cy="515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645"/>
              </a:tblGrid>
              <a:tr h="73977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chemeClr val="tx1"/>
                          </a:solidFill>
                        </a:rPr>
                        <a:t>情境导入</a:t>
                      </a:r>
                      <a:endParaRPr lang="zh-CN" altLang="en-US" sz="1015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279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chemeClr val="tx1"/>
                          </a:solidFill>
                        </a:rPr>
                        <a:t>任务一</a:t>
                      </a:r>
                      <a:endParaRPr lang="zh-CN" altLang="en-US" sz="1015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215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rgbClr val="FF0000"/>
                          </a:solidFill>
                        </a:rPr>
                        <a:t>任务二</a:t>
                      </a:r>
                      <a:endParaRPr lang="zh-CN" altLang="en-US" sz="1015" b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152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任务三</a:t>
                      </a:r>
                      <a:endParaRPr lang="zh-CN" altLang="en-US" sz="1015" b="0"/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977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展示评价</a:t>
                      </a:r>
                      <a:endParaRPr lang="zh-CN" altLang="en-US" sz="1015" b="0"/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4041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归纳总结</a:t>
                      </a:r>
                      <a:endParaRPr lang="zh-CN" altLang="en-US" sz="1015" b="0"/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977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拓展应用</a:t>
                      </a:r>
                      <a:endParaRPr lang="zh-CN" altLang="en-US" sz="1015" b="0"/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4818" name="Object 3"/>
          <p:cNvGraphicFramePr>
            <a:graphicFrameLocks noChangeAspect="1"/>
          </p:cNvGraphicFramePr>
          <p:nvPr/>
        </p:nvGraphicFramePr>
        <p:xfrm>
          <a:off x="1140619" y="1327547"/>
          <a:ext cx="6850856" cy="3815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1" imgW="9029700" imgH="4933950" progId="AutoCAD.Drawing.15">
                  <p:embed/>
                </p:oleObj>
              </mc:Choice>
              <mc:Fallback>
                <p:oleObj name="" r:id="rId1" imgW="9029700" imgH="4933950" progId="AutoCAD.Drawing.15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2"/>
                      <a:srcRect t="8086" r="10001"/>
                      <a:stretch>
                        <a:fillRect/>
                      </a:stretch>
                    </p:blipFill>
                    <p:spPr>
                      <a:xfrm>
                        <a:off x="1140619" y="1327547"/>
                        <a:ext cx="6850856" cy="381595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19" name="矩形 2"/>
          <p:cNvSpPr/>
          <p:nvPr/>
        </p:nvSpPr>
        <p:spPr>
          <a:xfrm>
            <a:off x="1143000" y="0"/>
            <a:ext cx="6858000" cy="1129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1350" dirty="0">
                <a:solidFill>
                  <a:srgbClr val="FF0000"/>
                </a:solidFill>
              </a:rPr>
              <a:t>    3</a:t>
            </a:r>
            <a:r>
              <a:rPr lang="zh-CN" altLang="en-US" sz="1350" dirty="0">
                <a:solidFill>
                  <a:srgbClr val="FF0000"/>
                </a:solidFill>
              </a:rPr>
              <a:t>、中频放大电路</a:t>
            </a:r>
            <a:br>
              <a:rPr lang="zh-CN" altLang="en-US" sz="1350" dirty="0"/>
            </a:br>
            <a:r>
              <a:rPr lang="zh-CN" altLang="en-US" sz="1350" dirty="0"/>
              <a:t>    它主要由</a:t>
            </a:r>
            <a:r>
              <a:rPr lang="en-US" altLang="zh-CN" sz="1350" dirty="0"/>
              <a:t>VT2</a:t>
            </a:r>
            <a:r>
              <a:rPr lang="zh-CN" altLang="en-US" sz="1350" dirty="0"/>
              <a:t>、</a:t>
            </a:r>
            <a:r>
              <a:rPr lang="en-US" altLang="zh-CN" sz="1350" dirty="0"/>
              <a:t>VT3</a:t>
            </a:r>
            <a:r>
              <a:rPr lang="zh-CN" altLang="en-US" sz="1350" dirty="0"/>
              <a:t>组成的两级中频放大器。第一中放电路中的</a:t>
            </a:r>
            <a:r>
              <a:rPr lang="en-US" altLang="zh-CN" sz="1350" dirty="0"/>
              <a:t>VT2</a:t>
            </a:r>
            <a:r>
              <a:rPr lang="zh-CN" altLang="en-US" sz="1350" dirty="0"/>
              <a:t>负载是中频变压器</a:t>
            </a:r>
            <a:r>
              <a:rPr lang="en-US" altLang="zh-CN" sz="1350" dirty="0"/>
              <a:t>T4</a:t>
            </a:r>
            <a:r>
              <a:rPr lang="zh-CN" altLang="en-US" sz="1350" dirty="0"/>
              <a:t>和内部电容组成，它们构成并联谐振电路，谐振频率是</a:t>
            </a:r>
            <a:r>
              <a:rPr lang="en-US" altLang="zh-CN" sz="1350" dirty="0"/>
              <a:t>465KHz</a:t>
            </a:r>
            <a:r>
              <a:rPr lang="zh-CN" altLang="en-US" sz="1350" dirty="0"/>
              <a:t>，超外差式收音机灵敏度和选择性都提高了许多，主要原因是有了中频放大电路，它比高频信号更容易调谐和放大。</a:t>
            </a:r>
            <a:endParaRPr lang="zh-CN" altLang="en-US" sz="1350" dirty="0"/>
          </a:p>
        </p:txBody>
      </p:sp>
      <p:graphicFrame>
        <p:nvGraphicFramePr>
          <p:cNvPr id="6" name="表格 5"/>
          <p:cNvGraphicFramePr/>
          <p:nvPr>
            <p:custDataLst>
              <p:tags r:id="rId3"/>
            </p:custDataLst>
          </p:nvPr>
        </p:nvGraphicFramePr>
        <p:xfrm>
          <a:off x="6985" y="635"/>
          <a:ext cx="334645" cy="515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645"/>
              </a:tblGrid>
              <a:tr h="73977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chemeClr val="tx1"/>
                          </a:solidFill>
                        </a:rPr>
                        <a:t>情境导入</a:t>
                      </a:r>
                      <a:endParaRPr lang="zh-CN" altLang="en-US" sz="1015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279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chemeClr val="tx1"/>
                          </a:solidFill>
                        </a:rPr>
                        <a:t>任务一</a:t>
                      </a:r>
                      <a:endParaRPr lang="zh-CN" altLang="en-US" sz="1015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215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rgbClr val="FF0000"/>
                          </a:solidFill>
                        </a:rPr>
                        <a:t>任务二</a:t>
                      </a:r>
                      <a:endParaRPr lang="zh-CN" altLang="en-US" sz="1015" b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152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任务三</a:t>
                      </a:r>
                      <a:endParaRPr lang="zh-CN" altLang="en-US" sz="1015" b="0"/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977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展示评价</a:t>
                      </a:r>
                      <a:endParaRPr lang="zh-CN" altLang="en-US" sz="1015" b="0"/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4041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归纳总结</a:t>
                      </a:r>
                      <a:endParaRPr lang="zh-CN" altLang="en-US" sz="1015" b="0"/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977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拓展应用</a:t>
                      </a:r>
                      <a:endParaRPr lang="zh-CN" altLang="en-US" sz="1015" b="0"/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2" name="矩形 1"/>
          <p:cNvSpPr/>
          <p:nvPr/>
        </p:nvSpPr>
        <p:spPr>
          <a:xfrm>
            <a:off x="1143000" y="0"/>
            <a:ext cx="6858000" cy="1753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1350" dirty="0">
                <a:solidFill>
                  <a:srgbClr val="FF0000"/>
                </a:solidFill>
              </a:rPr>
              <a:t>    4</a:t>
            </a:r>
            <a:r>
              <a:rPr lang="zh-CN" altLang="en-US" sz="1350" dirty="0">
                <a:solidFill>
                  <a:srgbClr val="FF0000"/>
                </a:solidFill>
              </a:rPr>
              <a:t>、检波和自动增益控制电路</a:t>
            </a:r>
            <a:br>
              <a:rPr lang="zh-CN" altLang="en-US" sz="1350" dirty="0"/>
            </a:br>
            <a:r>
              <a:rPr lang="zh-CN" altLang="en-US" sz="1350" dirty="0"/>
              <a:t>    中频信号经一级中频放大器充分放大后由</a:t>
            </a:r>
            <a:r>
              <a:rPr lang="en-US" altLang="zh-CN" sz="1350" dirty="0"/>
              <a:t>T4</a:t>
            </a:r>
            <a:r>
              <a:rPr lang="zh-CN" altLang="en-US" sz="1350" dirty="0"/>
              <a:t>耦合到检波管</a:t>
            </a:r>
            <a:r>
              <a:rPr lang="en-US" altLang="zh-CN" sz="1350" dirty="0"/>
              <a:t>VT3</a:t>
            </a:r>
            <a:r>
              <a:rPr lang="zh-CN" altLang="en-US" sz="1350" dirty="0"/>
              <a:t>，</a:t>
            </a:r>
            <a:r>
              <a:rPr lang="en-US" altLang="zh-CN" sz="1350" dirty="0"/>
              <a:t>VT3</a:t>
            </a:r>
            <a:r>
              <a:rPr lang="zh-CN" altLang="en-US" sz="1350" dirty="0"/>
              <a:t>既起放大作用，又是检波管，</a:t>
            </a:r>
            <a:r>
              <a:rPr lang="en-US" altLang="zh-CN" sz="1350" dirty="0"/>
              <a:t>VT3</a:t>
            </a:r>
            <a:r>
              <a:rPr lang="zh-CN" altLang="en-US" sz="1350" dirty="0"/>
              <a:t>构成的三极管检波电路，这种电路检波效率高，有较强的自动增益控制</a:t>
            </a:r>
            <a:br>
              <a:rPr lang="zh-CN" altLang="en-US" sz="1350" dirty="0"/>
            </a:br>
            <a:r>
              <a:rPr lang="zh-CN" altLang="en-US" sz="1350" dirty="0"/>
              <a:t>  </a:t>
            </a:r>
            <a:r>
              <a:rPr lang="en-US" altLang="zh-CN" sz="1350" dirty="0"/>
              <a:t>(AGC)</a:t>
            </a:r>
            <a:r>
              <a:rPr lang="zh-CN" altLang="en-US" sz="1350" dirty="0"/>
              <a:t>作用。</a:t>
            </a:r>
            <a:br>
              <a:rPr lang="zh-CN" altLang="en-US" sz="1350" dirty="0"/>
            </a:br>
            <a:r>
              <a:rPr lang="zh-CN" altLang="en-US" sz="1350" dirty="0"/>
              <a:t>    </a:t>
            </a:r>
            <a:r>
              <a:rPr lang="en-US" altLang="zh-CN" sz="1350" dirty="0"/>
              <a:t>AGC</a:t>
            </a:r>
            <a:r>
              <a:rPr lang="zh-CN" altLang="en-US" sz="1350" dirty="0"/>
              <a:t>控制电压通过</a:t>
            </a:r>
            <a:r>
              <a:rPr lang="en-US" altLang="zh-CN" sz="1350" dirty="0"/>
              <a:t>R3</a:t>
            </a:r>
            <a:r>
              <a:rPr lang="zh-CN" altLang="en-US" sz="1350" dirty="0"/>
              <a:t>加到</a:t>
            </a:r>
            <a:r>
              <a:rPr lang="en-US" altLang="zh-CN" sz="1350" dirty="0"/>
              <a:t>VT2</a:t>
            </a:r>
            <a:r>
              <a:rPr lang="zh-CN" altLang="en-US" sz="1350" dirty="0"/>
              <a:t>的基极，其控制过程是：</a:t>
            </a:r>
            <a:br>
              <a:rPr lang="zh-CN" altLang="en-US" sz="1350" dirty="0"/>
            </a:br>
            <a:r>
              <a:rPr lang="zh-CN" altLang="en-US" sz="1350" dirty="0"/>
              <a:t>    外信号电压↑→</a:t>
            </a:r>
            <a:r>
              <a:rPr lang="en-US" altLang="zh-CN" sz="1350" dirty="0"/>
              <a:t>Vb3↑—Ib3↑→Ic3↑→Vc3↓</a:t>
            </a:r>
            <a:r>
              <a:rPr lang="zh-CN" altLang="en-US" sz="1350" dirty="0"/>
              <a:t>通过</a:t>
            </a:r>
            <a:r>
              <a:rPr lang="en-US" altLang="zh-CN" sz="1350" dirty="0"/>
              <a:t>R3 Vb2↓→Ib2↓→Ic2↓→</a:t>
            </a:r>
            <a:r>
              <a:rPr lang="zh-CN" altLang="en-US" sz="1350" dirty="0"/>
              <a:t>外信号电压↓</a:t>
            </a:r>
            <a:br>
              <a:rPr lang="zh-CN" altLang="en-US" sz="1350" dirty="0"/>
            </a:br>
            <a:r>
              <a:rPr lang="zh-CN" altLang="en-US" sz="1350" dirty="0"/>
              <a:t>    检波级的主要任务是把中频调幅信号还原成音频信号，</a:t>
            </a:r>
            <a:r>
              <a:rPr lang="en-US" altLang="zh-CN" sz="1350" dirty="0"/>
              <a:t>C4</a:t>
            </a:r>
            <a:r>
              <a:rPr lang="zh-CN" altLang="en-US" sz="1350" dirty="0"/>
              <a:t>、</a:t>
            </a:r>
            <a:r>
              <a:rPr lang="en-US" altLang="zh-CN" sz="1350" dirty="0"/>
              <a:t>C5</a:t>
            </a:r>
            <a:r>
              <a:rPr lang="zh-CN" altLang="en-US" sz="1350" dirty="0"/>
              <a:t>起滤去残余的中频成分</a:t>
            </a:r>
            <a:br>
              <a:rPr lang="zh-CN" altLang="en-US" sz="1350" dirty="0"/>
            </a:br>
            <a:r>
              <a:rPr lang="zh-CN" altLang="en-US" sz="1350" dirty="0"/>
              <a:t>的作用。</a:t>
            </a:r>
            <a:endParaRPr lang="zh-CN" altLang="en-US" sz="1350" dirty="0"/>
          </a:p>
        </p:txBody>
      </p:sp>
      <p:graphicFrame>
        <p:nvGraphicFramePr>
          <p:cNvPr id="35843" name="Object 3"/>
          <p:cNvGraphicFramePr>
            <a:graphicFrameLocks noChangeAspect="1"/>
          </p:cNvGraphicFramePr>
          <p:nvPr/>
        </p:nvGraphicFramePr>
        <p:xfrm>
          <a:off x="1668066" y="1720454"/>
          <a:ext cx="6146006" cy="3423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" r:id="rId1" imgW="9029700" imgH="4933950" progId="AutoCAD.Drawing.15">
                  <p:embed/>
                </p:oleObj>
              </mc:Choice>
              <mc:Fallback>
                <p:oleObj name="" r:id="rId1" imgW="9029700" imgH="4933950" progId="AutoCAD.Drawing.15">
                  <p:embed/>
                  <p:pic>
                    <p:nvPicPr>
                      <p:cNvPr id="0" name="图片 3087"/>
                      <p:cNvPicPr/>
                      <p:nvPr/>
                    </p:nvPicPr>
                    <p:blipFill>
                      <a:blip r:embed="rId2"/>
                      <a:srcRect t="8086" r="10001"/>
                      <a:stretch>
                        <a:fillRect/>
                      </a:stretch>
                    </p:blipFill>
                    <p:spPr>
                      <a:xfrm>
                        <a:off x="1668066" y="1720454"/>
                        <a:ext cx="6146006" cy="342304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表格 5"/>
          <p:cNvGraphicFramePr/>
          <p:nvPr>
            <p:custDataLst>
              <p:tags r:id="rId3"/>
            </p:custDataLst>
          </p:nvPr>
        </p:nvGraphicFramePr>
        <p:xfrm>
          <a:off x="6985" y="635"/>
          <a:ext cx="334645" cy="515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645"/>
              </a:tblGrid>
              <a:tr h="73977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chemeClr val="tx1"/>
                          </a:solidFill>
                        </a:rPr>
                        <a:t>情境导入</a:t>
                      </a:r>
                      <a:endParaRPr lang="zh-CN" altLang="en-US" sz="1015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279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chemeClr val="tx1"/>
                          </a:solidFill>
                        </a:rPr>
                        <a:t>任务一</a:t>
                      </a:r>
                      <a:endParaRPr lang="zh-CN" altLang="en-US" sz="1015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215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rgbClr val="FF0000"/>
                          </a:solidFill>
                        </a:rPr>
                        <a:t>任务二</a:t>
                      </a:r>
                      <a:endParaRPr lang="zh-CN" altLang="en-US" sz="1015" b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152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任务三</a:t>
                      </a:r>
                      <a:endParaRPr lang="zh-CN" altLang="en-US" sz="1015" b="0"/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977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展示评价</a:t>
                      </a:r>
                      <a:endParaRPr lang="zh-CN" altLang="en-US" sz="1015" b="0"/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4041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归纳总结</a:t>
                      </a:r>
                      <a:endParaRPr lang="zh-CN" altLang="en-US" sz="1015" b="0"/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977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拓展应用</a:t>
                      </a:r>
                      <a:endParaRPr lang="zh-CN" altLang="en-US" sz="1015" b="0"/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矩形 3"/>
          <p:cNvSpPr/>
          <p:nvPr/>
        </p:nvSpPr>
        <p:spPr>
          <a:xfrm>
            <a:off x="1143000" y="0"/>
            <a:ext cx="6858000" cy="1129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350" dirty="0">
                <a:solidFill>
                  <a:srgbClr val="FF0000"/>
                </a:solidFill>
              </a:rPr>
              <a:t>    </a:t>
            </a:r>
            <a:r>
              <a:rPr lang="en-US" altLang="zh-CN" sz="1350" dirty="0">
                <a:solidFill>
                  <a:srgbClr val="FF0000"/>
                </a:solidFill>
              </a:rPr>
              <a:t>5</a:t>
            </a:r>
            <a:r>
              <a:rPr lang="zh-CN" altLang="en-US" sz="1350" dirty="0">
                <a:solidFill>
                  <a:srgbClr val="FF0000"/>
                </a:solidFill>
              </a:rPr>
              <a:t>、前置低放电路</a:t>
            </a:r>
            <a:br>
              <a:rPr lang="zh-CN" altLang="en-US" sz="1350" dirty="0"/>
            </a:br>
            <a:r>
              <a:rPr lang="zh-CN" altLang="en-US" sz="1350" dirty="0"/>
              <a:t>    检波滤波后的音频信号由电位器</a:t>
            </a:r>
            <a:r>
              <a:rPr lang="en-US" altLang="zh-CN" sz="1350" dirty="0"/>
              <a:t>RP</a:t>
            </a:r>
            <a:r>
              <a:rPr lang="zh-CN" altLang="en-US" sz="1350" dirty="0"/>
              <a:t>送到前置低放管</a:t>
            </a:r>
            <a:r>
              <a:rPr lang="en-US" altLang="zh-CN" sz="1350" dirty="0"/>
              <a:t>VT4</a:t>
            </a:r>
            <a:r>
              <a:rPr lang="zh-CN" altLang="en-US" sz="1350" dirty="0"/>
              <a:t>，经过低放可将音频信号电压放大几十到几百倍，但是音频信号经过放大后带负载能力还很差，不能直接推动扬声器工作，还需进行功率放大。旋转电位器</a:t>
            </a:r>
            <a:r>
              <a:rPr lang="en-US" altLang="zh-CN" sz="1350" dirty="0"/>
              <a:t>RP</a:t>
            </a:r>
            <a:r>
              <a:rPr lang="zh-CN" altLang="en-US" sz="1350" dirty="0"/>
              <a:t>可以改变</a:t>
            </a:r>
            <a:r>
              <a:rPr lang="en-US" altLang="zh-CN" sz="1350" dirty="0"/>
              <a:t>VT4</a:t>
            </a:r>
            <a:r>
              <a:rPr lang="zh-CN" altLang="en-US" sz="1350" dirty="0"/>
              <a:t>的基极对地的信号电压的大小，可达到控制音量的目的。</a:t>
            </a:r>
            <a:endParaRPr lang="zh-CN" altLang="en-US" sz="1350" dirty="0"/>
          </a:p>
        </p:txBody>
      </p:sp>
      <p:graphicFrame>
        <p:nvGraphicFramePr>
          <p:cNvPr id="36867" name="Object 3"/>
          <p:cNvGraphicFramePr>
            <a:graphicFrameLocks noChangeAspect="1"/>
          </p:cNvGraphicFramePr>
          <p:nvPr/>
        </p:nvGraphicFramePr>
        <p:xfrm>
          <a:off x="1153716" y="1329929"/>
          <a:ext cx="6847284" cy="3813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" r:id="rId1" imgW="9029700" imgH="4933950" progId="AutoCAD.Drawing.15">
                  <p:embed/>
                </p:oleObj>
              </mc:Choice>
              <mc:Fallback>
                <p:oleObj name="" r:id="rId1" imgW="9029700" imgH="4933950" progId="AutoCAD.Drawing.15">
                  <p:embed/>
                  <p:pic>
                    <p:nvPicPr>
                      <p:cNvPr id="0" name="图片 3085"/>
                      <p:cNvPicPr/>
                      <p:nvPr/>
                    </p:nvPicPr>
                    <p:blipFill>
                      <a:blip r:embed="rId2"/>
                      <a:srcRect t="8086" r="10001"/>
                      <a:stretch>
                        <a:fillRect/>
                      </a:stretch>
                    </p:blipFill>
                    <p:spPr>
                      <a:xfrm>
                        <a:off x="1153716" y="1329929"/>
                        <a:ext cx="6847284" cy="381357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表格 5"/>
          <p:cNvGraphicFramePr/>
          <p:nvPr>
            <p:custDataLst>
              <p:tags r:id="rId3"/>
            </p:custDataLst>
          </p:nvPr>
        </p:nvGraphicFramePr>
        <p:xfrm>
          <a:off x="6985" y="635"/>
          <a:ext cx="334645" cy="515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645"/>
              </a:tblGrid>
              <a:tr h="73977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chemeClr val="tx1"/>
                          </a:solidFill>
                        </a:rPr>
                        <a:t>情境导入</a:t>
                      </a:r>
                      <a:endParaRPr lang="zh-CN" altLang="en-US" sz="1015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279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chemeClr val="tx1"/>
                          </a:solidFill>
                        </a:rPr>
                        <a:t>任务一</a:t>
                      </a:r>
                      <a:endParaRPr lang="zh-CN" altLang="en-US" sz="1015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215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rgbClr val="FF0000"/>
                          </a:solidFill>
                        </a:rPr>
                        <a:t>任务二</a:t>
                      </a:r>
                      <a:endParaRPr lang="zh-CN" altLang="en-US" sz="1015" b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152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任务三</a:t>
                      </a:r>
                      <a:endParaRPr lang="zh-CN" altLang="en-US" sz="1015" b="0"/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977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展示评价</a:t>
                      </a:r>
                      <a:endParaRPr lang="zh-CN" altLang="en-US" sz="1015" b="0"/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4041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归纳总结</a:t>
                      </a:r>
                      <a:endParaRPr lang="zh-CN" altLang="en-US" sz="1015" b="0"/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977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拓展应用</a:t>
                      </a:r>
                      <a:endParaRPr lang="zh-CN" altLang="en-US" sz="1015" b="0"/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7890" name="Object 3"/>
          <p:cNvGraphicFramePr>
            <a:graphicFrameLocks noChangeAspect="1"/>
          </p:cNvGraphicFramePr>
          <p:nvPr/>
        </p:nvGraphicFramePr>
        <p:xfrm>
          <a:off x="1314450" y="1503760"/>
          <a:ext cx="6535341" cy="3639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" r:id="rId1" imgW="9029700" imgH="4933950" progId="AutoCAD.Drawing.15">
                  <p:embed/>
                </p:oleObj>
              </mc:Choice>
              <mc:Fallback>
                <p:oleObj name="" r:id="rId1" imgW="9029700" imgH="4933950" progId="AutoCAD.Drawing.15">
                  <p:embed/>
                  <p:pic>
                    <p:nvPicPr>
                      <p:cNvPr id="0" name="图片 3086"/>
                      <p:cNvPicPr/>
                      <p:nvPr/>
                    </p:nvPicPr>
                    <p:blipFill>
                      <a:blip r:embed="rId2"/>
                      <a:srcRect t="8086" r="10001"/>
                      <a:stretch>
                        <a:fillRect/>
                      </a:stretch>
                    </p:blipFill>
                    <p:spPr>
                      <a:xfrm>
                        <a:off x="1314450" y="1503760"/>
                        <a:ext cx="6535341" cy="363974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1" name="矩形 2"/>
          <p:cNvSpPr/>
          <p:nvPr/>
        </p:nvSpPr>
        <p:spPr>
          <a:xfrm>
            <a:off x="1143000" y="0"/>
            <a:ext cx="6858000" cy="15455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350" dirty="0"/>
              <a:t>    </a:t>
            </a:r>
            <a:r>
              <a:rPr lang="en-US" altLang="zh-CN" sz="1350" dirty="0"/>
              <a:t>6</a:t>
            </a:r>
            <a:r>
              <a:rPr lang="zh-CN" altLang="en-US" sz="1350" dirty="0"/>
              <a:t>、功率放大器</a:t>
            </a:r>
            <a:r>
              <a:rPr lang="en-US" altLang="zh-CN" sz="1350" dirty="0"/>
              <a:t>(OTL</a:t>
            </a:r>
            <a:r>
              <a:rPr lang="zh-CN" altLang="en-US" sz="1350" dirty="0"/>
              <a:t>电路</a:t>
            </a:r>
            <a:r>
              <a:rPr lang="en-US" altLang="zh-CN" sz="1350" dirty="0"/>
              <a:t>)</a:t>
            </a:r>
            <a:br>
              <a:rPr lang="zh-CN" altLang="en-US" sz="1350" dirty="0"/>
            </a:br>
            <a:r>
              <a:rPr lang="zh-CN" altLang="en-US" sz="1350" dirty="0"/>
              <a:t>    功率放大器的任务是不仅要输出较大的电压，而且能够输出较大的电流。本电路采用无输出变压器功率放大器，可以消除输出变压器引起的失真和损耗，频率特性好，还可以减小放大器的体积和重量。</a:t>
            </a:r>
            <a:br>
              <a:rPr lang="zh-CN" altLang="en-US" sz="1350" dirty="0"/>
            </a:br>
            <a:r>
              <a:rPr lang="en-US" altLang="zh-CN" sz="1350" dirty="0"/>
              <a:t>VT5</a:t>
            </a:r>
            <a:r>
              <a:rPr lang="zh-CN" altLang="en-US" sz="1350" dirty="0"/>
              <a:t>、</a:t>
            </a:r>
            <a:r>
              <a:rPr lang="en-US" altLang="zh-CN" sz="1350" dirty="0"/>
              <a:t>VT6</a:t>
            </a:r>
            <a:r>
              <a:rPr lang="zh-CN" altLang="en-US" sz="1350" dirty="0"/>
              <a:t>组成同类型晶体管的推挽电路，</a:t>
            </a:r>
            <a:r>
              <a:rPr lang="en-US" altLang="zh-CN" sz="1350" dirty="0"/>
              <a:t>R7</a:t>
            </a:r>
            <a:r>
              <a:rPr lang="zh-CN" altLang="en-US" sz="1350" dirty="0"/>
              <a:t>、</a:t>
            </a:r>
            <a:r>
              <a:rPr lang="en-US" altLang="zh-CN" sz="1350" dirty="0"/>
              <a:t>R8</a:t>
            </a:r>
            <a:r>
              <a:rPr lang="zh-CN" altLang="en-US" sz="1350" dirty="0"/>
              <a:t>和</a:t>
            </a:r>
            <a:r>
              <a:rPr lang="en-US" altLang="zh-CN" sz="1350" dirty="0"/>
              <a:t>R9</a:t>
            </a:r>
            <a:r>
              <a:rPr lang="zh-CN" altLang="en-US" sz="1350" dirty="0"/>
              <a:t>、</a:t>
            </a:r>
            <a:r>
              <a:rPr lang="en-US" altLang="zh-CN" sz="1350" dirty="0"/>
              <a:t>R10</a:t>
            </a:r>
            <a:r>
              <a:rPr lang="zh-CN" altLang="en-US" sz="1350" dirty="0"/>
              <a:t>分别是</a:t>
            </a:r>
            <a:r>
              <a:rPr lang="en-US" altLang="zh-CN" sz="1350" dirty="0"/>
              <a:t>VT5</a:t>
            </a:r>
            <a:r>
              <a:rPr lang="zh-CN" altLang="en-US" sz="1350" dirty="0"/>
              <a:t>、</a:t>
            </a:r>
            <a:r>
              <a:rPr lang="en-US" altLang="zh-CN" sz="1350" dirty="0"/>
              <a:t>VT6</a:t>
            </a:r>
            <a:r>
              <a:rPr lang="zh-CN" altLang="en-US" sz="1350" dirty="0"/>
              <a:t>的偏量电阻。变压器</a:t>
            </a:r>
            <a:r>
              <a:rPr lang="en-US" altLang="zh-CN" sz="1350" dirty="0"/>
              <a:t>T5</a:t>
            </a:r>
            <a:r>
              <a:rPr lang="zh-CN" altLang="en-US" sz="1350" dirty="0"/>
              <a:t>做倒相耦合，</a:t>
            </a:r>
            <a:r>
              <a:rPr lang="en-US" altLang="zh-CN" sz="1350" dirty="0"/>
              <a:t>C9</a:t>
            </a:r>
            <a:r>
              <a:rPr lang="zh-CN" altLang="en-US" sz="1350" dirty="0"/>
              <a:t>是隔直电容，也是耦合电容。为了减少低频失真，电容</a:t>
            </a:r>
            <a:r>
              <a:rPr lang="en-US" altLang="zh-CN" sz="1350" dirty="0"/>
              <a:t>C9</a:t>
            </a:r>
            <a:r>
              <a:rPr lang="zh-CN" altLang="en-US" sz="1350" dirty="0"/>
              <a:t>选得越大越好。无输出变压器的功率放大器的输出阻抗低，可以直接推动扬声器工作。</a:t>
            </a:r>
            <a:endParaRPr lang="zh-CN" altLang="en-US" sz="1350" dirty="0"/>
          </a:p>
        </p:txBody>
      </p:sp>
      <p:graphicFrame>
        <p:nvGraphicFramePr>
          <p:cNvPr id="6" name="表格 5"/>
          <p:cNvGraphicFramePr/>
          <p:nvPr>
            <p:custDataLst>
              <p:tags r:id="rId3"/>
            </p:custDataLst>
          </p:nvPr>
        </p:nvGraphicFramePr>
        <p:xfrm>
          <a:off x="6985" y="635"/>
          <a:ext cx="334645" cy="515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645"/>
              </a:tblGrid>
              <a:tr h="73977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chemeClr val="tx1"/>
                          </a:solidFill>
                        </a:rPr>
                        <a:t>情境导入</a:t>
                      </a:r>
                      <a:endParaRPr lang="zh-CN" altLang="en-US" sz="1015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279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chemeClr val="tx1"/>
                          </a:solidFill>
                        </a:rPr>
                        <a:t>任务一</a:t>
                      </a:r>
                      <a:endParaRPr lang="zh-CN" altLang="en-US" sz="1015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215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rgbClr val="FF0000"/>
                          </a:solidFill>
                        </a:rPr>
                        <a:t>任务二</a:t>
                      </a:r>
                      <a:endParaRPr lang="zh-CN" altLang="en-US" sz="1015" b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152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任务三</a:t>
                      </a:r>
                      <a:endParaRPr lang="zh-CN" altLang="en-US" sz="1015" b="0"/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977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展示评价</a:t>
                      </a:r>
                      <a:endParaRPr lang="zh-CN" altLang="en-US" sz="1015" b="0"/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4041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归纳总结</a:t>
                      </a:r>
                      <a:endParaRPr lang="zh-CN" altLang="en-US" sz="1015" b="0"/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977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拓展应用</a:t>
                      </a:r>
                      <a:endParaRPr lang="zh-CN" altLang="en-US" sz="1015" b="0"/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等腰三角形 22"/>
          <p:cNvSpPr/>
          <p:nvPr/>
        </p:nvSpPr>
        <p:spPr>
          <a:xfrm>
            <a:off x="2030065" y="1671490"/>
            <a:ext cx="2376264" cy="2025056"/>
          </a:xfrm>
          <a:prstGeom prst="triangle">
            <a:avLst/>
          </a:prstGeom>
          <a:solidFill>
            <a:schemeClr val="tx1">
              <a:lumMod val="65000"/>
              <a:lumOff val="35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prstClr val="white"/>
              </a:solidFill>
            </a:endParaRPr>
          </a:p>
        </p:txBody>
      </p:sp>
      <p:sp>
        <p:nvSpPr>
          <p:cNvPr id="24" name="TextBox 7"/>
          <p:cNvSpPr txBox="1"/>
          <p:nvPr/>
        </p:nvSpPr>
        <p:spPr>
          <a:xfrm>
            <a:off x="2419741" y="1856894"/>
            <a:ext cx="1808480" cy="1938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2000">
                <a:solidFill>
                  <a:schemeClr val="accent2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altLang="zh-CN" dirty="0">
                <a:solidFill>
                  <a:srgbClr val="21A3D0"/>
                </a:solidFill>
              </a:rPr>
              <a:t>03</a:t>
            </a:r>
            <a:endParaRPr lang="zh-CN" altLang="en-US" dirty="0">
              <a:solidFill>
                <a:srgbClr val="21A3D0"/>
              </a:solidFill>
            </a:endParaRPr>
          </a:p>
        </p:txBody>
      </p:sp>
      <p:sp>
        <p:nvSpPr>
          <p:cNvPr id="25" name="TextBox 8"/>
          <p:cNvSpPr txBox="1"/>
          <p:nvPr/>
        </p:nvSpPr>
        <p:spPr>
          <a:xfrm>
            <a:off x="4153066" y="1402866"/>
            <a:ext cx="475488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zh-CN" sz="3600" b="1" dirty="0" smtClean="0">
                <a:solidFill>
                  <a:prstClr val="black">
                    <a:lumMod val="65000"/>
                    <a:lumOff val="35000"/>
                    <a:alpha val="91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豪体简体" panose="03000509000000000000" pitchFamily="65" charset="-122"/>
              </a:rPr>
              <a:t>任务三</a:t>
            </a:r>
            <a:endParaRPr lang="zh-CN" altLang="zh-CN" sz="3600" b="1" dirty="0" smtClean="0">
              <a:solidFill>
                <a:prstClr val="black">
                  <a:lumMod val="65000"/>
                  <a:lumOff val="35000"/>
                  <a:alpha val="91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豪体简体" panose="03000509000000000000" pitchFamily="65" charset="-122"/>
            </a:endParaRPr>
          </a:p>
          <a:p>
            <a:pPr algn="ctr"/>
            <a:r>
              <a:rPr lang="zh-CN" altLang="zh-CN" sz="3600" b="1" dirty="0" smtClean="0">
                <a:solidFill>
                  <a:prstClr val="black">
                    <a:lumMod val="65000"/>
                    <a:lumOff val="35000"/>
                    <a:alpha val="91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豪体简体" panose="03000509000000000000" pitchFamily="65" charset="-122"/>
              </a:rPr>
              <a:t>共射极放大电路的焊接</a:t>
            </a:r>
            <a:endParaRPr lang="zh-CN" altLang="zh-CN" sz="3600" b="1" dirty="0" smtClean="0">
              <a:solidFill>
                <a:prstClr val="black">
                  <a:lumMod val="65000"/>
                  <a:lumOff val="35000"/>
                  <a:alpha val="91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豪体简体" panose="03000509000000000000" pitchFamily="65" charset="-122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4152688" y="2826390"/>
            <a:ext cx="308360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等腰三角形 38"/>
          <p:cNvSpPr/>
          <p:nvPr/>
        </p:nvSpPr>
        <p:spPr>
          <a:xfrm rot="18035669">
            <a:off x="2382961" y="1282355"/>
            <a:ext cx="360040" cy="310379"/>
          </a:xfrm>
          <a:prstGeom prst="triangle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prstClr val="white"/>
              </a:solidFill>
            </a:endParaRPr>
          </a:p>
        </p:txBody>
      </p:sp>
      <p:sp>
        <p:nvSpPr>
          <p:cNvPr id="40" name="等腰三角形 39"/>
          <p:cNvSpPr/>
          <p:nvPr/>
        </p:nvSpPr>
        <p:spPr>
          <a:xfrm rot="21283757">
            <a:off x="1968925" y="1497553"/>
            <a:ext cx="191945" cy="165470"/>
          </a:xfrm>
          <a:prstGeom prst="triangle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prstClr val="white"/>
              </a:solidFill>
            </a:endParaRPr>
          </a:p>
        </p:txBody>
      </p:sp>
      <p:sp>
        <p:nvSpPr>
          <p:cNvPr id="41" name="等腰三角形 40"/>
          <p:cNvSpPr/>
          <p:nvPr/>
        </p:nvSpPr>
        <p:spPr>
          <a:xfrm rot="15968008">
            <a:off x="1663187" y="1888656"/>
            <a:ext cx="304349" cy="227352"/>
          </a:xfrm>
          <a:prstGeom prst="triangle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prstClr val="white"/>
              </a:solidFill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5167C0D-1B84-42C0-BF4A-0FC9196ACFAA}" type="slidenum">
              <a:rPr lang="zh-CN" altLang="en-US" sz="1200" smtClean="0"/>
            </a:fld>
            <a:endParaRPr lang="zh-CN" altLang="en-US" sz="1200"/>
          </a:p>
        </p:txBody>
      </p:sp>
      <p:graphicFrame>
        <p:nvGraphicFramePr>
          <p:cNvPr id="10" name="表格 9"/>
          <p:cNvGraphicFramePr/>
          <p:nvPr>
            <p:custDataLst>
              <p:tags r:id="rId1"/>
            </p:custDataLst>
          </p:nvPr>
        </p:nvGraphicFramePr>
        <p:xfrm>
          <a:off x="6985" y="0"/>
          <a:ext cx="332740" cy="515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740"/>
              </a:tblGrid>
              <a:tr h="73977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chemeClr val="tx1"/>
                          </a:solidFill>
                        </a:rPr>
                        <a:t>情境导入</a:t>
                      </a:r>
                      <a:endParaRPr lang="zh-CN" altLang="en-US" sz="1015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342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chemeClr val="tx1"/>
                          </a:solidFill>
                        </a:rPr>
                        <a:t>任务一</a:t>
                      </a:r>
                      <a:endParaRPr lang="zh-CN" altLang="en-US" sz="1015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152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chemeClr val="tx1"/>
                          </a:solidFill>
                        </a:rPr>
                        <a:t>任务二</a:t>
                      </a:r>
                      <a:endParaRPr lang="zh-CN" altLang="en-US" sz="1015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152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rgbClr val="FF0000"/>
                          </a:solidFill>
                        </a:rPr>
                        <a:t>任务三</a:t>
                      </a:r>
                      <a:endParaRPr lang="zh-CN" altLang="en-US" sz="1015" b="0"/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977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展示评价</a:t>
                      </a:r>
                      <a:endParaRPr lang="zh-CN" altLang="en-US" sz="1015" b="0"/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4041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归纳总结</a:t>
                      </a:r>
                      <a:endParaRPr lang="zh-CN" altLang="en-US" sz="1015" b="0"/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977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拓展应用</a:t>
                      </a:r>
                      <a:endParaRPr lang="zh-CN" altLang="en-US" sz="1015" b="0"/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1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1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1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9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16" dur="1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mph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Rot by="21600000">
                                      <p:cBhvr>
                                        <p:cTn id="22" dur="1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" presetClass="entr" presetSubtype="9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8" presetClass="emph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21600000">
                                      <p:cBhvr>
                                        <p:cTn id="28" dur="1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23" grpId="1" bldLvl="0" animBg="1"/>
      <p:bldP spid="24" grpId="0"/>
      <p:bldP spid="25" grpId="0"/>
      <p:bldP spid="39" grpId="0" bldLvl="0" animBg="1"/>
      <p:bldP spid="39" grpId="1" bldLvl="0" animBg="1"/>
      <p:bldP spid="40" grpId="0" bldLvl="0" animBg="1"/>
      <p:bldP spid="40" grpId="1" bldLvl="0" animBg="1"/>
      <p:bldP spid="41" grpId="0" bldLvl="0" animBg="1"/>
      <p:bldP spid="41" grpId="1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1316355" y="1657350"/>
            <a:ext cx="1346835" cy="66198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1800"/>
              <a:t>教 师</a:t>
            </a:r>
            <a:endParaRPr lang="zh-CN" altLang="en-US" sz="1800"/>
          </a:p>
        </p:txBody>
      </p:sp>
      <p:sp>
        <p:nvSpPr>
          <p:cNvPr id="10" name="椭圆 9"/>
          <p:cNvSpPr/>
          <p:nvPr/>
        </p:nvSpPr>
        <p:spPr>
          <a:xfrm>
            <a:off x="1315879" y="3087529"/>
            <a:ext cx="1347788" cy="70008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1800"/>
              <a:t>学 生</a:t>
            </a:r>
            <a:endParaRPr lang="zh-CN" altLang="en-US" sz="1800"/>
          </a:p>
        </p:txBody>
      </p:sp>
      <p:sp>
        <p:nvSpPr>
          <p:cNvPr id="11" name="矩形 10"/>
          <p:cNvSpPr/>
          <p:nvPr/>
        </p:nvSpPr>
        <p:spPr>
          <a:xfrm>
            <a:off x="3841909" y="1466850"/>
            <a:ext cx="2967038" cy="10425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en-US" altLang="zh-CN" sz="1015"/>
              <a:t>1</a:t>
            </a:r>
            <a:r>
              <a:rPr lang="zh-CN" altLang="en-US" sz="1015"/>
              <a:t>、布置预习内容，做好上课准备；</a:t>
            </a:r>
            <a:endParaRPr lang="zh-CN" altLang="en-US" sz="1015"/>
          </a:p>
          <a:p>
            <a:pPr algn="l"/>
            <a:endParaRPr lang="zh-CN" altLang="en-US" sz="1015"/>
          </a:p>
          <a:p>
            <a:pPr algn="l"/>
            <a:r>
              <a:rPr lang="en-US" altLang="zh-CN" sz="1015"/>
              <a:t>2</a:t>
            </a:r>
            <a:r>
              <a:rPr lang="zh-CN" altLang="en-US" sz="1015"/>
              <a:t>、准备常用三极管、焊接用具等；</a:t>
            </a:r>
            <a:endParaRPr lang="en-US" altLang="zh-CN" sz="1015"/>
          </a:p>
        </p:txBody>
      </p:sp>
      <p:sp>
        <p:nvSpPr>
          <p:cNvPr id="12" name="矩形 11"/>
          <p:cNvSpPr/>
          <p:nvPr/>
        </p:nvSpPr>
        <p:spPr>
          <a:xfrm>
            <a:off x="3841909" y="2916079"/>
            <a:ext cx="2967038" cy="10425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en-US" altLang="zh-CN" sz="1015"/>
              <a:t>1</a:t>
            </a:r>
            <a:r>
              <a:rPr lang="zh-CN" altLang="en-US" sz="1015"/>
              <a:t>、根据小组工作计划分组；</a:t>
            </a:r>
            <a:endParaRPr lang="zh-CN" altLang="en-US" sz="1015"/>
          </a:p>
          <a:p>
            <a:pPr algn="l"/>
            <a:endParaRPr lang="zh-CN" altLang="en-US" sz="1015"/>
          </a:p>
          <a:p>
            <a:pPr algn="l"/>
            <a:r>
              <a:rPr lang="en-US" altLang="zh-CN" sz="1015"/>
              <a:t>2</a:t>
            </a:r>
            <a:r>
              <a:rPr lang="zh-CN" altLang="en-US" sz="1015"/>
              <a:t>、准备数字式</a:t>
            </a:r>
            <a:r>
              <a:rPr lang="en-US" altLang="zh-CN" sz="1015"/>
              <a:t>/</a:t>
            </a:r>
            <a:r>
              <a:rPr lang="zh-CN" altLang="en-US" sz="1015"/>
              <a:t>指针式万用表；</a:t>
            </a:r>
            <a:endParaRPr lang="zh-CN" altLang="en-US" sz="1015"/>
          </a:p>
        </p:txBody>
      </p:sp>
      <p:graphicFrame>
        <p:nvGraphicFramePr>
          <p:cNvPr id="9" name="表格 8"/>
          <p:cNvGraphicFramePr/>
          <p:nvPr>
            <p:custDataLst>
              <p:tags r:id="rId1"/>
            </p:custDataLst>
          </p:nvPr>
        </p:nvGraphicFramePr>
        <p:xfrm>
          <a:off x="0" y="0"/>
          <a:ext cx="7975600" cy="348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5120"/>
                <a:gridCol w="1595120"/>
                <a:gridCol w="1595120"/>
                <a:gridCol w="1595120"/>
                <a:gridCol w="1595120"/>
              </a:tblGrid>
              <a:tr h="34861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zh-CN" sz="1500">
                          <a:solidFill>
                            <a:schemeClr val="tx1"/>
                          </a:solidFill>
                        </a:rPr>
                        <a:t>本单元位置</a:t>
                      </a:r>
                      <a:endParaRPr lang="zh-CN" altLang="zh-CN" sz="15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500">
                          <a:solidFill>
                            <a:schemeClr val="tx1"/>
                          </a:solidFill>
                        </a:rPr>
                        <a:t>单元教学目标</a:t>
                      </a:r>
                      <a:endParaRPr lang="zh-CN" altLang="en-US" sz="15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500">
                          <a:solidFill>
                            <a:schemeClr val="tx1"/>
                          </a:solidFill>
                        </a:rPr>
                        <a:t>教学过程安排</a:t>
                      </a:r>
                      <a:endParaRPr lang="zh-CN" altLang="en-US" sz="15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500">
                          <a:solidFill>
                            <a:srgbClr val="FF0000"/>
                          </a:solidFill>
                        </a:rPr>
                        <a:t>课前准备</a:t>
                      </a:r>
                      <a:endParaRPr lang="zh-CN" altLang="en-US" sz="150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500">
                          <a:solidFill>
                            <a:schemeClr val="tx1"/>
                          </a:solidFill>
                        </a:rPr>
                        <a:t>教学实施</a:t>
                      </a:r>
                      <a:endParaRPr lang="zh-CN" altLang="en-US" sz="15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938645" y="2268220"/>
            <a:ext cx="2021840" cy="250444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7029609" y="4915059"/>
            <a:ext cx="2057400" cy="273844"/>
          </a:xfrm>
        </p:spPr>
        <p:txBody>
          <a:bodyPr/>
          <a:p>
            <a:fld id="{E5167C0D-1B84-42C0-BF4A-0FC9196ACFAA}" type="slidenum">
              <a:rPr lang="zh-CN" altLang="en-US" sz="1200" smtClean="0"/>
            </a:fld>
            <a:endParaRPr lang="zh-CN" altLang="en-US" sz="1200"/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6985" y="0"/>
          <a:ext cx="332740" cy="515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740"/>
              </a:tblGrid>
              <a:tr h="73977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chemeClr val="tx1"/>
                          </a:solidFill>
                        </a:rPr>
                        <a:t>情境导入</a:t>
                      </a:r>
                      <a:endParaRPr lang="zh-CN" altLang="en-US" sz="1015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342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chemeClr val="tx1"/>
                          </a:solidFill>
                        </a:rPr>
                        <a:t>任务一</a:t>
                      </a:r>
                      <a:endParaRPr lang="zh-CN" altLang="en-US" sz="1015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152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chemeClr val="tx1"/>
                          </a:solidFill>
                        </a:rPr>
                        <a:t>任务二</a:t>
                      </a:r>
                      <a:endParaRPr lang="zh-CN" altLang="en-US" sz="1015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152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rgbClr val="FF0000"/>
                          </a:solidFill>
                        </a:rPr>
                        <a:t>任务三</a:t>
                      </a:r>
                      <a:endParaRPr lang="zh-CN" altLang="en-US" sz="1015" b="0"/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977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展示评价</a:t>
                      </a:r>
                      <a:endParaRPr lang="zh-CN" altLang="en-US" sz="1015" b="0"/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4041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归纳总结</a:t>
                      </a:r>
                      <a:endParaRPr lang="zh-CN" altLang="en-US" sz="1015" b="0"/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977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拓展应用</a:t>
                      </a:r>
                      <a:endParaRPr lang="zh-CN" altLang="en-US" sz="1015" b="0"/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681990" y="398145"/>
            <a:ext cx="2240280" cy="5067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7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一、任务导入</a:t>
            </a:r>
            <a:endParaRPr lang="zh-CN" altLang="en-US" sz="20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图片 3" descr="图示, 示意图&#10;&#10;描述已自动生成"/>
          <p:cNvPicPr>
            <a:picLocks noChangeAspect="1"/>
          </p:cNvPicPr>
          <p:nvPr/>
        </p:nvPicPr>
        <p:blipFill>
          <a:blip r:embed="rId2"/>
          <a:srcRect r="3246" b="12363"/>
          <a:stretch>
            <a:fillRect/>
          </a:stretch>
        </p:blipFill>
        <p:spPr>
          <a:xfrm>
            <a:off x="1984375" y="1031875"/>
            <a:ext cx="5045075" cy="37553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7029609" y="4915059"/>
            <a:ext cx="2057400" cy="273844"/>
          </a:xfrm>
        </p:spPr>
        <p:txBody>
          <a:bodyPr/>
          <a:p>
            <a:fld id="{E5167C0D-1B84-42C0-BF4A-0FC9196ACFAA}" type="slidenum">
              <a:rPr lang="zh-CN" altLang="en-US" sz="1200" smtClean="0"/>
            </a:fld>
            <a:endParaRPr lang="zh-CN" altLang="en-US" sz="1200"/>
          </a:p>
        </p:txBody>
      </p:sp>
      <p:sp>
        <p:nvSpPr>
          <p:cNvPr id="6" name="文本框 5"/>
          <p:cNvSpPr txBox="1"/>
          <p:nvPr/>
        </p:nvSpPr>
        <p:spPr>
          <a:xfrm>
            <a:off x="825500" y="243840"/>
            <a:ext cx="2240280" cy="814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7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二、任务实施</a:t>
            </a:r>
            <a:endParaRPr lang="zh-CN" altLang="en-US" sz="27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zh-CN" altLang="en-US" sz="20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6985" y="0"/>
          <a:ext cx="332740" cy="515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740"/>
              </a:tblGrid>
              <a:tr h="73977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chemeClr val="tx1"/>
                          </a:solidFill>
                        </a:rPr>
                        <a:t>情境导入</a:t>
                      </a:r>
                      <a:endParaRPr lang="zh-CN" altLang="en-US" sz="1015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342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chemeClr val="tx1"/>
                          </a:solidFill>
                        </a:rPr>
                        <a:t>任务一</a:t>
                      </a:r>
                      <a:endParaRPr lang="zh-CN" altLang="en-US" sz="1015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152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chemeClr val="tx1"/>
                          </a:solidFill>
                        </a:rPr>
                        <a:t>任务二</a:t>
                      </a:r>
                      <a:endParaRPr lang="zh-CN" altLang="en-US" sz="1015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152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rgbClr val="FF0000"/>
                          </a:solidFill>
                        </a:rPr>
                        <a:t>任务三</a:t>
                      </a:r>
                      <a:endParaRPr lang="zh-CN" altLang="en-US" sz="1015" b="0"/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977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展示评价</a:t>
                      </a:r>
                      <a:endParaRPr lang="zh-CN" altLang="en-US" sz="1015" b="0"/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4041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归纳总结</a:t>
                      </a:r>
                      <a:endParaRPr lang="zh-CN" altLang="en-US" sz="1015" b="0"/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977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拓展应用</a:t>
                      </a:r>
                      <a:endParaRPr lang="zh-CN" altLang="en-US" sz="1015" b="0"/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0" name="文本框 99"/>
          <p:cNvSpPr txBox="1"/>
          <p:nvPr/>
        </p:nvSpPr>
        <p:spPr>
          <a:xfrm>
            <a:off x="825500" y="755650"/>
            <a:ext cx="7750175" cy="3692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266065" indent="-266065"/>
            <a:r>
              <a:rPr lang="en-US" sz="1800" b="0">
                <a:latin typeface="宋体" panose="02010600030101010101" pitchFamily="2" charset="-122"/>
                <a:ea typeface="宋体" panose="02010600030101010101" pitchFamily="2" charset="-122"/>
              </a:rPr>
              <a:t>b)</a:t>
            </a:r>
            <a:r>
              <a:rPr lang="en-US" sz="1800" b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zh-CN" sz="1800" b="0">
                <a:ea typeface="宋体" panose="02010600030101010101" pitchFamily="2" charset="-122"/>
              </a:rPr>
              <a:t>操作要求（1）焊接前检查和筛选元器件，检查出不合格的元件、缺失的元件、模块的错误链接点；（2）按照电路图及电子焊接工艺要求，将缺失的各元器件在电路板上进行布局、安装与焊接；（3）熟练掌握焊接方法，无虚焊、漏焊、错焊情况；（</a:t>
            </a:r>
            <a:r>
              <a:rPr lang="en-US" sz="1800" b="0"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sz="1800" b="0">
                <a:ea typeface="宋体" panose="02010600030101010101" pitchFamily="2" charset="-122"/>
              </a:rPr>
              <a:t>）所有操作符合行业安全文明生产规范；（</a:t>
            </a:r>
            <a:r>
              <a:rPr lang="en-US" sz="1800" b="0"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sz="1800" b="0">
                <a:ea typeface="宋体" panose="02010600030101010101" pitchFamily="2" charset="-122"/>
              </a:rPr>
              <a:t>）焊接完毕后，关闭电源，工具摆放整齐，场地清理干净。c）电路调试</a:t>
            </a:r>
            <a:r>
              <a:rPr lang="en-US" sz="1800" b="0">
                <a:latin typeface="宋体" panose="02010600030101010101" pitchFamily="2" charset="-122"/>
                <a:ea typeface="宋体" panose="02010600030101010101" pitchFamily="2" charset="-122"/>
              </a:rPr>
              <a:t>(1)</a:t>
            </a:r>
            <a:r>
              <a:rPr lang="zh-CN" sz="1800" b="0">
                <a:ea typeface="宋体" panose="02010600030101010101" pitchFamily="2" charset="-122"/>
              </a:rPr>
              <a:t>选择+5V稳压电源，为放大电路提供直流电源。</a:t>
            </a:r>
            <a:r>
              <a:rPr lang="en-US" sz="1800" b="0">
                <a:latin typeface="宋体" panose="02010600030101010101" pitchFamily="2" charset="-122"/>
                <a:ea typeface="宋体" panose="02010600030101010101" pitchFamily="2" charset="-122"/>
              </a:rPr>
              <a:t>(2)</a:t>
            </a:r>
            <a:r>
              <a:rPr lang="zh-CN" sz="1800" b="0">
                <a:ea typeface="宋体" panose="02010600030101010101" pitchFamily="2" charset="-122"/>
              </a:rPr>
              <a:t>函数信号发生器输出正弦波，为放大电路提供输入信号。(3)通过示波器观察放大电路的输出波形</a:t>
            </a:r>
            <a:r>
              <a:rPr lang="en-US" altLang="zh-CN" sz="1800" b="0">
                <a:ea typeface="宋体" panose="02010600030101010101" pitchFamily="2" charset="-122"/>
              </a:rPr>
              <a:t>     </a:t>
            </a:r>
            <a:r>
              <a:rPr lang="zh-CN" sz="1800">
                <a:ea typeface="宋体" panose="02010600030101010101" pitchFamily="2" charset="-122"/>
                <a:sym typeface="+mn-ea"/>
              </a:rPr>
              <a:t>，并绘制在试卷上。(4)测量放大电路的静态工作点，并记录在下表中。</a:t>
            </a:r>
            <a:endParaRPr lang="zh-CN" altLang="en-US" sz="1800" b="0">
              <a:ea typeface="宋体" panose="02010600030101010101" pitchFamily="2" charset="-122"/>
            </a:endParaRPr>
          </a:p>
          <a:p>
            <a:pPr marL="266065" indent="-266065"/>
            <a:endParaRPr lang="zh-CN" altLang="en-US" sz="1800" b="0">
              <a:ea typeface="宋体" panose="02010600030101010101" pitchFamily="2" charset="-122"/>
            </a:endParaRP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5046980" y="3547110"/>
            <a:ext cx="274955" cy="228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7029609" y="4915059"/>
            <a:ext cx="2057400" cy="273844"/>
          </a:xfrm>
        </p:spPr>
        <p:txBody>
          <a:bodyPr/>
          <a:p>
            <a:fld id="{E5167C0D-1B84-42C0-BF4A-0FC9196ACFAA}" type="slidenum">
              <a:rPr lang="zh-CN" altLang="en-US" sz="1200" smtClean="0"/>
            </a:fld>
            <a:endParaRPr lang="zh-CN" altLang="en-US" sz="1200"/>
          </a:p>
        </p:txBody>
      </p:sp>
      <p:sp>
        <p:nvSpPr>
          <p:cNvPr id="5" name="文本框 4"/>
          <p:cNvSpPr txBox="1"/>
          <p:nvPr/>
        </p:nvSpPr>
        <p:spPr>
          <a:xfrm>
            <a:off x="7322820" y="4591050"/>
            <a:ext cx="1471136" cy="247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15"/>
              <a:t>时间</a:t>
            </a:r>
            <a:r>
              <a:rPr lang="en-US" altLang="zh-CN" sz="1015"/>
              <a:t>10</a:t>
            </a:r>
            <a:r>
              <a:rPr lang="zh-CN" altLang="en-US" sz="1015"/>
              <a:t>分钟</a:t>
            </a:r>
            <a:endParaRPr lang="zh-CN" altLang="en-US" sz="1015"/>
          </a:p>
        </p:txBody>
      </p:sp>
      <p:graphicFrame>
        <p:nvGraphicFramePr>
          <p:cNvPr id="7" name="表格 6"/>
          <p:cNvGraphicFramePr/>
          <p:nvPr>
            <p:custDataLst>
              <p:tags r:id="rId1"/>
            </p:custDataLst>
          </p:nvPr>
        </p:nvGraphicFramePr>
        <p:xfrm>
          <a:off x="6985" y="0"/>
          <a:ext cx="332740" cy="515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740"/>
              </a:tblGrid>
              <a:tr h="73977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chemeClr val="tx1"/>
                          </a:solidFill>
                        </a:rPr>
                        <a:t>情境导入</a:t>
                      </a:r>
                      <a:endParaRPr lang="zh-CN" altLang="en-US" sz="1015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342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chemeClr val="tx1"/>
                          </a:solidFill>
                        </a:rPr>
                        <a:t>任务一</a:t>
                      </a:r>
                      <a:endParaRPr lang="zh-CN" altLang="en-US" sz="1015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152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chemeClr val="tx1"/>
                          </a:solidFill>
                        </a:rPr>
                        <a:t>任务二</a:t>
                      </a:r>
                      <a:endParaRPr lang="zh-CN" altLang="en-US" sz="1015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152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rgbClr val="FF0000"/>
                          </a:solidFill>
                        </a:rPr>
                        <a:t>任务三</a:t>
                      </a:r>
                      <a:endParaRPr lang="zh-CN" altLang="en-US" sz="1015" b="0"/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977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展示评价</a:t>
                      </a:r>
                      <a:endParaRPr lang="zh-CN" altLang="en-US" sz="1015" b="0"/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4041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归纳总结</a:t>
                      </a:r>
                      <a:endParaRPr lang="zh-CN" altLang="en-US" sz="1015" b="0"/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977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拓展应用</a:t>
                      </a:r>
                      <a:endParaRPr lang="zh-CN" altLang="en-US" sz="1015" b="0"/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1" name="文本框 100"/>
          <p:cNvSpPr txBox="1"/>
          <p:nvPr/>
        </p:nvSpPr>
        <p:spPr>
          <a:xfrm>
            <a:off x="1183640" y="570230"/>
            <a:ext cx="602170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266065" indent="-266065"/>
            <a:r>
              <a:rPr lang="zh-CN" sz="1800" b="0">
                <a:ea typeface="宋体" panose="02010600030101010101" pitchFamily="2" charset="-122"/>
              </a:rPr>
              <a:t>d)完成作答部分(1)测量放大电路的静态工作点，并记录到下表中</a:t>
            </a:r>
            <a:endParaRPr lang="zh-CN" altLang="en-US" sz="1800" b="0">
              <a:ea typeface="宋体" panose="02010600030101010101" pitchFamily="2" charset="-122"/>
            </a:endParaRP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1183640" y="1492250"/>
            <a:ext cx="6831330" cy="1314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7029609" y="4915059"/>
            <a:ext cx="2057400" cy="273844"/>
          </a:xfrm>
        </p:spPr>
        <p:txBody>
          <a:bodyPr/>
          <a:p>
            <a:fld id="{E5167C0D-1B84-42C0-BF4A-0FC9196ACFAA}" type="slidenum">
              <a:rPr lang="zh-CN" altLang="en-US" sz="1200" smtClean="0"/>
            </a:fld>
            <a:endParaRPr lang="zh-CN" altLang="en-US" sz="1200"/>
          </a:p>
        </p:txBody>
      </p:sp>
      <p:sp>
        <p:nvSpPr>
          <p:cNvPr id="5" name="文本框 4"/>
          <p:cNvSpPr txBox="1"/>
          <p:nvPr/>
        </p:nvSpPr>
        <p:spPr>
          <a:xfrm>
            <a:off x="7322820" y="4591050"/>
            <a:ext cx="1471136" cy="247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15"/>
              <a:t>时间</a:t>
            </a:r>
            <a:r>
              <a:rPr lang="en-US" altLang="zh-CN" sz="1015"/>
              <a:t>10</a:t>
            </a:r>
            <a:r>
              <a:rPr lang="zh-CN" altLang="en-US" sz="1015"/>
              <a:t>分钟</a:t>
            </a:r>
            <a:endParaRPr lang="zh-CN" altLang="en-US" sz="1015"/>
          </a:p>
        </p:txBody>
      </p:sp>
      <p:graphicFrame>
        <p:nvGraphicFramePr>
          <p:cNvPr id="7" name="表格 6"/>
          <p:cNvGraphicFramePr/>
          <p:nvPr>
            <p:custDataLst>
              <p:tags r:id="rId1"/>
            </p:custDataLst>
          </p:nvPr>
        </p:nvGraphicFramePr>
        <p:xfrm>
          <a:off x="6985" y="0"/>
          <a:ext cx="332740" cy="515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740"/>
              </a:tblGrid>
              <a:tr h="73977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chemeClr val="tx1"/>
                          </a:solidFill>
                        </a:rPr>
                        <a:t>情境导入</a:t>
                      </a:r>
                      <a:endParaRPr lang="zh-CN" altLang="en-US" sz="1015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342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chemeClr val="tx1"/>
                          </a:solidFill>
                        </a:rPr>
                        <a:t>任务一</a:t>
                      </a:r>
                      <a:endParaRPr lang="zh-CN" altLang="en-US" sz="1015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152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chemeClr val="tx1"/>
                          </a:solidFill>
                        </a:rPr>
                        <a:t>任务二</a:t>
                      </a:r>
                      <a:endParaRPr lang="zh-CN" altLang="en-US" sz="1015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152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rgbClr val="FF0000"/>
                          </a:solidFill>
                        </a:rPr>
                        <a:t>任务三</a:t>
                      </a:r>
                      <a:endParaRPr lang="zh-CN" altLang="en-US" sz="1015" b="0"/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977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展示评价</a:t>
                      </a:r>
                      <a:endParaRPr lang="zh-CN" altLang="en-US" sz="1015" b="0"/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4041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归纳总结</a:t>
                      </a:r>
                      <a:endParaRPr lang="zh-CN" altLang="en-US" sz="1015" b="0"/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977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拓展应用</a:t>
                      </a:r>
                      <a:endParaRPr lang="zh-CN" altLang="en-US" sz="1015" b="0"/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1" name="文本框 100"/>
          <p:cNvSpPr txBox="1"/>
          <p:nvPr/>
        </p:nvSpPr>
        <p:spPr>
          <a:xfrm>
            <a:off x="1090295" y="559435"/>
            <a:ext cx="602170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266065" indent="-266065"/>
            <a:r>
              <a:rPr lang="zh-CN" sz="1800" b="0">
                <a:ea typeface="宋体" panose="02010600030101010101" pitchFamily="2" charset="-122"/>
              </a:rPr>
              <a:t>d)完成作答部分</a:t>
            </a:r>
            <a:endParaRPr lang="zh-CN" altLang="en-US" sz="1800" b="0">
              <a:ea typeface="宋体" panose="02010600030101010101" pitchFamily="2" charset="-122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1466215" y="1045210"/>
            <a:ext cx="5080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93980"/>
            <a:r>
              <a:rPr lang="zh-CN" sz="1800" b="0">
                <a:ea typeface="宋体" panose="02010600030101010101" pitchFamily="2" charset="-122"/>
              </a:rPr>
              <a:t>（2）绘制输出电压的波形图：</a:t>
            </a:r>
            <a:endParaRPr lang="zh-CN" altLang="en-US" sz="1800" b="0">
              <a:ea typeface="宋体" panose="02010600030101010101" pitchFamily="2" charset="-122"/>
            </a:endParaRPr>
          </a:p>
        </p:txBody>
      </p:sp>
      <p:graphicFrame>
        <p:nvGraphicFramePr>
          <p:cNvPr id="3" name="表格 2"/>
          <p:cNvGraphicFramePr/>
          <p:nvPr/>
        </p:nvGraphicFramePr>
        <p:xfrm>
          <a:off x="1466215" y="1413510"/>
          <a:ext cx="0" cy="2235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225"/>
                <a:gridCol w="150813"/>
                <a:gridCol w="149225"/>
                <a:gridCol w="150812"/>
                <a:gridCol w="149225"/>
                <a:gridCol w="149225"/>
                <a:gridCol w="150813"/>
                <a:gridCol w="149225"/>
                <a:gridCol w="150812"/>
                <a:gridCol w="149225"/>
                <a:gridCol w="149225"/>
                <a:gridCol w="150813"/>
                <a:gridCol w="149225"/>
                <a:gridCol w="150812"/>
                <a:gridCol w="149225"/>
                <a:gridCol w="149225"/>
                <a:gridCol w="150813"/>
                <a:gridCol w="149225"/>
                <a:gridCol w="150812"/>
                <a:gridCol w="149225"/>
                <a:gridCol w="149225"/>
                <a:gridCol w="150813"/>
                <a:gridCol w="149225"/>
                <a:gridCol w="150812"/>
                <a:gridCol w="149225"/>
                <a:gridCol w="149225"/>
                <a:gridCol w="150813"/>
                <a:gridCol w="149225"/>
                <a:gridCol w="150812"/>
                <a:gridCol w="149225"/>
                <a:gridCol w="149225"/>
                <a:gridCol w="150813"/>
                <a:gridCol w="149225"/>
                <a:gridCol w="150812"/>
                <a:gridCol w="149225"/>
                <a:gridCol w="149225"/>
                <a:gridCol w="150813"/>
                <a:gridCol w="149225"/>
                <a:gridCol w="150812"/>
              </a:tblGrid>
              <a:tr h="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1466215" y="1413510"/>
            <a:ext cx="1190625" cy="333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7"/>
          <p:cNvSpPr txBox="1"/>
          <p:nvPr/>
        </p:nvSpPr>
        <p:spPr>
          <a:xfrm>
            <a:off x="2032000" y="4109720"/>
            <a:ext cx="50800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1800" b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 </a:t>
            </a:r>
            <a:endParaRPr lang="en-US" altLang="en-US" sz="1800" b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7029609" y="4915059"/>
            <a:ext cx="2057400" cy="273844"/>
          </a:xfrm>
        </p:spPr>
        <p:txBody>
          <a:bodyPr/>
          <a:p>
            <a:fld id="{E5167C0D-1B84-42C0-BF4A-0FC9196ACFAA}" type="slidenum">
              <a:rPr lang="zh-CN" altLang="en-US" sz="1200" smtClean="0"/>
            </a:fld>
            <a:endParaRPr lang="zh-CN" altLang="en-US" sz="1200"/>
          </a:p>
        </p:txBody>
      </p:sp>
      <p:graphicFrame>
        <p:nvGraphicFramePr>
          <p:cNvPr id="9" name="表格 8"/>
          <p:cNvGraphicFramePr/>
          <p:nvPr>
            <p:custDataLst>
              <p:tags r:id="rId1"/>
            </p:custDataLst>
          </p:nvPr>
        </p:nvGraphicFramePr>
        <p:xfrm>
          <a:off x="7144" y="0"/>
          <a:ext cx="8067675" cy="360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3535"/>
                <a:gridCol w="1613535"/>
                <a:gridCol w="1613535"/>
                <a:gridCol w="1613535"/>
                <a:gridCol w="1613535"/>
              </a:tblGrid>
              <a:tr h="36004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zh-CN" sz="1500">
                          <a:solidFill>
                            <a:schemeClr val="tx1"/>
                          </a:solidFill>
                        </a:rPr>
                        <a:t>本单元位置</a:t>
                      </a:r>
                      <a:endParaRPr lang="zh-CN" altLang="zh-CN" sz="15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500">
                          <a:solidFill>
                            <a:schemeClr val="tx1"/>
                          </a:solidFill>
                        </a:rPr>
                        <a:t>单元教学目标</a:t>
                      </a:r>
                      <a:endParaRPr lang="zh-CN" altLang="en-US" sz="15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500">
                          <a:solidFill>
                            <a:schemeClr val="tx1"/>
                          </a:solidFill>
                        </a:rPr>
                        <a:t>教学过程安排</a:t>
                      </a:r>
                      <a:endParaRPr lang="zh-CN" altLang="en-US" sz="15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500" b="1">
                          <a:solidFill>
                            <a:schemeClr val="tx1"/>
                          </a:solidFill>
                        </a:rPr>
                        <a:t>课前准备</a:t>
                      </a:r>
                      <a:endParaRPr lang="zh-CN" altLang="en-US" sz="1500" b="1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500">
                          <a:solidFill>
                            <a:srgbClr val="FF0000"/>
                          </a:solidFill>
                        </a:rPr>
                        <a:t>教学实施</a:t>
                      </a:r>
                      <a:endParaRPr lang="zh-CN" altLang="en-US" sz="150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表格 9"/>
          <p:cNvGraphicFramePr/>
          <p:nvPr>
            <p:custDataLst>
              <p:tags r:id="rId2"/>
            </p:custDataLst>
          </p:nvPr>
        </p:nvGraphicFramePr>
        <p:xfrm>
          <a:off x="7144" y="360045"/>
          <a:ext cx="274955" cy="47961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955"/>
              </a:tblGrid>
              <a:tr h="68389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chemeClr val="tx1"/>
                          </a:solidFill>
                        </a:rPr>
                        <a:t>情境导入</a:t>
                      </a:r>
                      <a:endParaRPr lang="zh-CN" altLang="en-US" sz="1015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8199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rgbClr val="FF0000"/>
                          </a:solidFill>
                        </a:rPr>
                        <a:t>任务一</a:t>
                      </a:r>
                      <a:endParaRPr lang="zh-CN" altLang="en-US" sz="1015" b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8072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任务二</a:t>
                      </a:r>
                      <a:endParaRPr lang="zh-CN" altLang="en-US" sz="1015" b="0"/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8008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任务三</a:t>
                      </a:r>
                      <a:endParaRPr lang="zh-CN" altLang="en-US" sz="1015" b="0"/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8643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展示评价</a:t>
                      </a:r>
                      <a:endParaRPr lang="zh-CN" altLang="en-US" sz="1015" b="0"/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858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归纳总结</a:t>
                      </a:r>
                      <a:endParaRPr lang="zh-CN" altLang="en-US" sz="1015" b="0"/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8389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拓展应用</a:t>
                      </a:r>
                      <a:endParaRPr lang="zh-CN" altLang="en-US" sz="1015" b="0"/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表格 2"/>
          <p:cNvGraphicFramePr/>
          <p:nvPr>
            <p:custDataLst>
              <p:tags r:id="rId3"/>
            </p:custDataLst>
          </p:nvPr>
        </p:nvGraphicFramePr>
        <p:xfrm>
          <a:off x="8933498" y="1061085"/>
          <a:ext cx="228600" cy="38665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"/>
              </a:tblGrid>
              <a:tr h="756920"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1015" b="0">
                          <a:solidFill>
                            <a:schemeClr val="dk1"/>
                          </a:solidFill>
                        </a:rPr>
                        <a:t>活动导入</a:t>
                      </a:r>
                      <a:endParaRPr lang="zh-CN" altLang="en-US" sz="1015" b="0">
                        <a:solidFill>
                          <a:schemeClr val="dk1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5438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查阅与整理</a:t>
                      </a:r>
                      <a:endParaRPr lang="zh-CN" altLang="en-US" sz="1015" b="0"/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53745"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1015" b="0">
                          <a:solidFill>
                            <a:srgbClr val="FF0000"/>
                          </a:solidFill>
                        </a:rPr>
                        <a:t>成果展示</a:t>
                      </a:r>
                      <a:endParaRPr lang="zh-CN" altLang="en-US" sz="1015" b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5311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>
                          <a:sym typeface="+mn-ea"/>
                        </a:rPr>
                        <a:t>任务评价</a:t>
                      </a:r>
                      <a:endParaRPr lang="zh-CN" altLang="en-US" sz="1015" b="0"/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5946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总结归纳</a:t>
                      </a:r>
                      <a:endParaRPr lang="zh-CN" altLang="en-US" sz="1015" b="0"/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1219835" y="996315"/>
            <a:ext cx="670369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100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6</a:t>
            </a:r>
            <a:r>
              <a:rPr lang="zh-CN" altLang="en-US" sz="2100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个小队，每队展示</a:t>
            </a:r>
            <a:r>
              <a:rPr lang="en-US" altLang="zh-CN" sz="2100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2</a:t>
            </a:r>
            <a:r>
              <a:rPr lang="zh-CN" altLang="en-US" sz="2100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分钟，可以多人展示。</a:t>
            </a:r>
            <a:endParaRPr lang="zh-CN" altLang="en-US" sz="2100" dirty="0" smtClean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r>
              <a:rPr lang="zh-CN" altLang="en-US" sz="2100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展示内容：</a:t>
            </a:r>
            <a:r>
              <a:rPr lang="zh-CN" sz="2100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静态工作点和输出电压波形</a:t>
            </a:r>
            <a:r>
              <a:rPr lang="zh-CN" altLang="en-US" sz="2100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。</a:t>
            </a:r>
            <a:endParaRPr lang="zh-CN" altLang="en-US" sz="2100" dirty="0" smtClean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743700" y="4514850"/>
            <a:ext cx="1471136" cy="247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15"/>
              <a:t>时间</a:t>
            </a:r>
            <a:r>
              <a:rPr lang="en-US" altLang="zh-CN" sz="1015"/>
              <a:t>12</a:t>
            </a:r>
            <a:r>
              <a:rPr lang="zh-CN" altLang="en-US" sz="1015"/>
              <a:t>分钟</a:t>
            </a:r>
            <a:endParaRPr lang="zh-CN" altLang="en-US" sz="1015"/>
          </a:p>
        </p:txBody>
      </p:sp>
      <p:sp>
        <p:nvSpPr>
          <p:cNvPr id="6" name="文本框 5"/>
          <p:cNvSpPr txBox="1"/>
          <p:nvPr/>
        </p:nvSpPr>
        <p:spPr>
          <a:xfrm>
            <a:off x="1085850" y="457200"/>
            <a:ext cx="2240280" cy="5067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7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三、成果展示</a:t>
            </a:r>
            <a:endParaRPr lang="zh-CN" altLang="en-US" sz="27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图片 6" descr="showtim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2265" y="1765935"/>
            <a:ext cx="4857115" cy="2987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7029609" y="4915059"/>
            <a:ext cx="2057400" cy="273844"/>
          </a:xfrm>
        </p:spPr>
        <p:txBody>
          <a:bodyPr/>
          <a:p>
            <a:fld id="{E5167C0D-1B84-42C0-BF4A-0FC9196ACFAA}" type="slidenum">
              <a:rPr lang="zh-CN" altLang="en-US" sz="1200" smtClean="0"/>
            </a:fld>
            <a:endParaRPr lang="zh-CN" altLang="en-US" sz="1200"/>
          </a:p>
        </p:txBody>
      </p:sp>
      <p:sp>
        <p:nvSpPr>
          <p:cNvPr id="5" name="文本框 4"/>
          <p:cNvSpPr txBox="1"/>
          <p:nvPr/>
        </p:nvSpPr>
        <p:spPr>
          <a:xfrm>
            <a:off x="6777990" y="4672965"/>
            <a:ext cx="1471136" cy="247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15"/>
              <a:t>时间</a:t>
            </a:r>
            <a:r>
              <a:rPr lang="en-US" altLang="zh-CN" sz="1015"/>
              <a:t>5</a:t>
            </a:r>
            <a:r>
              <a:rPr lang="zh-CN" altLang="en-US" sz="1015"/>
              <a:t>分钟</a:t>
            </a:r>
            <a:endParaRPr lang="zh-CN" altLang="en-US" sz="1015"/>
          </a:p>
        </p:txBody>
      </p:sp>
      <p:sp>
        <p:nvSpPr>
          <p:cNvPr id="6" name="文本框 5"/>
          <p:cNvSpPr txBox="1"/>
          <p:nvPr/>
        </p:nvSpPr>
        <p:spPr>
          <a:xfrm>
            <a:off x="1085850" y="447675"/>
            <a:ext cx="2240280" cy="5067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7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四、任务评价</a:t>
            </a:r>
            <a:endParaRPr lang="zh-CN" altLang="en-US" sz="27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132216" name="表格 132215"/>
          <p:cNvGraphicFramePr/>
          <p:nvPr>
            <p:custDataLst>
              <p:tags r:id="rId1"/>
            </p:custDataLst>
          </p:nvPr>
        </p:nvGraphicFramePr>
        <p:xfrm>
          <a:off x="1600200" y="1200150"/>
          <a:ext cx="5886450" cy="3458845"/>
        </p:xfrm>
        <a:graphic>
          <a:graphicData uri="http://schemas.openxmlformats.org/drawingml/2006/table">
            <a:tbl>
              <a:tblPr/>
              <a:tblGrid>
                <a:gridCol w="685800"/>
                <a:gridCol w="1257300"/>
                <a:gridCol w="1371600"/>
                <a:gridCol w="457200"/>
                <a:gridCol w="742950"/>
                <a:gridCol w="342900"/>
                <a:gridCol w="342900"/>
                <a:gridCol w="342900"/>
                <a:gridCol w="342900"/>
              </a:tblGrid>
              <a:tr h="285750">
                <a:tc>
                  <a:txBody>
                    <a:bodyPr/>
                    <a:p>
                      <a:pPr marL="0" lvl="0" indent="0" algn="ctr">
                        <a:buNone/>
                      </a:pPr>
                      <a:endParaRPr lang="zh-CN" altLang="en-US" sz="1200" dirty="0">
                        <a:latin typeface="微软雅黑" panose="020B0503020204020204" pitchFamily="34" charset="-122"/>
                      </a:endParaRPr>
                    </a:p>
                  </a:txBody>
                  <a:tcPr marL="68580" marR="68580" marT="34290" marB="3429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zh-CN" altLang="en-US" sz="1200" b="1" dirty="0">
                          <a:solidFill>
                            <a:schemeClr val="tx2"/>
                          </a:solidFill>
                          <a:latin typeface="微软雅黑" panose="020B0503020204020204" pitchFamily="34" charset="-122"/>
                        </a:rPr>
                        <a:t>评 价 内 容</a:t>
                      </a:r>
                      <a:endParaRPr lang="zh-CN" altLang="en-US" sz="1200" b="1" dirty="0">
                        <a:solidFill>
                          <a:schemeClr val="tx2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zh-CN" altLang="en-US" sz="1200" dirty="0">
                          <a:ea typeface="宋体" panose="02010600030101010101" pitchFamily="2" charset="-122"/>
                        </a:rPr>
                        <a:t>优</a:t>
                      </a:r>
                      <a:endParaRPr lang="zh-CN" altLang="en-US" sz="1200" dirty="0"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zh-CN" altLang="en-US" sz="1200" dirty="0">
                          <a:ea typeface="宋体" panose="02010600030101010101" pitchFamily="2" charset="-122"/>
                        </a:rPr>
                        <a:t>良</a:t>
                      </a:r>
                      <a:endParaRPr lang="zh-CN" altLang="en-US" sz="1200" dirty="0"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zh-CN" altLang="en-US" sz="1200" dirty="0">
                          <a:ea typeface="宋体" panose="02010600030101010101" pitchFamily="2" charset="-122"/>
                        </a:rPr>
                        <a:t>中</a:t>
                      </a:r>
                      <a:endParaRPr lang="zh-CN" altLang="en-US" sz="1200" dirty="0"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zh-CN" altLang="en-US" sz="1200" dirty="0">
                          <a:ea typeface="宋体" panose="02010600030101010101" pitchFamily="2" charset="-122"/>
                        </a:rPr>
                        <a:t>差</a:t>
                      </a:r>
                      <a:endParaRPr lang="zh-CN" altLang="en-US" sz="1200" dirty="0"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 rowSpan="4">
                  <a:txBody>
                    <a:bodyPr/>
                    <a:p>
                      <a:pPr marL="0" lvl="0" indent="0" algn="ctr" fontAlgn="ctr">
                        <a:buNone/>
                      </a:pPr>
                      <a:endParaRPr lang="en-US" altLang="zh-CN" sz="1200" b="1" dirty="0">
                        <a:latin typeface="微软雅黑" panose="020B0503020204020204" pitchFamily="34" charset="-122"/>
                      </a:endParaRPr>
                    </a:p>
                    <a:p>
                      <a:pPr marL="0" lvl="0" indent="0" algn="ctr" fontAlgn="ctr">
                        <a:buNone/>
                      </a:pPr>
                      <a:r>
                        <a:rPr lang="zh-CN" altLang="en-US" sz="1200" b="1" dirty="0">
                          <a:latin typeface="微软雅黑" panose="020B0503020204020204" pitchFamily="34" charset="-122"/>
                        </a:rPr>
                        <a:t>知识</a:t>
                      </a:r>
                      <a:endParaRPr lang="zh-CN" altLang="en-US" sz="1200" b="1" dirty="0">
                        <a:latin typeface="微软雅黑" panose="020B0503020204020204" pitchFamily="34" charset="-122"/>
                      </a:endParaRPr>
                    </a:p>
                    <a:p>
                      <a:pPr marL="0" lvl="0" indent="0" algn="ctr" fontAlgn="ctr">
                        <a:buNone/>
                      </a:pPr>
                      <a:r>
                        <a:rPr lang="zh-CN" altLang="en-US" sz="1200" b="1" dirty="0">
                          <a:latin typeface="微软雅黑" panose="020B0503020204020204" pitchFamily="34" charset="-122"/>
                        </a:rPr>
                        <a:t>与</a:t>
                      </a:r>
                      <a:endParaRPr lang="zh-CN" altLang="en-US" sz="1200" b="1" dirty="0">
                        <a:latin typeface="微软雅黑" panose="020B0503020204020204" pitchFamily="34" charset="-122"/>
                      </a:endParaRPr>
                    </a:p>
                    <a:p>
                      <a:pPr marL="0" lvl="0" indent="0" algn="ctr" fontAlgn="ctr">
                        <a:buNone/>
                      </a:pPr>
                      <a:r>
                        <a:rPr lang="zh-CN" altLang="en-US" sz="1200" b="1" dirty="0">
                          <a:latin typeface="微软雅黑" panose="020B0503020204020204" pitchFamily="34" charset="-122"/>
                        </a:rPr>
                        <a:t>技能</a:t>
                      </a:r>
                      <a:endParaRPr lang="zh-CN" altLang="en-US" sz="1200" b="1" dirty="0">
                        <a:latin typeface="微软雅黑" panose="020B0503020204020204" pitchFamily="34" charset="-122"/>
                      </a:endParaRPr>
                    </a:p>
                  </a:txBody>
                  <a:tcPr marL="68580" marR="68580" marT="34290" marB="3429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p>
                      <a:pPr marL="0" lvl="0" indent="0">
                        <a:buNone/>
                      </a:pPr>
                      <a:r>
                        <a:rPr lang="zh-CN" altLang="en-US" sz="1200" b="1" dirty="0">
                          <a:latin typeface="微软雅黑" panose="020B0503020204020204" pitchFamily="34" charset="-122"/>
                        </a:rPr>
                        <a:t>1.熟悉电路的图形符号； </a:t>
                      </a:r>
                      <a:endParaRPr lang="zh-CN" altLang="en-US" sz="1200" b="1" dirty="0">
                        <a:latin typeface="微软雅黑" panose="020B0503020204020204" pitchFamily="34" charset="-122"/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0" lvl="0" indent="0">
                        <a:buNone/>
                      </a:pPr>
                      <a:endParaRPr lang="zh-CN" altLang="en-US" sz="1200" dirty="0"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>
                        <a:buNone/>
                      </a:pPr>
                      <a:endParaRPr lang="zh-CN" altLang="en-US" sz="1200" dirty="0"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>
                        <a:buNone/>
                      </a:pPr>
                      <a:endParaRPr lang="zh-CN" altLang="en-US" sz="1200" dirty="0"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>
                        <a:buNone/>
                      </a:pPr>
                      <a:endParaRPr lang="zh-CN" altLang="en-US" sz="1200" dirty="0"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 vMerge="1"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gridSpan="4">
                  <a:txBody>
                    <a:bodyPr/>
                    <a:p>
                      <a:pPr marL="0" lvl="0" indent="0">
                        <a:buNone/>
                      </a:pPr>
                      <a:r>
                        <a:rPr lang="zh-CN" altLang="en-US" sz="1200" b="1" dirty="0">
                          <a:latin typeface="微软雅黑" panose="020B0503020204020204" pitchFamily="34" charset="-122"/>
                        </a:rPr>
                        <a:t>2.会根据实际电路要求，完成电路图的设计；</a:t>
                      </a:r>
                      <a:endParaRPr lang="zh-CN" altLang="en-US" sz="1200" b="1" dirty="0">
                        <a:latin typeface="微软雅黑" panose="020B0503020204020204" pitchFamily="34" charset="-122"/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0" lvl="0" indent="0">
                        <a:buNone/>
                      </a:pPr>
                      <a:endParaRPr lang="zh-CN" altLang="en-US" sz="1200" dirty="0"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>
                        <a:buNone/>
                      </a:pPr>
                      <a:endParaRPr lang="zh-CN" altLang="en-US" sz="1200" dirty="0"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>
                        <a:buNone/>
                      </a:pPr>
                      <a:endParaRPr lang="zh-CN" altLang="en-US" sz="1200" dirty="0"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>
                        <a:buNone/>
                      </a:pPr>
                      <a:endParaRPr lang="zh-CN" altLang="en-US" sz="1200" dirty="0"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 vMerge="1"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gridSpan="4">
                  <a:txBody>
                    <a:bodyPr/>
                    <a:p>
                      <a:pPr marL="0" lvl="0" indent="0">
                        <a:buNone/>
                      </a:pPr>
                      <a:r>
                        <a:rPr lang="zh-CN" altLang="en-US" sz="1200" b="1" dirty="0">
                          <a:latin typeface="微软雅黑" panose="020B0503020204020204" pitchFamily="34" charset="-122"/>
                        </a:rPr>
                        <a:t>3.掌握万用表测量电压的方法； </a:t>
                      </a:r>
                      <a:endParaRPr lang="zh-CN" altLang="en-US" sz="1200" b="1" dirty="0">
                        <a:latin typeface="微软雅黑" panose="020B0503020204020204" pitchFamily="34" charset="-122"/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0" lvl="0" indent="0">
                        <a:buNone/>
                      </a:pPr>
                      <a:endParaRPr lang="zh-CN" altLang="en-US" sz="1200" dirty="0"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>
                        <a:buNone/>
                      </a:pPr>
                      <a:endParaRPr lang="zh-CN" altLang="en-US" sz="1200" dirty="0"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>
                        <a:buNone/>
                      </a:pPr>
                      <a:endParaRPr lang="zh-CN" altLang="en-US" sz="1200" dirty="0"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>
                        <a:buNone/>
                      </a:pPr>
                      <a:endParaRPr lang="zh-CN" altLang="en-US" sz="1200" dirty="0"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290">
                <a:tc vMerge="1"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p>
                      <a:pPr marL="0" lvl="0" indent="0">
                        <a:lnSpc>
                          <a:spcPct val="12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b="1" dirty="0">
                          <a:latin typeface="微软雅黑" panose="020B0503020204020204" pitchFamily="34" charset="-122"/>
                        </a:rPr>
                        <a:t>4.掌握电路仿真的方法。 </a:t>
                      </a:r>
                      <a:endParaRPr lang="zh-CN" altLang="en-US" sz="1200" b="1" dirty="0">
                        <a:latin typeface="微软雅黑" panose="020B0503020204020204" pitchFamily="34" charset="-122"/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0" lvl="0" indent="0">
                        <a:buNone/>
                      </a:pPr>
                      <a:endParaRPr lang="zh-CN" altLang="en-US" sz="1200" dirty="0"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>
                        <a:buNone/>
                      </a:pPr>
                      <a:endParaRPr lang="zh-CN" altLang="en-US" sz="1200" dirty="0"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>
                        <a:buNone/>
                      </a:pPr>
                      <a:endParaRPr lang="zh-CN" altLang="en-US" sz="1200" dirty="0"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>
                        <a:buNone/>
                      </a:pPr>
                      <a:endParaRPr lang="zh-CN" altLang="en-US" sz="1200" dirty="0"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1460">
                <a:tc rowSpan="3">
                  <a:txBody>
                    <a:bodyPr/>
                    <a:p>
                      <a:pPr marL="0" lvl="0" indent="0" algn="ctr" fontAlgn="ctr">
                        <a:buNone/>
                      </a:pPr>
                      <a:endParaRPr lang="en-US" altLang="zh-CN" sz="1200" b="1" dirty="0">
                        <a:latin typeface="微软雅黑" panose="020B0503020204020204" pitchFamily="34" charset="-122"/>
                      </a:endParaRPr>
                    </a:p>
                    <a:p>
                      <a:pPr marL="0" lvl="0" indent="0" algn="ctr" fontAlgn="ctr">
                        <a:buNone/>
                      </a:pPr>
                      <a:r>
                        <a:rPr lang="zh-CN" altLang="en-US" sz="1200" b="1" dirty="0">
                          <a:latin typeface="微软雅黑" panose="020B0503020204020204" pitchFamily="34" charset="-122"/>
                        </a:rPr>
                        <a:t>安全</a:t>
                      </a:r>
                      <a:endParaRPr lang="zh-CN" altLang="en-US" sz="1200" b="1" dirty="0">
                        <a:latin typeface="微软雅黑" panose="020B0503020204020204" pitchFamily="34" charset="-122"/>
                      </a:endParaRPr>
                    </a:p>
                    <a:p>
                      <a:pPr marL="0" lvl="0" indent="0" algn="ctr" fontAlgn="ctr">
                        <a:buNone/>
                      </a:pPr>
                      <a:r>
                        <a:rPr lang="zh-CN" altLang="en-US" sz="1200" b="1" dirty="0">
                          <a:latin typeface="微软雅黑" panose="020B0503020204020204" pitchFamily="34" charset="-122"/>
                        </a:rPr>
                        <a:t>用电</a:t>
                      </a:r>
                      <a:endParaRPr lang="zh-CN" altLang="en-US" sz="1200" dirty="0">
                        <a:latin typeface="微软雅黑" panose="020B0503020204020204" pitchFamily="34" charset="-122"/>
                      </a:endParaRPr>
                    </a:p>
                  </a:txBody>
                  <a:tcPr marL="68580" marR="68580" marT="34290" marB="3429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p>
                      <a:pPr marL="0" lvl="0" indent="0">
                        <a:buNone/>
                      </a:pPr>
                      <a:r>
                        <a:rPr lang="zh-CN" altLang="en-US" sz="1200" b="1" dirty="0">
                          <a:latin typeface="微软雅黑" panose="020B0503020204020204" pitchFamily="34" charset="-122"/>
                        </a:rPr>
                        <a:t>1.遵守安全操作规程和实训室实习规程；</a:t>
                      </a:r>
                      <a:endParaRPr lang="zh-CN" altLang="en-US" sz="1200" b="1" dirty="0">
                        <a:latin typeface="微软雅黑" panose="020B0503020204020204" pitchFamily="34" charset="-122"/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0" lvl="0" indent="0">
                        <a:buNone/>
                      </a:pPr>
                      <a:endParaRPr lang="zh-CN" altLang="en-US" sz="1200" dirty="0"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>
                        <a:buNone/>
                      </a:pPr>
                      <a:endParaRPr lang="zh-CN" altLang="en-US" sz="1200" dirty="0"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>
                        <a:buNone/>
                      </a:pPr>
                      <a:endParaRPr lang="zh-CN" altLang="en-US" sz="1200" dirty="0"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>
                        <a:buNone/>
                      </a:pPr>
                      <a:endParaRPr lang="zh-CN" altLang="en-US" sz="1200" dirty="0"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1460">
                <a:tc vMerge="1"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gridSpan="4">
                  <a:txBody>
                    <a:bodyPr/>
                    <a:p>
                      <a:pPr marL="0" lvl="0" indent="0">
                        <a:buNone/>
                      </a:pPr>
                      <a:r>
                        <a:rPr lang="en-US" altLang="zh-CN" sz="1200" b="1">
                          <a:latin typeface="微软雅黑" panose="020B0503020204020204" pitchFamily="34" charset="-122"/>
                        </a:rPr>
                        <a:t>2.</a:t>
                      </a:r>
                      <a:r>
                        <a:rPr lang="zh-CN" altLang="en-US" sz="1200" b="1" dirty="0">
                          <a:latin typeface="微软雅黑" panose="020B0503020204020204" pitchFamily="34" charset="-122"/>
                        </a:rPr>
                        <a:t>工作服、劳保用品穿戴整齐；</a:t>
                      </a:r>
                      <a:endParaRPr lang="zh-CN" altLang="en-US" sz="1200" b="1" dirty="0">
                        <a:latin typeface="微软雅黑" panose="020B0503020204020204" pitchFamily="34" charset="-122"/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0" lvl="0" indent="0">
                        <a:buNone/>
                      </a:pPr>
                      <a:endParaRPr lang="zh-CN" altLang="en-US" sz="1200" dirty="0"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>
                        <a:buNone/>
                      </a:pPr>
                      <a:endParaRPr lang="zh-CN" altLang="en-US" sz="1200" dirty="0"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>
                        <a:buNone/>
                      </a:pPr>
                      <a:endParaRPr lang="zh-CN" altLang="en-US" sz="1200" dirty="0"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>
                        <a:buNone/>
                      </a:pPr>
                      <a:endParaRPr lang="zh-CN" altLang="en-US" sz="1200" dirty="0"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1460">
                <a:tc vMerge="1"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p>
                      <a:pPr marL="0" lvl="0" indent="0">
                        <a:buNone/>
                      </a:pPr>
                      <a:r>
                        <a:rPr lang="en-US" altLang="zh-CN" sz="1200" b="1">
                          <a:latin typeface="微软雅黑" panose="020B0503020204020204" pitchFamily="34" charset="-122"/>
                        </a:rPr>
                        <a:t>3.</a:t>
                      </a:r>
                      <a:r>
                        <a:rPr lang="zh-CN" altLang="en-US" sz="1200" b="1" dirty="0">
                          <a:latin typeface="微软雅黑" panose="020B0503020204020204" pitchFamily="34" charset="-122"/>
                        </a:rPr>
                        <a:t>工具、仪表摆放整齐，保证用后完好性。</a:t>
                      </a:r>
                      <a:endParaRPr lang="zh-CN" altLang="en-US" sz="1200" b="1" dirty="0">
                        <a:latin typeface="微软雅黑" panose="020B0503020204020204" pitchFamily="34" charset="-122"/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0" lvl="0" indent="0">
                        <a:buNone/>
                      </a:pPr>
                      <a:endParaRPr lang="zh-CN" altLang="en-US" sz="1200" dirty="0"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>
                        <a:buNone/>
                      </a:pPr>
                      <a:endParaRPr lang="zh-CN" altLang="en-US" sz="1200" dirty="0"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>
                        <a:buNone/>
                      </a:pPr>
                      <a:endParaRPr lang="zh-CN" altLang="en-US" sz="1200" dirty="0"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>
                        <a:buNone/>
                      </a:pPr>
                      <a:endParaRPr lang="zh-CN" altLang="en-US" sz="1200" dirty="0"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510">
                <a:tc>
                  <a:txBody>
                    <a:bodyPr/>
                    <a:p>
                      <a:pPr marL="0" lvl="0" indent="0">
                        <a:buNone/>
                      </a:pPr>
                      <a:r>
                        <a:rPr lang="en-US" altLang="zh-CN" sz="1200" b="1">
                          <a:latin typeface="微软雅黑" panose="020B0503020204020204" pitchFamily="34" charset="-122"/>
                        </a:rPr>
                        <a:t>6S</a:t>
                      </a:r>
                      <a:r>
                        <a:rPr lang="zh-CN" altLang="en-US" sz="1200" b="1" dirty="0">
                          <a:latin typeface="微软雅黑" panose="020B0503020204020204" pitchFamily="34" charset="-122"/>
                        </a:rPr>
                        <a:t>整理</a:t>
                      </a:r>
                      <a:endParaRPr lang="zh-CN" altLang="en-US" sz="1200" b="1" dirty="0">
                        <a:latin typeface="微软雅黑" panose="020B0503020204020204" pitchFamily="34" charset="-122"/>
                      </a:endParaRPr>
                    </a:p>
                  </a:txBody>
                  <a:tcPr marL="68580" marR="68580" marT="34290" marB="3429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p>
                      <a:pPr marL="0" lvl="0" indent="0">
                        <a:buNone/>
                      </a:pPr>
                      <a:r>
                        <a:rPr lang="zh-CN" altLang="en-US" sz="1200" b="1" dirty="0">
                          <a:latin typeface="微软雅黑" panose="020B0503020204020204" pitchFamily="34" charset="-122"/>
                        </a:rPr>
                        <a:t>清理、整顿、清扫、清洁、素养、安全。</a:t>
                      </a:r>
                      <a:endParaRPr lang="zh-CN" altLang="en-US" sz="1200" b="1" dirty="0">
                        <a:latin typeface="微软雅黑" panose="020B0503020204020204" pitchFamily="34" charset="-122"/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0" lvl="0" indent="0">
                        <a:buNone/>
                      </a:pPr>
                      <a:endParaRPr lang="zh-CN" altLang="en-US" sz="1200" dirty="0"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>
                        <a:buNone/>
                      </a:pPr>
                      <a:endParaRPr lang="zh-CN" altLang="en-US" sz="1200" dirty="0"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>
                        <a:buNone/>
                      </a:pPr>
                      <a:endParaRPr lang="zh-CN" altLang="en-US" sz="1200" dirty="0"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>
                        <a:buNone/>
                      </a:pPr>
                      <a:endParaRPr lang="zh-CN" altLang="en-US" sz="1200" dirty="0"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1460">
                <a:tc rowSpan="2"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zh-CN" altLang="en-US" sz="1200" b="1" dirty="0">
                          <a:ea typeface="宋体" panose="02010600030101010101" pitchFamily="2" charset="-122"/>
                        </a:rPr>
                        <a:t>学习</a:t>
                      </a:r>
                      <a:endParaRPr lang="zh-CN" altLang="en-US" sz="1200" b="1" dirty="0">
                        <a:ea typeface="宋体" panose="02010600030101010101" pitchFamily="2" charset="-122"/>
                      </a:endParaRPr>
                    </a:p>
                    <a:p>
                      <a:pPr marL="0" lvl="0" indent="0" algn="ctr">
                        <a:buNone/>
                      </a:pPr>
                      <a:r>
                        <a:rPr lang="zh-CN" altLang="en-US" sz="1200" b="1" dirty="0">
                          <a:ea typeface="宋体" panose="02010600030101010101" pitchFamily="2" charset="-122"/>
                        </a:rPr>
                        <a:t>表现</a:t>
                      </a:r>
                      <a:endParaRPr lang="zh-CN" altLang="en-US" sz="1200" b="1" dirty="0"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zh-CN" altLang="en-US" sz="1200" b="1" dirty="0">
                          <a:ea typeface="宋体" panose="02010600030101010101" pitchFamily="2" charset="-122"/>
                        </a:rPr>
                        <a:t>出勤</a:t>
                      </a:r>
                      <a:endParaRPr lang="zh-CN" altLang="en-US" sz="1200" b="1" dirty="0"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zh-CN" altLang="en-US" sz="1200" b="1" dirty="0">
                          <a:ea typeface="宋体" panose="02010600030101010101" pitchFamily="2" charset="-122"/>
                        </a:rPr>
                        <a:t>纪律</a:t>
                      </a:r>
                      <a:endParaRPr lang="zh-CN" altLang="en-US" sz="1200" b="1" dirty="0"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zh-CN" altLang="en-US" sz="1200" b="1" dirty="0">
                          <a:ea typeface="宋体" panose="02010600030101010101" pitchFamily="2" charset="-122"/>
                        </a:rPr>
                        <a:t>团队协作</a:t>
                      </a:r>
                      <a:endParaRPr lang="zh-CN" altLang="en-US" sz="1200" b="1" dirty="0"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0" lvl="0" indent="0">
                        <a:buNone/>
                      </a:pPr>
                      <a:endParaRPr lang="zh-CN" altLang="en-US" sz="1200" dirty="0"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>
                        <a:buNone/>
                      </a:pPr>
                      <a:endParaRPr lang="zh-CN" altLang="en-US" sz="1200" dirty="0"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>
                        <a:buNone/>
                      </a:pPr>
                      <a:endParaRPr lang="zh-CN" altLang="en-US" sz="1200" dirty="0"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>
                        <a:buNone/>
                      </a:pPr>
                      <a:endParaRPr lang="zh-CN" altLang="en-US" sz="1200" dirty="0"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1460">
                <a:tc vMerge="1"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endParaRPr lang="zh-CN" altLang="en-US" sz="1200" dirty="0"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endParaRPr lang="zh-CN" altLang="en-US" sz="1200" dirty="0"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marL="0" lvl="0" indent="0" algn="ctr">
                        <a:buNone/>
                      </a:pPr>
                      <a:endParaRPr lang="zh-CN" altLang="en-US" sz="1200" dirty="0"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0" lvl="0" indent="0">
                        <a:buNone/>
                      </a:pPr>
                      <a:endParaRPr lang="zh-CN" altLang="en-US" sz="1200" dirty="0"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>
                        <a:buNone/>
                      </a:pPr>
                      <a:endParaRPr lang="zh-CN" altLang="en-US" sz="1200" dirty="0"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>
                        <a:buNone/>
                      </a:pPr>
                      <a:endParaRPr lang="zh-CN" altLang="en-US" sz="1200" dirty="0"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>
                        <a:buNone/>
                      </a:pPr>
                      <a:endParaRPr lang="zh-CN" altLang="en-US" sz="1200" dirty="0"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170"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zh-CN" altLang="en-US" sz="1200" b="1" dirty="0">
                          <a:ea typeface="宋体" panose="02010600030101010101" pitchFamily="2" charset="-122"/>
                        </a:rPr>
                        <a:t>综合</a:t>
                      </a:r>
                      <a:endParaRPr lang="zh-CN" altLang="en-US" sz="1200" b="1" dirty="0">
                        <a:ea typeface="宋体" panose="02010600030101010101" pitchFamily="2" charset="-122"/>
                      </a:endParaRPr>
                    </a:p>
                    <a:p>
                      <a:pPr marL="0" lvl="0" indent="0" algn="ctr">
                        <a:buNone/>
                      </a:pPr>
                      <a:r>
                        <a:rPr lang="zh-CN" altLang="en-US" sz="1200" b="1" dirty="0">
                          <a:ea typeface="宋体" panose="02010600030101010101" pitchFamily="2" charset="-122"/>
                        </a:rPr>
                        <a:t>评价</a:t>
                      </a:r>
                      <a:endParaRPr lang="zh-CN" altLang="en-US" sz="1200" b="1" dirty="0"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marL="0" lvl="0" indent="0">
                        <a:buNone/>
                      </a:pPr>
                      <a:endParaRPr lang="zh-CN" altLang="en-US" sz="1200" dirty="0"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0" lvl="0" indent="0">
                        <a:buNone/>
                      </a:pPr>
                      <a:r>
                        <a:rPr lang="zh-CN" altLang="en-US" sz="1200" b="1" dirty="0">
                          <a:ea typeface="宋体" panose="02010600030101010101" pitchFamily="2" charset="-122"/>
                        </a:rPr>
                        <a:t>教师</a:t>
                      </a:r>
                      <a:endParaRPr lang="zh-CN" altLang="en-US" sz="1200" b="1" dirty="0">
                        <a:ea typeface="宋体" panose="02010600030101010101" pitchFamily="2" charset="-122"/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zh-CN" altLang="en-US" sz="1200" b="1" dirty="0">
                          <a:ea typeface="宋体" panose="02010600030101010101" pitchFamily="2" charset="-122"/>
                        </a:rPr>
                        <a:t>签字</a:t>
                      </a:r>
                      <a:endParaRPr lang="zh-CN" altLang="en-US" sz="1200" b="1" dirty="0"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>
                        <a:buNone/>
                      </a:pPr>
                      <a:endParaRPr lang="zh-CN" altLang="en-US" sz="1200" dirty="0"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>
                        <a:buNone/>
                      </a:pPr>
                      <a:endParaRPr lang="zh-CN" altLang="en-US" sz="1200" dirty="0"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>
                        <a:buNone/>
                      </a:pPr>
                      <a:endParaRPr lang="zh-CN" altLang="en-US" sz="1200" dirty="0"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>
                        <a:buNone/>
                      </a:pPr>
                      <a:endParaRPr lang="zh-CN" altLang="en-US" sz="1200" dirty="0"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>
                        <a:buNone/>
                      </a:pPr>
                      <a:endParaRPr lang="zh-CN" altLang="en-US" sz="1200" dirty="0"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2198" name="矩形 132197"/>
          <p:cNvSpPr/>
          <p:nvPr/>
        </p:nvSpPr>
        <p:spPr>
          <a:xfrm>
            <a:off x="3832860" y="789305"/>
            <a:ext cx="1605280" cy="33718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spcBef>
                <a:spcPct val="20000"/>
              </a:spcBef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</a:rPr>
              <a:t>任务检查评价单</a:t>
            </a:r>
            <a:endParaRPr lang="zh-CN" altLang="en-US" sz="16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6985" y="0"/>
          <a:ext cx="332740" cy="515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740"/>
              </a:tblGrid>
              <a:tr h="73977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chemeClr val="tx1"/>
                          </a:solidFill>
                        </a:rPr>
                        <a:t>情境导入</a:t>
                      </a:r>
                      <a:endParaRPr lang="zh-CN" altLang="en-US" sz="1015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342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chemeClr val="tx1"/>
                          </a:solidFill>
                        </a:rPr>
                        <a:t>任务一</a:t>
                      </a:r>
                      <a:endParaRPr lang="zh-CN" altLang="en-US" sz="1015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152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chemeClr val="tx1"/>
                          </a:solidFill>
                        </a:rPr>
                        <a:t>任务二</a:t>
                      </a:r>
                      <a:endParaRPr lang="zh-CN" altLang="en-US" sz="1015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152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rgbClr val="FF0000"/>
                          </a:solidFill>
                        </a:rPr>
                        <a:t>任务三</a:t>
                      </a:r>
                      <a:endParaRPr lang="zh-CN" altLang="en-US" sz="1015" b="0"/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977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展示评价</a:t>
                      </a:r>
                      <a:endParaRPr lang="zh-CN" altLang="en-US" sz="1015" b="0"/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4041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归纳总结</a:t>
                      </a:r>
                      <a:endParaRPr lang="zh-CN" altLang="en-US" sz="1015" b="0"/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977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拓展应用</a:t>
                      </a:r>
                      <a:endParaRPr lang="zh-CN" altLang="en-US" sz="1015" b="0"/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等腰三角形 22"/>
          <p:cNvSpPr/>
          <p:nvPr/>
        </p:nvSpPr>
        <p:spPr>
          <a:xfrm>
            <a:off x="2030065" y="1671490"/>
            <a:ext cx="2376264" cy="2025056"/>
          </a:xfrm>
          <a:prstGeom prst="triangle">
            <a:avLst/>
          </a:prstGeom>
          <a:solidFill>
            <a:schemeClr val="tx1">
              <a:lumMod val="65000"/>
              <a:lumOff val="35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prstClr val="white"/>
              </a:solidFill>
            </a:endParaRPr>
          </a:p>
        </p:txBody>
      </p:sp>
      <p:sp>
        <p:nvSpPr>
          <p:cNvPr id="24" name="TextBox 7"/>
          <p:cNvSpPr txBox="1"/>
          <p:nvPr/>
        </p:nvSpPr>
        <p:spPr>
          <a:xfrm>
            <a:off x="2419741" y="1856894"/>
            <a:ext cx="1761490" cy="1938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2000">
                <a:solidFill>
                  <a:schemeClr val="accent2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altLang="zh-CN" dirty="0">
                <a:solidFill>
                  <a:srgbClr val="21A3D0"/>
                </a:solidFill>
              </a:rPr>
              <a:t>04</a:t>
            </a:r>
            <a:endParaRPr lang="zh-CN" altLang="en-US" dirty="0">
              <a:solidFill>
                <a:srgbClr val="21A3D0"/>
              </a:solidFill>
            </a:endParaRPr>
          </a:p>
        </p:txBody>
      </p:sp>
      <p:sp>
        <p:nvSpPr>
          <p:cNvPr id="25" name="TextBox 8"/>
          <p:cNvSpPr txBox="1"/>
          <p:nvPr/>
        </p:nvSpPr>
        <p:spPr>
          <a:xfrm>
            <a:off x="4423099" y="1857050"/>
            <a:ext cx="2697480" cy="852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zh-CN" sz="4950" b="1" dirty="0" smtClean="0">
                <a:solidFill>
                  <a:prstClr val="black">
                    <a:lumMod val="65000"/>
                    <a:lumOff val="35000"/>
                    <a:alpha val="91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豪体简体" panose="03000509000000000000" pitchFamily="65" charset="-122"/>
              </a:rPr>
              <a:t>展示评价</a:t>
            </a:r>
            <a:endParaRPr lang="zh-CN" altLang="zh-CN" sz="4950" b="1" dirty="0" smtClean="0">
              <a:solidFill>
                <a:prstClr val="black">
                  <a:lumMod val="65000"/>
                  <a:lumOff val="35000"/>
                  <a:alpha val="91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豪体简体" panose="03000509000000000000" pitchFamily="65" charset="-122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4152688" y="2826390"/>
            <a:ext cx="308360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等腰三角形 38"/>
          <p:cNvSpPr/>
          <p:nvPr/>
        </p:nvSpPr>
        <p:spPr>
          <a:xfrm rot="18035669">
            <a:off x="2382961" y="1282355"/>
            <a:ext cx="360040" cy="310379"/>
          </a:xfrm>
          <a:prstGeom prst="triangle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prstClr val="white"/>
              </a:solidFill>
            </a:endParaRPr>
          </a:p>
        </p:txBody>
      </p:sp>
      <p:sp>
        <p:nvSpPr>
          <p:cNvPr id="40" name="等腰三角形 39"/>
          <p:cNvSpPr/>
          <p:nvPr/>
        </p:nvSpPr>
        <p:spPr>
          <a:xfrm rot="21283757">
            <a:off x="1968925" y="1497553"/>
            <a:ext cx="191945" cy="165470"/>
          </a:xfrm>
          <a:prstGeom prst="triangle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prstClr val="white"/>
              </a:solidFill>
            </a:endParaRPr>
          </a:p>
        </p:txBody>
      </p:sp>
      <p:sp>
        <p:nvSpPr>
          <p:cNvPr id="41" name="等腰三角形 40"/>
          <p:cNvSpPr/>
          <p:nvPr/>
        </p:nvSpPr>
        <p:spPr>
          <a:xfrm rot="15968008">
            <a:off x="1663187" y="1888656"/>
            <a:ext cx="304349" cy="227352"/>
          </a:xfrm>
          <a:prstGeom prst="triangle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prstClr val="white"/>
              </a:solidFill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5167C0D-1B84-42C0-BF4A-0FC9196ACFAA}" type="slidenum">
              <a:rPr lang="zh-CN" altLang="en-US" sz="1200" smtClean="0"/>
            </a:fld>
            <a:endParaRPr lang="zh-CN" altLang="en-US" sz="1200"/>
          </a:p>
        </p:txBody>
      </p:sp>
      <p:graphicFrame>
        <p:nvGraphicFramePr>
          <p:cNvPr id="10" name="表格 9"/>
          <p:cNvGraphicFramePr/>
          <p:nvPr>
            <p:custDataLst>
              <p:tags r:id="rId1"/>
            </p:custDataLst>
          </p:nvPr>
        </p:nvGraphicFramePr>
        <p:xfrm>
          <a:off x="6985" y="0"/>
          <a:ext cx="361950" cy="5165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950"/>
              </a:tblGrid>
              <a:tr h="73977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chemeClr val="tx1"/>
                          </a:solidFill>
                        </a:rPr>
                        <a:t>情境导入</a:t>
                      </a:r>
                      <a:endParaRPr lang="zh-CN" altLang="en-US" sz="1015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596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chemeClr val="tx1"/>
                          </a:solidFill>
                        </a:rPr>
                        <a:t>任务一</a:t>
                      </a:r>
                      <a:endParaRPr lang="zh-CN" altLang="en-US" sz="1015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533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chemeClr val="tx1"/>
                          </a:solidFill>
                        </a:rPr>
                        <a:t>任务二</a:t>
                      </a:r>
                      <a:endParaRPr lang="zh-CN" altLang="en-US" sz="1015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3425"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1015" b="0">
                          <a:solidFill>
                            <a:schemeClr val="tx1"/>
                          </a:solidFill>
                        </a:rPr>
                        <a:t>任务三</a:t>
                      </a:r>
                      <a:endParaRPr lang="zh-CN" altLang="en-US" sz="1015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4104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rgbClr val="FF0000"/>
                          </a:solidFill>
                        </a:rPr>
                        <a:t>展示评价</a:t>
                      </a:r>
                      <a:endParaRPr lang="zh-CN" altLang="en-US" sz="1015" b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977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归纳总结</a:t>
                      </a:r>
                      <a:endParaRPr lang="zh-CN" altLang="en-US" sz="1015" b="0"/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977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拓展应用</a:t>
                      </a:r>
                      <a:endParaRPr lang="zh-CN" altLang="en-US" sz="1015" b="0"/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3" name="组合 2"/>
          <p:cNvGrpSpPr/>
          <p:nvPr/>
        </p:nvGrpSpPr>
        <p:grpSpPr>
          <a:xfrm>
            <a:off x="4229102" y="2965998"/>
            <a:ext cx="903636" cy="252730"/>
            <a:chOff x="1694389" y="3210530"/>
            <a:chExt cx="1204848" cy="336973"/>
          </a:xfrm>
        </p:grpSpPr>
        <p:sp>
          <p:nvSpPr>
            <p:cNvPr id="4" name="矩形 3"/>
            <p:cNvSpPr/>
            <p:nvPr/>
          </p:nvSpPr>
          <p:spPr>
            <a:xfrm flipH="1">
              <a:off x="1694389" y="3363838"/>
              <a:ext cx="72008" cy="7200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5" name="TextBox 14"/>
            <p:cNvSpPr txBox="1"/>
            <p:nvPr/>
          </p:nvSpPr>
          <p:spPr>
            <a:xfrm>
              <a:off x="1766397" y="3210530"/>
              <a:ext cx="1132840" cy="336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1050" dirty="0" smtClean="0">
                  <a:solidFill>
                    <a:prstClr val="black">
                      <a:lumMod val="65000"/>
                      <a:lumOff val="35000"/>
                      <a:alpha val="91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方正豪体简体" panose="03000509000000000000" pitchFamily="65" charset="-122"/>
                </a:rPr>
                <a:t>小组内自评</a:t>
              </a:r>
              <a:endParaRPr lang="zh-CN" altLang="en-US" sz="1050" dirty="0">
                <a:solidFill>
                  <a:prstClr val="black">
                    <a:lumMod val="65000"/>
                    <a:lumOff val="35000"/>
                    <a:alpha val="91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豪体简体" panose="03000509000000000000" pitchFamily="65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486402" y="2971713"/>
            <a:ext cx="903636" cy="252730"/>
            <a:chOff x="1694389" y="3210530"/>
            <a:chExt cx="1204848" cy="336973"/>
          </a:xfrm>
        </p:grpSpPr>
        <p:sp>
          <p:nvSpPr>
            <p:cNvPr id="7" name="矩形 6"/>
            <p:cNvSpPr/>
            <p:nvPr/>
          </p:nvSpPr>
          <p:spPr>
            <a:xfrm flipH="1">
              <a:off x="1694389" y="3363838"/>
              <a:ext cx="72008" cy="7200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8" name="TextBox 14"/>
            <p:cNvSpPr txBox="1"/>
            <p:nvPr/>
          </p:nvSpPr>
          <p:spPr>
            <a:xfrm>
              <a:off x="1766397" y="3210530"/>
              <a:ext cx="1132840" cy="336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050" dirty="0" smtClean="0">
                  <a:solidFill>
                    <a:prstClr val="black">
                      <a:lumMod val="65000"/>
                      <a:lumOff val="35000"/>
                      <a:alpha val="91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方正豪体简体" panose="03000509000000000000" pitchFamily="65" charset="-122"/>
                </a:rPr>
                <a:t>小组间互评</a:t>
              </a:r>
              <a:endParaRPr lang="zh-CN" altLang="en-US" sz="1050" dirty="0">
                <a:solidFill>
                  <a:prstClr val="black">
                    <a:lumMod val="65000"/>
                    <a:lumOff val="35000"/>
                    <a:alpha val="91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豪体简体" panose="03000509000000000000" pitchFamily="65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286252" y="3314613"/>
            <a:ext cx="1036986" cy="252730"/>
            <a:chOff x="1694389" y="3210530"/>
            <a:chExt cx="1382648" cy="336973"/>
          </a:xfrm>
        </p:grpSpPr>
        <p:sp>
          <p:nvSpPr>
            <p:cNvPr id="12" name="矩形 11"/>
            <p:cNvSpPr/>
            <p:nvPr/>
          </p:nvSpPr>
          <p:spPr>
            <a:xfrm flipH="1">
              <a:off x="1694389" y="3363838"/>
              <a:ext cx="72008" cy="7200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13" name="TextBox 14"/>
            <p:cNvSpPr txBox="1"/>
            <p:nvPr/>
          </p:nvSpPr>
          <p:spPr>
            <a:xfrm>
              <a:off x="1766397" y="3210530"/>
              <a:ext cx="1310640" cy="336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050" dirty="0" smtClean="0">
                  <a:solidFill>
                    <a:prstClr val="black">
                      <a:lumMod val="65000"/>
                      <a:lumOff val="35000"/>
                      <a:alpha val="91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方正豪体简体" panose="03000509000000000000" pitchFamily="65" charset="-122"/>
                </a:rPr>
                <a:t>教师综合评价</a:t>
              </a:r>
              <a:endParaRPr lang="zh-CN" altLang="en-US" sz="1050" dirty="0">
                <a:solidFill>
                  <a:prstClr val="black">
                    <a:lumMod val="65000"/>
                    <a:lumOff val="35000"/>
                    <a:alpha val="91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豪体简体" panose="03000509000000000000" pitchFamily="65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1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1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1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9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16" dur="1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mph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Rot by="21600000">
                                      <p:cBhvr>
                                        <p:cTn id="22" dur="1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" presetClass="entr" presetSubtype="9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8" presetClass="emph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21600000">
                                      <p:cBhvr>
                                        <p:cTn id="28" dur="1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23" grpId="1" bldLvl="0" animBg="1"/>
      <p:bldP spid="24" grpId="0"/>
      <p:bldP spid="25" grpId="0"/>
      <p:bldP spid="39" grpId="0" bldLvl="0" animBg="1"/>
      <p:bldP spid="39" grpId="1" bldLvl="0" animBg="1"/>
      <p:bldP spid="40" grpId="0" bldLvl="0" animBg="1"/>
      <p:bldP spid="40" grpId="1" bldLvl="0" animBg="1"/>
      <p:bldP spid="41" grpId="0" bldLvl="0" animBg="1"/>
      <p:bldP spid="41" grpId="1" bldLvl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742950" y="1028700"/>
            <a:ext cx="6699250" cy="6438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CN" sz="1800"/>
              <a:t>每组对自己组任务完成情况评价，并把打分情况交给老师。</a:t>
            </a:r>
            <a:endParaRPr lang="zh-CN" sz="1800"/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CN" sz="1800"/>
              <a:t>每组代表要自述</a:t>
            </a:r>
            <a:r>
              <a:rPr lang="en-US" altLang="zh-CN" sz="1800"/>
              <a:t>2</a:t>
            </a:r>
            <a:r>
              <a:rPr lang="zh-CN" altLang="en-US" sz="1800"/>
              <a:t>分钟的评价内容，包含优点、缺点、缺失点等。</a:t>
            </a:r>
            <a:endParaRPr lang="zh-CN" altLang="en-US" sz="1800"/>
          </a:p>
        </p:txBody>
      </p:sp>
      <p:sp>
        <p:nvSpPr>
          <p:cNvPr id="4" name="文本框 3"/>
          <p:cNvSpPr txBox="1"/>
          <p:nvPr/>
        </p:nvSpPr>
        <p:spPr>
          <a:xfrm>
            <a:off x="914400" y="571500"/>
            <a:ext cx="24041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2400" b="1" dirty="0">
                <a:sym typeface="+mn-ea"/>
              </a:rPr>
              <a:t>一、小组内自评</a:t>
            </a:r>
            <a:endParaRPr lang="zh-CN" sz="2400" b="1" dirty="0">
              <a:sym typeface="+mn-ea"/>
            </a:endParaRPr>
          </a:p>
        </p:txBody>
      </p:sp>
      <p:pic>
        <p:nvPicPr>
          <p:cNvPr id="5" name="图片 4" descr="评价与分析1"/>
          <p:cNvPicPr>
            <a:picLocks noChangeAspect="1"/>
          </p:cNvPicPr>
          <p:nvPr/>
        </p:nvPicPr>
        <p:blipFill>
          <a:blip r:embed="rId1"/>
          <a:srcRect b="11165"/>
          <a:stretch>
            <a:fillRect/>
          </a:stretch>
        </p:blipFill>
        <p:spPr>
          <a:xfrm>
            <a:off x="5829300" y="1828800"/>
            <a:ext cx="2724150" cy="3232309"/>
          </a:xfrm>
          <a:prstGeom prst="rect">
            <a:avLst/>
          </a:prstGeom>
        </p:spPr>
      </p:pic>
      <p:graphicFrame>
        <p:nvGraphicFramePr>
          <p:cNvPr id="3" name="表格 2"/>
          <p:cNvGraphicFramePr/>
          <p:nvPr>
            <p:custDataLst>
              <p:tags r:id="rId2"/>
            </p:custDataLst>
          </p:nvPr>
        </p:nvGraphicFramePr>
        <p:xfrm>
          <a:off x="6985" y="0"/>
          <a:ext cx="361950" cy="5165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950"/>
              </a:tblGrid>
              <a:tr h="73977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chemeClr val="tx1"/>
                          </a:solidFill>
                        </a:rPr>
                        <a:t>情境导入</a:t>
                      </a:r>
                      <a:endParaRPr lang="zh-CN" altLang="en-US" sz="1015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596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chemeClr val="tx1"/>
                          </a:solidFill>
                        </a:rPr>
                        <a:t>任务一</a:t>
                      </a:r>
                      <a:endParaRPr lang="zh-CN" altLang="en-US" sz="1015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533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chemeClr val="tx1"/>
                          </a:solidFill>
                        </a:rPr>
                        <a:t>任务二</a:t>
                      </a:r>
                      <a:endParaRPr lang="zh-CN" altLang="en-US" sz="1015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3425"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1015" b="0">
                          <a:solidFill>
                            <a:schemeClr val="tx1"/>
                          </a:solidFill>
                        </a:rPr>
                        <a:t>任务三</a:t>
                      </a:r>
                      <a:endParaRPr lang="zh-CN" altLang="en-US" sz="1015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4104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rgbClr val="FF0000"/>
                          </a:solidFill>
                        </a:rPr>
                        <a:t>展示评价</a:t>
                      </a:r>
                      <a:endParaRPr lang="zh-CN" altLang="en-US" sz="1015" b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977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归纳总结</a:t>
                      </a:r>
                      <a:endParaRPr lang="zh-CN" altLang="en-US" sz="1015" b="0"/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977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拓展应用</a:t>
                      </a:r>
                      <a:endParaRPr lang="zh-CN" altLang="en-US" sz="1015" b="0"/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742950" y="1028700"/>
            <a:ext cx="6699250" cy="6438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CN" sz="1800"/>
              <a:t>每组对其他组任务完成情况评价，并把打分情况交给老师。</a:t>
            </a:r>
            <a:endParaRPr lang="zh-CN" sz="1800"/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CN" sz="1800"/>
              <a:t>每组代表要自述</a:t>
            </a:r>
            <a:r>
              <a:rPr lang="en-US" altLang="zh-CN" sz="1800"/>
              <a:t>2</a:t>
            </a:r>
            <a:r>
              <a:rPr lang="zh-CN" altLang="en-US" sz="1800"/>
              <a:t>分钟的其他组的评价内容，包含优点、缺点等。</a:t>
            </a:r>
            <a:endParaRPr lang="zh-CN" altLang="en-US" sz="1800"/>
          </a:p>
        </p:txBody>
      </p:sp>
      <p:sp>
        <p:nvSpPr>
          <p:cNvPr id="4" name="文本框 3"/>
          <p:cNvSpPr txBox="1"/>
          <p:nvPr/>
        </p:nvSpPr>
        <p:spPr>
          <a:xfrm>
            <a:off x="914400" y="571500"/>
            <a:ext cx="24041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2400" b="1" dirty="0">
                <a:sym typeface="+mn-ea"/>
              </a:rPr>
              <a:t>二、小组间互评</a:t>
            </a:r>
            <a:endParaRPr lang="zh-CN" sz="2400" b="1" dirty="0">
              <a:sym typeface="+mn-ea"/>
            </a:endParaRPr>
          </a:p>
        </p:txBody>
      </p:sp>
      <p:pic>
        <p:nvPicPr>
          <p:cNvPr id="5" name="图片 4" descr="评价与分析1"/>
          <p:cNvPicPr>
            <a:picLocks noChangeAspect="1"/>
          </p:cNvPicPr>
          <p:nvPr/>
        </p:nvPicPr>
        <p:blipFill>
          <a:blip r:embed="rId1"/>
          <a:srcRect b="11165"/>
          <a:stretch>
            <a:fillRect/>
          </a:stretch>
        </p:blipFill>
        <p:spPr>
          <a:xfrm>
            <a:off x="5829300" y="1828800"/>
            <a:ext cx="2724150" cy="3232309"/>
          </a:xfrm>
          <a:prstGeom prst="rect">
            <a:avLst/>
          </a:prstGeom>
        </p:spPr>
      </p:pic>
      <p:graphicFrame>
        <p:nvGraphicFramePr>
          <p:cNvPr id="3" name="表格 2"/>
          <p:cNvGraphicFramePr/>
          <p:nvPr>
            <p:custDataLst>
              <p:tags r:id="rId2"/>
            </p:custDataLst>
          </p:nvPr>
        </p:nvGraphicFramePr>
        <p:xfrm>
          <a:off x="6985" y="0"/>
          <a:ext cx="361950" cy="5165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950"/>
              </a:tblGrid>
              <a:tr h="73977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chemeClr val="tx1"/>
                          </a:solidFill>
                        </a:rPr>
                        <a:t>情境导入</a:t>
                      </a:r>
                      <a:endParaRPr lang="zh-CN" altLang="en-US" sz="1015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596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chemeClr val="tx1"/>
                          </a:solidFill>
                        </a:rPr>
                        <a:t>任务一</a:t>
                      </a:r>
                      <a:endParaRPr lang="zh-CN" altLang="en-US" sz="1015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533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chemeClr val="tx1"/>
                          </a:solidFill>
                        </a:rPr>
                        <a:t>任务二</a:t>
                      </a:r>
                      <a:endParaRPr lang="zh-CN" altLang="en-US" sz="1015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3425"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1015" b="0">
                          <a:solidFill>
                            <a:schemeClr val="tx1"/>
                          </a:solidFill>
                        </a:rPr>
                        <a:t>任务三</a:t>
                      </a:r>
                      <a:endParaRPr lang="zh-CN" altLang="en-US" sz="1015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4104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rgbClr val="FF0000"/>
                          </a:solidFill>
                        </a:rPr>
                        <a:t>展示评价</a:t>
                      </a:r>
                      <a:endParaRPr lang="zh-CN" altLang="en-US" sz="1015" b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977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归纳总结</a:t>
                      </a:r>
                      <a:endParaRPr lang="zh-CN" altLang="en-US" sz="1015" b="0"/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977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拓展应用</a:t>
                      </a:r>
                      <a:endParaRPr lang="zh-CN" altLang="en-US" sz="1015" b="0"/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742950" y="1028700"/>
            <a:ext cx="2011680" cy="12515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CN" sz="1800" b="1"/>
              <a:t>职业素养</a:t>
            </a:r>
            <a:endParaRPr lang="zh-CN" sz="1800" b="1"/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CN" sz="1800" b="1"/>
              <a:t>专业能力</a:t>
            </a:r>
            <a:endParaRPr lang="zh-CN" sz="1800" b="1"/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CN" sz="1800" b="1"/>
              <a:t>工作成果</a:t>
            </a:r>
            <a:endParaRPr lang="zh-CN" sz="1800"/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CN" sz="1800"/>
              <a:t>三个方面进行评价</a:t>
            </a:r>
            <a:endParaRPr lang="zh-CN" sz="1800"/>
          </a:p>
        </p:txBody>
      </p:sp>
      <p:sp>
        <p:nvSpPr>
          <p:cNvPr id="4" name="文本框 3"/>
          <p:cNvSpPr txBox="1"/>
          <p:nvPr/>
        </p:nvSpPr>
        <p:spPr>
          <a:xfrm>
            <a:off x="914400" y="571500"/>
            <a:ext cx="24041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2400" b="1" dirty="0">
                <a:sym typeface="+mn-ea"/>
              </a:rPr>
              <a:t>三、教师评价</a:t>
            </a:r>
            <a:endParaRPr lang="zh-CN" sz="2400" b="1" dirty="0">
              <a:sym typeface="+mn-ea"/>
            </a:endParaRPr>
          </a:p>
        </p:txBody>
      </p:sp>
      <p:pic>
        <p:nvPicPr>
          <p:cNvPr id="5" name="图片 4" descr="评价与分析1"/>
          <p:cNvPicPr>
            <a:picLocks noChangeAspect="1"/>
          </p:cNvPicPr>
          <p:nvPr/>
        </p:nvPicPr>
        <p:blipFill>
          <a:blip r:embed="rId1"/>
          <a:srcRect b="11165"/>
          <a:stretch>
            <a:fillRect/>
          </a:stretch>
        </p:blipFill>
        <p:spPr>
          <a:xfrm>
            <a:off x="3771900" y="457200"/>
            <a:ext cx="3723323" cy="4408170"/>
          </a:xfrm>
          <a:prstGeom prst="rect">
            <a:avLst/>
          </a:prstGeom>
        </p:spPr>
      </p:pic>
      <p:graphicFrame>
        <p:nvGraphicFramePr>
          <p:cNvPr id="3" name="表格 2"/>
          <p:cNvGraphicFramePr/>
          <p:nvPr>
            <p:custDataLst>
              <p:tags r:id="rId2"/>
            </p:custDataLst>
          </p:nvPr>
        </p:nvGraphicFramePr>
        <p:xfrm>
          <a:off x="6985" y="0"/>
          <a:ext cx="361950" cy="5165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950"/>
              </a:tblGrid>
              <a:tr h="73977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chemeClr val="tx1"/>
                          </a:solidFill>
                        </a:rPr>
                        <a:t>情境导入</a:t>
                      </a:r>
                      <a:endParaRPr lang="zh-CN" altLang="en-US" sz="1015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596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chemeClr val="tx1"/>
                          </a:solidFill>
                        </a:rPr>
                        <a:t>任务一</a:t>
                      </a:r>
                      <a:endParaRPr lang="zh-CN" altLang="en-US" sz="1015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533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chemeClr val="tx1"/>
                          </a:solidFill>
                        </a:rPr>
                        <a:t>任务二</a:t>
                      </a:r>
                      <a:endParaRPr lang="zh-CN" altLang="en-US" sz="1015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3425"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1015" b="0">
                          <a:solidFill>
                            <a:schemeClr val="tx1"/>
                          </a:solidFill>
                        </a:rPr>
                        <a:t>任务三</a:t>
                      </a:r>
                      <a:endParaRPr lang="zh-CN" altLang="en-US" sz="1015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4104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rgbClr val="FF0000"/>
                          </a:solidFill>
                        </a:rPr>
                        <a:t>展示评价</a:t>
                      </a:r>
                      <a:endParaRPr lang="zh-CN" altLang="en-US" sz="1015" b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977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归纳总结</a:t>
                      </a:r>
                      <a:endParaRPr lang="zh-CN" altLang="en-US" sz="1015" b="0"/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977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拓展应用</a:t>
                      </a:r>
                      <a:endParaRPr lang="zh-CN" altLang="en-US" sz="1015" b="0"/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5167C0D-1B84-42C0-BF4A-0FC9196ACFAA}" type="slidenum">
              <a:rPr lang="zh-CN" altLang="en-US" smtClean="0"/>
            </a:fld>
            <a:endParaRPr lang="zh-CN" altLang="en-US"/>
          </a:p>
        </p:txBody>
      </p:sp>
      <p:sp>
        <p:nvSpPr>
          <p:cNvPr id="8" name="矩形 7" descr="7b0a2020202022776f7264617274223a20227b5c2269645c223a32303332383634332c5c227469645c223a31333437397d220a7d0a"/>
          <p:cNvSpPr/>
          <p:nvPr/>
        </p:nvSpPr>
        <p:spPr>
          <a:xfrm>
            <a:off x="4864418" y="2105660"/>
            <a:ext cx="3039110" cy="18148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isometricOffAxis2Top">
                <a:rot lat="20400000" lon="1200000" rev="21180000"/>
              </a:camera>
              <a:lightRig rig="contrasting" dir="t">
                <a:rot lat="0" lon="0" rev="0"/>
              </a:lightRig>
            </a:scene3d>
            <a:sp3d extrusionH="260350" contourW="12700" prstMaterial="matte">
              <a:extrusionClr>
                <a:srgbClr val="1B543F"/>
              </a:extrusionClr>
              <a:contourClr>
                <a:srgbClr val="C2EBDC"/>
              </a:contourClr>
            </a:sp3d>
          </a:bodyPr>
          <a:p>
            <a:pPr algn="ctr"/>
            <a:r>
              <a:rPr lang="zh-CN" altLang="en-US" sz="11200" b="1">
                <a:ln w="0" cap="rnd">
                  <a:solidFill>
                    <a:schemeClr val="bg1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76200" dir="3000000" algn="tl" rotWithShape="0">
                    <a:srgbClr val="2B8564">
                      <a:alpha val="24000"/>
                    </a:srgbClr>
                  </a:outerShdw>
                </a:effectLst>
                <a:latin typeface="汉仪铸字招牌黑简" charset="0"/>
                <a:ea typeface="汉仪铸字招牌黑简" charset="0"/>
              </a:rPr>
              <a:t>上课</a:t>
            </a:r>
            <a:endParaRPr lang="zh-CN" altLang="en-US" sz="11200" b="1">
              <a:ln w="0" cap="rnd">
                <a:solidFill>
                  <a:schemeClr val="bg1"/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dist="76200" dir="3000000" algn="tl" rotWithShape="0">
                  <a:srgbClr val="2B8564">
                    <a:alpha val="24000"/>
                  </a:srgbClr>
                </a:outerShdw>
              </a:effectLst>
              <a:latin typeface="汉仪铸字招牌黑简" charset="0"/>
              <a:ea typeface="汉仪铸字招牌黑简" charset="0"/>
            </a:endParaRPr>
          </a:p>
        </p:txBody>
      </p:sp>
      <p:pic>
        <p:nvPicPr>
          <p:cNvPr id="9" name="图片 8" descr="上课铃声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7195" y="843915"/>
            <a:ext cx="3912870" cy="3912870"/>
          </a:xfrm>
          <a:prstGeom prst="rect">
            <a:avLst/>
          </a:prstGeom>
        </p:spPr>
      </p:pic>
      <p:graphicFrame>
        <p:nvGraphicFramePr>
          <p:cNvPr id="2" name="表格 1"/>
          <p:cNvGraphicFramePr/>
          <p:nvPr>
            <p:custDataLst>
              <p:tags r:id="rId2"/>
            </p:custDataLst>
          </p:nvPr>
        </p:nvGraphicFramePr>
        <p:xfrm>
          <a:off x="0" y="0"/>
          <a:ext cx="8023225" cy="347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4645"/>
                <a:gridCol w="1604645"/>
                <a:gridCol w="1604645"/>
                <a:gridCol w="1604645"/>
                <a:gridCol w="1604645"/>
              </a:tblGrid>
              <a:tr h="3479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zh-CN" sz="1500">
                          <a:solidFill>
                            <a:schemeClr val="tx1"/>
                          </a:solidFill>
                        </a:rPr>
                        <a:t>本单元位置</a:t>
                      </a:r>
                      <a:endParaRPr lang="zh-CN" altLang="zh-CN" sz="15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500">
                          <a:solidFill>
                            <a:schemeClr val="tx1"/>
                          </a:solidFill>
                        </a:rPr>
                        <a:t>单元教学目标</a:t>
                      </a:r>
                      <a:endParaRPr lang="zh-CN" altLang="en-US" sz="15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500">
                          <a:solidFill>
                            <a:schemeClr val="tx1"/>
                          </a:solidFill>
                        </a:rPr>
                        <a:t>教学过程安排</a:t>
                      </a:r>
                      <a:endParaRPr lang="zh-CN" altLang="en-US" sz="15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500">
                          <a:solidFill>
                            <a:schemeClr val="tx1"/>
                          </a:solidFill>
                        </a:rPr>
                        <a:t>课前准备</a:t>
                      </a:r>
                      <a:endParaRPr lang="zh-CN" altLang="en-US" sz="15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500">
                          <a:solidFill>
                            <a:srgbClr val="FF0000"/>
                          </a:solidFill>
                        </a:rPr>
                        <a:t>教学实施</a:t>
                      </a:r>
                      <a:endParaRPr lang="zh-CN" altLang="en-US" sz="150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等腰三角形 22"/>
          <p:cNvSpPr/>
          <p:nvPr/>
        </p:nvSpPr>
        <p:spPr>
          <a:xfrm>
            <a:off x="2030065" y="1671490"/>
            <a:ext cx="2376264" cy="2025056"/>
          </a:xfrm>
          <a:prstGeom prst="triangle">
            <a:avLst/>
          </a:prstGeom>
          <a:solidFill>
            <a:schemeClr val="tx1">
              <a:lumMod val="65000"/>
              <a:lumOff val="35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prstClr val="white"/>
              </a:solidFill>
            </a:endParaRPr>
          </a:p>
        </p:txBody>
      </p:sp>
      <p:sp>
        <p:nvSpPr>
          <p:cNvPr id="24" name="TextBox 7"/>
          <p:cNvSpPr txBox="1"/>
          <p:nvPr/>
        </p:nvSpPr>
        <p:spPr>
          <a:xfrm>
            <a:off x="2419741" y="1856894"/>
            <a:ext cx="1818005" cy="1938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2000">
                <a:solidFill>
                  <a:schemeClr val="accent2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altLang="zh-CN" dirty="0">
                <a:solidFill>
                  <a:srgbClr val="21A3D0"/>
                </a:solidFill>
              </a:rPr>
              <a:t>05</a:t>
            </a:r>
            <a:endParaRPr lang="zh-CN" altLang="en-US" dirty="0">
              <a:solidFill>
                <a:srgbClr val="21A3D0"/>
              </a:solidFill>
            </a:endParaRPr>
          </a:p>
        </p:txBody>
      </p:sp>
      <p:sp>
        <p:nvSpPr>
          <p:cNvPr id="25" name="TextBox 8"/>
          <p:cNvSpPr txBox="1"/>
          <p:nvPr/>
        </p:nvSpPr>
        <p:spPr>
          <a:xfrm>
            <a:off x="4423099" y="1857050"/>
            <a:ext cx="2697480" cy="852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zh-CN" sz="4950" b="1" dirty="0" smtClean="0">
                <a:solidFill>
                  <a:prstClr val="black">
                    <a:lumMod val="65000"/>
                    <a:lumOff val="35000"/>
                    <a:alpha val="91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豪体简体" panose="03000509000000000000" pitchFamily="65" charset="-122"/>
              </a:rPr>
              <a:t>归纳总结</a:t>
            </a:r>
            <a:endParaRPr lang="zh-CN" altLang="zh-CN" sz="4950" b="1" dirty="0" smtClean="0">
              <a:solidFill>
                <a:prstClr val="black">
                  <a:lumMod val="65000"/>
                  <a:lumOff val="35000"/>
                  <a:alpha val="91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豪体简体" panose="03000509000000000000" pitchFamily="65" charset="-122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4152688" y="2826390"/>
            <a:ext cx="308360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等腰三角形 38"/>
          <p:cNvSpPr/>
          <p:nvPr/>
        </p:nvSpPr>
        <p:spPr>
          <a:xfrm rot="18035669">
            <a:off x="2382961" y="1282355"/>
            <a:ext cx="360040" cy="310379"/>
          </a:xfrm>
          <a:prstGeom prst="triangle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prstClr val="white"/>
              </a:solidFill>
            </a:endParaRPr>
          </a:p>
        </p:txBody>
      </p:sp>
      <p:sp>
        <p:nvSpPr>
          <p:cNvPr id="40" name="等腰三角形 39"/>
          <p:cNvSpPr/>
          <p:nvPr/>
        </p:nvSpPr>
        <p:spPr>
          <a:xfrm rot="21283757">
            <a:off x="1968925" y="1497553"/>
            <a:ext cx="191945" cy="165470"/>
          </a:xfrm>
          <a:prstGeom prst="triangle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prstClr val="white"/>
              </a:solidFill>
            </a:endParaRPr>
          </a:p>
        </p:txBody>
      </p:sp>
      <p:sp>
        <p:nvSpPr>
          <p:cNvPr id="41" name="等腰三角形 40"/>
          <p:cNvSpPr/>
          <p:nvPr/>
        </p:nvSpPr>
        <p:spPr>
          <a:xfrm rot="15968008">
            <a:off x="1663187" y="1888656"/>
            <a:ext cx="304349" cy="227352"/>
          </a:xfrm>
          <a:prstGeom prst="triangle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prstClr val="white"/>
              </a:solidFill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5167C0D-1B84-42C0-BF4A-0FC9196ACFAA}" type="slidenum">
              <a:rPr lang="zh-CN" altLang="en-US" sz="1200" smtClean="0"/>
            </a:fld>
            <a:endParaRPr lang="zh-CN" altLang="en-US" sz="1200"/>
          </a:p>
        </p:txBody>
      </p:sp>
      <p:graphicFrame>
        <p:nvGraphicFramePr>
          <p:cNvPr id="10" name="表格 9"/>
          <p:cNvGraphicFramePr/>
          <p:nvPr>
            <p:custDataLst>
              <p:tags r:id="rId1"/>
            </p:custDataLst>
          </p:nvPr>
        </p:nvGraphicFramePr>
        <p:xfrm>
          <a:off x="6985" y="0"/>
          <a:ext cx="338455" cy="515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55"/>
              </a:tblGrid>
              <a:tr h="73977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chemeClr val="tx1"/>
                          </a:solidFill>
                        </a:rPr>
                        <a:t>情境导入</a:t>
                      </a:r>
                      <a:endParaRPr lang="zh-CN" altLang="en-US" sz="1015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342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chemeClr val="tx1"/>
                          </a:solidFill>
                        </a:rPr>
                        <a:t>任务一</a:t>
                      </a:r>
                      <a:endParaRPr lang="zh-CN" altLang="en-US" sz="1015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152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chemeClr val="tx1"/>
                          </a:solidFill>
                        </a:rPr>
                        <a:t>任务二</a:t>
                      </a:r>
                      <a:endParaRPr lang="zh-CN" altLang="en-US" sz="1015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1520"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1015" b="0">
                          <a:solidFill>
                            <a:schemeClr val="tx1"/>
                          </a:solidFill>
                        </a:rPr>
                        <a:t>任务三</a:t>
                      </a:r>
                      <a:endParaRPr lang="zh-CN" altLang="en-US" sz="1015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977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chemeClr val="tx1"/>
                          </a:solidFill>
                        </a:rPr>
                        <a:t>展示评价</a:t>
                      </a:r>
                      <a:endParaRPr lang="zh-CN" altLang="en-US" sz="1015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40410"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1015" b="0">
                          <a:solidFill>
                            <a:srgbClr val="FF0000"/>
                          </a:solidFill>
                        </a:rPr>
                        <a:t>归纳总结</a:t>
                      </a:r>
                      <a:endParaRPr lang="zh-CN" altLang="en-US" sz="1015" b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977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拓展应用</a:t>
                      </a:r>
                      <a:endParaRPr lang="zh-CN" altLang="en-US" sz="1015" b="0"/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4406265" y="2943225"/>
            <a:ext cx="3048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1200"/>
              <a:t>收音机的工作原理</a:t>
            </a:r>
            <a:endParaRPr lang="zh-CN" altLang="zh-CN" sz="1200"/>
          </a:p>
        </p:txBody>
      </p:sp>
      <p:sp>
        <p:nvSpPr>
          <p:cNvPr id="14" name="文本框 13"/>
          <p:cNvSpPr txBox="1"/>
          <p:nvPr/>
        </p:nvSpPr>
        <p:spPr>
          <a:xfrm>
            <a:off x="4406265" y="3343275"/>
            <a:ext cx="3048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1200">
                <a:sym typeface="+mn-ea"/>
              </a:rPr>
              <a:t>收音机的电路图</a:t>
            </a:r>
            <a:endParaRPr lang="zh-CN" altLang="zh-CN" sz="1200"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406265" y="3702685"/>
            <a:ext cx="3048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1200">
                <a:sym typeface="+mn-ea"/>
              </a:rPr>
              <a:t>共发射极放大电路的连接和焊接技能</a:t>
            </a:r>
            <a:endParaRPr lang="zh-CN" altLang="zh-CN" sz="1200"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1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1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1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9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16" dur="1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mph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Rot by="21600000">
                                      <p:cBhvr>
                                        <p:cTn id="22" dur="1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" presetClass="entr" presetSubtype="9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8" presetClass="emph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21600000">
                                      <p:cBhvr>
                                        <p:cTn id="28" dur="1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23" grpId="1" bldLvl="0" animBg="1"/>
      <p:bldP spid="24" grpId="0"/>
      <p:bldP spid="25" grpId="0"/>
      <p:bldP spid="39" grpId="0" bldLvl="0" animBg="1"/>
      <p:bldP spid="39" grpId="1" bldLvl="0" animBg="1"/>
      <p:bldP spid="40" grpId="0" bldLvl="0" animBg="1"/>
      <p:bldP spid="40" grpId="1" bldLvl="0" animBg="1"/>
      <p:bldP spid="41" grpId="0" bldLvl="0" animBg="1"/>
      <p:bldP spid="41" grpId="1" bldLvl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1138" name="Rectangle 2"/>
          <p:cNvSpPr>
            <a:spLocks noGrp="1"/>
          </p:cNvSpPr>
          <p:nvPr>
            <p:ph type="title"/>
          </p:nvPr>
        </p:nvSpPr>
        <p:spPr>
          <a:xfrm>
            <a:off x="628650" y="302895"/>
            <a:ext cx="2649220" cy="384175"/>
          </a:xfrm>
        </p:spPr>
        <p:txBody>
          <a:bodyPr vert="horz" wrap="square" lIns="68580" tIns="34290" rIns="68580" bIns="34290" anchor="ctr" anchorCtr="0">
            <a:noAutofit/>
          </a:bodyPr>
          <a:p>
            <a:pPr eaLnBrk="1" hangingPunct="1"/>
            <a:r>
              <a:rPr lang="zh-CN" altLang="en-US" sz="2400" b="1" dirty="0">
                <a:solidFill>
                  <a:schemeClr val="tx1"/>
                </a:solidFill>
              </a:rPr>
              <a:t>归纳总结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10" name="表格 9"/>
          <p:cNvGraphicFramePr/>
          <p:nvPr>
            <p:custDataLst>
              <p:tags r:id="rId1"/>
            </p:custDataLst>
          </p:nvPr>
        </p:nvGraphicFramePr>
        <p:xfrm>
          <a:off x="6985" y="0"/>
          <a:ext cx="369570" cy="5165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570"/>
              </a:tblGrid>
              <a:tr h="73977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chemeClr val="tx1"/>
                          </a:solidFill>
                        </a:rPr>
                        <a:t>情境导入</a:t>
                      </a:r>
                      <a:endParaRPr lang="zh-CN" altLang="en-US" sz="1015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596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chemeClr val="tx1"/>
                          </a:solidFill>
                        </a:rPr>
                        <a:t>任务一</a:t>
                      </a:r>
                      <a:endParaRPr lang="zh-CN" altLang="en-US" sz="1015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5330"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1015" b="0">
                          <a:solidFill>
                            <a:schemeClr val="tx1"/>
                          </a:solidFill>
                        </a:rPr>
                        <a:t>任务二</a:t>
                      </a:r>
                      <a:endParaRPr lang="zh-CN" altLang="en-US" sz="1015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3425"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1015" b="0">
                          <a:solidFill>
                            <a:schemeClr val="tx1"/>
                          </a:solidFill>
                        </a:rPr>
                        <a:t>任务三</a:t>
                      </a:r>
                      <a:endParaRPr lang="zh-CN" altLang="en-US" sz="1015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4104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展示评价</a:t>
                      </a:r>
                      <a:endParaRPr lang="zh-CN" altLang="en-US" sz="1015" b="0"/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977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rgbClr val="FF0000"/>
                          </a:solidFill>
                        </a:rPr>
                        <a:t>归纳总结</a:t>
                      </a:r>
                      <a:endParaRPr lang="zh-CN" altLang="en-US" sz="1015" b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977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拓展应用</a:t>
                      </a:r>
                      <a:endParaRPr lang="zh-CN" altLang="en-US" sz="1015" b="0"/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070" y="548640"/>
            <a:ext cx="4784725" cy="4067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0" name="表格 9"/>
          <p:cNvGraphicFramePr/>
          <p:nvPr>
            <p:custDataLst>
              <p:tags r:id="rId1"/>
            </p:custDataLst>
          </p:nvPr>
        </p:nvGraphicFramePr>
        <p:xfrm>
          <a:off x="6985" y="-635"/>
          <a:ext cx="332105" cy="5165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105"/>
              </a:tblGrid>
              <a:tr h="73977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chemeClr val="tx1"/>
                          </a:solidFill>
                        </a:rPr>
                        <a:t>情境导入</a:t>
                      </a:r>
                      <a:endParaRPr lang="zh-CN" altLang="en-US" sz="1015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596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chemeClr val="tx1"/>
                          </a:solidFill>
                        </a:rPr>
                        <a:t>任务一</a:t>
                      </a:r>
                      <a:endParaRPr lang="zh-CN" altLang="en-US" sz="1015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5330"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1015" b="0">
                          <a:solidFill>
                            <a:schemeClr val="tx1"/>
                          </a:solidFill>
                        </a:rPr>
                        <a:t>任务二</a:t>
                      </a:r>
                      <a:endParaRPr lang="zh-CN" altLang="en-US" sz="1015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4060"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1015" b="0">
                          <a:solidFill>
                            <a:schemeClr val="tx1"/>
                          </a:solidFill>
                        </a:rPr>
                        <a:t>任务三</a:t>
                      </a:r>
                      <a:endParaRPr lang="zh-CN" altLang="en-US" sz="1015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4041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chemeClr val="tx1"/>
                          </a:solidFill>
                        </a:rPr>
                        <a:t>展示评价</a:t>
                      </a:r>
                      <a:endParaRPr lang="zh-CN" altLang="en-US" sz="1015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4041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chemeClr val="tx1"/>
                          </a:solidFill>
                        </a:rPr>
                        <a:t>归纳总结</a:t>
                      </a:r>
                      <a:endParaRPr lang="zh-CN" altLang="en-US" sz="1015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977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rgbClr val="FF0000"/>
                          </a:solidFill>
                        </a:rPr>
                        <a:t>拓展应用</a:t>
                      </a:r>
                      <a:endParaRPr lang="zh-CN" altLang="en-US" sz="1015" b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1118870" y="285115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800"/>
              <a:t>7</a:t>
            </a:r>
            <a:r>
              <a:rPr lang="zh-CN" altLang="en-US" sz="1800"/>
              <a:t>管式收音机的结构分析</a:t>
            </a:r>
            <a:endParaRPr lang="zh-CN" altLang="en-US" sz="18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525" y="1188085"/>
            <a:ext cx="8491855" cy="3740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37      (向天歌演示原创作品：www.TopPPT.cn)"/>
          <p:cNvSpPr/>
          <p:nvPr/>
        </p:nvSpPr>
        <p:spPr>
          <a:xfrm rot="19177476">
            <a:off x="6119362" y="234489"/>
            <a:ext cx="4262813" cy="4010365"/>
          </a:xfrm>
          <a:custGeom>
            <a:avLst/>
            <a:gdLst>
              <a:gd name="connsiteX0" fmla="*/ 699354 w 5683751"/>
              <a:gd name="connsiteY0" fmla="*/ 2660654 h 5347153"/>
              <a:gd name="connsiteX1" fmla="*/ 699354 w 5683751"/>
              <a:gd name="connsiteY1" fmla="*/ 4647799 h 5347153"/>
              <a:gd name="connsiteX2" fmla="*/ 2720656 w 5683751"/>
              <a:gd name="connsiteY2" fmla="*/ 4654875 h 5347153"/>
              <a:gd name="connsiteX3" fmla="*/ 2131993 w 5683751"/>
              <a:gd name="connsiteY3" fmla="*/ 5347153 h 5347153"/>
              <a:gd name="connsiteX4" fmla="*/ 0 w 5683751"/>
              <a:gd name="connsiteY4" fmla="*/ 5347153 h 5347153"/>
              <a:gd name="connsiteX5" fmla="*/ 0 w 5683751"/>
              <a:gd name="connsiteY5" fmla="*/ 2660489 h 5347153"/>
              <a:gd name="connsiteX6" fmla="*/ 2808800 w 5683751"/>
              <a:gd name="connsiteY6" fmla="*/ 0 h 5347153"/>
              <a:gd name="connsiteX7" fmla="*/ 2832652 w 5683751"/>
              <a:gd name="connsiteY7" fmla="*/ 699354 h 5347153"/>
              <a:gd name="connsiteX8" fmla="*/ 699354 w 5683751"/>
              <a:gd name="connsiteY8" fmla="*/ 699354 h 5347153"/>
              <a:gd name="connsiteX9" fmla="*/ 699354 w 5683751"/>
              <a:gd name="connsiteY9" fmla="*/ 2481295 h 5347153"/>
              <a:gd name="connsiteX10" fmla="*/ 0 w 5683751"/>
              <a:gd name="connsiteY10" fmla="*/ 2481130 h 5347153"/>
              <a:gd name="connsiteX11" fmla="*/ 0 w 5683751"/>
              <a:gd name="connsiteY11" fmla="*/ 0 h 5347153"/>
              <a:gd name="connsiteX12" fmla="*/ 4307551 w 5683751"/>
              <a:gd name="connsiteY12" fmla="*/ 0 h 5347153"/>
              <a:gd name="connsiteX13" fmla="*/ 5683751 w 5683751"/>
              <a:gd name="connsiteY13" fmla="*/ 1170220 h 5347153"/>
              <a:gd name="connsiteX14" fmla="*/ 5080222 w 5683751"/>
              <a:gd name="connsiteY14" fmla="*/ 1879981 h 5347153"/>
              <a:gd name="connsiteX15" fmla="*/ 5080546 w 5683751"/>
              <a:gd name="connsiteY15" fmla="*/ 1701265 h 5347153"/>
              <a:gd name="connsiteX16" fmla="*/ 5081521 w 5683751"/>
              <a:gd name="connsiteY16" fmla="*/ 699354 h 5347153"/>
              <a:gd name="connsiteX17" fmla="*/ 3041115 w 5683751"/>
              <a:gd name="connsiteY17" fmla="*/ 699354 h 5347153"/>
              <a:gd name="connsiteX18" fmla="*/ 3017264 w 5683751"/>
              <a:gd name="connsiteY18" fmla="*/ 0 h 5347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83751" h="5347153">
                <a:moveTo>
                  <a:pt x="699354" y="2660654"/>
                </a:moveTo>
                <a:lnTo>
                  <a:pt x="699354" y="4647799"/>
                </a:lnTo>
                <a:lnTo>
                  <a:pt x="2720656" y="4654875"/>
                </a:lnTo>
                <a:lnTo>
                  <a:pt x="2131993" y="5347153"/>
                </a:lnTo>
                <a:lnTo>
                  <a:pt x="0" y="5347153"/>
                </a:lnTo>
                <a:lnTo>
                  <a:pt x="0" y="2660489"/>
                </a:lnTo>
                <a:close/>
                <a:moveTo>
                  <a:pt x="2808800" y="0"/>
                </a:moveTo>
                <a:lnTo>
                  <a:pt x="2832652" y="699354"/>
                </a:lnTo>
                <a:lnTo>
                  <a:pt x="699354" y="699354"/>
                </a:lnTo>
                <a:lnTo>
                  <a:pt x="699354" y="2481295"/>
                </a:lnTo>
                <a:lnTo>
                  <a:pt x="0" y="2481130"/>
                </a:lnTo>
                <a:lnTo>
                  <a:pt x="0" y="0"/>
                </a:lnTo>
                <a:close/>
                <a:moveTo>
                  <a:pt x="4307551" y="0"/>
                </a:moveTo>
                <a:lnTo>
                  <a:pt x="5683751" y="1170220"/>
                </a:lnTo>
                <a:lnTo>
                  <a:pt x="5080222" y="1879981"/>
                </a:lnTo>
                <a:lnTo>
                  <a:pt x="5080546" y="1701265"/>
                </a:lnTo>
                <a:cubicBezTo>
                  <a:pt x="5081157" y="1364859"/>
                  <a:pt x="5081625" y="1029670"/>
                  <a:pt x="5081521" y="699354"/>
                </a:cubicBezTo>
                <a:lnTo>
                  <a:pt x="3041115" y="699354"/>
                </a:lnTo>
                <a:lnTo>
                  <a:pt x="3017264" y="0"/>
                </a:lnTo>
                <a:close/>
              </a:path>
            </a:pathLst>
          </a:cu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015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25" name="Freeform 38      (向天歌演示原创作品：www.TopPPT.cn)"/>
          <p:cNvSpPr/>
          <p:nvPr/>
        </p:nvSpPr>
        <p:spPr>
          <a:xfrm rot="19177476">
            <a:off x="7844664" y="988348"/>
            <a:ext cx="2598672" cy="3056087"/>
          </a:xfrm>
          <a:custGeom>
            <a:avLst/>
            <a:gdLst>
              <a:gd name="connsiteX0" fmla="*/ 699354 w 3464896"/>
              <a:gd name="connsiteY0" fmla="*/ 2076448 h 4074783"/>
              <a:gd name="connsiteX1" fmla="*/ 699354 w 3464896"/>
              <a:gd name="connsiteY1" fmla="*/ 3252330 h 4074783"/>
              <a:gd name="connsiteX2" fmla="*/ 0 w 3464896"/>
              <a:gd name="connsiteY2" fmla="*/ 4074783 h 4074783"/>
              <a:gd name="connsiteX3" fmla="*/ 0 w 3464896"/>
              <a:gd name="connsiteY3" fmla="*/ 2076283 h 4074783"/>
              <a:gd name="connsiteX4" fmla="*/ 1684570 w 3464896"/>
              <a:gd name="connsiteY4" fmla="*/ 0 h 4074783"/>
              <a:gd name="connsiteX5" fmla="*/ 1708421 w 3464896"/>
              <a:gd name="connsiteY5" fmla="*/ 699355 h 4074783"/>
              <a:gd name="connsiteX6" fmla="*/ 699354 w 3464896"/>
              <a:gd name="connsiteY6" fmla="*/ 699354 h 4074783"/>
              <a:gd name="connsiteX7" fmla="*/ 699354 w 3464896"/>
              <a:gd name="connsiteY7" fmla="*/ 1859921 h 4074783"/>
              <a:gd name="connsiteX8" fmla="*/ 0 w 3464896"/>
              <a:gd name="connsiteY8" fmla="*/ 1859755 h 4074783"/>
              <a:gd name="connsiteX9" fmla="*/ 0 w 3464896"/>
              <a:gd name="connsiteY9" fmla="*/ 0 h 4074783"/>
              <a:gd name="connsiteX10" fmla="*/ 3464896 w 3464896"/>
              <a:gd name="connsiteY10" fmla="*/ 1 h 4074783"/>
              <a:gd name="connsiteX11" fmla="*/ 2870217 w 3464896"/>
              <a:gd name="connsiteY11" fmla="*/ 699354 h 4074783"/>
              <a:gd name="connsiteX12" fmla="*/ 1916884 w 3464896"/>
              <a:gd name="connsiteY12" fmla="*/ 699354 h 4074783"/>
              <a:gd name="connsiteX13" fmla="*/ 1893033 w 3464896"/>
              <a:gd name="connsiteY13" fmla="*/ 1 h 407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64896" h="4074783">
                <a:moveTo>
                  <a:pt x="699354" y="2076448"/>
                </a:moveTo>
                <a:lnTo>
                  <a:pt x="699354" y="3252330"/>
                </a:lnTo>
                <a:lnTo>
                  <a:pt x="0" y="4074783"/>
                </a:lnTo>
                <a:lnTo>
                  <a:pt x="0" y="2076283"/>
                </a:lnTo>
                <a:close/>
                <a:moveTo>
                  <a:pt x="1684570" y="0"/>
                </a:moveTo>
                <a:lnTo>
                  <a:pt x="1708421" y="699355"/>
                </a:lnTo>
                <a:lnTo>
                  <a:pt x="699354" y="699354"/>
                </a:lnTo>
                <a:lnTo>
                  <a:pt x="699354" y="1859921"/>
                </a:lnTo>
                <a:lnTo>
                  <a:pt x="0" y="1859755"/>
                </a:lnTo>
                <a:lnTo>
                  <a:pt x="0" y="0"/>
                </a:lnTo>
                <a:close/>
                <a:moveTo>
                  <a:pt x="3464896" y="1"/>
                </a:moveTo>
                <a:lnTo>
                  <a:pt x="2870217" y="699354"/>
                </a:lnTo>
                <a:lnTo>
                  <a:pt x="1916884" y="699354"/>
                </a:lnTo>
                <a:lnTo>
                  <a:pt x="1893033" y="1"/>
                </a:lnTo>
                <a:close/>
              </a:path>
            </a:pathLst>
          </a:custGeom>
          <a:solidFill>
            <a:srgbClr val="2B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015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26" name="TextBox 18      (向天歌演示原创作品：www.TopPPT.cn)"/>
          <p:cNvSpPr txBox="1"/>
          <p:nvPr/>
        </p:nvSpPr>
        <p:spPr>
          <a:xfrm>
            <a:off x="1071905" y="2463935"/>
            <a:ext cx="1566174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600" b="1" dirty="0">
                <a:solidFill>
                  <a:srgbClr val="2B2E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文鼎霹靂體" panose="02010609010101010101" pitchFamily="49" charset="-120"/>
              </a:rPr>
              <a:t>谢谢</a:t>
            </a:r>
            <a:endParaRPr lang="zh-CN" altLang="zh-CN" sz="3600" b="1" dirty="0">
              <a:solidFill>
                <a:srgbClr val="2B2E3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文鼎霹靂體" panose="02010609010101010101" pitchFamily="49" charset="-120"/>
            </a:endParaRPr>
          </a:p>
        </p:txBody>
      </p:sp>
      <p:sp>
        <p:nvSpPr>
          <p:cNvPr id="27" name="TextBox 21      (向天歌演示原创作品：www.TopPPT.cn)"/>
          <p:cNvSpPr txBox="1"/>
          <p:nvPr/>
        </p:nvSpPr>
        <p:spPr>
          <a:xfrm>
            <a:off x="3117062" y="2463739"/>
            <a:ext cx="1566174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2B2E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文鼎霹靂體" panose="02010609010101010101" pitchFamily="49" charset="-120"/>
              </a:rPr>
              <a:t>聆听</a:t>
            </a:r>
            <a:endParaRPr lang="zh-CN" altLang="en-US" sz="3600" b="1" dirty="0">
              <a:solidFill>
                <a:srgbClr val="2B2E3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文鼎霹靂體" panose="02010609010101010101" pitchFamily="49" charset="-120"/>
            </a:endParaRPr>
          </a:p>
        </p:txBody>
      </p:sp>
      <p:grpSp>
        <p:nvGrpSpPr>
          <p:cNvPr id="28" name="Group 3      (向天歌演示原创作品：www.TopPPT.cn)"/>
          <p:cNvGrpSpPr/>
          <p:nvPr/>
        </p:nvGrpSpPr>
        <p:grpSpPr>
          <a:xfrm>
            <a:off x="1216875" y="3272786"/>
            <a:ext cx="1311230" cy="90900"/>
            <a:chOff x="1622500" y="4356850"/>
            <a:chExt cx="1748306" cy="121200"/>
          </a:xfrm>
        </p:grpSpPr>
        <p:cxnSp>
          <p:nvCxnSpPr>
            <p:cNvPr id="29" name="Straight Connector 23      (向天歌演示原创作品：www.TopPPT.cn)"/>
            <p:cNvCxnSpPr/>
            <p:nvPr/>
          </p:nvCxnSpPr>
          <p:spPr>
            <a:xfrm flipH="1">
              <a:off x="1622500" y="4420894"/>
              <a:ext cx="1656184" cy="0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rgbClr val="21A3D0"/>
                  </a:gs>
                  <a:gs pos="89000">
                    <a:schemeClr val="bg1"/>
                  </a:gs>
                  <a:gs pos="83000">
                    <a:srgbClr val="E8E8E6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7      (向天歌演示原创作品：www.TopPPT.cn)"/>
            <p:cNvSpPr/>
            <p:nvPr/>
          </p:nvSpPr>
          <p:spPr>
            <a:xfrm>
              <a:off x="3249606" y="4356850"/>
              <a:ext cx="121200" cy="121200"/>
            </a:xfrm>
            <a:prstGeom prst="ellipse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Group 4      (向天歌演示原创作品：www.TopPPT.cn)"/>
          <p:cNvGrpSpPr/>
          <p:nvPr/>
        </p:nvGrpSpPr>
        <p:grpSpPr>
          <a:xfrm>
            <a:off x="3037993" y="3272786"/>
            <a:ext cx="1402130" cy="90900"/>
            <a:chOff x="4050658" y="4356850"/>
            <a:chExt cx="1869506" cy="121200"/>
          </a:xfrm>
        </p:grpSpPr>
        <p:cxnSp>
          <p:nvCxnSpPr>
            <p:cNvPr id="32" name="Straight Connector 24      (向天歌演示原创作品：www.TopPPT.cn)"/>
            <p:cNvCxnSpPr/>
            <p:nvPr/>
          </p:nvCxnSpPr>
          <p:spPr>
            <a:xfrm flipV="1">
              <a:off x="4171858" y="4414006"/>
              <a:ext cx="1748306" cy="3444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rgbClr val="21A3D0"/>
                  </a:gs>
                  <a:gs pos="89000">
                    <a:schemeClr val="bg1"/>
                  </a:gs>
                  <a:gs pos="83000">
                    <a:srgbClr val="E8E8E6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29      (向天歌演示原创作品：www.TopPPT.cn)"/>
            <p:cNvSpPr/>
            <p:nvPr/>
          </p:nvSpPr>
          <p:spPr>
            <a:xfrm>
              <a:off x="4050658" y="4356850"/>
              <a:ext cx="121200" cy="121200"/>
            </a:xfrm>
            <a:prstGeom prst="ellipse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Group 9      (向天歌演示原创作品：www.TopPPT.cn)"/>
          <p:cNvGrpSpPr/>
          <p:nvPr/>
        </p:nvGrpSpPr>
        <p:grpSpPr>
          <a:xfrm>
            <a:off x="2002888" y="3628407"/>
            <a:ext cx="313574" cy="301759"/>
            <a:chOff x="2670518" y="4898862"/>
            <a:chExt cx="418098" cy="402345"/>
          </a:xfrm>
        </p:grpSpPr>
        <p:sp>
          <p:nvSpPr>
            <p:cNvPr id="38" name="Rectangle 32      (向天歌演示原创作品：www.TopPPT.cn)"/>
            <p:cNvSpPr/>
            <p:nvPr/>
          </p:nvSpPr>
          <p:spPr>
            <a:xfrm flipV="1">
              <a:off x="2670518" y="4898862"/>
              <a:ext cx="418098" cy="402345"/>
            </a:xfrm>
            <a:prstGeom prst="rect">
              <a:avLst/>
            </a:prstGeom>
            <a:solidFill>
              <a:srgbClr val="2B2E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dirty="0">
                <a:ea typeface="微软雅黑" panose="020B0503020204020204" pitchFamily="34" charset="-122"/>
              </a:endParaRPr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2801992" y="4974946"/>
              <a:ext cx="155149" cy="250176"/>
              <a:chOff x="6967538" y="6365875"/>
              <a:chExt cx="127000" cy="204787"/>
            </a:xfrm>
            <a:solidFill>
              <a:schemeClr val="bg1"/>
            </a:solidFill>
          </p:grpSpPr>
          <p:sp>
            <p:nvSpPr>
              <p:cNvPr id="40" name="Freeform 626      (向天歌演示原创作品：www.TopPPT.cn)"/>
              <p:cNvSpPr/>
              <p:nvPr/>
            </p:nvSpPr>
            <p:spPr bwMode="auto">
              <a:xfrm>
                <a:off x="6967538" y="6423025"/>
                <a:ext cx="127000" cy="147637"/>
              </a:xfrm>
              <a:custGeom>
                <a:avLst/>
                <a:gdLst>
                  <a:gd name="T0" fmla="*/ 180 w 180"/>
                  <a:gd name="T1" fmla="*/ 68 h 209"/>
                  <a:gd name="T2" fmla="*/ 180 w 180"/>
                  <a:gd name="T3" fmla="*/ 15 h 209"/>
                  <a:gd name="T4" fmla="*/ 156 w 180"/>
                  <a:gd name="T5" fmla="*/ 15 h 209"/>
                  <a:gd name="T6" fmla="*/ 156 w 180"/>
                  <a:gd name="T7" fmla="*/ 68 h 209"/>
                  <a:gd name="T8" fmla="*/ 92 w 180"/>
                  <a:gd name="T9" fmla="*/ 132 h 209"/>
                  <a:gd name="T10" fmla="*/ 91 w 180"/>
                  <a:gd name="T11" fmla="*/ 132 h 209"/>
                  <a:gd name="T12" fmla="*/ 90 w 180"/>
                  <a:gd name="T13" fmla="*/ 132 h 209"/>
                  <a:gd name="T14" fmla="*/ 90 w 180"/>
                  <a:gd name="T15" fmla="*/ 132 h 209"/>
                  <a:gd name="T16" fmla="*/ 89 w 180"/>
                  <a:gd name="T17" fmla="*/ 132 h 209"/>
                  <a:gd name="T18" fmla="*/ 24 w 180"/>
                  <a:gd name="T19" fmla="*/ 68 h 209"/>
                  <a:gd name="T20" fmla="*/ 24 w 180"/>
                  <a:gd name="T21" fmla="*/ 15 h 209"/>
                  <a:gd name="T22" fmla="*/ 0 w 180"/>
                  <a:gd name="T23" fmla="*/ 15 h 209"/>
                  <a:gd name="T24" fmla="*/ 0 w 180"/>
                  <a:gd name="T25" fmla="*/ 68 h 209"/>
                  <a:gd name="T26" fmla="*/ 76 w 180"/>
                  <a:gd name="T27" fmla="*/ 156 h 209"/>
                  <a:gd name="T28" fmla="*/ 76 w 180"/>
                  <a:gd name="T29" fmla="*/ 194 h 209"/>
                  <a:gd name="T30" fmla="*/ 22 w 180"/>
                  <a:gd name="T31" fmla="*/ 209 h 209"/>
                  <a:gd name="T32" fmla="*/ 159 w 180"/>
                  <a:gd name="T33" fmla="*/ 209 h 209"/>
                  <a:gd name="T34" fmla="*/ 104 w 180"/>
                  <a:gd name="T35" fmla="*/ 193 h 209"/>
                  <a:gd name="T36" fmla="*/ 104 w 180"/>
                  <a:gd name="T37" fmla="*/ 156 h 209"/>
                  <a:gd name="T38" fmla="*/ 180 w 180"/>
                  <a:gd name="T39" fmla="*/ 68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0" h="209">
                    <a:moveTo>
                      <a:pt x="180" y="68"/>
                    </a:moveTo>
                    <a:cubicBezTo>
                      <a:pt x="180" y="68"/>
                      <a:pt x="180" y="38"/>
                      <a:pt x="180" y="15"/>
                    </a:cubicBezTo>
                    <a:cubicBezTo>
                      <a:pt x="180" y="0"/>
                      <a:pt x="156" y="0"/>
                      <a:pt x="156" y="15"/>
                    </a:cubicBezTo>
                    <a:cubicBezTo>
                      <a:pt x="156" y="38"/>
                      <a:pt x="156" y="68"/>
                      <a:pt x="156" y="68"/>
                    </a:cubicBezTo>
                    <a:cubicBezTo>
                      <a:pt x="156" y="104"/>
                      <a:pt x="128" y="132"/>
                      <a:pt x="92" y="132"/>
                    </a:cubicBezTo>
                    <a:cubicBezTo>
                      <a:pt x="92" y="132"/>
                      <a:pt x="91" y="132"/>
                      <a:pt x="91" y="132"/>
                    </a:cubicBezTo>
                    <a:cubicBezTo>
                      <a:pt x="90" y="132"/>
                      <a:pt x="90" y="132"/>
                      <a:pt x="90" y="132"/>
                    </a:cubicBezTo>
                    <a:cubicBezTo>
                      <a:pt x="90" y="132"/>
                      <a:pt x="90" y="132"/>
                      <a:pt x="90" y="132"/>
                    </a:cubicBezTo>
                    <a:cubicBezTo>
                      <a:pt x="90" y="132"/>
                      <a:pt x="89" y="132"/>
                      <a:pt x="89" y="132"/>
                    </a:cubicBezTo>
                    <a:cubicBezTo>
                      <a:pt x="53" y="132"/>
                      <a:pt x="24" y="104"/>
                      <a:pt x="24" y="68"/>
                    </a:cubicBezTo>
                    <a:cubicBezTo>
                      <a:pt x="24" y="68"/>
                      <a:pt x="24" y="38"/>
                      <a:pt x="24" y="15"/>
                    </a:cubicBezTo>
                    <a:cubicBezTo>
                      <a:pt x="24" y="0"/>
                      <a:pt x="0" y="0"/>
                      <a:pt x="0" y="15"/>
                    </a:cubicBezTo>
                    <a:cubicBezTo>
                      <a:pt x="0" y="22"/>
                      <a:pt x="0" y="68"/>
                      <a:pt x="0" y="68"/>
                    </a:cubicBezTo>
                    <a:cubicBezTo>
                      <a:pt x="0" y="113"/>
                      <a:pt x="33" y="149"/>
                      <a:pt x="76" y="156"/>
                    </a:cubicBezTo>
                    <a:cubicBezTo>
                      <a:pt x="76" y="194"/>
                      <a:pt x="76" y="194"/>
                      <a:pt x="76" y="194"/>
                    </a:cubicBezTo>
                    <a:cubicBezTo>
                      <a:pt x="22" y="209"/>
                      <a:pt x="22" y="209"/>
                      <a:pt x="22" y="209"/>
                    </a:cubicBezTo>
                    <a:cubicBezTo>
                      <a:pt x="159" y="209"/>
                      <a:pt x="159" y="209"/>
                      <a:pt x="159" y="209"/>
                    </a:cubicBezTo>
                    <a:cubicBezTo>
                      <a:pt x="104" y="193"/>
                      <a:pt x="104" y="193"/>
                      <a:pt x="104" y="193"/>
                    </a:cubicBezTo>
                    <a:cubicBezTo>
                      <a:pt x="104" y="156"/>
                      <a:pt x="104" y="156"/>
                      <a:pt x="104" y="156"/>
                    </a:cubicBezTo>
                    <a:cubicBezTo>
                      <a:pt x="147" y="150"/>
                      <a:pt x="180" y="113"/>
                      <a:pt x="180" y="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41" name="Freeform 627      (向天歌演示原创作品：www.TopPPT.cn)"/>
              <p:cNvSpPr/>
              <p:nvPr/>
            </p:nvSpPr>
            <p:spPr bwMode="auto">
              <a:xfrm>
                <a:off x="7000875" y="6365875"/>
                <a:ext cx="61912" cy="134937"/>
              </a:xfrm>
              <a:custGeom>
                <a:avLst/>
                <a:gdLst>
                  <a:gd name="T0" fmla="*/ 43 w 87"/>
                  <a:gd name="T1" fmla="*/ 190 h 190"/>
                  <a:gd name="T2" fmla="*/ 43 w 87"/>
                  <a:gd name="T3" fmla="*/ 190 h 190"/>
                  <a:gd name="T4" fmla="*/ 44 w 87"/>
                  <a:gd name="T5" fmla="*/ 190 h 190"/>
                  <a:gd name="T6" fmla="*/ 87 w 87"/>
                  <a:gd name="T7" fmla="*/ 147 h 190"/>
                  <a:gd name="T8" fmla="*/ 87 w 87"/>
                  <a:gd name="T9" fmla="*/ 43 h 190"/>
                  <a:gd name="T10" fmla="*/ 44 w 87"/>
                  <a:gd name="T11" fmla="*/ 0 h 190"/>
                  <a:gd name="T12" fmla="*/ 43 w 87"/>
                  <a:gd name="T13" fmla="*/ 0 h 190"/>
                  <a:gd name="T14" fmla="*/ 43 w 87"/>
                  <a:gd name="T15" fmla="*/ 0 h 190"/>
                  <a:gd name="T16" fmla="*/ 0 w 87"/>
                  <a:gd name="T17" fmla="*/ 43 h 190"/>
                  <a:gd name="T18" fmla="*/ 0 w 87"/>
                  <a:gd name="T19" fmla="*/ 147 h 190"/>
                  <a:gd name="T20" fmla="*/ 43 w 87"/>
                  <a:gd name="T21" fmla="*/ 19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7" h="190">
                    <a:moveTo>
                      <a:pt x="43" y="190"/>
                    </a:moveTo>
                    <a:cubicBezTo>
                      <a:pt x="43" y="190"/>
                      <a:pt x="43" y="190"/>
                      <a:pt x="43" y="190"/>
                    </a:cubicBezTo>
                    <a:cubicBezTo>
                      <a:pt x="44" y="190"/>
                      <a:pt x="44" y="190"/>
                      <a:pt x="44" y="190"/>
                    </a:cubicBezTo>
                    <a:cubicBezTo>
                      <a:pt x="68" y="190"/>
                      <a:pt x="87" y="171"/>
                      <a:pt x="87" y="147"/>
                    </a:cubicBezTo>
                    <a:cubicBezTo>
                      <a:pt x="87" y="43"/>
                      <a:pt x="87" y="43"/>
                      <a:pt x="87" y="43"/>
                    </a:cubicBezTo>
                    <a:cubicBezTo>
                      <a:pt x="87" y="19"/>
                      <a:pt x="68" y="0"/>
                      <a:pt x="44" y="0"/>
                    </a:cubicBezTo>
                    <a:cubicBezTo>
                      <a:pt x="44" y="0"/>
                      <a:pt x="44" y="0"/>
                      <a:pt x="43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19" y="0"/>
                      <a:pt x="0" y="19"/>
                      <a:pt x="0" y="43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0" y="171"/>
                      <a:pt x="19" y="190"/>
                      <a:pt x="43" y="1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</p:grpSp>
      </p:grpSp>
      <p:grpSp>
        <p:nvGrpSpPr>
          <p:cNvPr id="42" name="Group 11      (向天歌演示原创作品：www.TopPPT.cn)"/>
          <p:cNvGrpSpPr/>
          <p:nvPr/>
        </p:nvGrpSpPr>
        <p:grpSpPr>
          <a:xfrm>
            <a:off x="2360288" y="3628407"/>
            <a:ext cx="1215114" cy="301759"/>
            <a:chOff x="3147050" y="4898862"/>
            <a:chExt cx="1620152" cy="402345"/>
          </a:xfrm>
        </p:grpSpPr>
        <p:sp>
          <p:nvSpPr>
            <p:cNvPr id="43" name="Rectangle 33      (向天歌演示原创作品：www.TopPPT.cn)"/>
            <p:cNvSpPr/>
            <p:nvPr/>
          </p:nvSpPr>
          <p:spPr>
            <a:xfrm flipV="1">
              <a:off x="3147050" y="4898862"/>
              <a:ext cx="1620152" cy="402345"/>
            </a:xfrm>
            <a:prstGeom prst="rect">
              <a:avLst/>
            </a:prstGeom>
            <a:solidFill>
              <a:srgbClr val="2B2E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dirty="0">
                <a:ea typeface="微软雅黑" panose="020B0503020204020204" pitchFamily="34" charset="-122"/>
              </a:endParaRPr>
            </a:p>
          </p:txBody>
        </p:sp>
        <p:sp>
          <p:nvSpPr>
            <p:cNvPr id="44" name="TextBox 35      (向天歌演示原创作品：www.TopPPT.cn)"/>
            <p:cNvSpPr txBox="1"/>
            <p:nvPr/>
          </p:nvSpPr>
          <p:spPr>
            <a:xfrm>
              <a:off x="3527358" y="4928981"/>
              <a:ext cx="1033984" cy="367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文鼎霹靂體" panose="02010609010101010101" pitchFamily="49" charset="-120"/>
                </a:rPr>
                <a:t>李海燕</a:t>
              </a:r>
              <a:endPara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文鼎霹靂體" panose="02010609010101010101" pitchFamily="49" charset="-120"/>
              </a:endParaRPr>
            </a:p>
          </p:txBody>
        </p:sp>
      </p:grp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5167C0D-1B84-42C0-BF4A-0FC9196ACFAA}" type="slidenum">
              <a:rPr lang="zh-CN" altLang="en-US" smtClean="0"/>
            </a:fld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2051050" y="1564005"/>
            <a:ext cx="1078230" cy="1076960"/>
            <a:chOff x="3230" y="2463"/>
            <a:chExt cx="1698" cy="1696"/>
          </a:xfrm>
        </p:grpSpPr>
        <p:sp>
          <p:nvSpPr>
            <p:cNvPr id="4" name="Rectangle 19      (向天歌演示原创作品：www.TopPPT.cn)"/>
            <p:cNvSpPr/>
            <p:nvPr/>
          </p:nvSpPr>
          <p:spPr>
            <a:xfrm rot="2289162">
              <a:off x="3230" y="2463"/>
              <a:ext cx="1698" cy="1696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15" dirty="0">
                <a:ea typeface="微软雅黑" panose="020B0503020204020204" pitchFamily="34" charset="-122"/>
              </a:endParaRPr>
            </a:p>
          </p:txBody>
        </p:sp>
        <p:sp>
          <p:nvSpPr>
            <p:cNvPr id="5" name="Freeform 162"/>
            <p:cNvSpPr/>
            <p:nvPr/>
          </p:nvSpPr>
          <p:spPr bwMode="auto">
            <a:xfrm>
              <a:off x="3443" y="2627"/>
              <a:ext cx="1239" cy="1318"/>
            </a:xfrm>
            <a:custGeom>
              <a:avLst/>
              <a:gdLst>
                <a:gd name="T0" fmla="*/ 256 w 256"/>
                <a:gd name="T1" fmla="*/ 216 h 256"/>
                <a:gd name="T2" fmla="*/ 216 w 256"/>
                <a:gd name="T3" fmla="*/ 256 h 256"/>
                <a:gd name="T4" fmla="*/ 40 w 256"/>
                <a:gd name="T5" fmla="*/ 256 h 256"/>
                <a:gd name="T6" fmla="*/ 0 w 256"/>
                <a:gd name="T7" fmla="*/ 216 h 256"/>
                <a:gd name="T8" fmla="*/ 0 w 256"/>
                <a:gd name="T9" fmla="*/ 40 h 256"/>
                <a:gd name="T10" fmla="*/ 40 w 256"/>
                <a:gd name="T11" fmla="*/ 0 h 256"/>
                <a:gd name="T12" fmla="*/ 216 w 256"/>
                <a:gd name="T13" fmla="*/ 0 h 256"/>
                <a:gd name="T14" fmla="*/ 256 w 256"/>
                <a:gd name="T15" fmla="*/ 40 h 256"/>
                <a:gd name="T16" fmla="*/ 256 w 256"/>
                <a:gd name="T17" fmla="*/ 21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6" h="256">
                  <a:moveTo>
                    <a:pt x="256" y="216"/>
                  </a:moveTo>
                  <a:cubicBezTo>
                    <a:pt x="256" y="238"/>
                    <a:pt x="238" y="256"/>
                    <a:pt x="216" y="256"/>
                  </a:cubicBezTo>
                  <a:cubicBezTo>
                    <a:pt x="40" y="256"/>
                    <a:pt x="40" y="256"/>
                    <a:pt x="40" y="256"/>
                  </a:cubicBezTo>
                  <a:cubicBezTo>
                    <a:pt x="18" y="256"/>
                    <a:pt x="0" y="238"/>
                    <a:pt x="0" y="21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238" y="0"/>
                    <a:pt x="256" y="18"/>
                    <a:pt x="256" y="40"/>
                  </a:cubicBezTo>
                  <a:lnTo>
                    <a:pt x="256" y="216"/>
                  </a:lnTo>
                  <a:close/>
                </a:path>
              </a:pathLst>
            </a:custGeom>
            <a:solidFill>
              <a:srgbClr val="7DC0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Freeform 168"/>
            <p:cNvSpPr/>
            <p:nvPr/>
          </p:nvSpPr>
          <p:spPr bwMode="auto">
            <a:xfrm>
              <a:off x="3693" y="2919"/>
              <a:ext cx="740" cy="785"/>
            </a:xfrm>
            <a:custGeom>
              <a:avLst/>
              <a:gdLst>
                <a:gd name="T0" fmla="*/ 0 w 152"/>
                <a:gd name="T1" fmla="*/ 35 h 152"/>
                <a:gd name="T2" fmla="*/ 35 w 152"/>
                <a:gd name="T3" fmla="*/ 70 h 152"/>
                <a:gd name="T4" fmla="*/ 47 w 152"/>
                <a:gd name="T5" fmla="*/ 68 h 152"/>
                <a:gd name="T6" fmla="*/ 127 w 152"/>
                <a:gd name="T7" fmla="*/ 147 h 152"/>
                <a:gd name="T8" fmla="*/ 127 w 152"/>
                <a:gd name="T9" fmla="*/ 147 h 152"/>
                <a:gd name="T10" fmla="*/ 137 w 152"/>
                <a:gd name="T11" fmla="*/ 152 h 152"/>
                <a:gd name="T12" fmla="*/ 152 w 152"/>
                <a:gd name="T13" fmla="*/ 137 h 152"/>
                <a:gd name="T14" fmla="*/ 148 w 152"/>
                <a:gd name="T15" fmla="*/ 127 h 152"/>
                <a:gd name="T16" fmla="*/ 68 w 152"/>
                <a:gd name="T17" fmla="*/ 47 h 152"/>
                <a:gd name="T18" fmla="*/ 70 w 152"/>
                <a:gd name="T19" fmla="*/ 35 h 152"/>
                <a:gd name="T20" fmla="*/ 35 w 152"/>
                <a:gd name="T21" fmla="*/ 0 h 152"/>
                <a:gd name="T22" fmla="*/ 26 w 152"/>
                <a:gd name="T23" fmla="*/ 1 h 152"/>
                <a:gd name="T24" fmla="*/ 46 w 152"/>
                <a:gd name="T25" fmla="*/ 22 h 152"/>
                <a:gd name="T26" fmla="*/ 46 w 152"/>
                <a:gd name="T27" fmla="*/ 22 h 152"/>
                <a:gd name="T28" fmla="*/ 40 w 152"/>
                <a:gd name="T29" fmla="*/ 40 h 152"/>
                <a:gd name="T30" fmla="*/ 22 w 152"/>
                <a:gd name="T31" fmla="*/ 47 h 152"/>
                <a:gd name="T32" fmla="*/ 1 w 152"/>
                <a:gd name="T33" fmla="*/ 26 h 152"/>
                <a:gd name="T34" fmla="*/ 0 w 152"/>
                <a:gd name="T35" fmla="*/ 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2" h="152">
                  <a:moveTo>
                    <a:pt x="0" y="35"/>
                  </a:moveTo>
                  <a:cubicBezTo>
                    <a:pt x="0" y="54"/>
                    <a:pt x="16" y="70"/>
                    <a:pt x="35" y="70"/>
                  </a:cubicBezTo>
                  <a:cubicBezTo>
                    <a:pt x="39" y="70"/>
                    <a:pt x="43" y="69"/>
                    <a:pt x="47" y="68"/>
                  </a:cubicBezTo>
                  <a:cubicBezTo>
                    <a:pt x="127" y="147"/>
                    <a:pt x="127" y="147"/>
                    <a:pt x="127" y="147"/>
                  </a:cubicBezTo>
                  <a:cubicBezTo>
                    <a:pt x="127" y="147"/>
                    <a:pt x="127" y="147"/>
                    <a:pt x="127" y="147"/>
                  </a:cubicBezTo>
                  <a:cubicBezTo>
                    <a:pt x="129" y="150"/>
                    <a:pt x="133" y="152"/>
                    <a:pt x="137" y="152"/>
                  </a:cubicBezTo>
                  <a:cubicBezTo>
                    <a:pt x="145" y="152"/>
                    <a:pt x="152" y="145"/>
                    <a:pt x="152" y="137"/>
                  </a:cubicBezTo>
                  <a:cubicBezTo>
                    <a:pt x="152" y="133"/>
                    <a:pt x="150" y="129"/>
                    <a:pt x="148" y="12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3"/>
                    <a:pt x="70" y="39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ubicBezTo>
                    <a:pt x="32" y="0"/>
                    <a:pt x="29" y="0"/>
                    <a:pt x="26" y="1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50" y="25"/>
                    <a:pt x="47" y="34"/>
                    <a:pt x="40" y="40"/>
                  </a:cubicBezTo>
                  <a:cubicBezTo>
                    <a:pt x="33" y="47"/>
                    <a:pt x="25" y="50"/>
                    <a:pt x="22" y="47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9"/>
                    <a:pt x="0" y="32"/>
                    <a:pt x="0" y="35"/>
                  </a:cubicBezTo>
                  <a:close/>
                </a:path>
              </a:pathLst>
            </a:cu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" name="TextBox 18      (向天歌演示原创作品：www.TopPPT.cn)"/>
          <p:cNvSpPr txBox="1"/>
          <p:nvPr/>
        </p:nvSpPr>
        <p:spPr>
          <a:xfrm>
            <a:off x="1223010" y="814705"/>
            <a:ext cx="36106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文鼎霹靂體" panose="02010609010101010101" pitchFamily="49" charset="-120"/>
              </a:rPr>
              <a:t>学而时习之，不亦说乎</a:t>
            </a:r>
            <a:endParaRPr lang="zh-CN" altLang="zh-CN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文鼎霹靂體" panose="02010609010101010101" pitchFamily="49" charset="-12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8" presetClass="entr" presetSubtype="0" accel="50000" fill="hold" grpId="0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99"/>
                            </p:stCondLst>
                            <p:childTnLst>
                              <p:par>
                                <p:cTn id="3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99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/>
          <p:cNvGraphicFramePr/>
          <p:nvPr>
            <p:custDataLst>
              <p:tags r:id="rId1"/>
            </p:custDataLst>
          </p:nvPr>
        </p:nvGraphicFramePr>
        <p:xfrm>
          <a:off x="342900" y="4763"/>
          <a:ext cx="655320" cy="62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5320"/>
              </a:tblGrid>
              <a:tr h="3149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760" b="0">
                          <a:solidFill>
                            <a:schemeClr val="tx1"/>
                          </a:solidFill>
                        </a:rPr>
                        <a:t>预习情况</a:t>
                      </a:r>
                      <a:endParaRPr lang="zh-CN" altLang="en-US" sz="760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</a:tr>
              <a:tr h="3149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760">
                          <a:solidFill>
                            <a:schemeClr val="tx1"/>
                          </a:solidFill>
                        </a:rPr>
                        <a:t>真实场景</a:t>
                      </a:r>
                      <a:endParaRPr lang="zh-CN" altLang="en-US" sz="76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1085850" y="1428750"/>
            <a:ext cx="5536883" cy="1060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2100" dirty="0" smtClean="0"/>
              <a:t>1. 收集三极管的基本知识；</a:t>
            </a:r>
            <a:endParaRPr sz="2100" dirty="0" smtClean="0"/>
          </a:p>
          <a:p>
            <a:r>
              <a:rPr sz="2100" dirty="0" smtClean="0"/>
              <a:t>2. 根据收集的要求，谈谈你对本次课的期待？</a:t>
            </a:r>
            <a:endParaRPr sz="2100" dirty="0" smtClean="0"/>
          </a:p>
          <a:p>
            <a:r>
              <a:rPr sz="2100" dirty="0" smtClean="0"/>
              <a:t>3. 思考掌握收音机的关键技能点；</a:t>
            </a:r>
            <a:endParaRPr sz="2100" dirty="0" smtClean="0"/>
          </a:p>
        </p:txBody>
      </p:sp>
      <p:pic>
        <p:nvPicPr>
          <p:cNvPr id="17" name="图片 16" descr="问号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771991" y="1215073"/>
            <a:ext cx="3333750" cy="3924300"/>
          </a:xfrm>
          <a:prstGeom prst="rect">
            <a:avLst/>
          </a:prstGeom>
        </p:spPr>
      </p:pic>
      <p:sp>
        <p:nvSpPr>
          <p:cNvPr id="14" name="Rectangle 180"/>
          <p:cNvSpPr>
            <a:spLocks noChangeArrowheads="1"/>
          </p:cNvSpPr>
          <p:nvPr/>
        </p:nvSpPr>
        <p:spPr bwMode="auto">
          <a:xfrm>
            <a:off x="2599055" y="3193415"/>
            <a:ext cx="2943860" cy="7067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4000" dirty="0" smtClean="0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你会怎么做？</a:t>
            </a:r>
            <a:endParaRPr lang="zh-CN" altLang="en-US" sz="4000" dirty="0" smtClean="0">
              <a:solidFill>
                <a:schemeClr val="accent1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graphicFrame>
        <p:nvGraphicFramePr>
          <p:cNvPr id="10" name="表格 9"/>
          <p:cNvGraphicFramePr/>
          <p:nvPr>
            <p:custDataLst>
              <p:tags r:id="rId4"/>
            </p:custDataLst>
          </p:nvPr>
        </p:nvGraphicFramePr>
        <p:xfrm>
          <a:off x="6985" y="5080"/>
          <a:ext cx="336550" cy="5138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550"/>
              </a:tblGrid>
              <a:tr h="74803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rgbClr val="FF0000"/>
                          </a:solidFill>
                        </a:rPr>
                        <a:t>情境导入</a:t>
                      </a:r>
                      <a:endParaRPr lang="zh-CN" altLang="en-US" sz="1015" b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2453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chemeClr val="tx1"/>
                          </a:solidFill>
                        </a:rPr>
                        <a:t>任务一</a:t>
                      </a:r>
                      <a:endParaRPr lang="zh-CN" altLang="en-US" sz="1015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2453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015" b="0"/>
                        <a:t>任务二</a:t>
                      </a:r>
                      <a:endParaRPr lang="zh-CN" altLang="en-US" sz="1015" b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2326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>
                          <a:sym typeface="+mn-ea"/>
                        </a:rPr>
                        <a:t>任务三</a:t>
                      </a:r>
                      <a:endParaRPr lang="zh-CN" altLang="en-US" sz="1015" b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2326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015" b="0"/>
                        <a:t>展示评价</a:t>
                      </a:r>
                      <a:endParaRPr lang="zh-CN" altLang="en-US" sz="1015" b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4739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015" b="0"/>
                        <a:t>归纳总结</a:t>
                      </a:r>
                      <a:endParaRPr lang="zh-CN" altLang="en-US" sz="1015" b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4739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015" b="0"/>
                        <a:t>拓展应用</a:t>
                      </a:r>
                      <a:endParaRPr lang="zh-CN" altLang="en-US" sz="1015" b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7672864" y="4857750"/>
            <a:ext cx="1471136" cy="247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15"/>
              <a:t>时间</a:t>
            </a:r>
            <a:r>
              <a:rPr lang="en-US" altLang="zh-CN" sz="1015"/>
              <a:t>5</a:t>
            </a:r>
            <a:r>
              <a:rPr lang="zh-CN" altLang="en-US" sz="1015"/>
              <a:t>分钟</a:t>
            </a:r>
            <a:endParaRPr lang="zh-CN" altLang="en-US" sz="1015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/>
          <p:cNvGraphicFramePr/>
          <p:nvPr>
            <p:custDataLst>
              <p:tags r:id="rId1"/>
            </p:custDataLst>
          </p:nvPr>
        </p:nvGraphicFramePr>
        <p:xfrm>
          <a:off x="342900" y="26194"/>
          <a:ext cx="711835" cy="62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1835"/>
              </a:tblGrid>
              <a:tr h="3149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760" b="0">
                          <a:solidFill>
                            <a:schemeClr val="tx1"/>
                          </a:solidFill>
                        </a:rPr>
                        <a:t>预习情况</a:t>
                      </a:r>
                      <a:endParaRPr lang="zh-CN" altLang="en-US" sz="760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14960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760">
                          <a:solidFill>
                            <a:schemeClr val="tx1"/>
                          </a:solidFill>
                        </a:rPr>
                        <a:t>真实场景</a:t>
                      </a:r>
                      <a:endParaRPr lang="zh-CN" altLang="en-US" sz="76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1259840" y="733425"/>
            <a:ext cx="7036594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2100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小区内3号楼1单元的王大娘是</a:t>
            </a:r>
            <a:r>
              <a:rPr lang="zh-CN" sz="2100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戏剧</a:t>
            </a:r>
            <a:r>
              <a:rPr sz="2100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爱好者，经常携带</a:t>
            </a:r>
            <a:r>
              <a:rPr lang="zh-CN" sz="2100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收音机</a:t>
            </a:r>
            <a:r>
              <a:rPr sz="2100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设备在广场休闲区</a:t>
            </a:r>
            <a:r>
              <a:rPr lang="zh-CN" sz="2100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听戏</a:t>
            </a:r>
            <a:r>
              <a:rPr sz="2100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，最近反映刚买的</a:t>
            </a:r>
            <a:r>
              <a:rPr lang="zh-CN" sz="2100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收音机</a:t>
            </a:r>
            <a:r>
              <a:rPr sz="2100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出现问题，委托我们进行维修一下。同学们该如何进行维修工作呢。</a:t>
            </a:r>
            <a:endParaRPr sz="2100" dirty="0" smtClean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672864" y="4857750"/>
            <a:ext cx="1471136" cy="247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15"/>
              <a:t>时间</a:t>
            </a:r>
            <a:r>
              <a:rPr lang="en-US" altLang="zh-CN" sz="1015"/>
              <a:t>2</a:t>
            </a:r>
            <a:r>
              <a:rPr lang="zh-CN" altLang="en-US" sz="1015"/>
              <a:t>分钟</a:t>
            </a:r>
            <a:endParaRPr lang="zh-CN" altLang="en-US" sz="1015"/>
          </a:p>
        </p:txBody>
      </p:sp>
      <p:graphicFrame>
        <p:nvGraphicFramePr>
          <p:cNvPr id="3" name="表格 2"/>
          <p:cNvGraphicFramePr/>
          <p:nvPr>
            <p:custDataLst>
              <p:tags r:id="rId2"/>
            </p:custDataLst>
          </p:nvPr>
        </p:nvGraphicFramePr>
        <p:xfrm>
          <a:off x="7144" y="4763"/>
          <a:ext cx="311785" cy="5140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785"/>
              </a:tblGrid>
              <a:tr h="87058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rgbClr val="FF0000"/>
                          </a:solidFill>
                        </a:rPr>
                        <a:t>情境导入</a:t>
                      </a:r>
                      <a:endParaRPr lang="zh-CN" altLang="en-US" sz="1015" b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4391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chemeClr val="tx1"/>
                          </a:solidFill>
                        </a:rPr>
                        <a:t>任务一</a:t>
                      </a:r>
                      <a:endParaRPr lang="zh-CN" altLang="en-US" sz="1015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4328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任务二</a:t>
                      </a:r>
                      <a:endParaRPr lang="zh-CN" altLang="en-US" sz="1015" b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4201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展示评价</a:t>
                      </a:r>
                      <a:endParaRPr lang="zh-CN" altLang="en-US" sz="1015" b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7058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归纳总结</a:t>
                      </a:r>
                      <a:endParaRPr lang="zh-CN" altLang="en-US" sz="1015" b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6995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拓展应用</a:t>
                      </a:r>
                      <a:endParaRPr lang="zh-CN" altLang="en-US" sz="1015" b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表格 9"/>
          <p:cNvGraphicFramePr/>
          <p:nvPr>
            <p:custDataLst>
              <p:tags r:id="rId3"/>
            </p:custDataLst>
          </p:nvPr>
        </p:nvGraphicFramePr>
        <p:xfrm>
          <a:off x="6985" y="5080"/>
          <a:ext cx="336550" cy="5138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550"/>
              </a:tblGrid>
              <a:tr h="74803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rgbClr val="FF0000"/>
                          </a:solidFill>
                        </a:rPr>
                        <a:t>情境导入</a:t>
                      </a:r>
                      <a:endParaRPr lang="zh-CN" altLang="en-US" sz="1015" b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2453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chemeClr val="tx1"/>
                          </a:solidFill>
                        </a:rPr>
                        <a:t>任务一</a:t>
                      </a:r>
                      <a:endParaRPr lang="zh-CN" altLang="en-US" sz="1015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2453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任务二</a:t>
                      </a:r>
                      <a:endParaRPr lang="zh-CN" altLang="en-US" sz="1015" b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2326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>
                          <a:sym typeface="+mn-ea"/>
                        </a:rPr>
                        <a:t>任务三</a:t>
                      </a:r>
                      <a:endParaRPr lang="zh-CN" altLang="en-US" sz="1015" b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2326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展示评价</a:t>
                      </a:r>
                      <a:endParaRPr lang="zh-CN" altLang="en-US" sz="1015" b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4739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归纳总结</a:t>
                      </a:r>
                      <a:endParaRPr lang="zh-CN" altLang="en-US" sz="1015" b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4739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 b="0"/>
                        <a:t>拓展应用</a:t>
                      </a:r>
                      <a:endParaRPr lang="zh-CN" altLang="en-US" sz="1015" b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1075" y="2524125"/>
            <a:ext cx="4505325" cy="2581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/>
          <p:cNvGraphicFramePr/>
          <p:nvPr>
            <p:custDataLst>
              <p:tags r:id="rId1"/>
            </p:custDataLst>
          </p:nvPr>
        </p:nvGraphicFramePr>
        <p:xfrm>
          <a:off x="342900" y="26194"/>
          <a:ext cx="711835" cy="62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1835"/>
              </a:tblGrid>
              <a:tr h="3149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760" b="0">
                          <a:solidFill>
                            <a:schemeClr val="tx1"/>
                          </a:solidFill>
                        </a:rPr>
                        <a:t>预习情况</a:t>
                      </a:r>
                      <a:endParaRPr lang="zh-CN" altLang="en-US" sz="760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14960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760">
                          <a:solidFill>
                            <a:schemeClr val="tx1"/>
                          </a:solidFill>
                        </a:rPr>
                        <a:t>真实场景</a:t>
                      </a:r>
                      <a:endParaRPr lang="zh-CN" altLang="en-US" sz="76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1257300" y="800100"/>
            <a:ext cx="5853430" cy="4457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100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内部电路图</a:t>
            </a:r>
            <a:r>
              <a:rPr sz="2100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：</a:t>
            </a:r>
            <a:r>
              <a:rPr lang="zh-CN" sz="2100" b="1" dirty="0" smtClean="0">
                <a:solidFill>
                  <a:srgbClr val="FF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认识电路板上的电子元件</a:t>
            </a:r>
            <a:endParaRPr sz="2100" b="1" dirty="0" smtClean="0">
              <a:solidFill>
                <a:srgbClr val="FF0000"/>
              </a:solidFill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endParaRPr sz="2100" b="1" dirty="0" smtClean="0">
              <a:solidFill>
                <a:srgbClr val="FF0000"/>
              </a:solidFill>
              <a:latin typeface="仿宋_GB2312" panose="02010609030101010101" pitchFamily="49" charset="-122"/>
              <a:ea typeface="仿宋_GB2312" panose="0201060903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672864" y="4857750"/>
            <a:ext cx="1471136" cy="247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15"/>
              <a:t>时间</a:t>
            </a:r>
            <a:r>
              <a:rPr lang="en-US" altLang="zh-CN" sz="1015"/>
              <a:t>2</a:t>
            </a:r>
            <a:r>
              <a:rPr lang="zh-CN" altLang="en-US" sz="1015"/>
              <a:t>分钟</a:t>
            </a:r>
            <a:endParaRPr lang="zh-CN" altLang="en-US" sz="1015"/>
          </a:p>
        </p:txBody>
      </p:sp>
      <p:graphicFrame>
        <p:nvGraphicFramePr>
          <p:cNvPr id="4" name="表格 3"/>
          <p:cNvGraphicFramePr/>
          <p:nvPr>
            <p:custDataLst>
              <p:tags r:id="rId2"/>
            </p:custDataLst>
          </p:nvPr>
        </p:nvGraphicFramePr>
        <p:xfrm>
          <a:off x="7144" y="4763"/>
          <a:ext cx="311785" cy="5140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785"/>
              </a:tblGrid>
              <a:tr h="8705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rgbClr val="FF0000"/>
                          </a:solidFill>
                        </a:rPr>
                        <a:t>情境导入</a:t>
                      </a:r>
                      <a:endParaRPr lang="zh-CN" altLang="en-US" sz="1015" b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4391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chemeClr val="tx1"/>
                          </a:solidFill>
                        </a:rPr>
                        <a:t>任务一</a:t>
                      </a:r>
                      <a:endParaRPr lang="zh-CN" altLang="en-US" sz="1015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432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015" b="0"/>
                        <a:t>任务二</a:t>
                      </a:r>
                      <a:endParaRPr lang="zh-CN" altLang="en-US" sz="1015" b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4201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015" b="0"/>
                        <a:t>展示评价</a:t>
                      </a:r>
                      <a:endParaRPr lang="zh-CN" altLang="en-US" sz="1015" b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705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015" b="0"/>
                        <a:t>归纳总结</a:t>
                      </a:r>
                      <a:endParaRPr lang="zh-CN" altLang="en-US" sz="1015" b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699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015" b="0"/>
                        <a:t>拓展应用</a:t>
                      </a:r>
                      <a:endParaRPr lang="zh-CN" altLang="en-US" sz="1015" b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表格 9"/>
          <p:cNvGraphicFramePr/>
          <p:nvPr>
            <p:custDataLst>
              <p:tags r:id="rId3"/>
            </p:custDataLst>
          </p:nvPr>
        </p:nvGraphicFramePr>
        <p:xfrm>
          <a:off x="6985" y="5080"/>
          <a:ext cx="336550" cy="5138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550"/>
              </a:tblGrid>
              <a:tr h="74803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rgbClr val="FF0000"/>
                          </a:solidFill>
                        </a:rPr>
                        <a:t>情境导入</a:t>
                      </a:r>
                      <a:endParaRPr lang="zh-CN" altLang="en-US" sz="1015" b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2453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015" b="0">
                          <a:solidFill>
                            <a:schemeClr val="tx1"/>
                          </a:solidFill>
                        </a:rPr>
                        <a:t>任务一</a:t>
                      </a:r>
                      <a:endParaRPr lang="zh-CN" altLang="en-US" sz="1015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2453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015" b="0"/>
                        <a:t>任务二</a:t>
                      </a:r>
                      <a:endParaRPr lang="zh-CN" altLang="en-US" sz="1015" b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2326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15">
                          <a:sym typeface="+mn-ea"/>
                        </a:rPr>
                        <a:t>任务三</a:t>
                      </a:r>
                      <a:endParaRPr lang="zh-CN" altLang="en-US" sz="1015" b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2326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015" b="0"/>
                        <a:t>展示评价</a:t>
                      </a:r>
                      <a:endParaRPr lang="zh-CN" altLang="en-US" sz="1015" b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4739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015" b="0"/>
                        <a:t>归纳总结</a:t>
                      </a:r>
                      <a:endParaRPr lang="zh-CN" altLang="en-US" sz="1015" b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4739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015" b="0"/>
                        <a:t>拓展应用</a:t>
                      </a:r>
                      <a:endParaRPr lang="zh-CN" altLang="en-US" sz="1015" b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7" name="图片 16" descr="问号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980555" y="1959610"/>
            <a:ext cx="2162810" cy="27584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2370" y="1245870"/>
            <a:ext cx="5667375" cy="3247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p="http://schemas.openxmlformats.org/presentationml/2006/main">
  <p:tag name="TABLE_ENDDRAG_ORIGIN_RECT" val="649*27"/>
  <p:tag name="TABLE_ENDDRAG_RECT" val="37*23*649*27"/>
</p:tagLst>
</file>

<file path=ppt/tags/tag10.xml><?xml version="1.0" encoding="utf-8"?>
<p:tagLst xmlns:p="http://schemas.openxmlformats.org/presentationml/2006/main">
  <p:tag name="KSO_WM_UNIT_PLACING_PICTURE_USER_VIEWPORT" val="{&quot;height&quot;:8240,&quot;width&quot;:7000}"/>
</p:tagLst>
</file>

<file path=ppt/tags/tag11.xml><?xml version="1.0" encoding="utf-8"?>
<p:tagLst xmlns:p="http://schemas.openxmlformats.org/presentationml/2006/main">
  <p:tag name="TABLE_ENDDRAG_ORIGIN_RECT" val="55*57"/>
  <p:tag name="TABLE_ENDDRAG_RECT" val="53*40*55*57"/>
</p:tagLst>
</file>

<file path=ppt/tags/tag12.xml><?xml version="1.0" encoding="utf-8"?>
<p:tagLst xmlns:p="http://schemas.openxmlformats.org/presentationml/2006/main">
  <p:tag name="TABLE_ENDDRAG_ORIGIN_RECT" val="32*544"/>
  <p:tag name="TABLE_ENDDRAG_RECT" val="0*2*32*544"/>
</p:tagLst>
</file>

<file path=ppt/tags/tag13.xml><?xml version="1.0" encoding="utf-8"?>
<p:tagLst xmlns:p="http://schemas.openxmlformats.org/presentationml/2006/main">
  <p:tag name="TABLE_ENDDRAG_ORIGIN_RECT" val="55*57"/>
  <p:tag name="TABLE_ENDDRAG_RECT" val="53*40*55*57"/>
</p:tagLst>
</file>

<file path=ppt/tags/tag14.xml><?xml version="1.0" encoding="utf-8"?>
<p:tagLst xmlns:p="http://schemas.openxmlformats.org/presentationml/2006/main">
  <p:tag name="TABLE_ENDDRAG_ORIGIN_RECT" val="55*57"/>
  <p:tag name="TABLE_ENDDRAG_RECT" val="53*40*55*57"/>
</p:tagLst>
</file>

<file path=ppt/tags/tag15.xml><?xml version="1.0" encoding="utf-8"?>
<p:tagLst xmlns:p="http://schemas.openxmlformats.org/presentationml/2006/main">
  <p:tag name="TABLE_ENDDRAG_ORIGIN_RECT" val="32*544"/>
  <p:tag name="TABLE_ENDDRAG_RECT" val="0*2*32*544"/>
</p:tagLst>
</file>

<file path=ppt/tags/tag16.xml><?xml version="1.0" encoding="utf-8"?>
<p:tagLst xmlns:p="http://schemas.openxmlformats.org/presentationml/2006/main">
  <p:tag name="TABLE_ENDDRAG_ORIGIN_RECT" val="55*57"/>
  <p:tag name="TABLE_ENDDRAG_RECT" val="53*40*55*57"/>
</p:tagLst>
</file>

<file path=ppt/tags/tag17.xml><?xml version="1.0" encoding="utf-8"?>
<p:tagLst xmlns:p="http://schemas.openxmlformats.org/presentationml/2006/main">
  <p:tag name="TABLE_ENDDRAG_ORIGIN_RECT" val="55*57"/>
  <p:tag name="TABLE_ENDDRAG_RECT" val="53*40*55*57"/>
</p:tagLst>
</file>

<file path=ppt/tags/tag18.xml><?xml version="1.0" encoding="utf-8"?>
<p:tagLst xmlns:p="http://schemas.openxmlformats.org/presentationml/2006/main">
  <p:tag name="KSO_WM_UNIT_PLACING_PICTURE_USER_VIEWPORT" val="{&quot;height&quot;:8240,&quot;width&quot;:7000}"/>
</p:tagLst>
</file>

<file path=ppt/tags/tag19.xml><?xml version="1.0" encoding="utf-8"?>
<p:tagLst xmlns:p="http://schemas.openxmlformats.org/presentationml/2006/main">
  <p:tag name="TABLE_ENDDRAG_ORIGIN_RECT" val="55*57"/>
  <p:tag name="TABLE_ENDDRAG_RECT" val="53*40*55*57"/>
</p:tagLst>
</file>

<file path=ppt/tags/tag2.xml><?xml version="1.0" encoding="utf-8"?>
<p:tagLst xmlns:p="http://schemas.openxmlformats.org/presentationml/2006/main">
  <p:tag name="KSO_WM_SLIDE_ID" val="custom20203888_15"/>
  <p:tag name="KSO_WM_TEMPLATE_SUBCATEGORY" val="0"/>
  <p:tag name="KSO_WM_TEMPLATE_MASTER_TYPE" val="1"/>
  <p:tag name="KSO_WM_TEMPLATE_COLOR_TYPE" val="1"/>
  <p:tag name="KSO_WM_SLIDE_TYPE" val="text"/>
  <p:tag name="KSO_WM_SLIDE_SUBTYPE" val="pureTxt"/>
  <p:tag name="KSO_WM_SLIDE_ITEM_CNT" val="0"/>
  <p:tag name="KSO_WM_SLIDE_INDEX" val="15"/>
  <p:tag name="KSO_WM_SLIDE_SIZE" val="959*540"/>
  <p:tag name="KSO_WM_SLIDE_POSITION" val="0*0"/>
  <p:tag name="KSO_WM_TAG_VERSION" val="1.0"/>
  <p:tag name="KSO_WM_BEAUTIFY_FLAG" val="#wm#"/>
  <p:tag name="KSO_WM_TEMPLATE_CATEGORY" val="custom"/>
  <p:tag name="KSO_WM_TEMPLATE_INDEX" val="20203888"/>
  <p:tag name="KSO_WM_SLIDE_LAYOUT" val="a_f"/>
  <p:tag name="KSO_WM_SLIDE_LAYOUT_CNT" val="1_1"/>
</p:tagLst>
</file>

<file path=ppt/tags/tag20.xml><?xml version="1.0" encoding="utf-8"?>
<p:tagLst xmlns:p="http://schemas.openxmlformats.org/presentationml/2006/main">
  <p:tag name="TABLE_ENDDRAG_ORIGIN_RECT" val="55*57"/>
  <p:tag name="TABLE_ENDDRAG_RECT" val="53*40*55*57"/>
</p:tagLst>
</file>

<file path=ppt/tags/tag21.xml><?xml version="1.0" encoding="utf-8"?>
<p:tagLst xmlns:p="http://schemas.openxmlformats.org/presentationml/2006/main">
  <p:tag name="TABLE_ENDDRAG_ORIGIN_RECT" val="55*57"/>
  <p:tag name="TABLE_ENDDRAG_RECT" val="53*40*55*57"/>
</p:tagLst>
</file>

<file path=ppt/tags/tag22.xml><?xml version="1.0" encoding="utf-8"?>
<p:tagLst xmlns:p="http://schemas.openxmlformats.org/presentationml/2006/main">
  <p:tag name="TABLE_ENDDRAG_ORIGIN_RECT" val="55*57"/>
  <p:tag name="TABLE_ENDDRAG_RECT" val="53*40*55*57"/>
</p:tagLst>
</file>

<file path=ppt/tags/tag23.xml><?xml version="1.0" encoding="utf-8"?>
<p:tagLst xmlns:p="http://schemas.openxmlformats.org/presentationml/2006/main">
  <p:tag name="TABLE_ENDDRAG_ORIGIN_RECT" val="55*57"/>
  <p:tag name="TABLE_ENDDRAG_RECT" val="53*40*55*57"/>
</p:tagLst>
</file>

<file path=ppt/tags/tag24.xml><?xml version="1.0" encoding="utf-8"?>
<p:tagLst xmlns:p="http://schemas.openxmlformats.org/presentationml/2006/main">
  <p:tag name="TABLE_ENDDRAG_ORIGIN_RECT" val="55*57"/>
  <p:tag name="TABLE_ENDDRAG_RECT" val="53*40*55*57"/>
</p:tagLst>
</file>

<file path=ppt/tags/tag25.xml><?xml version="1.0" encoding="utf-8"?>
<p:tagLst xmlns:p="http://schemas.openxmlformats.org/presentationml/2006/main">
  <p:tag name="TABLE_ENDDRAG_ORIGIN_RECT" val="55*57"/>
  <p:tag name="TABLE_ENDDRAG_RECT" val="53*40*55*57"/>
</p:tagLst>
</file>

<file path=ppt/tags/tag26.xml><?xml version="1.0" encoding="utf-8"?>
<p:tagLst xmlns:p="http://schemas.openxmlformats.org/presentationml/2006/main">
  <p:tag name="TABLE_ENDDRAG_ORIGIN_RECT" val="55*57"/>
  <p:tag name="TABLE_ENDDRAG_RECT" val="53*40*55*57"/>
</p:tagLst>
</file>

<file path=ppt/tags/tag27.xml><?xml version="1.0" encoding="utf-8"?>
<p:tagLst xmlns:p="http://schemas.openxmlformats.org/presentationml/2006/main">
  <p:tag name="TABLE_ENDDRAG_ORIGIN_RECT" val="55*57"/>
  <p:tag name="TABLE_ENDDRAG_RECT" val="53*40*55*57"/>
</p:tagLst>
</file>

<file path=ppt/tags/tag28.xml><?xml version="1.0" encoding="utf-8"?>
<p:tagLst xmlns:p="http://schemas.openxmlformats.org/presentationml/2006/main">
  <p:tag name="TABLE_ENDDRAG_ORIGIN_RECT" val="55*57"/>
  <p:tag name="TABLE_ENDDRAG_RECT" val="53*40*55*57"/>
</p:tagLst>
</file>

<file path=ppt/tags/tag29.xml><?xml version="1.0" encoding="utf-8"?>
<p:tagLst xmlns:p="http://schemas.openxmlformats.org/presentationml/2006/main">
  <p:tag name="TABLE_ENDDRAG_ORIGIN_RECT" val="55*57"/>
  <p:tag name="TABLE_ENDDRAG_RECT" val="53*40*55*57"/>
</p:tagLst>
</file>

<file path=ppt/tags/tag3.xml><?xml version="1.0" encoding="utf-8"?>
<p:tagLst xmlns:p="http://schemas.openxmlformats.org/presentationml/2006/main">
  <p:tag name="TABLE_ENDDRAG_ORIGIN_RECT" val="632*26"/>
  <p:tag name="TABLE_ENDDRAG_RECT" val="0*0*632*26"/>
</p:tagLst>
</file>

<file path=ppt/tags/tag30.xml><?xml version="1.0" encoding="utf-8"?>
<p:tagLst xmlns:p="http://schemas.openxmlformats.org/presentationml/2006/main">
  <p:tag name="TABLE_ENDDRAG_ORIGIN_RECT" val="55*57"/>
  <p:tag name="TABLE_ENDDRAG_RECT" val="53*40*55*57"/>
</p:tagLst>
</file>

<file path=ppt/tags/tag31.xml><?xml version="1.0" encoding="utf-8"?>
<p:tagLst xmlns:p="http://schemas.openxmlformats.org/presentationml/2006/main">
  <p:tag name="TABLE_ENDDRAG_ORIGIN_RECT" val="55*57"/>
  <p:tag name="TABLE_ENDDRAG_RECT" val="53*40*55*57"/>
</p:tagLst>
</file>

<file path=ppt/tags/tag32.xml><?xml version="1.0" encoding="utf-8"?>
<p:tagLst xmlns:p="http://schemas.openxmlformats.org/presentationml/2006/main">
  <p:tag name="TABLE_ENDDRAG_ORIGIN_RECT" val="55*57"/>
  <p:tag name="TABLE_ENDDRAG_RECT" val="53*40*55*57"/>
</p:tagLst>
</file>

<file path=ppt/tags/tag33.xml><?xml version="1.0" encoding="utf-8"?>
<p:tagLst xmlns:p="http://schemas.openxmlformats.org/presentationml/2006/main">
  <p:tag name="TABLE_ENDDRAG_ORIGIN_RECT" val="55*57"/>
  <p:tag name="TABLE_ENDDRAG_RECT" val="53*40*55*57"/>
</p:tagLst>
</file>

<file path=ppt/tags/tag34.xml><?xml version="1.0" encoding="utf-8"?>
<p:tagLst xmlns:p="http://schemas.openxmlformats.org/presentationml/2006/main">
  <p:tag name="TABLE_ENDDRAG_ORIGIN_RECT" val="55*57"/>
  <p:tag name="TABLE_ENDDRAG_RECT" val="53*40*55*57"/>
</p:tagLst>
</file>

<file path=ppt/tags/tag35.xml><?xml version="1.0" encoding="utf-8"?>
<p:tagLst xmlns:p="http://schemas.openxmlformats.org/presentationml/2006/main">
  <p:tag name="TABLE_ENDDRAG_ORIGIN_RECT" val="55*57"/>
  <p:tag name="TABLE_ENDDRAG_RECT" val="53*40*55*57"/>
</p:tagLst>
</file>

<file path=ppt/tags/tag36.xml><?xml version="1.0" encoding="utf-8"?>
<p:tagLst xmlns:p="http://schemas.openxmlformats.org/presentationml/2006/main">
  <p:tag name="TABLE_ENDDRAG_ORIGIN_RECT" val="55*57"/>
  <p:tag name="TABLE_ENDDRAG_RECT" val="53*40*55*57"/>
</p:tagLst>
</file>

<file path=ppt/tags/tag37.xml><?xml version="1.0" encoding="utf-8"?>
<p:tagLst xmlns:p="http://schemas.openxmlformats.org/presentationml/2006/main">
  <p:tag name="TABLE_ENDDRAG_ORIGIN_RECT" val="55*57"/>
  <p:tag name="TABLE_ENDDRAG_RECT" val="53*40*55*57"/>
</p:tagLst>
</file>

<file path=ppt/tags/tag38.xml><?xml version="1.0" encoding="utf-8"?>
<p:tagLst xmlns:p="http://schemas.openxmlformats.org/presentationml/2006/main">
  <p:tag name="TABLE_ENDDRAG_ORIGIN_RECT" val="55*57"/>
  <p:tag name="TABLE_ENDDRAG_RECT" val="53*40*55*57"/>
</p:tagLst>
</file>

<file path=ppt/tags/tag39.xml><?xml version="1.0" encoding="utf-8"?>
<p:tagLst xmlns:p="http://schemas.openxmlformats.org/presentationml/2006/main">
  <p:tag name="TABLE_ENDDRAG_ORIGIN_RECT" val="55*57"/>
  <p:tag name="TABLE_ENDDRAG_RECT" val="53*40*55*57"/>
</p:tagLst>
</file>

<file path=ppt/tags/tag4.xml><?xml version="1.0" encoding="utf-8"?>
<p:tagLst xmlns:p="http://schemas.openxmlformats.org/presentationml/2006/main">
  <p:tag name="KSO_WM_SLIDE_ID" val="custom20203888_15"/>
  <p:tag name="KSO_WM_TEMPLATE_SUBCATEGORY" val="0"/>
  <p:tag name="KSO_WM_TEMPLATE_MASTER_TYPE" val="1"/>
  <p:tag name="KSO_WM_TEMPLATE_COLOR_TYPE" val="1"/>
  <p:tag name="KSO_WM_SLIDE_TYPE" val="text"/>
  <p:tag name="KSO_WM_SLIDE_SUBTYPE" val="pureTxt"/>
  <p:tag name="KSO_WM_SLIDE_ITEM_CNT" val="0"/>
  <p:tag name="KSO_WM_SLIDE_INDEX" val="15"/>
  <p:tag name="KSO_WM_SLIDE_SIZE" val="959*540"/>
  <p:tag name="KSO_WM_SLIDE_POSITION" val="0*0"/>
  <p:tag name="KSO_WM_TAG_VERSION" val="1.0"/>
  <p:tag name="KSO_WM_BEAUTIFY_FLAG" val="#wm#"/>
  <p:tag name="KSO_WM_TEMPLATE_CATEGORY" val="custom"/>
  <p:tag name="KSO_WM_TEMPLATE_INDEX" val="20203888"/>
  <p:tag name="KSO_WM_SLIDE_LAYOUT" val="a_f"/>
  <p:tag name="KSO_WM_SLIDE_LAYOUT_CNT" val="1_1"/>
</p:tagLst>
</file>

<file path=ppt/tags/tag40.xml><?xml version="1.0" encoding="utf-8"?>
<p:tagLst xmlns:p="http://schemas.openxmlformats.org/presentationml/2006/main">
  <p:tag name="TABLE_ENDDRAG_ORIGIN_RECT" val="26*406"/>
  <p:tag name="TABLE_ENDDRAG_RECT" val="0*0*26*406"/>
</p:tagLst>
</file>

<file path=ppt/tags/tag41.xml><?xml version="1.0" encoding="utf-8"?>
<p:tagLst xmlns:p="http://schemas.openxmlformats.org/presentationml/2006/main">
  <p:tag name="TABLE_ENDDRAG_ORIGIN_RECT" val="26*406"/>
  <p:tag name="TABLE_ENDDRAG_RECT" val="0*0*26*406"/>
</p:tagLst>
</file>

<file path=ppt/tags/tag42.xml><?xml version="1.0" encoding="utf-8"?>
<p:tagLst xmlns:p="http://schemas.openxmlformats.org/presentationml/2006/main">
  <p:tag name="TABLE_ENDDRAG_ORIGIN_RECT" val="26*406"/>
  <p:tag name="TABLE_ENDDRAG_RECT" val="0*0*26*406"/>
</p:tagLst>
</file>

<file path=ppt/tags/tag43.xml><?xml version="1.0" encoding="utf-8"?>
<p:tagLst xmlns:p="http://schemas.openxmlformats.org/presentationml/2006/main">
  <p:tag name="TABLE_ENDDRAG_ORIGIN_RECT" val="26*406"/>
  <p:tag name="TABLE_ENDDRAG_RECT" val="0*0*26*406"/>
</p:tagLst>
</file>

<file path=ppt/tags/tag44.xml><?xml version="1.0" encoding="utf-8"?>
<p:tagLst xmlns:p="http://schemas.openxmlformats.org/presentationml/2006/main">
  <p:tag name="TABLE_ENDDRAG_ORIGIN_RECT" val="26*406"/>
  <p:tag name="TABLE_ENDDRAG_RECT" val="0*0*26*406"/>
</p:tagLst>
</file>

<file path=ppt/tags/tag45.xml><?xml version="1.0" encoding="utf-8"?>
<p:tagLst xmlns:p="http://schemas.openxmlformats.org/presentationml/2006/main">
  <p:tag name="TABLE_ENDDRAG_ORIGIN_RECT" val="26*406"/>
  <p:tag name="TABLE_ENDDRAG_RECT" val="0*0*26*406"/>
</p:tagLst>
</file>

<file path=ppt/tags/tag46.xml><?xml version="1.0" encoding="utf-8"?>
<p:tagLst xmlns:p="http://schemas.openxmlformats.org/presentationml/2006/main">
  <p:tag name="TABLE_ENDDRAG_ORIGIN_RECT" val="26*406"/>
  <p:tag name="TABLE_ENDDRAG_RECT" val="0*0*26*406"/>
</p:tagLst>
</file>

<file path=ppt/tags/tag47.xml><?xml version="1.0" encoding="utf-8"?>
<p:tagLst xmlns:p="http://schemas.openxmlformats.org/presentationml/2006/main">
  <p:tag name="TABLE_ENDDRAG_ORIGIN_RECT" val="26*406"/>
  <p:tag name="TABLE_ENDDRAG_RECT" val="0*0*26*406"/>
</p:tagLst>
</file>

<file path=ppt/tags/tag48.xml><?xml version="1.0" encoding="utf-8"?>
<p:tagLst xmlns:p="http://schemas.openxmlformats.org/presentationml/2006/main">
  <p:tag name="TABLE_ENDDRAG_ORIGIN_RECT" val="26*406"/>
  <p:tag name="TABLE_ENDDRAG_RECT" val="0*0*26*406"/>
</p:tagLst>
</file>

<file path=ppt/tags/tag49.xml><?xml version="1.0" encoding="utf-8"?>
<p:tagLst xmlns:p="http://schemas.openxmlformats.org/presentationml/2006/main">
  <p:tag name="TABLE_ENDDRAG_ORIGIN_RECT" val="461*145"/>
  <p:tag name="TABLE_ENDDRAG_RECT" val="70*82*461*145"/>
</p:tagLst>
</file>

<file path=ppt/tags/tag5.xml><?xml version="1.0" encoding="utf-8"?>
<p:tagLst xmlns:p="http://schemas.openxmlformats.org/presentationml/2006/main">
  <p:tag name="TABLE_ENDDRAG_ORIGIN_RECT" val="627*27"/>
  <p:tag name="TABLE_ENDDRAG_RECT" val="0*0*627*27"/>
</p:tagLst>
</file>

<file path=ppt/tags/tag50.xml><?xml version="1.0" encoding="utf-8"?>
<p:tagLst xmlns:p="http://schemas.openxmlformats.org/presentationml/2006/main">
  <p:tag name="TABLE_ENDDRAG_ORIGIN_RECT" val="26*406"/>
  <p:tag name="TABLE_ENDDRAG_RECT" val="0*0*26*406"/>
</p:tagLst>
</file>

<file path=ppt/tags/tag51.xml><?xml version="1.0" encoding="utf-8"?>
<p:tagLst xmlns:p="http://schemas.openxmlformats.org/presentationml/2006/main">
  <p:tag name="KSO_WM_UNIT_TABLE_BEAUTIFY" val="smartTable{90dd3a82-c9c5-4547-87f0-626d61a6d4b3}"/>
  <p:tag name="TABLE_ENDDRAG_ORIGIN_RECT" val="548*346"/>
  <p:tag name="TABLE_ENDDRAG_RECT" val="82*57*548*346"/>
</p:tagLst>
</file>

<file path=ppt/tags/tag52.xml><?xml version="1.0" encoding="utf-8"?>
<p:tagLst xmlns:p="http://schemas.openxmlformats.org/presentationml/2006/main">
  <p:tag name="TABLE_ENDDRAG_ORIGIN_RECT" val="26*406"/>
  <p:tag name="TABLE_ENDDRAG_RECT" val="0*0*26*406"/>
</p:tagLst>
</file>

<file path=ppt/tags/tag53.xml><?xml version="1.0" encoding="utf-8"?>
<p:tagLst xmlns:p="http://schemas.openxmlformats.org/presentationml/2006/main">
  <p:tag name="TABLE_ENDDRAG_ORIGIN_RECT" val="26*406"/>
  <p:tag name="TABLE_ENDDRAG_RECT" val="0*0*26*406"/>
</p:tagLst>
</file>

<file path=ppt/tags/tag54.xml><?xml version="1.0" encoding="utf-8"?>
<p:tagLst xmlns:p="http://schemas.openxmlformats.org/presentationml/2006/main">
  <p:tag name="TABLE_ENDDRAG_ORIGIN_RECT" val="26*406"/>
  <p:tag name="TABLE_ENDDRAG_RECT" val="0*0*26*406"/>
</p:tagLst>
</file>

<file path=ppt/tags/tag55.xml><?xml version="1.0" encoding="utf-8"?>
<p:tagLst xmlns:p="http://schemas.openxmlformats.org/presentationml/2006/main">
  <p:tag name="TABLE_ENDDRAG_ORIGIN_RECT" val="26*406"/>
  <p:tag name="TABLE_ENDDRAG_RECT" val="0*0*26*406"/>
</p:tagLst>
</file>

<file path=ppt/tags/tag56.xml><?xml version="1.0" encoding="utf-8"?>
<p:tagLst xmlns:p="http://schemas.openxmlformats.org/presentationml/2006/main">
  <p:tag name="TABLE_ENDDRAG_ORIGIN_RECT" val="26*406"/>
  <p:tag name="TABLE_ENDDRAG_RECT" val="0*0*26*406"/>
</p:tagLst>
</file>

<file path=ppt/tags/tag57.xml><?xml version="1.0" encoding="utf-8"?>
<p:tagLst xmlns:p="http://schemas.openxmlformats.org/presentationml/2006/main">
  <p:tag name="TABLE_ENDDRAG_ORIGIN_RECT" val="26*406"/>
  <p:tag name="TABLE_ENDDRAG_RECT" val="0*0*26*406"/>
</p:tagLst>
</file>

<file path=ppt/tags/tag58.xml><?xml version="1.0" encoding="utf-8"?>
<p:tagLst xmlns:p="http://schemas.openxmlformats.org/presentationml/2006/main">
  <p:tag name="TABLE_ENDDRAG_ORIGIN_RECT" val="26*406"/>
  <p:tag name="TABLE_ENDDRAG_RECT" val="0*0*26*406"/>
</p:tagLst>
</file>

<file path=ppt/tags/tag59.xml><?xml version="1.0" encoding="utf-8"?>
<p:tagLst xmlns:p="http://schemas.openxmlformats.org/presentationml/2006/main">
  <p:tag name="TABLE_ENDDRAG_ORIGIN_RECT" val="26*406"/>
  <p:tag name="TABLE_ENDDRAG_RECT" val="0*0*26*406"/>
</p:tagLst>
</file>

<file path=ppt/tags/tag6.xml><?xml version="1.0" encoding="utf-8"?>
<p:tagLst xmlns:p="http://schemas.openxmlformats.org/presentationml/2006/main">
  <p:tag name="KSO_WM_UNIT_PLACING_PICTURE_USER_VIEWPORT" val="{&quot;height&quot;:5961,&quot;width&quot;:3878}"/>
</p:tagLst>
</file>

<file path=ppt/tags/tag60.xml><?xml version="1.0" encoding="utf-8"?>
<p:tagLst xmlns:p="http://schemas.openxmlformats.org/presentationml/2006/main">
  <p:tag name="TABLE_ENDDRAG_ORIGIN_RECT" val="26*406"/>
  <p:tag name="TABLE_ENDDRAG_RECT" val="0*0*26*406"/>
</p:tagLst>
</file>

<file path=ppt/tags/tag61.xml><?xml version="1.0" encoding="utf-8"?>
<p:tagLst xmlns:p="http://schemas.openxmlformats.org/presentationml/2006/main">
  <p:tag name="TABLE_ENDDRAG_ORIGIN_RECT" val="26*405"/>
  <p:tag name="TABLE_ENDDRAG_RECT" val="0*0*26*406"/>
</p:tagLst>
</file>

<file path=ppt/tags/tag62.xml><?xml version="1.0" encoding="utf-8"?>
<p:tagLst xmlns:p="http://schemas.openxmlformats.org/presentationml/2006/main">
  <p:tag name="TABLE_ENDDRAG_ORIGIN_RECT" val="26*405"/>
  <p:tag name="TABLE_ENDDRAG_RECT" val="0*0*26*406"/>
</p:tagLst>
</file>

<file path=ppt/tags/tag63.xml><?xml version="1.0" encoding="utf-8"?>
<p:tagLst xmlns:p="http://schemas.openxmlformats.org/presentationml/2006/main">
  <p:tag name="TABLE_ENDDRAG_ORIGIN_RECT" val="26*405"/>
  <p:tag name="TABLE_ENDDRAG_RECT" val="0*0*26*406"/>
</p:tagLst>
</file>

<file path=ppt/tags/tag64.xml><?xml version="1.0" encoding="utf-8"?>
<p:tagLst xmlns:p="http://schemas.openxmlformats.org/presentationml/2006/main">
  <p:tag name="TABLE_ENDDRAG_ORIGIN_RECT" val="26*405"/>
  <p:tag name="TABLE_ENDDRAG_RECT" val="0*0*26*406"/>
</p:tagLst>
</file>

<file path=ppt/tags/tag65.xml><?xml version="1.0" encoding="utf-8"?>
<p:tagLst xmlns:p="http://schemas.openxmlformats.org/presentationml/2006/main">
  <p:tag name="TABLE_ENDDRAG_ORIGIN_RECT" val="26*405"/>
  <p:tag name="TABLE_ENDDRAG_RECT" val="0*0*26*406"/>
</p:tagLst>
</file>

<file path=ppt/tags/tag66.xml><?xml version="1.0" encoding="utf-8"?>
<p:tagLst xmlns:p="http://schemas.openxmlformats.org/presentationml/2006/main">
  <p:tag name="TABLE_ENDDRAG_ORIGIN_RECT" val="60*396"/>
  <p:tag name="TABLE_ENDDRAG_RECT" val="901*111*60*396"/>
</p:tagLst>
</file>

<file path=ppt/tags/tag67.xml><?xml version="1.0" encoding="utf-8"?>
<p:tagLst xmlns:p="http://schemas.openxmlformats.org/presentationml/2006/main">
  <p:tag name="TABLE_ENDDRAG_ORIGIN_RECT" val="55*57"/>
  <p:tag name="TABLE_ENDDRAG_RECT" val="53*40*55*57"/>
</p:tagLst>
</file>

<file path=ppt/tags/tag68.xml><?xml version="1.0" encoding="utf-8"?>
<p:tagLst xmlns:p="http://schemas.openxmlformats.org/presentationml/2006/main">
  <p:tag name="TABLE_ENDDRAG_ORIGIN_RECT" val="55*57"/>
  <p:tag name="TABLE_ENDDRAG_RECT" val="53*40*55*57"/>
</p:tagLst>
</file>

<file path=ppt/tags/tag69.xml><?xml version="1.0" encoding="utf-8"?>
<p:tagLst xmlns:p="http://schemas.openxmlformats.org/presentationml/2006/main">
  <p:tag name="KSO_WM_UNIT_TABLE_BEAUTIFY" val="smartTable{7d11214f-0b1d-4baa-b8f0-9ba4943af51e}"/>
</p:tagLst>
</file>

<file path=ppt/tags/tag7.xml><?xml version="1.0" encoding="utf-8"?>
<p:tagLst xmlns:p="http://schemas.openxmlformats.org/presentationml/2006/main">
  <p:tag name="KSO_WM_SLIDE_ID" val="custom20203888_15"/>
  <p:tag name="KSO_WM_TEMPLATE_SUBCATEGORY" val="0"/>
  <p:tag name="KSO_WM_TEMPLATE_MASTER_TYPE" val="1"/>
  <p:tag name="KSO_WM_TEMPLATE_COLOR_TYPE" val="1"/>
  <p:tag name="KSO_WM_SLIDE_TYPE" val="text"/>
  <p:tag name="KSO_WM_SLIDE_SUBTYPE" val="pureTxt"/>
  <p:tag name="KSO_WM_SLIDE_ITEM_CNT" val="0"/>
  <p:tag name="KSO_WM_SLIDE_INDEX" val="15"/>
  <p:tag name="KSO_WM_SLIDE_SIZE" val="959*540"/>
  <p:tag name="KSO_WM_SLIDE_POSITION" val="0*0"/>
  <p:tag name="KSO_WM_TAG_VERSION" val="1.0"/>
  <p:tag name="KSO_WM_BEAUTIFY_FLAG" val="#wm#"/>
  <p:tag name="KSO_WM_TEMPLATE_CATEGORY" val="custom"/>
  <p:tag name="KSO_WM_TEMPLATE_INDEX" val="20203888"/>
  <p:tag name="KSO_WM_SLIDE_LAYOUT" val="a_f"/>
  <p:tag name="KSO_WM_SLIDE_LAYOUT_CNT" val="1_1"/>
</p:tagLst>
</file>

<file path=ppt/tags/tag70.xml><?xml version="1.0" encoding="utf-8"?>
<p:tagLst xmlns:p="http://schemas.openxmlformats.org/presentationml/2006/main">
  <p:tag name="TABLE_ENDDRAG_ORIGIN_RECT" val="26*405"/>
  <p:tag name="TABLE_ENDDRAG_RECT" val="0*0*26*406"/>
</p:tagLst>
</file>

<file path=ppt/tags/tag71.xml><?xml version="1.0" encoding="utf-8"?>
<p:tagLst xmlns:p="http://schemas.openxmlformats.org/presentationml/2006/main">
  <p:tag name="TABLE_ENDDRAG_ORIGIN_RECT" val="28*406"/>
  <p:tag name="TABLE_ENDDRAG_RECT" val="0*0*28*406"/>
</p:tagLst>
</file>

<file path=ppt/tags/tag72.xml><?xml version="1.0" encoding="utf-8"?>
<p:tagLst xmlns:p="http://schemas.openxmlformats.org/presentationml/2006/main">
  <p:tag name="TABLE_ENDDRAG_ORIGIN_RECT" val="28*406"/>
  <p:tag name="TABLE_ENDDRAG_RECT" val="0*0*28*406"/>
</p:tagLst>
</file>

<file path=ppt/tags/tag73.xml><?xml version="1.0" encoding="utf-8"?>
<p:tagLst xmlns:p="http://schemas.openxmlformats.org/presentationml/2006/main">
  <p:tag name="TABLE_ENDDRAG_ORIGIN_RECT" val="28*406"/>
  <p:tag name="TABLE_ENDDRAG_RECT" val="0*0*28*406"/>
</p:tagLst>
</file>

<file path=ppt/tags/tag74.xml><?xml version="1.0" encoding="utf-8"?>
<p:tagLst xmlns:p="http://schemas.openxmlformats.org/presentationml/2006/main">
  <p:tag name="TABLE_ENDDRAG_ORIGIN_RECT" val="28*406"/>
  <p:tag name="TABLE_ENDDRAG_RECT" val="0*0*28*406"/>
</p:tagLst>
</file>

<file path=ppt/tags/tag75.xml><?xml version="1.0" encoding="utf-8"?>
<p:tagLst xmlns:p="http://schemas.openxmlformats.org/presentationml/2006/main">
  <p:tag name="TABLE_ENDDRAG_ORIGIN_RECT" val="26*405"/>
  <p:tag name="TABLE_ENDDRAG_RECT" val="0*0*26*406"/>
</p:tagLst>
</file>

<file path=ppt/tags/tag76.xml><?xml version="1.0" encoding="utf-8"?>
<p:tagLst xmlns:p="http://schemas.openxmlformats.org/presentationml/2006/main">
  <p:tag name="TABLE_ENDDRAG_ORIGIN_RECT" val="29*406"/>
  <p:tag name="TABLE_ENDDRAG_RECT" val="0*0*29*406"/>
</p:tagLst>
</file>

<file path=ppt/tags/tag77.xml><?xml version="1.0" encoding="utf-8"?>
<p:tagLst xmlns:p="http://schemas.openxmlformats.org/presentationml/2006/main">
  <p:tag name="TABLE_ENDDRAG_ORIGIN_RECT" val="26*406"/>
  <p:tag name="TABLE_ENDDRAG_RECT" val="0*0*26*406"/>
</p:tagLst>
</file>

<file path=ppt/tags/tag78.xml><?xml version="1.0" encoding="utf-8"?>
<p:tagLst xmlns:p="http://schemas.openxmlformats.org/presentationml/2006/main">
  <p:tag name="COMMONDATA" val="eyJoZGlkIjoiZjI1OTJlY2JmNmZjNjM5OTUzZmY0NTdjM2M0NmM1NTkifQ=="/>
  <p:tag name="KSO_WPP_MARK_KEY" val="19d96986-6f83-4b10-a6b0-6a8d25e9831d"/>
</p:tagLst>
</file>

<file path=ppt/tags/tag8.xml><?xml version="1.0" encoding="utf-8"?>
<p:tagLst xmlns:p="http://schemas.openxmlformats.org/presentationml/2006/main">
  <p:tag name="TABLE_ENDDRAG_ORIGIN_RECT" val="631*27"/>
  <p:tag name="TABLE_ENDDRAG_RECT" val="0*0*631*27"/>
</p:tagLst>
</file>

<file path=ppt/tags/tag9.xml><?xml version="1.0" encoding="utf-8"?>
<p:tagLst xmlns:p="http://schemas.openxmlformats.org/presentationml/2006/main">
  <p:tag name="TABLE_ENDDRAG_ORIGIN_RECT" val="26*404"/>
  <p:tag name="TABLE_ENDDRAG_RECT" val="0*0*26*404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10508</Words>
  <Application>WPS 演示</Application>
  <PresentationFormat>全屏显示(16:9)</PresentationFormat>
  <Paragraphs>3951</Paragraphs>
  <Slides>63</Slides>
  <Notes>0</Notes>
  <HiddenSlides>0</HiddenSlides>
  <MMClips>1</MMClips>
  <ScaleCrop>false</ScaleCrop>
  <HeadingPairs>
    <vt:vector size="8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11</vt:i4>
      </vt:variant>
      <vt:variant>
        <vt:lpstr>幻灯片标题</vt:lpstr>
      </vt:variant>
      <vt:variant>
        <vt:i4>63</vt:i4>
      </vt:variant>
    </vt:vector>
  </HeadingPairs>
  <TitlesOfParts>
    <vt:vector size="98" baseType="lpstr">
      <vt:lpstr>Arial</vt:lpstr>
      <vt:lpstr>宋体</vt:lpstr>
      <vt:lpstr>Wingdings</vt:lpstr>
      <vt:lpstr>微软雅黑</vt:lpstr>
      <vt:lpstr>文鼎霹靂體</vt:lpstr>
      <vt:lpstr>PMingLiU-ExtB</vt:lpstr>
      <vt:lpstr>黑体</vt:lpstr>
      <vt:lpstr>汉仪铸字招牌黑简</vt:lpstr>
      <vt:lpstr>楷体</vt:lpstr>
      <vt:lpstr>仿宋_GB2312</vt:lpstr>
      <vt:lpstr>Calibri</vt:lpstr>
      <vt:lpstr>Arial Unicode MS</vt:lpstr>
      <vt:lpstr>Calibri Light</vt:lpstr>
      <vt:lpstr>Impact</vt:lpstr>
      <vt:lpstr>方正豪体简体</vt:lpstr>
      <vt:lpstr>Times New Roman</vt:lpstr>
      <vt:lpstr>楷体_GB2312</vt:lpstr>
      <vt:lpstr>Symbol</vt:lpstr>
      <vt:lpstr>华文行楷</vt:lpstr>
      <vt:lpstr>华文琥珀</vt:lpstr>
      <vt:lpstr>Arial Narrow</vt:lpstr>
      <vt:lpstr>隶书</vt:lpstr>
      <vt:lpstr>Garamond</vt:lpstr>
      <vt:lpstr>Office 主题</vt:lpstr>
      <vt:lpstr>PI3.Image</vt:lpstr>
      <vt:lpstr>AutoCAD.Drawing.15</vt:lpstr>
      <vt:lpstr>AutoCAD.Drawing.15</vt:lpstr>
      <vt:lpstr>PI3.Image</vt:lpstr>
      <vt:lpstr>AutoCAD.Drawing.15</vt:lpstr>
      <vt:lpstr>AutoCAD.Drawing.15</vt:lpstr>
      <vt:lpstr>AutoCAD.Drawing.15</vt:lpstr>
      <vt:lpstr>AutoCAD.Drawing.15</vt:lpstr>
      <vt:lpstr>AutoCAD.Drawing.15</vt:lpstr>
      <vt:lpstr>AutoCAD.Drawing.15</vt:lpstr>
      <vt:lpstr>AutoCAD.Drawing.15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HX-6B 六管超外差式收音机 电路原理图</vt:lpstr>
      <vt:lpstr>HX-6B 收音机印刷电路板（反面）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归纳总结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kk</dc:creator>
  <cp:lastModifiedBy>海燕～李</cp:lastModifiedBy>
  <cp:revision>194</cp:revision>
  <dcterms:created xsi:type="dcterms:W3CDTF">2016-12-07T11:35:00Z</dcterms:created>
  <dcterms:modified xsi:type="dcterms:W3CDTF">2023-04-05T23:05:13Z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2052-11.8.2.11813</vt:lpwstr>
  </property>
  <property fmtid="{D5CDD505-2E9C-101B-9397-08002B2CF9AE}" pid="3" name="ICV">
    <vt:lpwstr>186758625AC24FF3A96A96FC447869E0</vt:lpwstr>
  </property>
</Properties>
</file>