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46" r:id="rId2"/>
    <p:sldId id="266" r:id="rId3"/>
    <p:sldId id="267" r:id="rId4"/>
    <p:sldId id="259" r:id="rId5"/>
    <p:sldId id="258" r:id="rId6"/>
    <p:sldId id="257" r:id="rId7"/>
    <p:sldId id="304" r:id="rId8"/>
    <p:sldId id="263" r:id="rId9"/>
    <p:sldId id="271" r:id="rId10"/>
    <p:sldId id="344" r:id="rId11"/>
    <p:sldId id="265" r:id="rId12"/>
    <p:sldId id="345" r:id="rId13"/>
    <p:sldId id="338" r:id="rId14"/>
    <p:sldId id="342" r:id="rId15"/>
    <p:sldId id="320" r:id="rId16"/>
  </p:sldIdLst>
  <p:sldSz cx="9144000" cy="5143500" type="screen16x9"/>
  <p:notesSz cx="6858000" cy="9144000"/>
  <p:defaultTextStyle>
    <a:defPPr>
      <a:defRPr lang="zh-CN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198" userDrawn="1">
          <p15:clr>
            <a:srgbClr val="A4A3A4"/>
          </p15:clr>
        </p15:guide>
        <p15:guide id="3" orient="horz" pos="1685">
          <p15:clr>
            <a:srgbClr val="A4A3A4"/>
          </p15:clr>
        </p15:guide>
        <p15:guide id="4" pos="2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  <a:srgbClr val="8BC145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773" y="62"/>
      </p:cViewPr>
      <p:guideLst>
        <p:guide orient="horz" pos="1684"/>
        <p:guide pos="2198"/>
        <p:guide orient="horz" pos="1685"/>
        <p:guide pos="2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41773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9"/>
            <a:ext cx="6858000" cy="1241821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183" indent="0" algn="ctr">
              <a:buNone/>
              <a:defRPr sz="1800"/>
            </a:lvl2pPr>
            <a:lvl3pPr marL="816364" indent="0" algn="ctr">
              <a:buNone/>
              <a:defRPr sz="1600"/>
            </a:lvl3pPr>
            <a:lvl4pPr marL="1224547" indent="0" algn="ctr">
              <a:buNone/>
              <a:defRPr sz="1400"/>
            </a:lvl4pPr>
            <a:lvl5pPr marL="1632728" indent="0" algn="ctr">
              <a:buNone/>
              <a:defRPr sz="1400"/>
            </a:lvl5pPr>
            <a:lvl6pPr marL="2040911" indent="0" algn="ctr">
              <a:buNone/>
              <a:defRPr sz="1400"/>
            </a:lvl6pPr>
            <a:lvl7pPr marL="2449092" indent="0" algn="ctr">
              <a:buNone/>
              <a:defRPr sz="1400"/>
            </a:lvl7pPr>
            <a:lvl8pPr marL="2857275" indent="0" algn="ctr">
              <a:buNone/>
              <a:defRPr sz="1400"/>
            </a:lvl8pPr>
            <a:lvl9pPr marL="3265457" indent="0" algn="ctr">
              <a:buNone/>
              <a:defRPr sz="1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1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6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3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3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4248" y="4862430"/>
            <a:ext cx="187459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10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9229" y="4802082"/>
            <a:ext cx="238246" cy="238318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520" y="4862430"/>
            <a:ext cx="17552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10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9857" y="4856357"/>
            <a:ext cx="360041" cy="144060"/>
          </a:xfrm>
          <a:prstGeom prst="rect">
            <a:avLst/>
          </a:prstGeom>
        </p:spPr>
        <p:txBody>
          <a:bodyPr lIns="108878" tIns="0" rIns="108878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10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10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8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9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3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7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2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2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3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7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2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2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3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83" indent="0">
              <a:buNone/>
              <a:defRPr sz="1300"/>
            </a:lvl2pPr>
            <a:lvl3pPr marL="816364" indent="0">
              <a:buNone/>
              <a:defRPr sz="1100"/>
            </a:lvl3pPr>
            <a:lvl4pPr marL="1224547" indent="0">
              <a:buNone/>
              <a:defRPr sz="900"/>
            </a:lvl4pPr>
            <a:lvl5pPr marL="1632728" indent="0">
              <a:buNone/>
              <a:defRPr sz="900"/>
            </a:lvl5pPr>
            <a:lvl6pPr marL="2040911" indent="0">
              <a:buNone/>
              <a:defRPr sz="900"/>
            </a:lvl6pPr>
            <a:lvl7pPr marL="2449092" indent="0">
              <a:buNone/>
              <a:defRPr sz="900"/>
            </a:lvl7pPr>
            <a:lvl8pPr marL="2857275" indent="0">
              <a:buNone/>
              <a:defRPr sz="900"/>
            </a:lvl8pPr>
            <a:lvl9pPr marL="326545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183" indent="0">
              <a:buNone/>
              <a:defRPr sz="2500"/>
            </a:lvl2pPr>
            <a:lvl3pPr marL="816364" indent="0">
              <a:buNone/>
              <a:defRPr sz="2100"/>
            </a:lvl3pPr>
            <a:lvl4pPr marL="1224547" indent="0">
              <a:buNone/>
              <a:defRPr sz="1800"/>
            </a:lvl4pPr>
            <a:lvl5pPr marL="1632728" indent="0">
              <a:buNone/>
              <a:defRPr sz="1800"/>
            </a:lvl5pPr>
            <a:lvl6pPr marL="2040911" indent="0">
              <a:buNone/>
              <a:defRPr sz="1800"/>
            </a:lvl6pPr>
            <a:lvl7pPr marL="2449092" indent="0">
              <a:buNone/>
              <a:defRPr sz="1800"/>
            </a:lvl7pPr>
            <a:lvl8pPr marL="2857275" indent="0">
              <a:buNone/>
              <a:defRPr sz="1800"/>
            </a:lvl8pPr>
            <a:lvl9pPr marL="3265457" indent="0">
              <a:buNone/>
              <a:defRPr sz="1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83" indent="0">
              <a:buNone/>
              <a:defRPr sz="1300"/>
            </a:lvl2pPr>
            <a:lvl3pPr marL="816364" indent="0">
              <a:buNone/>
              <a:defRPr sz="1100"/>
            </a:lvl3pPr>
            <a:lvl4pPr marL="1224547" indent="0">
              <a:buNone/>
              <a:defRPr sz="900"/>
            </a:lvl4pPr>
            <a:lvl5pPr marL="1632728" indent="0">
              <a:buNone/>
              <a:defRPr sz="900"/>
            </a:lvl5pPr>
            <a:lvl6pPr marL="2040911" indent="0">
              <a:buNone/>
              <a:defRPr sz="900"/>
            </a:lvl6pPr>
            <a:lvl7pPr marL="2449092" indent="0">
              <a:buNone/>
              <a:defRPr sz="900"/>
            </a:lvl7pPr>
            <a:lvl8pPr marL="2857275" indent="0">
              <a:buNone/>
              <a:defRPr sz="900"/>
            </a:lvl8pPr>
            <a:lvl9pPr marL="326545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6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3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108878" tIns="54439" rIns="108878" bIns="5443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099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816364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91" indent="-204091" algn="l" defTabSz="816364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73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5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8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20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02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84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66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49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3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7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2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2722" y="-7940"/>
            <a:ext cx="3408789" cy="5160968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2722" y="2134259"/>
            <a:ext cx="585386" cy="87657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608900" y="1563326"/>
            <a:ext cx="774142" cy="11592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950805" y="2090603"/>
            <a:ext cx="629218" cy="94559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359583" y="2161405"/>
            <a:ext cx="4971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项目一  </a:t>
            </a:r>
            <a:r>
              <a:rPr lang="zh-CN" altLang="en-US" sz="2800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撰写创意策划书</a:t>
            </a:r>
            <a:endParaRPr lang="en-US" altLang="zh-CN" sz="2800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359584" y="2782006"/>
            <a:ext cx="370800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423689" y="2866925"/>
            <a:ext cx="4720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 </a:t>
            </a: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文化类设计创意策划  </a:t>
            </a:r>
            <a:r>
              <a: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 </a:t>
            </a:r>
            <a:r>
              <a:rPr lang="zh-CN" altLang="en-US" sz="10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艺术类设计创意策划</a:t>
            </a:r>
          </a:p>
        </p:txBody>
      </p:sp>
      <p:sp>
        <p:nvSpPr>
          <p:cNvPr id="11" name="菱形 10"/>
          <p:cNvSpPr/>
          <p:nvPr/>
        </p:nvSpPr>
        <p:spPr>
          <a:xfrm>
            <a:off x="1368462" y="3166510"/>
            <a:ext cx="2713577" cy="2035340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067" y="4228445"/>
            <a:ext cx="2713577" cy="2035340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774716" y="4228445"/>
            <a:ext cx="2713577" cy="203534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359583" y="1602359"/>
            <a:ext cx="3494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学习单元一  平面设计创意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03138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049748" y="976726"/>
            <a:ext cx="960329" cy="720302"/>
          </a:xfrm>
          <a:prstGeom prst="diamond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1-1-40</a:t>
            </a:r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3665616" y="133687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3045" y="843216"/>
            <a:ext cx="3169084" cy="276122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15" name="直接连接符 14"/>
          <p:cNvCxnSpPr/>
          <p:nvPr/>
        </p:nvCxnSpPr>
        <p:spPr>
          <a:xfrm>
            <a:off x="557498" y="1331763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7497" y="1054169"/>
            <a:ext cx="301208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1-1-40 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创意策划书的撰写与制作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051583" y="1331763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531871" y="830448"/>
            <a:ext cx="3169084" cy="289365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21" name="直接连接符 20"/>
          <p:cNvCxnSpPr/>
          <p:nvPr/>
        </p:nvCxnSpPr>
        <p:spPr>
          <a:xfrm>
            <a:off x="5646323" y="1320929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646323" y="1058109"/>
            <a:ext cx="3054632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1-1-40 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创意策划书的撰写与制作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530746" y="5"/>
            <a:ext cx="0" cy="97672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29911" y="1697029"/>
            <a:ext cx="0" cy="260325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6" y="1444391"/>
            <a:ext cx="2955887" cy="19916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467" y="1444391"/>
            <a:ext cx="2958450" cy="21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09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/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18209" y="658381"/>
            <a:ext cx="45130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）创意策划书封面设计如图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1-1-41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1-1-42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0392" y="1076017"/>
            <a:ext cx="3382395" cy="2211333"/>
            <a:chOff x="315997" y="1044717"/>
            <a:chExt cx="2536209" cy="22106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97" y="1044717"/>
              <a:ext cx="2536209" cy="1901141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702332" y="2978454"/>
              <a:ext cx="1763536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1-1-41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创意策划书封面设计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30021" y="1076017"/>
            <a:ext cx="5216351" cy="3647077"/>
            <a:chOff x="2830484" y="1075685"/>
            <a:chExt cx="3911358" cy="36459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0484" y="1075685"/>
              <a:ext cx="3911358" cy="330547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904394" y="4444723"/>
              <a:ext cx="1763536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1-1-42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创意策划书封面设计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18209" y="658381"/>
            <a:ext cx="45130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）创意策划书内页设计如图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1-1-43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416" y="1059283"/>
            <a:ext cx="7886494" cy="663939"/>
          </a:xfrm>
          <a:prstGeom prst="rect">
            <a:avLst/>
          </a:prstGeom>
        </p:spPr>
        <p:txBody>
          <a:bodyPr wrap="square" lIns="108878" tIns="54439" rIns="108878" bIns="54439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本套方案风格统一，字体经过统一设计，颜色协调与要表达的内容一致。最终呈现的方案无论从颜色还是内容上都体现出了产品主题。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8209" y="1923549"/>
            <a:ext cx="8021164" cy="2933596"/>
            <a:chOff x="463549" y="1665252"/>
            <a:chExt cx="6014481" cy="293269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49" y="1665252"/>
              <a:ext cx="6014481" cy="2531479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622676" y="4321029"/>
              <a:ext cx="1696226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1-1-43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创意策划书内页设计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8396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菱形 15"/>
          <p:cNvSpPr/>
          <p:nvPr/>
        </p:nvSpPr>
        <p:spPr>
          <a:xfrm>
            <a:off x="232368" y="1194571"/>
            <a:ext cx="3998983" cy="2999468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52171" y="2020835"/>
            <a:ext cx="374480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）策划书内容包括面具外形设计的草图、设计方案、设计说明。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）用色符合设计的理念。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）造型丰富、优美。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）策划书制作精致、仔细、内容充实、丰富。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940780" y="3311134"/>
            <a:ext cx="1422709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创意策划书的撰写要求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86081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菱形 14"/>
          <p:cNvSpPr/>
          <p:nvPr/>
        </p:nvSpPr>
        <p:spPr>
          <a:xfrm>
            <a:off x="232368" y="1194571"/>
            <a:ext cx="3998983" cy="2999468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3353874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5436199" y="2492264"/>
            <a:ext cx="3072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完成面具设计创意策划书的撰写与制作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6900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24" grpId="0" animBg="1"/>
          <p:bldP spid="124" grpId="1" animBg="1"/>
          <p:bldP spid="125" grpId="0" animBg="1"/>
          <p:bldP spid="125" grpId="1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24" grpId="0" animBg="1"/>
          <p:bldP spid="124" grpId="1" animBg="1"/>
          <p:bldP spid="125" grpId="0" animBg="1"/>
          <p:bldP spid="125" grpId="1" animBg="1"/>
          <p:bldP spid="1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2722" y="-7940"/>
            <a:ext cx="3408789" cy="5160968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2722" y="2134259"/>
            <a:ext cx="585386" cy="87657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608900" y="1563326"/>
            <a:ext cx="774142" cy="11592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950805" y="2090603"/>
            <a:ext cx="629218" cy="94559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172688" y="2101658"/>
            <a:ext cx="45330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3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172688" y="2675838"/>
            <a:ext cx="356804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368462" y="3166510"/>
            <a:ext cx="2713577" cy="2035340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067" y="4228445"/>
            <a:ext cx="2713577" cy="2035340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774716" y="4228445"/>
            <a:ext cx="2713577" cy="203534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41892"/>
          <a:stretch/>
        </p:blipFill>
        <p:spPr>
          <a:xfrm>
            <a:off x="1" y="-1435"/>
            <a:ext cx="9144000" cy="221307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29" y="0"/>
            <a:ext cx="9143072" cy="22115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8"/>
          <p:cNvSpPr/>
          <p:nvPr/>
        </p:nvSpPr>
        <p:spPr bwMode="auto">
          <a:xfrm>
            <a:off x="-4175" y="199707"/>
            <a:ext cx="1588969" cy="23794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Freeform 9"/>
          <p:cNvSpPr/>
          <p:nvPr/>
        </p:nvSpPr>
        <p:spPr bwMode="auto">
          <a:xfrm>
            <a:off x="465175" y="1744003"/>
            <a:ext cx="622292" cy="93519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/>
          <p:nvPr/>
        </p:nvSpPr>
        <p:spPr bwMode="auto">
          <a:xfrm>
            <a:off x="4080910" y="1687224"/>
            <a:ext cx="205938" cy="30948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011349" y="1204721"/>
            <a:ext cx="148758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项目分析</a:t>
            </a:r>
            <a:endParaRPr lang="en-US" altLang="zh-CN" sz="29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737543" y="2787750"/>
            <a:ext cx="326511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本项目主要任务是通过学习不同的创意构思方法，了解不同方法在不同设计领域中的具体运用，并结合材料把不同的创意方法运用到设计中去。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以工作过程为导向，以“文化类中的文化衫、艺术类中的面具”为载体，通过创意思维模式和设计思路，对图形进行变形、重组，并运用一定的表现手法进行描绘。科学地学习“形象思维”“循环思维”“发散思维”“图形同构”等图形创意形式，引导学生做好设计的前期工作。根据不同类别材料的不同特性，选择材料并对材料进行加工，完成样品的制作并撰写创意策划书。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788000" y="2791301"/>
            <a:ext cx="4032000" cy="18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 algn="just" fontAlgn="base">
              <a:lnSpc>
                <a:spcPct val="130000"/>
              </a:lnSpc>
              <a:spcBef>
                <a:spcPts val="714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类设计创意策划。通过对文化类中“文化衫”项目为载体，有效地开发学生的“形象创意思维”“循环思维”和“发散思维”，培养学生对图形创意的变形重组能力。完成创意草图的绘制和创意策划书的撰写，并根据文化衫材料的特性以及文化衫主题需要，选择材料，对材料进行加工，并对文化衫进行创意制作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4131" indent="-204131" algn="just" fontAlgn="base">
              <a:lnSpc>
                <a:spcPct val="130000"/>
              </a:lnSpc>
              <a:spcBef>
                <a:spcPts val="714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艺术类设计创意策划。以“面具设计”项目为载体，有效地开发学生“图形同构”的创意力和对图形创意的变形重组能力。完成创意草图的绘制和撰写创意策划书，根据面具材料的特性以及面具主题需要，选择材料，对材料进行加工，并对面具进行创意制作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292944" y="2570962"/>
            <a:ext cx="444603" cy="268474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4035713" y="4300390"/>
            <a:ext cx="444603" cy="268474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2781" y="5"/>
            <a:ext cx="6481220" cy="5143500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80000" y="222989"/>
            <a:ext cx="153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7702342" y="407655"/>
            <a:ext cx="579282" cy="87055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796452" y="2315292"/>
            <a:ext cx="342519" cy="51291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36" y="529845"/>
            <a:ext cx="5663909" cy="45967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17"/>
            <a:ext cx="9143647" cy="51639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-7647"/>
            <a:ext cx="9144000" cy="5151147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397941" y="3724106"/>
            <a:ext cx="3876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艺术类设计创意策划</a:t>
            </a:r>
          </a:p>
        </p:txBody>
      </p:sp>
      <p:sp>
        <p:nvSpPr>
          <p:cNvPr id="6" name="Freeform 9"/>
          <p:cNvSpPr/>
          <p:nvPr/>
        </p:nvSpPr>
        <p:spPr bwMode="auto">
          <a:xfrm>
            <a:off x="5820289" y="3817863"/>
            <a:ext cx="91993" cy="13824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205874" y="3676026"/>
            <a:ext cx="0" cy="42337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66085" y="3732572"/>
            <a:ext cx="528530" cy="319897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993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3420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619200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19201" y="1842935"/>
            <a:ext cx="3568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对“面具设计”项目的分析，让学生了解面具的相关信息，有效地开发学生“图形同构”的创意方式和对图形创意的变形重组能力。完成创意草图的绘制和撰写创意策划书，根据面具材料的特性以及面具主题需要，选择材料并进行创意制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14" y="1414898"/>
            <a:ext cx="4431670" cy="22143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621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9425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24425" y="194755"/>
            <a:ext cx="4372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2  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撰写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面具设计创意策划书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0" y="1318899"/>
            <a:ext cx="4299750" cy="3225061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782435" y="2374911"/>
            <a:ext cx="358462" cy="5387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8" name="Freeform 9"/>
          <p:cNvSpPr/>
          <p:nvPr/>
        </p:nvSpPr>
        <p:spPr bwMode="auto">
          <a:xfrm>
            <a:off x="1538557" y="3940327"/>
            <a:ext cx="358462" cy="5387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960800" y="1163144"/>
            <a:ext cx="5306737" cy="398036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531256" y="1581776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904403" y="1511175"/>
            <a:ext cx="10086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480601" y="2295515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853742" y="2233373"/>
            <a:ext cx="14514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440170" y="3012861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813317" y="2963655"/>
            <a:ext cx="2699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6396082" y="3730774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769227" y="3681568"/>
            <a:ext cx="2699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484664" y="2573732"/>
            <a:ext cx="477751" cy="71539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2843600" y="332315"/>
            <a:ext cx="6319686" cy="4811189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5603559" y="1568266"/>
            <a:ext cx="2869168" cy="1825830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18209" y="1379622"/>
            <a:ext cx="39537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掌握创意策划书的撰写方法，完成面具设计创意策划书的撰写。可以把之前学过的所有图形创意形式用到面具设计上。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091836" y="1203176"/>
            <a:ext cx="960329" cy="72030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1999" y="1923482"/>
            <a:ext cx="0" cy="165996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707704" y="156332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46558" y="1074780"/>
            <a:ext cx="3169084" cy="25930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439487" y="2078525"/>
            <a:ext cx="2980119" cy="134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13" name="直接连接符 12"/>
          <p:cNvCxnSpPr/>
          <p:nvPr/>
        </p:nvCxnSpPr>
        <p:spPr>
          <a:xfrm>
            <a:off x="461012" y="1563326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61011" y="1301552"/>
            <a:ext cx="1902232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61012" y="1636934"/>
            <a:ext cx="295859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多媒体投影仪</a:t>
            </a:r>
          </a:p>
        </p:txBody>
      </p:sp>
      <p:sp>
        <p:nvSpPr>
          <p:cNvPr id="23" name="菱形 22"/>
          <p:cNvSpPr/>
          <p:nvPr/>
        </p:nvSpPr>
        <p:spPr>
          <a:xfrm>
            <a:off x="4091836" y="3583446"/>
            <a:ext cx="960329" cy="72030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052162" y="394359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620820" y="2002160"/>
            <a:ext cx="3169084" cy="280227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27" name="直接连接符 26"/>
          <p:cNvCxnSpPr/>
          <p:nvPr/>
        </p:nvCxnSpPr>
        <p:spPr>
          <a:xfrm>
            <a:off x="5735271" y="3943596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735271" y="3681821"/>
            <a:ext cx="1902232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735271" y="4017204"/>
            <a:ext cx="2958594" cy="7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剪刀、尺子、美工刀、乳胶、胶棒、卡纸、素描纸、针管笔、铅笔、水粉、水彩、丙烯、面具。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33"/>
          <a:stretch/>
        </p:blipFill>
        <p:spPr>
          <a:xfrm>
            <a:off x="5713746" y="2170424"/>
            <a:ext cx="2980119" cy="13431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1" grpId="0" animBg="1"/>
      <p:bldP spid="14" grpId="0"/>
      <p:bldP spid="15" grpId="0"/>
      <p:bldP spid="23" grpId="0" animBg="1"/>
      <p:bldP spid="2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菱形 15"/>
          <p:cNvSpPr/>
          <p:nvPr/>
        </p:nvSpPr>
        <p:spPr>
          <a:xfrm>
            <a:off x="232368" y="1194571"/>
            <a:ext cx="3998983" cy="2999468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52171" y="2273642"/>
            <a:ext cx="384082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此处以绝对伏特加酒瓶设计策划书为例进行说明：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）创意策划书的撰写与制作如图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1-1-40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907783" y="3378541"/>
            <a:ext cx="1478809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创意策划书赏析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1761</TotalTime>
  <Words>700</Words>
  <Application>Microsoft Office PowerPoint</Application>
  <PresentationFormat>全屏显示(16:9)</PresentationFormat>
  <Paragraphs>48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Impact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173</cp:revision>
  <dcterms:created xsi:type="dcterms:W3CDTF">2016-02-29T06:04:00Z</dcterms:created>
  <dcterms:modified xsi:type="dcterms:W3CDTF">2023-03-11T03:11:31Z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