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1" r:id="rId2"/>
    <p:sldId id="262" r:id="rId3"/>
    <p:sldId id="263" r:id="rId4"/>
    <p:sldId id="264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6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5E1D7-2867-4B92-B51C-E7FDBE12C0F2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1F1F2-D919-4A02-B504-95DB933610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2021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13185-3A93-40FC-9806-5DF4D01065F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6807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13185-3A93-40FC-9806-5DF4D01065F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7969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13185-3A93-40FC-9806-5DF4D01065F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7084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13185-3A93-40FC-9806-5DF4D01065F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6195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7395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9253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5871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2037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076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4795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6747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174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5692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1535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6835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6875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2063552" y="260648"/>
          <a:ext cx="8064896" cy="2196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6912768"/>
              </a:tblGrid>
              <a:tr h="337693">
                <a:tc gridSpan="2">
                  <a:txBody>
                    <a:bodyPr/>
                    <a:lstStyle/>
                    <a:p>
                      <a:pPr algn="ctr" defTabSz="914400" rtl="0" eaLnBrk="1" latinLnBrk="0" hangingPunct="1">
                        <a:spcBef>
                          <a:spcPct val="0"/>
                        </a:spcBef>
                        <a:buNone/>
                        <a:defRPr/>
                      </a:pPr>
                      <a:r>
                        <a:rPr lang="zh-CN" altLang="zh-CN" sz="2000" b="1" kern="1200" smtClean="0">
                          <a:solidFill>
                            <a:schemeClr val="lt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墙、地瓷砖</a:t>
                      </a:r>
                      <a:r>
                        <a:rPr lang="zh-CN" altLang="en-US" sz="2000" b="1" kern="1200" smtClean="0">
                          <a:solidFill>
                            <a:schemeClr val="lt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做法（一）</a:t>
                      </a:r>
                      <a:endParaRPr lang="zh-CN" altLang="zh-CN" sz="2000" b="1" kern="1200" smtClean="0">
                        <a:solidFill>
                          <a:schemeClr val="lt1"/>
                        </a:solidFill>
                        <a:latin typeface="华文宋体" pitchFamily="2" charset="-122"/>
                        <a:ea typeface="华文宋体" pitchFamily="2" charset="-122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337693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kern="1200" noProof="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一</a:t>
                      </a:r>
                      <a:r>
                        <a:rPr lang="zh-CN" altLang="zh-CN" sz="1600" b="1" kern="1200" noProof="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、施工前控制</a:t>
                      </a:r>
                      <a:endParaRPr lang="zh-CN" altLang="en-US" sz="1600" b="1" kern="1200" noProof="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400" b="1" kern="12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下料</a:t>
                      </a:r>
                      <a:endParaRPr lang="zh-CN" altLang="en-US" sz="1400" b="1" kern="120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spcAft>
                          <a:spcPct val="0"/>
                        </a:spcAft>
                        <a:buFont typeface="+mj-lt"/>
                        <a:buNone/>
                      </a:pPr>
                      <a:r>
                        <a:rPr lang="en-US" altLang="zh-CN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1</a:t>
                      </a:r>
                      <a:r>
                        <a:rPr lang="zh-CN" altLang="en-US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、</a:t>
                      </a:r>
                      <a:r>
                        <a:rPr lang="zh-CN" altLang="zh-CN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提供所需总量，根据施工进度确定供货计划及供货批次</a:t>
                      </a:r>
                      <a:r>
                        <a:rPr lang="zh-CN" altLang="en-US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；</a:t>
                      </a:r>
                      <a:endParaRPr lang="en-US" altLang="zh-CN" sz="1400" kern="100" smtClean="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06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400" b="1" kern="12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主控要点</a:t>
                      </a:r>
                      <a:endParaRPr lang="zh-CN" altLang="en-US" sz="1400" b="1" kern="120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spcAft>
                          <a:spcPct val="0"/>
                        </a:spcAft>
                        <a:buFont typeface="+mj-lt"/>
                        <a:buNone/>
                      </a:pPr>
                      <a:r>
                        <a:rPr lang="en-US" altLang="zh-CN" sz="12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1</a:t>
                      </a:r>
                      <a:r>
                        <a:rPr lang="zh-CN" altLang="en-US" sz="12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、所有墙、地面</a:t>
                      </a:r>
                      <a:r>
                        <a:rPr lang="zh-CN" altLang="zh-CN" sz="12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需再加工的砖</a:t>
                      </a:r>
                      <a:r>
                        <a:rPr lang="zh-CN" altLang="en-US" sz="12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必须按甲方审批的排版图加工，</a:t>
                      </a:r>
                      <a:r>
                        <a:rPr lang="zh-CN" altLang="zh-CN" sz="12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应提前约定加工</a:t>
                      </a:r>
                      <a:r>
                        <a:rPr lang="zh-CN" altLang="en-US" sz="12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规格及数量；</a:t>
                      </a:r>
                      <a:endParaRPr lang="en-US" altLang="zh-CN" sz="1200" kern="100" smtClean="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  <a:p>
                      <a:pPr marL="342900" lvl="0" indent="-342900" algn="l" defTabSz="914400" rtl="0" eaLnBrk="1" latinLnBrk="0" hangingPunct="1">
                        <a:spcAft>
                          <a:spcPct val="0"/>
                        </a:spcAft>
                        <a:buFont typeface="+mj-lt"/>
                        <a:buNone/>
                      </a:pPr>
                      <a:r>
                        <a:rPr lang="en-US" altLang="zh-CN" sz="12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2</a:t>
                      </a:r>
                      <a:r>
                        <a:rPr lang="zh-CN" altLang="en-US" sz="12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、</a:t>
                      </a:r>
                      <a:r>
                        <a:rPr lang="zh-CN" altLang="zh-CN" sz="12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同批次的砖应随机开箱铺开</a:t>
                      </a:r>
                      <a:r>
                        <a:rPr lang="en-US" altLang="zh-CN" sz="12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10</a:t>
                      </a:r>
                      <a:r>
                        <a:rPr lang="zh-CN" altLang="zh-CN" sz="12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㎡左右检查是否存在色差</a:t>
                      </a:r>
                      <a:r>
                        <a:rPr lang="zh-CN" altLang="en-US" sz="12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；</a:t>
                      </a:r>
                      <a:endParaRPr lang="en-US" altLang="zh-CN" sz="1200" kern="100" smtClean="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  <a:p>
                      <a:pPr marL="342900" lvl="0" indent="-342900" algn="l" defTabSz="914400" rtl="0" eaLnBrk="1" latinLnBrk="0" hangingPunct="1">
                        <a:spcAft>
                          <a:spcPct val="0"/>
                        </a:spcAft>
                        <a:buFont typeface="+mj-lt"/>
                        <a:buNone/>
                      </a:pPr>
                      <a:r>
                        <a:rPr lang="en-US" altLang="zh-CN" sz="12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3</a:t>
                      </a:r>
                      <a:r>
                        <a:rPr lang="zh-CN" altLang="en-US" sz="12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、</a:t>
                      </a:r>
                      <a:r>
                        <a:rPr lang="zh-CN" altLang="zh-CN" sz="12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全装项目加工</a:t>
                      </a:r>
                      <a:r>
                        <a:rPr lang="zh-CN" altLang="en-US" sz="12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须</a:t>
                      </a:r>
                      <a:r>
                        <a:rPr lang="zh-CN" altLang="zh-CN" sz="12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采用集中加工及按量配送的做法</a:t>
                      </a:r>
                      <a:r>
                        <a:rPr lang="zh-CN" altLang="en-US" sz="12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；</a:t>
                      </a:r>
                      <a:endParaRPr lang="en-US" altLang="zh-CN" sz="1200" kern="100" smtClean="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769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600" b="1" kern="1200" noProof="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二、施工规范</a:t>
                      </a:r>
                      <a:endParaRPr lang="zh-CN" altLang="en-US" sz="1600" b="1" kern="1200" noProof="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1998273" y="2924944"/>
            <a:ext cx="1296144" cy="45437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zh-CN" altLang="en-US" smtClean="0">
                <a:latin typeface="华文宋体" pitchFamily="2" charset="-122"/>
                <a:ea typeface="华文宋体" pitchFamily="2" charset="-122"/>
              </a:rPr>
              <a:t>主控项目</a:t>
            </a:r>
            <a:endParaRPr lang="zh-CN" altLang="en-US">
              <a:latin typeface="华文宋体" pitchFamily="2" charset="-122"/>
              <a:ea typeface="华文宋体" pitchFamily="2" charset="-122"/>
            </a:endParaRPr>
          </a:p>
        </p:txBody>
      </p:sp>
      <p:sp>
        <p:nvSpPr>
          <p:cNvPr id="11" name="文本占位符 3"/>
          <p:cNvSpPr>
            <a:spLocks noGrp="1"/>
          </p:cNvSpPr>
          <p:nvPr>
            <p:ph type="body" sz="half" idx="2"/>
          </p:nvPr>
        </p:nvSpPr>
        <p:spPr>
          <a:xfrm>
            <a:off x="1827044" y="3622352"/>
            <a:ext cx="1604661" cy="290299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71755"/>
            <a:r>
              <a:rPr lang="en-US" altLang="zh-CN" sz="1200" kern="100">
                <a:latin typeface="华文宋体" pitchFamily="2" charset="-122"/>
                <a:ea typeface="华文宋体" pitchFamily="2" charset="-122"/>
                <a:cs typeface="Times New Roman"/>
              </a:rPr>
              <a:t>1</a:t>
            </a:r>
            <a:r>
              <a:rPr lang="zh-CN" altLang="en-US" sz="1200" kern="100">
                <a:latin typeface="华文宋体" pitchFamily="2" charset="-122"/>
                <a:ea typeface="华文宋体" pitchFamily="2" charset="-122"/>
                <a:cs typeface="Times New Roman"/>
              </a:rPr>
              <a:t>、严格按排版图施工；</a:t>
            </a:r>
            <a:endParaRPr lang="en-US" altLang="zh-CN" sz="1200" kern="100">
              <a:latin typeface="华文宋体" pitchFamily="2" charset="-122"/>
              <a:ea typeface="华文宋体" pitchFamily="2" charset="-122"/>
              <a:cs typeface="Times New Roman"/>
            </a:endParaRPr>
          </a:p>
          <a:p>
            <a:pPr marL="71755"/>
            <a:r>
              <a:rPr lang="en-US" altLang="zh-CN" sz="1200" kern="100">
                <a:latin typeface="华文宋体" pitchFamily="2" charset="-122"/>
                <a:ea typeface="华文宋体" pitchFamily="2" charset="-122"/>
                <a:cs typeface="Times New Roman"/>
              </a:rPr>
              <a:t>2</a:t>
            </a:r>
            <a:r>
              <a:rPr lang="zh-CN" altLang="en-US" sz="1200" kern="100">
                <a:latin typeface="华文宋体" pitchFamily="2" charset="-122"/>
                <a:ea typeface="华文宋体" pitchFamily="2" charset="-122"/>
                <a:cs typeface="Times New Roman"/>
              </a:rPr>
              <a:t>、排版图明确开关、插座及其它需要安装设备的位置，开关、插座不得跨缝安装（抽油烟机插座除外）。</a:t>
            </a:r>
            <a:endParaRPr lang="en-US" altLang="zh-CN" sz="1200" kern="100">
              <a:latin typeface="华文宋体" pitchFamily="2" charset="-122"/>
              <a:ea typeface="华文宋体" pitchFamily="2" charset="-122"/>
              <a:cs typeface="Times New Roman"/>
            </a:endParaRPr>
          </a:p>
          <a:p>
            <a:pPr marL="71755"/>
            <a:r>
              <a:rPr lang="en-US" altLang="zh-CN" sz="1200" kern="100">
                <a:solidFill>
                  <a:schemeClr val="tx1">
                    <a:lumMod val="95000"/>
                    <a:lumOff val="5000"/>
                  </a:schemeClr>
                </a:solidFill>
                <a:latin typeface="华文宋体" pitchFamily="2" charset="-122"/>
                <a:ea typeface="华文宋体" pitchFamily="2" charset="-122"/>
                <a:cs typeface="Times New Roman"/>
              </a:rPr>
              <a:t>3</a:t>
            </a:r>
            <a:r>
              <a:rPr lang="zh-CN" altLang="en-US" sz="1200" kern="100">
                <a:solidFill>
                  <a:schemeClr val="tx1">
                    <a:lumMod val="95000"/>
                    <a:lumOff val="5000"/>
                  </a:schemeClr>
                </a:solidFill>
                <a:latin typeface="华文宋体" pitchFamily="2" charset="-122"/>
                <a:ea typeface="华文宋体" pitchFamily="2" charset="-122"/>
                <a:cs typeface="Times New Roman"/>
              </a:rPr>
              <a:t>、每个户型弹出排版</a:t>
            </a:r>
            <a:r>
              <a:rPr lang="zh-CN" altLang="en-US" sz="1200" kern="100">
                <a:solidFill>
                  <a:schemeClr val="tx1">
                    <a:lumMod val="95000"/>
                    <a:lumOff val="5000"/>
                  </a:schemeClr>
                </a:solidFill>
                <a:latin typeface="华文宋体" pitchFamily="2" charset="-122"/>
                <a:ea typeface="华文宋体" pitchFamily="2" charset="-122"/>
                <a:cs typeface="Times New Roman"/>
              </a:rPr>
              <a:t>线。</a:t>
            </a:r>
            <a:endParaRPr lang="en-US" altLang="zh-CN" sz="1200" kern="100">
              <a:solidFill>
                <a:schemeClr val="tx1">
                  <a:lumMod val="95000"/>
                  <a:lumOff val="5000"/>
                </a:schemeClr>
              </a:solidFill>
              <a:latin typeface="华文宋体" pitchFamily="2" charset="-122"/>
              <a:ea typeface="华文宋体" pitchFamily="2" charset="-122"/>
              <a:cs typeface="Times New Roman"/>
            </a:endParaRPr>
          </a:p>
          <a:p>
            <a:pPr marL="71755"/>
            <a:r>
              <a:rPr lang="en-US" altLang="zh-CN" sz="1200" kern="100">
                <a:solidFill>
                  <a:schemeClr val="tx1">
                    <a:lumMod val="95000"/>
                    <a:lumOff val="5000"/>
                  </a:schemeClr>
                </a:solidFill>
                <a:latin typeface="华文宋体" pitchFamily="2" charset="-122"/>
                <a:ea typeface="华文宋体" pitchFamily="2" charset="-122"/>
                <a:cs typeface="Times New Roman"/>
              </a:rPr>
              <a:t>4</a:t>
            </a:r>
            <a:r>
              <a:rPr lang="zh-CN" altLang="en-US" sz="1200" kern="100">
                <a:solidFill>
                  <a:schemeClr val="tx1">
                    <a:lumMod val="95000"/>
                    <a:lumOff val="5000"/>
                  </a:schemeClr>
                </a:solidFill>
                <a:latin typeface="华文宋体" pitchFamily="2" charset="-122"/>
                <a:ea typeface="华文宋体" pitchFamily="2" charset="-122"/>
                <a:cs typeface="Times New Roman"/>
              </a:rPr>
              <a:t>、弹出瓷砖与水泥砂浆分界线。</a:t>
            </a:r>
            <a:endParaRPr lang="zh-CN" altLang="zh-CN" sz="1200" kern="100">
              <a:latin typeface="华文宋体" pitchFamily="2" charset="-122"/>
              <a:ea typeface="华文宋体" pitchFamily="2" charset="-122"/>
              <a:cs typeface="Times New Roman"/>
            </a:endParaRPr>
          </a:p>
          <a:p>
            <a:pPr marL="71755"/>
            <a:endParaRPr lang="zh-CN" altLang="zh-CN" kern="100" smtClean="0">
              <a:latin typeface="华文宋体" pitchFamily="2" charset="-122"/>
              <a:ea typeface="华文宋体" pitchFamily="2" charset="-122"/>
              <a:cs typeface="Times New Roman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381812" y="6336268"/>
            <a:ext cx="2623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u="sng">
                <a:latin typeface="华文宋体" pitchFamily="2" charset="-122"/>
                <a:ea typeface="华文宋体" pitchFamily="2" charset="-122"/>
              </a:rPr>
              <a:t>墙、地面瓷砖铺贴节点</a:t>
            </a:r>
            <a:endParaRPr lang="zh-CN" altLang="en-US" b="1" u="sng">
              <a:latin typeface="华文宋体" pitchFamily="2" charset="-122"/>
              <a:ea typeface="华文宋体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4032" y="2291513"/>
            <a:ext cx="2553276" cy="204409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0138" y="4409528"/>
            <a:ext cx="2543007" cy="1832740"/>
          </a:xfrm>
          <a:prstGeom prst="rect">
            <a:avLst/>
          </a:prstGeom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1174" y="2288418"/>
            <a:ext cx="2326103" cy="275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圆角矩形 17"/>
          <p:cNvSpPr/>
          <p:nvPr/>
        </p:nvSpPr>
        <p:spPr>
          <a:xfrm>
            <a:off x="3647728" y="2420890"/>
            <a:ext cx="1296144" cy="1440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/>
              <a:t>瓷砖排版图放线</a:t>
            </a:r>
            <a:endParaRPr lang="zh-CN" altLang="en-US" sz="110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9623" y="4618834"/>
            <a:ext cx="1643007" cy="1737516"/>
          </a:xfrm>
          <a:prstGeom prst="rect">
            <a:avLst/>
          </a:prstGeom>
        </p:spPr>
      </p:pic>
      <p:sp>
        <p:nvSpPr>
          <p:cNvPr id="14" name="圆角矩形 13"/>
          <p:cNvSpPr/>
          <p:nvPr/>
        </p:nvSpPr>
        <p:spPr>
          <a:xfrm>
            <a:off x="4496740" y="6068466"/>
            <a:ext cx="1099935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/>
              <a:t>瓷砖铺贴效果</a:t>
            </a:r>
            <a:endParaRPr lang="zh-CN" altLang="en-US" sz="1100"/>
          </a:p>
        </p:txBody>
      </p:sp>
    </p:spTree>
    <p:extLst>
      <p:ext uri="{BB962C8B-B14F-4D97-AF65-F5344CB8AC3E}">
        <p14:creationId xmlns:p14="http://schemas.microsoft.com/office/powerpoint/2010/main" val="766530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1858084" y="2117399"/>
            <a:ext cx="2170584" cy="45437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>
              <a:defRPr/>
            </a:pPr>
            <a:r>
              <a:rPr lang="zh-CN" altLang="en-US" smtClean="0">
                <a:latin typeface="华文宋体" pitchFamily="2" charset="-122"/>
                <a:ea typeface="华文宋体" pitchFamily="2" charset="-122"/>
              </a:rPr>
              <a:t>主控项目</a:t>
            </a:r>
            <a:endParaRPr lang="zh-CN" altLang="en-US">
              <a:latin typeface="华文宋体" pitchFamily="2" charset="-122"/>
              <a:ea typeface="华文宋体" pitchFamily="2" charset="-122"/>
            </a:endParaRP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/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1847528" y="260648"/>
          <a:ext cx="8568952" cy="17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7200800"/>
              </a:tblGrid>
              <a:tr h="293752">
                <a:tc gridSpan="2">
                  <a:txBody>
                    <a:bodyPr/>
                    <a:lstStyle/>
                    <a:p>
                      <a:pPr algn="ctr" defTabSz="914400" rtl="0" eaLnBrk="1" latinLnBrk="0" hangingPunct="1">
                        <a:spcBef>
                          <a:spcPct val="0"/>
                        </a:spcBef>
                        <a:buNone/>
                        <a:defRPr/>
                      </a:pPr>
                      <a:r>
                        <a:rPr lang="zh-CN" altLang="zh-CN" sz="2000" b="1" kern="1200" smtClean="0">
                          <a:solidFill>
                            <a:schemeClr val="lt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墙、地瓷砖</a:t>
                      </a:r>
                      <a:r>
                        <a:rPr lang="zh-CN" altLang="en-US" sz="2000" b="1" kern="1200" smtClean="0">
                          <a:solidFill>
                            <a:schemeClr val="lt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做法（二）</a:t>
                      </a:r>
                      <a:endParaRPr lang="zh-CN" altLang="zh-CN" sz="2000" b="1" kern="1200" smtClean="0">
                        <a:solidFill>
                          <a:schemeClr val="lt1"/>
                        </a:solidFill>
                        <a:latin typeface="华文宋体" pitchFamily="2" charset="-122"/>
                        <a:ea typeface="华文宋体" pitchFamily="2" charset="-122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35432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kern="1200" noProof="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一</a:t>
                      </a:r>
                      <a:r>
                        <a:rPr lang="zh-CN" altLang="zh-CN" sz="1800" b="1" kern="1200" noProof="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、施工前控制</a:t>
                      </a:r>
                      <a:endParaRPr lang="zh-CN" altLang="en-US" sz="1800" b="1" kern="1200" noProof="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4206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600" b="1" kern="1200" noProof="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主控要点</a:t>
                      </a:r>
                      <a:endParaRPr lang="zh-CN" altLang="en-US" sz="1600" b="1" kern="1200" noProof="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r>
                        <a:rPr lang="en-US" altLang="zh-CN" sz="1400" kern="100" noProof="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1</a:t>
                      </a:r>
                      <a:r>
                        <a:rPr lang="zh-CN" altLang="en-US" sz="1400" kern="100" noProof="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、用水泥掺墙固拉毛，要求拉手长度</a:t>
                      </a:r>
                      <a:r>
                        <a:rPr lang="en-US" altLang="zh-CN" sz="1400" kern="100" noProof="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2-3mm</a:t>
                      </a:r>
                      <a:r>
                        <a:rPr lang="zh-CN" altLang="en-US" sz="1400" kern="100" noProof="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，分布均匀，养护</a:t>
                      </a:r>
                      <a:r>
                        <a:rPr lang="en-US" altLang="zh-CN" sz="1400" kern="100" noProof="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3</a:t>
                      </a:r>
                      <a:r>
                        <a:rPr lang="zh-CN" altLang="en-US" sz="1400" kern="100" noProof="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天，硬度扎手。</a:t>
                      </a:r>
                      <a:endParaRPr lang="en-US" altLang="zh-CN" sz="1400" kern="100" noProof="0" smtClean="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r>
                        <a:rPr lang="en-US" altLang="zh-CN" sz="1400" kern="100" noProof="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2</a:t>
                      </a:r>
                      <a:r>
                        <a:rPr lang="zh-CN" altLang="en-US" sz="1400" kern="100" noProof="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、瓷砖必须用塑料卡子留</a:t>
                      </a:r>
                      <a:r>
                        <a:rPr lang="en-US" altLang="zh-CN" sz="1400" kern="100" noProof="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1mm</a:t>
                      </a:r>
                      <a:r>
                        <a:rPr lang="zh-CN" altLang="en-US" sz="1400" kern="100" noProof="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缝隙，横竖缝均匀通畅。</a:t>
                      </a:r>
                      <a:endParaRPr lang="en-US" altLang="zh-CN" sz="1400" kern="100" noProof="0" smtClean="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r>
                        <a:rPr lang="en-US" altLang="zh-CN" sz="1400" kern="100" noProof="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3</a:t>
                      </a:r>
                      <a:r>
                        <a:rPr lang="zh-CN" altLang="en-US" sz="1400" kern="100" noProof="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、勾缝用瓷砖相似黄色专用勾缝剂，腰线用水泥勾缝，注意分色不能互相污染。</a:t>
                      </a:r>
                      <a:endParaRPr lang="en-US" altLang="zh-CN" sz="1400" kern="100" noProof="0" smtClean="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769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800" b="1" kern="1200" noProof="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二、施工规范</a:t>
                      </a:r>
                      <a:endParaRPr lang="zh-CN" altLang="en-US" sz="1800" b="1" kern="1200" noProof="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文本占位符 3"/>
          <p:cNvSpPr>
            <a:spLocks noGrp="1"/>
          </p:cNvSpPr>
          <p:nvPr>
            <p:ph type="body" sz="half" idx="2"/>
          </p:nvPr>
        </p:nvSpPr>
        <p:spPr>
          <a:xfrm>
            <a:off x="1944108" y="2697317"/>
            <a:ext cx="2180631" cy="2027386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en-US" altLang="zh-CN" kern="100">
                <a:latin typeface="华文宋体" pitchFamily="2" charset="-122"/>
                <a:ea typeface="华文宋体" pitchFamily="2" charset="-122"/>
                <a:cs typeface="Times New Roman"/>
              </a:rPr>
              <a:t>1</a:t>
            </a:r>
            <a:r>
              <a:rPr lang="zh-CN" altLang="en-US" kern="100">
                <a:latin typeface="华文宋体" pitchFamily="2" charset="-122"/>
                <a:ea typeface="华文宋体" pitchFamily="2" charset="-122"/>
                <a:cs typeface="Times New Roman"/>
              </a:rPr>
              <a:t>、</a:t>
            </a:r>
            <a:r>
              <a:rPr lang="zh-CN" altLang="en-US"/>
              <a:t>窗台下腰线不小于</a:t>
            </a:r>
            <a:r>
              <a:rPr lang="en-US" altLang="zh-CN"/>
              <a:t>40mm</a:t>
            </a:r>
            <a:r>
              <a:rPr lang="zh-CN" altLang="en-US"/>
              <a:t>，且不影响窗扇启闭。</a:t>
            </a:r>
            <a:endParaRPr lang="en-US" altLang="zh-CN"/>
          </a:p>
          <a:p>
            <a:r>
              <a:rPr lang="en-US" altLang="zh-CN"/>
              <a:t>2</a:t>
            </a:r>
            <a:r>
              <a:rPr lang="zh-CN" altLang="en-US"/>
              <a:t>、卫生间瓷砖上口抹</a:t>
            </a:r>
            <a:r>
              <a:rPr lang="en-US" altLang="zh-CN"/>
              <a:t>50mm</a:t>
            </a:r>
            <a:r>
              <a:rPr lang="zh-CN" altLang="en-US"/>
              <a:t>砂浆。</a:t>
            </a:r>
            <a:endParaRPr lang="en-US" altLang="zh-CN"/>
          </a:p>
          <a:p>
            <a:pPr marL="71755"/>
            <a:r>
              <a:rPr lang="en-US" altLang="zh-CN"/>
              <a:t>3</a:t>
            </a:r>
            <a:r>
              <a:rPr lang="zh-CN" altLang="en-US"/>
              <a:t>、</a:t>
            </a:r>
            <a:r>
              <a:rPr lang="zh-CN" altLang="zh-CN" kern="100">
                <a:latin typeface="华文宋体" pitchFamily="2" charset="-122"/>
                <a:ea typeface="华文宋体" pitchFamily="2" charset="-122"/>
                <a:cs typeface="Times New Roman"/>
              </a:rPr>
              <a:t>拼接缝平直</a:t>
            </a:r>
            <a:r>
              <a:rPr lang="zh-CN" altLang="en-US" kern="100">
                <a:latin typeface="华文宋体" pitchFamily="2" charset="-122"/>
                <a:ea typeface="华文宋体" pitchFamily="2" charset="-122"/>
                <a:cs typeface="Times New Roman"/>
              </a:rPr>
              <a:t>无错缝，</a:t>
            </a:r>
            <a:r>
              <a:rPr lang="zh-CN" altLang="zh-CN" kern="100">
                <a:latin typeface="华文宋体" pitchFamily="2" charset="-122"/>
                <a:ea typeface="华文宋体" pitchFamily="2" charset="-122"/>
                <a:cs typeface="Times New Roman"/>
              </a:rPr>
              <a:t>表</a:t>
            </a:r>
            <a:endParaRPr lang="en-US" altLang="zh-CN" kern="100">
              <a:latin typeface="华文宋体" pitchFamily="2" charset="-122"/>
              <a:ea typeface="华文宋体" pitchFamily="2" charset="-122"/>
              <a:cs typeface="Times New Roman"/>
            </a:endParaRPr>
          </a:p>
          <a:p>
            <a:pPr marL="71755"/>
            <a:r>
              <a:rPr lang="zh-CN" altLang="zh-CN" kern="100">
                <a:latin typeface="华文宋体" pitchFamily="2" charset="-122"/>
                <a:ea typeface="华文宋体" pitchFamily="2" charset="-122"/>
                <a:cs typeface="Times New Roman"/>
              </a:rPr>
              <a:t>面平整度</a:t>
            </a:r>
            <a:r>
              <a:rPr lang="zh-CN" altLang="en-US" kern="100">
                <a:latin typeface="华文宋体" pitchFamily="2" charset="-122"/>
                <a:ea typeface="华文宋体" pitchFamily="2" charset="-122"/>
                <a:cs typeface="Times New Roman"/>
              </a:rPr>
              <a:t>、垂直度及方正</a:t>
            </a:r>
            <a:endParaRPr lang="en-US" altLang="zh-CN" kern="100">
              <a:latin typeface="华文宋体" pitchFamily="2" charset="-122"/>
              <a:ea typeface="华文宋体" pitchFamily="2" charset="-122"/>
              <a:cs typeface="Times New Roman"/>
            </a:endParaRPr>
          </a:p>
          <a:p>
            <a:pPr marL="71755"/>
            <a:r>
              <a:rPr lang="zh-CN" altLang="en-US" kern="100">
                <a:latin typeface="华文宋体" pitchFamily="2" charset="-122"/>
                <a:ea typeface="华文宋体" pitchFamily="2" charset="-122"/>
                <a:cs typeface="Times New Roman"/>
              </a:rPr>
              <a:t>均≤</a:t>
            </a:r>
            <a:r>
              <a:rPr lang="en-US" altLang="zh-CN" kern="100">
                <a:latin typeface="华文宋体" pitchFamily="2" charset="-122"/>
                <a:ea typeface="华文宋体" pitchFamily="2" charset="-122"/>
                <a:cs typeface="Times New Roman"/>
              </a:rPr>
              <a:t>2mm</a:t>
            </a:r>
            <a:endParaRPr lang="en-US" altLang="zh-CN" kern="100">
              <a:latin typeface="华文宋体" pitchFamily="2" charset="-122"/>
              <a:ea typeface="华文宋体" pitchFamily="2" charset="-122"/>
              <a:cs typeface="Times New Roman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7752" y="2186524"/>
            <a:ext cx="2052840" cy="26819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4979" y="2202498"/>
            <a:ext cx="1656184" cy="2061931"/>
          </a:xfrm>
          <a:prstGeom prst="rect">
            <a:avLst/>
          </a:prstGeom>
        </p:spPr>
      </p:pic>
      <p:sp>
        <p:nvSpPr>
          <p:cNvPr id="19" name="圆角矩形 18"/>
          <p:cNvSpPr/>
          <p:nvPr/>
        </p:nvSpPr>
        <p:spPr>
          <a:xfrm>
            <a:off x="4347246" y="4005064"/>
            <a:ext cx="812651" cy="165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/>
              <a:t>拉毛效果</a:t>
            </a:r>
            <a:endParaRPr lang="zh-CN" altLang="en-US" sz="1200"/>
          </a:p>
        </p:txBody>
      </p:sp>
      <p:sp>
        <p:nvSpPr>
          <p:cNvPr id="20" name="圆角矩形 19"/>
          <p:cNvSpPr/>
          <p:nvPr/>
        </p:nvSpPr>
        <p:spPr>
          <a:xfrm>
            <a:off x="6059452" y="2176973"/>
            <a:ext cx="879020" cy="1676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/>
              <a:t>勾缝效果</a:t>
            </a:r>
            <a:endParaRPr lang="zh-CN" altLang="en-US" sz="1200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3100" y="2186524"/>
            <a:ext cx="1892803" cy="2644145"/>
          </a:xfrm>
          <a:prstGeom prst="rect">
            <a:avLst/>
          </a:prstGeom>
        </p:spPr>
      </p:pic>
      <p:sp>
        <p:nvSpPr>
          <p:cNvPr id="22" name="任意多边形 21"/>
          <p:cNvSpPr/>
          <p:nvPr/>
        </p:nvSpPr>
        <p:spPr>
          <a:xfrm>
            <a:off x="7246507" y="4170161"/>
            <a:ext cx="776042" cy="554543"/>
          </a:xfrm>
          <a:custGeom>
            <a:avLst/>
            <a:gdLst>
              <a:gd name="connsiteX0" fmla="*/ 0 w 1651379"/>
              <a:gd name="connsiteY0" fmla="*/ 723331 h 1337480"/>
              <a:gd name="connsiteX1" fmla="*/ 232012 w 1651379"/>
              <a:gd name="connsiteY1" fmla="*/ 491319 h 1337480"/>
              <a:gd name="connsiteX2" fmla="*/ 614149 w 1651379"/>
              <a:gd name="connsiteY2" fmla="*/ 1037230 h 1337480"/>
              <a:gd name="connsiteX3" fmla="*/ 1651379 w 1651379"/>
              <a:gd name="connsiteY3" fmla="*/ 0 h 1337480"/>
              <a:gd name="connsiteX4" fmla="*/ 682388 w 1651379"/>
              <a:gd name="connsiteY4" fmla="*/ 1337480 h 1337480"/>
              <a:gd name="connsiteX5" fmla="*/ 0 w 1651379"/>
              <a:gd name="connsiteY5" fmla="*/ 723331 h 133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1379" h="1337480">
                <a:moveTo>
                  <a:pt x="0" y="723331"/>
                </a:moveTo>
                <a:lnTo>
                  <a:pt x="232012" y="491319"/>
                </a:lnTo>
                <a:lnTo>
                  <a:pt x="614149" y="1037230"/>
                </a:lnTo>
                <a:lnTo>
                  <a:pt x="1651379" y="0"/>
                </a:lnTo>
                <a:lnTo>
                  <a:pt x="682388" y="1337480"/>
                </a:lnTo>
                <a:lnTo>
                  <a:pt x="0" y="723331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3" name="乘号 22"/>
          <p:cNvSpPr/>
          <p:nvPr/>
        </p:nvSpPr>
        <p:spPr>
          <a:xfrm>
            <a:off x="9542196" y="4241190"/>
            <a:ext cx="668605" cy="597136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9556" y="4838326"/>
            <a:ext cx="4195126" cy="1885776"/>
          </a:xfrm>
          <a:prstGeom prst="rect">
            <a:avLst/>
          </a:prstGeom>
        </p:spPr>
      </p:pic>
      <p:sp>
        <p:nvSpPr>
          <p:cNvPr id="26" name="圆角矩形 25"/>
          <p:cNvSpPr/>
          <p:nvPr/>
        </p:nvSpPr>
        <p:spPr>
          <a:xfrm>
            <a:off x="2135561" y="6093297"/>
            <a:ext cx="1317655" cy="3534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/>
              <a:t>窗台下腰线不小于</a:t>
            </a:r>
            <a:r>
              <a:rPr lang="en-US" altLang="zh-CN" sz="1200"/>
              <a:t>40mm</a:t>
            </a:r>
            <a:endParaRPr lang="zh-CN" altLang="en-US" sz="120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8472" y="4909417"/>
            <a:ext cx="2098172" cy="1812058"/>
          </a:xfrm>
          <a:prstGeom prst="rect">
            <a:avLst/>
          </a:prstGeom>
        </p:spPr>
      </p:pic>
      <p:sp>
        <p:nvSpPr>
          <p:cNvPr id="28" name="圆角矩形 27"/>
          <p:cNvSpPr/>
          <p:nvPr/>
        </p:nvSpPr>
        <p:spPr>
          <a:xfrm>
            <a:off x="6704895" y="6282104"/>
            <a:ext cx="1317655" cy="3534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/>
              <a:t>卫生间瓷砖上口</a:t>
            </a:r>
            <a:r>
              <a:rPr lang="zh-CN" altLang="en-US" sz="1200"/>
              <a:t>抹</a:t>
            </a:r>
            <a:r>
              <a:rPr lang="en-US" altLang="zh-CN" sz="1200"/>
              <a:t>50mm</a:t>
            </a:r>
            <a:r>
              <a:rPr lang="zh-CN" altLang="en-US" sz="1200"/>
              <a:t>砂浆</a:t>
            </a:r>
          </a:p>
        </p:txBody>
      </p:sp>
    </p:spTree>
    <p:extLst>
      <p:ext uri="{BB962C8B-B14F-4D97-AF65-F5344CB8AC3E}">
        <p14:creationId xmlns:p14="http://schemas.microsoft.com/office/powerpoint/2010/main" val="2875776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8914" y="4320861"/>
            <a:ext cx="1593270" cy="19377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7986" y="1891078"/>
            <a:ext cx="2214198" cy="217704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4919" y="1886402"/>
            <a:ext cx="2384312" cy="2181723"/>
          </a:xfrm>
          <a:prstGeom prst="rect">
            <a:avLst/>
          </a:prstGeom>
        </p:spPr>
      </p:pic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</a:t>
            </a:fld>
            <a:endParaRPr lang="zh-CN" altLang="en-US"/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1847528" y="260648"/>
          <a:ext cx="856895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7200800"/>
              </a:tblGrid>
              <a:tr h="293752">
                <a:tc gridSpan="2">
                  <a:txBody>
                    <a:bodyPr/>
                    <a:lstStyle/>
                    <a:p>
                      <a:pPr algn="ctr" defTabSz="914400" rtl="0" eaLnBrk="1" latinLnBrk="0" hangingPunct="1">
                        <a:spcBef>
                          <a:spcPct val="0"/>
                        </a:spcBef>
                        <a:buNone/>
                        <a:defRPr/>
                      </a:pPr>
                      <a:r>
                        <a:rPr lang="zh-CN" altLang="zh-CN" sz="2000" b="1" kern="1200" smtClean="0">
                          <a:solidFill>
                            <a:schemeClr val="lt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墙、地瓷砖</a:t>
                      </a:r>
                      <a:r>
                        <a:rPr lang="zh-CN" altLang="en-US" sz="2000" b="1" kern="1200" smtClean="0">
                          <a:solidFill>
                            <a:schemeClr val="lt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做法（三）</a:t>
                      </a:r>
                      <a:endParaRPr lang="zh-CN" altLang="zh-CN" sz="2000" b="1" kern="1200" smtClean="0">
                        <a:solidFill>
                          <a:schemeClr val="lt1"/>
                        </a:solidFill>
                        <a:latin typeface="华文宋体" pitchFamily="2" charset="-122"/>
                        <a:ea typeface="华文宋体" pitchFamily="2" charset="-122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35432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kern="1200" noProof="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一</a:t>
                      </a:r>
                      <a:r>
                        <a:rPr lang="zh-CN" altLang="zh-CN" sz="1800" b="1" kern="1200" noProof="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、施工前控制</a:t>
                      </a:r>
                      <a:endParaRPr lang="zh-CN" altLang="en-US" sz="1800" b="1" kern="1200" noProof="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4206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600" b="1" kern="1200" noProof="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主控要点</a:t>
                      </a:r>
                      <a:endParaRPr lang="zh-CN" altLang="en-US" sz="1600" b="1" kern="1200" noProof="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r>
                        <a:rPr lang="en-US" altLang="zh-CN" sz="1400" kern="100" noProof="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1</a:t>
                      </a:r>
                      <a:r>
                        <a:rPr lang="zh-CN" altLang="en-US" sz="1400" kern="100" noProof="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、严禁</a:t>
                      </a:r>
                      <a:r>
                        <a:rPr lang="zh-CN" altLang="zh-CN" sz="1400" kern="100" noProof="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阳角</a:t>
                      </a:r>
                      <a:r>
                        <a:rPr lang="zh-CN" altLang="en-US" sz="1400" kern="100" noProof="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错台</a:t>
                      </a:r>
                      <a:endParaRPr lang="en-US" altLang="zh-CN" sz="1400" kern="100" noProof="0" smtClean="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r>
                        <a:rPr lang="en-US" altLang="zh-CN" sz="1400" kern="100" noProof="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2</a:t>
                      </a:r>
                      <a:r>
                        <a:rPr lang="zh-CN" altLang="en-US" sz="1400" kern="100" noProof="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、</a:t>
                      </a:r>
                      <a:r>
                        <a:rPr lang="en-US" altLang="zh-CN" sz="1400" kern="100" noProof="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 </a:t>
                      </a:r>
                      <a:r>
                        <a:rPr lang="zh-CN" altLang="en-US" sz="1400" kern="100" noProof="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机械套割整齐</a:t>
                      </a:r>
                      <a:endParaRPr lang="zh-CN" altLang="zh-CN" sz="1400" kern="100" noProof="0" smtClean="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769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800" b="1" kern="1200" noProof="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二、施工规范</a:t>
                      </a:r>
                      <a:endParaRPr lang="zh-CN" altLang="en-US" sz="1800" b="1" kern="1200" noProof="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任意多边形 18"/>
          <p:cNvSpPr/>
          <p:nvPr/>
        </p:nvSpPr>
        <p:spPr>
          <a:xfrm>
            <a:off x="6528049" y="3508007"/>
            <a:ext cx="703605" cy="463838"/>
          </a:xfrm>
          <a:custGeom>
            <a:avLst/>
            <a:gdLst>
              <a:gd name="connsiteX0" fmla="*/ 0 w 1651379"/>
              <a:gd name="connsiteY0" fmla="*/ 723331 h 1337480"/>
              <a:gd name="connsiteX1" fmla="*/ 232012 w 1651379"/>
              <a:gd name="connsiteY1" fmla="*/ 491319 h 1337480"/>
              <a:gd name="connsiteX2" fmla="*/ 614149 w 1651379"/>
              <a:gd name="connsiteY2" fmla="*/ 1037230 h 1337480"/>
              <a:gd name="connsiteX3" fmla="*/ 1651379 w 1651379"/>
              <a:gd name="connsiteY3" fmla="*/ 0 h 1337480"/>
              <a:gd name="connsiteX4" fmla="*/ 682388 w 1651379"/>
              <a:gd name="connsiteY4" fmla="*/ 1337480 h 1337480"/>
              <a:gd name="connsiteX5" fmla="*/ 0 w 1651379"/>
              <a:gd name="connsiteY5" fmla="*/ 723331 h 133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1379" h="1337480">
                <a:moveTo>
                  <a:pt x="0" y="723331"/>
                </a:moveTo>
                <a:lnTo>
                  <a:pt x="232012" y="491319"/>
                </a:lnTo>
                <a:lnTo>
                  <a:pt x="614149" y="1037230"/>
                </a:lnTo>
                <a:lnTo>
                  <a:pt x="1651379" y="0"/>
                </a:lnTo>
                <a:lnTo>
                  <a:pt x="682388" y="1337480"/>
                </a:lnTo>
                <a:lnTo>
                  <a:pt x="0" y="723331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0" name="乘号 19"/>
          <p:cNvSpPr/>
          <p:nvPr/>
        </p:nvSpPr>
        <p:spPr>
          <a:xfrm>
            <a:off x="9083579" y="5644442"/>
            <a:ext cx="668605" cy="597136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乘号 20"/>
          <p:cNvSpPr/>
          <p:nvPr/>
        </p:nvSpPr>
        <p:spPr>
          <a:xfrm>
            <a:off x="9083580" y="3473716"/>
            <a:ext cx="668605" cy="597136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4388" y="4332938"/>
            <a:ext cx="2787377" cy="1912211"/>
          </a:xfrm>
          <a:prstGeom prst="rect">
            <a:avLst/>
          </a:prstGeom>
        </p:spPr>
      </p:pic>
      <p:sp>
        <p:nvSpPr>
          <p:cNvPr id="26" name="乘号 25"/>
          <p:cNvSpPr/>
          <p:nvPr/>
        </p:nvSpPr>
        <p:spPr>
          <a:xfrm>
            <a:off x="7365682" y="5630969"/>
            <a:ext cx="668605" cy="597136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02455" y="4883217"/>
            <a:ext cx="1445939" cy="1375405"/>
          </a:xfrm>
          <a:prstGeom prst="rect">
            <a:avLst/>
          </a:prstGeom>
        </p:spPr>
      </p:pic>
      <p:sp>
        <p:nvSpPr>
          <p:cNvPr id="27" name="任意多边形 26"/>
          <p:cNvSpPr/>
          <p:nvPr/>
        </p:nvSpPr>
        <p:spPr>
          <a:xfrm>
            <a:off x="2814877" y="5746263"/>
            <a:ext cx="703605" cy="463838"/>
          </a:xfrm>
          <a:custGeom>
            <a:avLst/>
            <a:gdLst>
              <a:gd name="connsiteX0" fmla="*/ 0 w 1651379"/>
              <a:gd name="connsiteY0" fmla="*/ 723331 h 1337480"/>
              <a:gd name="connsiteX1" fmla="*/ 232012 w 1651379"/>
              <a:gd name="connsiteY1" fmla="*/ 491319 h 1337480"/>
              <a:gd name="connsiteX2" fmla="*/ 614149 w 1651379"/>
              <a:gd name="connsiteY2" fmla="*/ 1037230 h 1337480"/>
              <a:gd name="connsiteX3" fmla="*/ 1651379 w 1651379"/>
              <a:gd name="connsiteY3" fmla="*/ 0 h 1337480"/>
              <a:gd name="connsiteX4" fmla="*/ 682388 w 1651379"/>
              <a:gd name="connsiteY4" fmla="*/ 1337480 h 1337480"/>
              <a:gd name="connsiteX5" fmla="*/ 0 w 1651379"/>
              <a:gd name="connsiteY5" fmla="*/ 723331 h 133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1379" h="1337480">
                <a:moveTo>
                  <a:pt x="0" y="723331"/>
                </a:moveTo>
                <a:lnTo>
                  <a:pt x="232012" y="491319"/>
                </a:lnTo>
                <a:lnTo>
                  <a:pt x="614149" y="1037230"/>
                </a:lnTo>
                <a:lnTo>
                  <a:pt x="1651379" y="0"/>
                </a:lnTo>
                <a:lnTo>
                  <a:pt x="682388" y="1337480"/>
                </a:lnTo>
                <a:lnTo>
                  <a:pt x="0" y="723331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4923" y="2647742"/>
            <a:ext cx="1865461" cy="1698193"/>
          </a:xfrm>
          <a:prstGeom prst="rect">
            <a:avLst/>
          </a:prstGeom>
        </p:spPr>
      </p:pic>
      <p:sp>
        <p:nvSpPr>
          <p:cNvPr id="28" name="任意多边形 27"/>
          <p:cNvSpPr/>
          <p:nvPr/>
        </p:nvSpPr>
        <p:spPr>
          <a:xfrm>
            <a:off x="4241156" y="3836205"/>
            <a:ext cx="703605" cy="463838"/>
          </a:xfrm>
          <a:custGeom>
            <a:avLst/>
            <a:gdLst>
              <a:gd name="connsiteX0" fmla="*/ 0 w 1651379"/>
              <a:gd name="connsiteY0" fmla="*/ 723331 h 1337480"/>
              <a:gd name="connsiteX1" fmla="*/ 232012 w 1651379"/>
              <a:gd name="connsiteY1" fmla="*/ 491319 h 1337480"/>
              <a:gd name="connsiteX2" fmla="*/ 614149 w 1651379"/>
              <a:gd name="connsiteY2" fmla="*/ 1037230 h 1337480"/>
              <a:gd name="connsiteX3" fmla="*/ 1651379 w 1651379"/>
              <a:gd name="connsiteY3" fmla="*/ 0 h 1337480"/>
              <a:gd name="connsiteX4" fmla="*/ 682388 w 1651379"/>
              <a:gd name="connsiteY4" fmla="*/ 1337480 h 1337480"/>
              <a:gd name="connsiteX5" fmla="*/ 0 w 1651379"/>
              <a:gd name="connsiteY5" fmla="*/ 723331 h 133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1379" h="1337480">
                <a:moveTo>
                  <a:pt x="0" y="723331"/>
                </a:moveTo>
                <a:lnTo>
                  <a:pt x="232012" y="491319"/>
                </a:lnTo>
                <a:lnTo>
                  <a:pt x="614149" y="1037230"/>
                </a:lnTo>
                <a:lnTo>
                  <a:pt x="1651379" y="0"/>
                </a:lnTo>
                <a:lnTo>
                  <a:pt x="682388" y="1337480"/>
                </a:lnTo>
                <a:lnTo>
                  <a:pt x="0" y="723331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29011" y="4490253"/>
            <a:ext cx="1588227" cy="1774432"/>
          </a:xfrm>
          <a:prstGeom prst="rect">
            <a:avLst/>
          </a:prstGeom>
        </p:spPr>
      </p:pic>
      <p:sp>
        <p:nvSpPr>
          <p:cNvPr id="30" name="任意多边形 29"/>
          <p:cNvSpPr/>
          <p:nvPr/>
        </p:nvSpPr>
        <p:spPr>
          <a:xfrm>
            <a:off x="4603060" y="5771502"/>
            <a:ext cx="533561" cy="452738"/>
          </a:xfrm>
          <a:custGeom>
            <a:avLst/>
            <a:gdLst>
              <a:gd name="connsiteX0" fmla="*/ 0 w 1651379"/>
              <a:gd name="connsiteY0" fmla="*/ 723331 h 1337480"/>
              <a:gd name="connsiteX1" fmla="*/ 232012 w 1651379"/>
              <a:gd name="connsiteY1" fmla="*/ 491319 h 1337480"/>
              <a:gd name="connsiteX2" fmla="*/ 614149 w 1651379"/>
              <a:gd name="connsiteY2" fmla="*/ 1037230 h 1337480"/>
              <a:gd name="connsiteX3" fmla="*/ 1651379 w 1651379"/>
              <a:gd name="connsiteY3" fmla="*/ 0 h 1337480"/>
              <a:gd name="connsiteX4" fmla="*/ 682388 w 1651379"/>
              <a:gd name="connsiteY4" fmla="*/ 1337480 h 1337480"/>
              <a:gd name="connsiteX5" fmla="*/ 0 w 1651379"/>
              <a:gd name="connsiteY5" fmla="*/ 723331 h 133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1379" h="1337480">
                <a:moveTo>
                  <a:pt x="0" y="723331"/>
                </a:moveTo>
                <a:lnTo>
                  <a:pt x="232012" y="491319"/>
                </a:lnTo>
                <a:lnTo>
                  <a:pt x="614149" y="1037230"/>
                </a:lnTo>
                <a:lnTo>
                  <a:pt x="1651379" y="0"/>
                </a:lnTo>
                <a:lnTo>
                  <a:pt x="682388" y="1337480"/>
                </a:lnTo>
                <a:lnTo>
                  <a:pt x="0" y="723331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587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3424" y="2033707"/>
            <a:ext cx="2987397" cy="178641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1485" y="2033708"/>
            <a:ext cx="2761905" cy="197142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3424" y="4151424"/>
            <a:ext cx="3414035" cy="1821100"/>
          </a:xfrm>
          <a:prstGeom prst="rect">
            <a:avLst/>
          </a:prstGeom>
        </p:spPr>
      </p:pic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/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1847528" y="260648"/>
          <a:ext cx="856895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7200800"/>
              </a:tblGrid>
              <a:tr h="293752">
                <a:tc gridSpan="2">
                  <a:txBody>
                    <a:bodyPr/>
                    <a:lstStyle/>
                    <a:p>
                      <a:pPr algn="ctr" defTabSz="914400" rtl="0" eaLnBrk="1" latinLnBrk="0" hangingPunct="1">
                        <a:spcBef>
                          <a:spcPct val="0"/>
                        </a:spcBef>
                        <a:buNone/>
                        <a:defRPr/>
                      </a:pPr>
                      <a:r>
                        <a:rPr lang="zh-CN" altLang="zh-CN" sz="2000" b="1" kern="1200" smtClean="0">
                          <a:solidFill>
                            <a:schemeClr val="lt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墙、地瓷砖</a:t>
                      </a:r>
                      <a:r>
                        <a:rPr lang="zh-CN" altLang="en-US" sz="2000" b="1" kern="1200" smtClean="0">
                          <a:solidFill>
                            <a:schemeClr val="lt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做法（四）</a:t>
                      </a:r>
                      <a:endParaRPr lang="zh-CN" altLang="zh-CN" sz="2000" b="1" kern="1200" smtClean="0">
                        <a:solidFill>
                          <a:schemeClr val="lt1"/>
                        </a:solidFill>
                        <a:latin typeface="华文宋体" pitchFamily="2" charset="-122"/>
                        <a:ea typeface="华文宋体" pitchFamily="2" charset="-122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35432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kern="1200" noProof="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一</a:t>
                      </a:r>
                      <a:r>
                        <a:rPr lang="zh-CN" altLang="zh-CN" sz="1800" b="1" kern="1200" noProof="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、施工前控制</a:t>
                      </a:r>
                      <a:endParaRPr lang="zh-CN" altLang="en-US" sz="1800" b="1" kern="1200" noProof="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4206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600" b="1" kern="1200" noProof="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主控要点</a:t>
                      </a:r>
                      <a:endParaRPr lang="zh-CN" altLang="en-US" sz="1600" b="1" kern="1200" noProof="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r>
                        <a:rPr lang="en-US" altLang="zh-CN" sz="1400" kern="100" noProof="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1</a:t>
                      </a:r>
                      <a:r>
                        <a:rPr lang="zh-CN" altLang="en-US" sz="1400" kern="100" noProof="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、</a:t>
                      </a:r>
                      <a:r>
                        <a:rPr lang="zh-CN" altLang="zh-CN" sz="1400" kern="100" noProof="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阳</a:t>
                      </a:r>
                      <a:r>
                        <a:rPr lang="zh-CN" altLang="en-US" sz="1400" kern="100" noProof="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台错缝铺贴</a:t>
                      </a:r>
                      <a:endParaRPr lang="en-US" altLang="zh-CN" sz="1400" kern="100" noProof="0" smtClean="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r>
                        <a:rPr lang="en-US" altLang="zh-CN" sz="1400" kern="100" noProof="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2</a:t>
                      </a:r>
                      <a:r>
                        <a:rPr lang="zh-CN" altLang="en-US" sz="1400" kern="100" noProof="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、</a:t>
                      </a:r>
                      <a:r>
                        <a:rPr lang="en-US" altLang="zh-CN" sz="1400" kern="100" noProof="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 </a:t>
                      </a:r>
                      <a:r>
                        <a:rPr lang="zh-CN" altLang="en-US" sz="1400" kern="100" noProof="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机械套割整齐</a:t>
                      </a:r>
                      <a:endParaRPr lang="zh-CN" altLang="zh-CN" sz="1400" kern="100" noProof="0" smtClean="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769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800" b="1" kern="1200" noProof="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二、施工规范</a:t>
                      </a:r>
                      <a:endParaRPr lang="zh-CN" altLang="en-US" sz="1800" b="1" kern="1200" noProof="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任意多边形 18"/>
          <p:cNvSpPr/>
          <p:nvPr/>
        </p:nvSpPr>
        <p:spPr>
          <a:xfrm>
            <a:off x="5757502" y="2926913"/>
            <a:ext cx="703605" cy="463838"/>
          </a:xfrm>
          <a:custGeom>
            <a:avLst/>
            <a:gdLst>
              <a:gd name="connsiteX0" fmla="*/ 0 w 1651379"/>
              <a:gd name="connsiteY0" fmla="*/ 723331 h 1337480"/>
              <a:gd name="connsiteX1" fmla="*/ 232012 w 1651379"/>
              <a:gd name="connsiteY1" fmla="*/ 491319 h 1337480"/>
              <a:gd name="connsiteX2" fmla="*/ 614149 w 1651379"/>
              <a:gd name="connsiteY2" fmla="*/ 1037230 h 1337480"/>
              <a:gd name="connsiteX3" fmla="*/ 1651379 w 1651379"/>
              <a:gd name="connsiteY3" fmla="*/ 0 h 1337480"/>
              <a:gd name="connsiteX4" fmla="*/ 682388 w 1651379"/>
              <a:gd name="connsiteY4" fmla="*/ 1337480 h 1337480"/>
              <a:gd name="connsiteX5" fmla="*/ 0 w 1651379"/>
              <a:gd name="connsiteY5" fmla="*/ 723331 h 133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1379" h="1337480">
                <a:moveTo>
                  <a:pt x="0" y="723331"/>
                </a:moveTo>
                <a:lnTo>
                  <a:pt x="232012" y="491319"/>
                </a:lnTo>
                <a:lnTo>
                  <a:pt x="614149" y="1037230"/>
                </a:lnTo>
                <a:lnTo>
                  <a:pt x="1651379" y="0"/>
                </a:lnTo>
                <a:lnTo>
                  <a:pt x="682388" y="1337480"/>
                </a:lnTo>
                <a:lnTo>
                  <a:pt x="0" y="723331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0" name="乘号 19"/>
          <p:cNvSpPr/>
          <p:nvPr/>
        </p:nvSpPr>
        <p:spPr>
          <a:xfrm>
            <a:off x="8641519" y="3383255"/>
            <a:ext cx="668605" cy="597136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乘号 20"/>
          <p:cNvSpPr/>
          <p:nvPr/>
        </p:nvSpPr>
        <p:spPr>
          <a:xfrm>
            <a:off x="5971320" y="5583150"/>
            <a:ext cx="668605" cy="597136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任意多边形 27"/>
          <p:cNvSpPr/>
          <p:nvPr/>
        </p:nvSpPr>
        <p:spPr>
          <a:xfrm>
            <a:off x="2373297" y="5771502"/>
            <a:ext cx="703605" cy="463838"/>
          </a:xfrm>
          <a:custGeom>
            <a:avLst/>
            <a:gdLst>
              <a:gd name="connsiteX0" fmla="*/ 0 w 1651379"/>
              <a:gd name="connsiteY0" fmla="*/ 723331 h 1337480"/>
              <a:gd name="connsiteX1" fmla="*/ 232012 w 1651379"/>
              <a:gd name="connsiteY1" fmla="*/ 491319 h 1337480"/>
              <a:gd name="connsiteX2" fmla="*/ 614149 w 1651379"/>
              <a:gd name="connsiteY2" fmla="*/ 1037230 h 1337480"/>
              <a:gd name="connsiteX3" fmla="*/ 1651379 w 1651379"/>
              <a:gd name="connsiteY3" fmla="*/ 0 h 1337480"/>
              <a:gd name="connsiteX4" fmla="*/ 682388 w 1651379"/>
              <a:gd name="connsiteY4" fmla="*/ 1337480 h 1337480"/>
              <a:gd name="connsiteX5" fmla="*/ 0 w 1651379"/>
              <a:gd name="connsiteY5" fmla="*/ 723331 h 133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1379" h="1337480">
                <a:moveTo>
                  <a:pt x="0" y="723331"/>
                </a:moveTo>
                <a:lnTo>
                  <a:pt x="232012" y="491319"/>
                </a:lnTo>
                <a:lnTo>
                  <a:pt x="614149" y="1037230"/>
                </a:lnTo>
                <a:lnTo>
                  <a:pt x="1651379" y="0"/>
                </a:lnTo>
                <a:lnTo>
                  <a:pt x="682388" y="1337480"/>
                </a:lnTo>
                <a:lnTo>
                  <a:pt x="0" y="723331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2" name="文本占位符 3"/>
          <p:cNvSpPr>
            <a:spLocks noGrp="1"/>
          </p:cNvSpPr>
          <p:nvPr>
            <p:ph type="body" sz="half" idx="2"/>
          </p:nvPr>
        </p:nvSpPr>
        <p:spPr>
          <a:xfrm>
            <a:off x="1868979" y="2564904"/>
            <a:ext cx="1490717" cy="3954001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71755"/>
            <a:r>
              <a:rPr lang="en-US" altLang="zh-CN" sz="1200" kern="100">
                <a:latin typeface="华文宋体" pitchFamily="2" charset="-122"/>
                <a:ea typeface="华文宋体" pitchFamily="2" charset="-122"/>
                <a:cs typeface="Times New Roman"/>
              </a:rPr>
              <a:t>3</a:t>
            </a:r>
            <a:r>
              <a:rPr lang="zh-CN" altLang="en-US" sz="1200" kern="100">
                <a:latin typeface="华文宋体" pitchFamily="2" charset="-122"/>
                <a:ea typeface="华文宋体" pitchFamily="2" charset="-122"/>
                <a:cs typeface="Times New Roman"/>
              </a:rPr>
              <a:t>、</a:t>
            </a:r>
            <a:r>
              <a:rPr lang="zh-CN" altLang="zh-CN" sz="1200" kern="100">
                <a:latin typeface="华文宋体" pitchFamily="2" charset="-122"/>
                <a:ea typeface="华文宋体" pitchFamily="2" charset="-122"/>
                <a:cs typeface="Times New Roman"/>
              </a:rPr>
              <a:t>釉面砖施工前</a:t>
            </a:r>
            <a:r>
              <a:rPr lang="zh-CN" altLang="en-US" sz="1200" kern="100">
                <a:latin typeface="华文宋体" pitchFamily="2" charset="-122"/>
                <a:ea typeface="华文宋体" pitchFamily="2" charset="-122"/>
                <a:cs typeface="Times New Roman"/>
              </a:rPr>
              <a:t>须</a:t>
            </a:r>
            <a:r>
              <a:rPr lang="zh-CN" altLang="zh-CN" sz="1200" kern="100">
                <a:latin typeface="华文宋体" pitchFamily="2" charset="-122"/>
                <a:ea typeface="华文宋体" pitchFamily="2" charset="-122"/>
                <a:cs typeface="Times New Roman"/>
              </a:rPr>
              <a:t>浸泡</a:t>
            </a:r>
            <a:r>
              <a:rPr lang="en-US" altLang="zh-CN" sz="1200" kern="100">
                <a:latin typeface="华文宋体" pitchFamily="2" charset="-122"/>
                <a:ea typeface="华文宋体" pitchFamily="2" charset="-122"/>
                <a:cs typeface="Times New Roman"/>
              </a:rPr>
              <a:t>2</a:t>
            </a:r>
            <a:r>
              <a:rPr lang="zh-CN" altLang="zh-CN" sz="1200" kern="100">
                <a:latin typeface="华文宋体" pitchFamily="2" charset="-122"/>
                <a:ea typeface="华文宋体" pitchFamily="2" charset="-122"/>
                <a:cs typeface="Times New Roman"/>
              </a:rPr>
              <a:t>小时以上</a:t>
            </a:r>
            <a:r>
              <a:rPr lang="zh-CN" altLang="en-US" sz="1200" kern="100">
                <a:latin typeface="华文宋体" pitchFamily="2" charset="-122"/>
                <a:ea typeface="华文宋体" pitchFamily="2" charset="-122"/>
                <a:cs typeface="Times New Roman"/>
              </a:rPr>
              <a:t>；</a:t>
            </a:r>
            <a:endParaRPr lang="zh-CN" altLang="zh-CN" sz="1200" kern="100">
              <a:latin typeface="华文宋体" pitchFamily="2" charset="-122"/>
              <a:ea typeface="华文宋体" pitchFamily="2" charset="-122"/>
              <a:cs typeface="Times New Roman"/>
            </a:endParaRPr>
          </a:p>
          <a:p>
            <a:pPr marL="71755"/>
            <a:r>
              <a:rPr lang="en-US" altLang="zh-CN" sz="1200" kern="100">
                <a:latin typeface="华文宋体" pitchFamily="2" charset="-122"/>
                <a:ea typeface="华文宋体" pitchFamily="2" charset="-122"/>
                <a:cs typeface="Times New Roman"/>
              </a:rPr>
              <a:t>4</a:t>
            </a:r>
            <a:r>
              <a:rPr lang="zh-CN" altLang="en-US" sz="1200" kern="100">
                <a:latin typeface="华文宋体" pitchFamily="2" charset="-122"/>
                <a:ea typeface="华文宋体" pitchFamily="2" charset="-122"/>
                <a:cs typeface="Times New Roman"/>
              </a:rPr>
              <a:t>、</a:t>
            </a:r>
            <a:r>
              <a:rPr lang="zh-CN" altLang="zh-CN" sz="1200" kern="100">
                <a:latin typeface="华文宋体" pitchFamily="2" charset="-122"/>
                <a:ea typeface="华文宋体" pitchFamily="2" charset="-122"/>
                <a:cs typeface="Times New Roman"/>
              </a:rPr>
              <a:t>施工步骤：先地后墙；</a:t>
            </a:r>
          </a:p>
          <a:p>
            <a:pPr marL="71755"/>
            <a:r>
              <a:rPr lang="en-US" altLang="zh-CN" sz="1200" kern="100">
                <a:latin typeface="华文宋体" pitchFamily="2" charset="-122"/>
                <a:ea typeface="华文宋体" pitchFamily="2" charset="-122"/>
                <a:cs typeface="Times New Roman"/>
              </a:rPr>
              <a:t>5</a:t>
            </a:r>
            <a:r>
              <a:rPr lang="zh-CN" altLang="en-US" sz="1200" kern="100">
                <a:latin typeface="华文宋体" pitchFamily="2" charset="-122"/>
                <a:ea typeface="华文宋体" pitchFamily="2" charset="-122"/>
                <a:cs typeface="Times New Roman"/>
              </a:rPr>
              <a:t>、原则上</a:t>
            </a:r>
            <a:r>
              <a:rPr lang="zh-CN" altLang="zh-CN" sz="1200" kern="100">
                <a:latin typeface="华文宋体" pitchFamily="2" charset="-122"/>
                <a:ea typeface="华文宋体" pitchFamily="2" charset="-122"/>
                <a:cs typeface="Times New Roman"/>
              </a:rPr>
              <a:t>杜绝</a:t>
            </a:r>
            <a:r>
              <a:rPr lang="en-US" altLang="zh-CN" sz="1200" kern="100">
                <a:latin typeface="华文宋体" pitchFamily="2" charset="-122"/>
                <a:ea typeface="华文宋体" pitchFamily="2" charset="-122"/>
                <a:cs typeface="Times New Roman"/>
              </a:rPr>
              <a:t>L</a:t>
            </a:r>
            <a:r>
              <a:rPr lang="zh-CN" altLang="zh-CN" sz="1200" kern="100">
                <a:latin typeface="华文宋体" pitchFamily="2" charset="-122"/>
                <a:ea typeface="华文宋体" pitchFamily="2" charset="-122"/>
                <a:cs typeface="Times New Roman"/>
              </a:rPr>
              <a:t>形砖</a:t>
            </a:r>
            <a:r>
              <a:rPr lang="zh-CN" altLang="en-US" sz="1200" kern="100">
                <a:latin typeface="华文宋体" pitchFamily="2" charset="-122"/>
                <a:ea typeface="华文宋体" pitchFamily="2" charset="-122"/>
                <a:cs typeface="Times New Roman"/>
              </a:rPr>
              <a:t>；</a:t>
            </a:r>
            <a:endParaRPr lang="zh-CN" altLang="zh-CN" sz="1200" kern="100">
              <a:latin typeface="华文宋体" pitchFamily="2" charset="-122"/>
              <a:ea typeface="华文宋体" pitchFamily="2" charset="-122"/>
              <a:cs typeface="Times New Roman"/>
            </a:endParaRPr>
          </a:p>
          <a:p>
            <a:pPr marL="71755"/>
            <a:r>
              <a:rPr lang="en-US" altLang="zh-CN" sz="1200" kern="100">
                <a:latin typeface="华文宋体" pitchFamily="2" charset="-122"/>
                <a:ea typeface="华文宋体" pitchFamily="2" charset="-122"/>
                <a:cs typeface="Times New Roman"/>
              </a:rPr>
              <a:t>6</a:t>
            </a:r>
            <a:r>
              <a:rPr lang="zh-CN" altLang="en-US" sz="1200" kern="100">
                <a:latin typeface="华文宋体" pitchFamily="2" charset="-122"/>
                <a:ea typeface="华文宋体" pitchFamily="2" charset="-122"/>
                <a:cs typeface="Times New Roman"/>
              </a:rPr>
              <a:t>、</a:t>
            </a:r>
            <a:r>
              <a:rPr lang="zh-CN" altLang="zh-CN" sz="1200" kern="100">
                <a:latin typeface="华文宋体" pitchFamily="2" charset="-122"/>
                <a:ea typeface="华文宋体" pitchFamily="2" charset="-122"/>
                <a:cs typeface="Times New Roman"/>
              </a:rPr>
              <a:t>勾缝</a:t>
            </a:r>
            <a:r>
              <a:rPr lang="zh-CN" altLang="en-US" sz="1200" kern="100">
                <a:latin typeface="华文宋体" pitchFamily="2" charset="-122"/>
                <a:ea typeface="华文宋体" pitchFamily="2" charset="-122"/>
                <a:cs typeface="Times New Roman"/>
              </a:rPr>
              <a:t>的材料必须采用专用勾缝剂并</a:t>
            </a:r>
            <a:r>
              <a:rPr lang="zh-CN" altLang="zh-CN" sz="1200" kern="100">
                <a:latin typeface="华文宋体" pitchFamily="2" charset="-122"/>
                <a:ea typeface="华文宋体" pitchFamily="2" charset="-122"/>
                <a:cs typeface="Times New Roman"/>
              </a:rPr>
              <a:t>应在</a:t>
            </a:r>
            <a:r>
              <a:rPr lang="zh-CN" altLang="en-US" sz="1200" kern="100">
                <a:latin typeface="华文宋体" pitchFamily="2" charset="-122"/>
                <a:ea typeface="华文宋体" pitchFamily="2" charset="-122"/>
                <a:cs typeface="Times New Roman"/>
              </a:rPr>
              <a:t>砖缝清理</a:t>
            </a:r>
            <a:r>
              <a:rPr lang="zh-CN" altLang="zh-CN" sz="1200" kern="100">
                <a:latin typeface="华文宋体" pitchFamily="2" charset="-122"/>
                <a:ea typeface="华文宋体" pitchFamily="2" charset="-122"/>
                <a:cs typeface="Times New Roman"/>
              </a:rPr>
              <a:t>后施工，按</a:t>
            </a:r>
            <a:r>
              <a:rPr lang="en-US" altLang="zh-CN" sz="1200" kern="100">
                <a:latin typeface="华文宋体" pitchFamily="2" charset="-122"/>
                <a:ea typeface="华文宋体" pitchFamily="2" charset="-122"/>
                <a:cs typeface="Times New Roman"/>
              </a:rPr>
              <a:t>U</a:t>
            </a:r>
            <a:r>
              <a:rPr lang="zh-CN" altLang="zh-CN" sz="1200" kern="100">
                <a:latin typeface="华文宋体" pitchFamily="2" charset="-122"/>
                <a:ea typeface="华文宋体" pitchFamily="2" charset="-122"/>
                <a:cs typeface="Times New Roman"/>
              </a:rPr>
              <a:t>字形勾缝工艺施工</a:t>
            </a:r>
            <a:r>
              <a:rPr lang="zh-CN" altLang="en-US" sz="1200" kern="100">
                <a:latin typeface="华文宋体" pitchFamily="2" charset="-122"/>
                <a:ea typeface="华文宋体" pitchFamily="2" charset="-122"/>
                <a:cs typeface="Times New Roman"/>
              </a:rPr>
              <a:t>（竹筷在表干时溜缝）；</a:t>
            </a:r>
            <a:endParaRPr lang="en-US" altLang="zh-CN" sz="1200" kern="100">
              <a:latin typeface="华文宋体" pitchFamily="2" charset="-122"/>
              <a:ea typeface="华文宋体" pitchFamily="2" charset="-122"/>
              <a:cs typeface="Times New Roman"/>
            </a:endParaRPr>
          </a:p>
          <a:p>
            <a:pPr marL="71755"/>
            <a:r>
              <a:rPr lang="en-US" altLang="zh-CN" sz="1200" kern="100">
                <a:latin typeface="华文宋体" pitchFamily="2" charset="-122"/>
                <a:ea typeface="华文宋体" pitchFamily="2" charset="-122"/>
                <a:cs typeface="Times New Roman"/>
              </a:rPr>
              <a:t>7</a:t>
            </a:r>
            <a:r>
              <a:rPr lang="zh-CN" altLang="en-US" sz="1200" kern="100">
                <a:latin typeface="华文宋体" pitchFamily="2" charset="-122"/>
                <a:ea typeface="华文宋体" pitchFamily="2" charset="-122"/>
                <a:cs typeface="Times New Roman"/>
              </a:rPr>
              <a:t>、用推刀划开的瓷砖要用石材软磨进行打磨，严禁出现飞边、崩角。</a:t>
            </a:r>
            <a:endParaRPr lang="en-US" altLang="zh-CN" sz="1200" kern="100">
              <a:latin typeface="华文宋体" pitchFamily="2" charset="-122"/>
              <a:ea typeface="华文宋体" pitchFamily="2" charset="-122"/>
              <a:cs typeface="Times New Roman"/>
            </a:endParaRPr>
          </a:p>
          <a:p>
            <a:pPr marL="71755"/>
            <a:r>
              <a:rPr lang="en-US" altLang="zh-CN" sz="1200" kern="100">
                <a:latin typeface="华文宋体" pitchFamily="2" charset="-122"/>
                <a:ea typeface="华文宋体" pitchFamily="2" charset="-122"/>
                <a:cs typeface="Times New Roman"/>
              </a:rPr>
              <a:t>8</a:t>
            </a:r>
            <a:r>
              <a:rPr lang="zh-CN" altLang="en-US" sz="1200" kern="100">
                <a:latin typeface="华文宋体" pitchFamily="2" charset="-122"/>
                <a:ea typeface="华文宋体" pitchFamily="2" charset="-122"/>
                <a:cs typeface="Times New Roman"/>
              </a:rPr>
              <a:t>、阳台砖及阳台踢脚线与错缝铺贴。</a:t>
            </a:r>
            <a:endParaRPr lang="zh-CN" altLang="en-US" sz="1200" kern="100">
              <a:latin typeface="华文宋体" pitchFamily="2" charset="-122"/>
              <a:ea typeface="华文宋体" pitchFamily="2" charset="-122"/>
              <a:cs typeface="Times New Roman"/>
            </a:endParaRPr>
          </a:p>
        </p:txBody>
      </p:sp>
      <p:sp>
        <p:nvSpPr>
          <p:cNvPr id="33" name="标题 1"/>
          <p:cNvSpPr txBox="1"/>
          <p:nvPr/>
        </p:nvSpPr>
        <p:spPr>
          <a:xfrm>
            <a:off x="1870135" y="1988466"/>
            <a:ext cx="1381542" cy="4324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 defTabSz="0">
              <a:spcAft>
                <a:spcPct val="0"/>
              </a:spcAft>
              <a:defRPr/>
            </a:pPr>
            <a:r>
              <a:rPr lang="zh-CN" altLang="en-US" sz="2000" b="1">
                <a:latin typeface="华文宋体" pitchFamily="2" charset="-122"/>
                <a:ea typeface="华文宋体" pitchFamily="2" charset="-122"/>
              </a:rPr>
              <a:t>主控项目</a:t>
            </a:r>
            <a:endParaRPr lang="zh-CN" altLang="en-US" sz="2000" b="1">
              <a:latin typeface="华文宋体" pitchFamily="2" charset="-122"/>
              <a:ea typeface="华文宋体" pitchFamily="2" charset="-122"/>
            </a:endParaRPr>
          </a:p>
        </p:txBody>
      </p:sp>
      <p:sp>
        <p:nvSpPr>
          <p:cNvPr id="34" name="圆角矩形 33"/>
          <p:cNvSpPr/>
          <p:nvPr/>
        </p:nvSpPr>
        <p:spPr>
          <a:xfrm>
            <a:off x="5513348" y="3533533"/>
            <a:ext cx="834630" cy="2791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/>
              <a:t>台铺</a:t>
            </a:r>
            <a:r>
              <a:rPr lang="zh-CN" altLang="en-US" sz="1200"/>
              <a:t>贴阳效果</a:t>
            </a:r>
          </a:p>
        </p:txBody>
      </p:sp>
      <p:sp>
        <p:nvSpPr>
          <p:cNvPr id="35" name="圆角矩形 34"/>
          <p:cNvSpPr/>
          <p:nvPr/>
        </p:nvSpPr>
        <p:spPr>
          <a:xfrm>
            <a:off x="6665784" y="3642894"/>
            <a:ext cx="912440" cy="251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/>
              <a:t>崩瓷</a:t>
            </a:r>
            <a:endParaRPr lang="zh-CN" altLang="en-US" sz="12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34648" y="2029345"/>
            <a:ext cx="1419048" cy="1419048"/>
          </a:xfrm>
          <a:prstGeom prst="rect">
            <a:avLst/>
          </a:prstGeom>
        </p:spPr>
      </p:pic>
      <p:sp>
        <p:nvSpPr>
          <p:cNvPr id="27" name="任意多边形 26"/>
          <p:cNvSpPr/>
          <p:nvPr/>
        </p:nvSpPr>
        <p:spPr>
          <a:xfrm>
            <a:off x="9964396" y="3070602"/>
            <a:ext cx="703605" cy="463838"/>
          </a:xfrm>
          <a:custGeom>
            <a:avLst/>
            <a:gdLst>
              <a:gd name="connsiteX0" fmla="*/ 0 w 1651379"/>
              <a:gd name="connsiteY0" fmla="*/ 723331 h 1337480"/>
              <a:gd name="connsiteX1" fmla="*/ 232012 w 1651379"/>
              <a:gd name="connsiteY1" fmla="*/ 491319 h 1337480"/>
              <a:gd name="connsiteX2" fmla="*/ 614149 w 1651379"/>
              <a:gd name="connsiteY2" fmla="*/ 1037230 h 1337480"/>
              <a:gd name="connsiteX3" fmla="*/ 1651379 w 1651379"/>
              <a:gd name="connsiteY3" fmla="*/ 0 h 1337480"/>
              <a:gd name="connsiteX4" fmla="*/ 682388 w 1651379"/>
              <a:gd name="connsiteY4" fmla="*/ 1337480 h 1337480"/>
              <a:gd name="connsiteX5" fmla="*/ 0 w 1651379"/>
              <a:gd name="connsiteY5" fmla="*/ 723331 h 133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1379" h="1337480">
                <a:moveTo>
                  <a:pt x="0" y="723331"/>
                </a:moveTo>
                <a:lnTo>
                  <a:pt x="232012" y="491319"/>
                </a:lnTo>
                <a:lnTo>
                  <a:pt x="614149" y="1037230"/>
                </a:lnTo>
                <a:lnTo>
                  <a:pt x="1651379" y="0"/>
                </a:lnTo>
                <a:lnTo>
                  <a:pt x="682388" y="1337480"/>
                </a:lnTo>
                <a:lnTo>
                  <a:pt x="0" y="723331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6" name="圆角矩形 35"/>
          <p:cNvSpPr/>
          <p:nvPr/>
        </p:nvSpPr>
        <p:spPr>
          <a:xfrm>
            <a:off x="3464662" y="5742613"/>
            <a:ext cx="834630" cy="2791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/>
              <a:t>空鼓</a:t>
            </a:r>
            <a:endParaRPr lang="zh-CN" altLang="en-US" sz="1200"/>
          </a:p>
        </p:txBody>
      </p:sp>
      <p:sp>
        <p:nvSpPr>
          <p:cNvPr id="37" name="圆角矩形 36"/>
          <p:cNvSpPr/>
          <p:nvPr/>
        </p:nvSpPr>
        <p:spPr>
          <a:xfrm>
            <a:off x="9534053" y="3593099"/>
            <a:ext cx="1041038" cy="2631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/>
              <a:t>十字卡效果</a:t>
            </a:r>
            <a:endParaRPr lang="zh-CN" altLang="en-US" sz="1200"/>
          </a:p>
        </p:txBody>
      </p:sp>
      <p:graphicFrame>
        <p:nvGraphicFramePr>
          <p:cNvPr id="38" name="表格 37"/>
          <p:cNvGraphicFramePr>
            <a:graphicFrameLocks noGrp="1"/>
          </p:cNvGraphicFramePr>
          <p:nvPr/>
        </p:nvGraphicFramePr>
        <p:xfrm>
          <a:off x="2783632" y="6331785"/>
          <a:ext cx="6696744" cy="50405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080120"/>
                <a:gridCol w="5616624"/>
              </a:tblGrid>
              <a:tr h="50405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ct val="0"/>
                        </a:spcAft>
                      </a:pPr>
                      <a:r>
                        <a:rPr lang="zh-CN" sz="1400" b="1" kern="10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关注敏感点</a:t>
                      </a:r>
                    </a:p>
                  </a:txBody>
                  <a:tcPr marL="47392" marR="473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altLang="zh-CN" sz="1800" kern="12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崩边断角</a:t>
                      </a:r>
                      <a:r>
                        <a:rPr lang="zh-CN" altLang="en-US" sz="1800" kern="12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、</a:t>
                      </a:r>
                      <a:r>
                        <a:rPr lang="zh-CN" altLang="zh-CN" sz="1800" kern="12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错缝</a:t>
                      </a:r>
                      <a:r>
                        <a:rPr lang="zh-CN" altLang="en-US" sz="1800" kern="12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、</a:t>
                      </a:r>
                      <a:r>
                        <a:rPr lang="zh-CN" altLang="zh-CN" sz="1800" kern="12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色差</a:t>
                      </a:r>
                      <a:r>
                        <a:rPr lang="zh-CN" altLang="en-US" sz="1800" kern="12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、空鼓</a:t>
                      </a:r>
                      <a:endParaRPr lang="zh-CN" sz="1400" kern="100"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</a:txBody>
                  <a:tcPr marL="47392" marR="47392" marT="0" marB="0" anchor="ctr"/>
                </a:tc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1279" y="4141361"/>
            <a:ext cx="1474437" cy="2082571"/>
          </a:xfrm>
          <a:prstGeom prst="rect">
            <a:avLst/>
          </a:prstGeom>
        </p:spPr>
      </p:pic>
      <p:sp>
        <p:nvSpPr>
          <p:cNvPr id="22" name="任意多边形 21"/>
          <p:cNvSpPr/>
          <p:nvPr/>
        </p:nvSpPr>
        <p:spPr>
          <a:xfrm>
            <a:off x="7982437" y="5304570"/>
            <a:ext cx="703605" cy="463838"/>
          </a:xfrm>
          <a:custGeom>
            <a:avLst/>
            <a:gdLst>
              <a:gd name="connsiteX0" fmla="*/ 0 w 1651379"/>
              <a:gd name="connsiteY0" fmla="*/ 723331 h 1337480"/>
              <a:gd name="connsiteX1" fmla="*/ 232012 w 1651379"/>
              <a:gd name="connsiteY1" fmla="*/ 491319 h 1337480"/>
              <a:gd name="connsiteX2" fmla="*/ 614149 w 1651379"/>
              <a:gd name="connsiteY2" fmla="*/ 1037230 h 1337480"/>
              <a:gd name="connsiteX3" fmla="*/ 1651379 w 1651379"/>
              <a:gd name="connsiteY3" fmla="*/ 0 h 1337480"/>
              <a:gd name="connsiteX4" fmla="*/ 682388 w 1651379"/>
              <a:gd name="connsiteY4" fmla="*/ 1337480 h 1337480"/>
              <a:gd name="connsiteX5" fmla="*/ 0 w 1651379"/>
              <a:gd name="connsiteY5" fmla="*/ 723331 h 133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1379" h="1337480">
                <a:moveTo>
                  <a:pt x="0" y="723331"/>
                </a:moveTo>
                <a:lnTo>
                  <a:pt x="232012" y="491319"/>
                </a:lnTo>
                <a:lnTo>
                  <a:pt x="614149" y="1037230"/>
                </a:lnTo>
                <a:lnTo>
                  <a:pt x="1651379" y="0"/>
                </a:lnTo>
                <a:lnTo>
                  <a:pt x="682388" y="1337480"/>
                </a:lnTo>
                <a:lnTo>
                  <a:pt x="0" y="723331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7905882" y="5955221"/>
            <a:ext cx="912440" cy="251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/>
              <a:t>打磨外露切割面</a:t>
            </a:r>
            <a:endParaRPr lang="zh-CN" altLang="en-US" sz="12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75821" y="4286921"/>
            <a:ext cx="1511813" cy="1518944"/>
          </a:xfrm>
          <a:prstGeom prst="rect">
            <a:avLst/>
          </a:prstGeom>
        </p:spPr>
      </p:pic>
      <p:sp>
        <p:nvSpPr>
          <p:cNvPr id="26" name="圆角矩形 25"/>
          <p:cNvSpPr/>
          <p:nvPr/>
        </p:nvSpPr>
        <p:spPr>
          <a:xfrm>
            <a:off x="9559445" y="5834691"/>
            <a:ext cx="1015647" cy="5216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/>
              <a:t>打磨外露切割面用软磨片</a:t>
            </a:r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4169069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533</Words>
  <Application>Microsoft Office PowerPoint</Application>
  <PresentationFormat>宽屏</PresentationFormat>
  <Paragraphs>69</Paragraphs>
  <Slides>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1" baseType="lpstr">
      <vt:lpstr>华文宋体</vt:lpstr>
      <vt:lpstr>宋体</vt:lpstr>
      <vt:lpstr>Arial</vt:lpstr>
      <vt:lpstr>Calibri</vt:lpstr>
      <vt:lpstr>Calibri Light</vt:lpstr>
      <vt:lpstr>Times New Roman</vt:lpstr>
      <vt:lpstr>Office 主题</vt:lpstr>
      <vt:lpstr>主控项目</vt:lpstr>
      <vt:lpstr>主控项目</vt:lpstr>
      <vt:lpstr>PowerPoint 演示文稿</vt:lpstr>
      <vt:lpstr>PowerPoint 演示文稿</vt:lpstr>
    </vt:vector>
  </TitlesOfParts>
  <Company>Organization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主控项目</dc:title>
  <dc:creator>PC</dc:creator>
  <cp:lastModifiedBy>PC</cp:lastModifiedBy>
  <cp:revision>9</cp:revision>
  <dcterms:created xsi:type="dcterms:W3CDTF">2023-10-24T10:06:28Z</dcterms:created>
  <dcterms:modified xsi:type="dcterms:W3CDTF">2023-10-24T10:11:38Z</dcterms:modified>
</cp:coreProperties>
</file>