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410" r:id="rId3"/>
    <p:sldId id="411" r:id="rId4"/>
    <p:sldId id="412" r:id="rId5"/>
    <p:sldId id="413" r:id="rId6"/>
    <p:sldId id="414" r:id="rId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CDCDC"/>
    <a:srgbClr val="F0F0F0"/>
    <a:srgbClr val="E6E6E6"/>
    <a:srgbClr val="C8C8C8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99" d="100"/>
          <a:sy n="99" d="100"/>
        </p:scale>
        <p:origin x="84" y="582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viewProps" Target="viewProps.xml"/><Relationship Id="rId8" Type="http://schemas.openxmlformats.org/officeDocument/2006/relationships/presProps" Target="presProps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6" Type="http://schemas.openxmlformats.org/officeDocument/2006/relationships/tags" Target="../tags/tag56.xml"/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1198800" y="914400"/>
            <a:ext cx="9799200" cy="2570400"/>
          </a:xfrm>
        </p:spPr>
        <p:txBody>
          <a:bodyPr lIns="90000" tIns="46800" rIns="90000" bIns="46800" anchor="b" anchorCtr="0">
            <a:normAutofit/>
          </a:bodyPr>
          <a:lstStyle>
            <a:lvl1pPr algn="ctr">
              <a:defRPr sz="6000" b="1" i="0" spc="300" baseline="0">
                <a:effectLst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1198800" y="3560400"/>
            <a:ext cx="9799200" cy="1472400"/>
          </a:xfrm>
        </p:spPr>
        <p:txBody>
          <a:bodyPr lIns="90000" tIns="46800" rIns="90000" bIns="46800">
            <a:normAutofit/>
          </a:bodyPr>
          <a:lstStyle>
            <a:lvl1pPr marL="0" indent="0" algn="ctr" eaLnBrk="1" fontAlgn="auto" latinLnBrk="0" hangingPunct="1">
              <a:lnSpc>
                <a:spcPct val="110000"/>
              </a:lnSpc>
              <a:buNone/>
              <a:defRPr sz="2400" u="none" strike="noStrike" kern="1200" cap="none" spc="200" normalizeH="0" baseline="0"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08400" y="774000"/>
            <a:ext cx="10972800" cy="5482800"/>
          </a:xfrm>
        </p:spPr>
        <p:txBody>
          <a:bodyPr/>
          <a:lstStyle>
            <a:lvl1pPr marL="228600" indent="-228600" eaLnBrk="1" fontAlgn="auto" latinLnBrk="0" hangingPunct="1">
              <a:lnSpc>
                <a:spcPct val="130000"/>
              </a:lnSpc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1198800" y="2484000"/>
            <a:ext cx="9799200" cy="1018800"/>
          </a:xfrm>
        </p:spPr>
        <p:txBody>
          <a:bodyPr vert="horz" lIns="90000" tIns="46800" rIns="90000" bIns="46800" rtlCol="0" anchor="t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6000" b="1" i="0" u="none" strike="noStrike" kern="1200" cap="none" spc="300" normalizeH="0" baseline="0" noProof="1" dirty="0">
                <a:effectLst/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7" name="文本占位符 6"/>
          <p:cNvSpPr>
            <a:spLocks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1198800" y="3560400"/>
            <a:ext cx="9799200" cy="4716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lnSpc>
                <a:spcPct val="110000"/>
              </a:lnSpc>
              <a:buNone/>
              <a:defRPr sz="2400" spc="200" baseline="0"/>
            </a:lvl1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08400" y="1490400"/>
            <a:ext cx="10969200" cy="47592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kumimoji="0" lang="zh-CN" altLang="en-US" sz="18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  <a:lvl6pPr marL="2286000" indent="0">
              <a:buNone/>
              <a:defRPr/>
            </a:lvl6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2"/>
            </p:custDataLst>
          </p:nvPr>
        </p:nvSpPr>
        <p:spPr>
          <a:xfrm>
            <a:off x="1990800" y="3848400"/>
            <a:ext cx="7768800" cy="766800"/>
          </a:xfrm>
        </p:spPr>
        <p:txBody>
          <a:bodyPr lIns="90000" tIns="46800" rIns="90000" bIns="46800" anchor="b" anchorCtr="0">
            <a:normAutofit/>
          </a:bodyPr>
          <a:lstStyle>
            <a:lvl1pPr>
              <a:defRPr sz="4400" b="1" i="0" u="none" strike="noStrike" kern="1200" cap="none" spc="300" normalizeH="0" baseline="0">
                <a:effectLst/>
                <a:uFillTx/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1990800" y="4615200"/>
            <a:ext cx="7768800" cy="867600"/>
          </a:xfrm>
        </p:spPr>
        <p:txBody>
          <a:bodyPr lIns="90000" tIns="46800" rIns="90000" bIns="46800">
            <a:normAutofit/>
          </a:bodyPr>
          <a:lstStyle>
            <a:lvl1pPr marL="0" indent="0" eaLnBrk="1" fontAlgn="auto" latinLnBrk="0" hangingPunct="1">
              <a:lnSpc>
                <a:spcPct val="130000"/>
              </a:lnSpc>
              <a:buNone/>
              <a:defRPr kumimoji="0" lang="zh-CN" altLang="en-US" sz="1800" b="0" i="0" u="none" strike="noStrike" kern="1200" cap="none" spc="150" normalizeH="0" baseline="0" noProof="1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08400" y="1501200"/>
            <a:ext cx="5176800" cy="4748400"/>
          </a:xfrm>
        </p:spPr>
        <p:txBody>
          <a:bodyPr vert="horz" lIns="90000" tIns="46800" rIns="90000" bIns="4680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411600" y="1501200"/>
            <a:ext cx="5176800" cy="4748400"/>
          </a:xfrm>
        </p:spPr>
        <p:txBody>
          <a:bodyPr lIns="90000" tIns="46800" rIns="90000" bIns="46800">
            <a:normAutofit/>
          </a:bodyPr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600"/>
              </a:spcAf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tabLst>
                <a:tab pos="1609725" algn="l"/>
                <a:tab pos="1609725" algn="l"/>
                <a:tab pos="1609725" algn="l"/>
                <a:tab pos="1609725" algn="l"/>
              </a:tabLst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marL="1143000" indent="-228600" eaLnBrk="1" fontAlgn="auto" latinLnBrk="0" hangingPunct="1">
              <a:lnSpc>
                <a:spcPct val="120000"/>
              </a:lnSpc>
              <a:defRPr sz="16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marL="1600200" indent="-228600" eaLnBrk="1" fontAlgn="auto" latinLnBrk="0" hangingPunct="1">
              <a:lnSpc>
                <a:spcPct val="120000"/>
              </a:lnSpc>
              <a:defRPr sz="1400" u="none" strike="noStrike" kern="1200" cap="none" spc="150" normalizeH="0" baseline="0"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lnSpc>
                <a:spcPct val="120000"/>
              </a:lnSpc>
              <a:defRPr sz="1400" u="none" strike="noStrike" kern="1200" cap="none" spc="150" normalizeH="0">
                <a:latin typeface="Arial" panose="020B0604020202020204" pitchFamily="34" charset="0"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08400" y="1429200"/>
            <a:ext cx="5342400" cy="381600"/>
          </a:xfrm>
        </p:spPr>
        <p:txBody>
          <a:bodyPr lIns="101600" tIns="38100" rIns="76200" bIns="3810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0840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421729"/>
            <a:ext cx="5342400" cy="381600"/>
          </a:xfrm>
        </p:spPr>
        <p:txBody>
          <a:bodyPr vert="horz" lIns="101600" tIns="38100" rIns="76200" bIns="3810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kumimoji="0" lang="zh-CN" altLang="en-US" sz="2000" b="1" i="0" u="none" strike="noStrike" kern="1200" cap="none" spc="2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854000"/>
            <a:ext cx="5342400" cy="43956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600"/>
              </a:spcAft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300"/>
              </a:spcAft>
              <a:defRPr kumimoji="0" lang="zh-CN" altLang="en-US" sz="14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08400" y="608400"/>
            <a:ext cx="10969200" cy="705600"/>
          </a:xfrm>
        </p:spPr>
        <p:txBody>
          <a:bodyPr vert="horz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36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08400" y="1555200"/>
            <a:ext cx="5233077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350400" y="1555200"/>
            <a:ext cx="5227200" cy="4608000"/>
          </a:xfrm>
        </p:spPr>
        <p:txBody>
          <a:bodyPr vert="horz" lIns="90000" tIns="46800" rIns="90000" bIns="4680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+mn-ea"/>
              </a:defRPr>
            </a:lvl1pPr>
            <a:lvl2pPr marL="457200" indent="0" defTabSz="914400" eaLnBrk="1" fontAlgn="auto" latinLnBrk="0" hangingPunct="1">
              <a:buFont typeface="Arial" panose="020B0604020202020204" pitchFamily="34" charset="0"/>
              <a:buNone/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2pPr>
            <a:lvl3pPr eaLnBrk="1" fontAlgn="auto" latinLnBrk="0" hangingPunct="1">
              <a:buFont typeface="Arial" panose="020B0604020202020204" pitchFamily="34" charset="0"/>
              <a:buChar char="●"/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3pPr>
            <a:lvl4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4pPr>
            <a:lvl5pPr eaLnBrk="1" fontAlgn="auto" latinLnBrk="0" hangingPunct="1">
              <a:defRPr u="none" strike="noStrike" kern="1200" cap="none" spc="150" normalizeH="0">
                <a:uFillTx/>
                <a:latin typeface="Arial" panose="020B0604020202020204" pitchFamily="34" charset="0"/>
                <a:ea typeface="微软雅黑" panose="020B0503020204020204" pitchFamily="34" charset="-122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 hasCustomPrompt="1"/>
            <p:custDataLst>
              <p:tags r:id="rId2"/>
            </p:custDataLst>
          </p:nvPr>
        </p:nvSpPr>
        <p:spPr>
          <a:xfrm>
            <a:off x="10234800" y="914400"/>
            <a:ext cx="1044000" cy="5029200"/>
          </a:xfrm>
        </p:spPr>
        <p:txBody>
          <a:bodyPr vert="eaVert" lIns="90000" tIns="46800" rIns="90000" bIns="4680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800" b="1" i="0" u="none" strike="noStrike" kern="1200" cap="none" spc="300" normalizeH="0" baseline="0" noProof="1" dirty="0">
                <a:uFillTx/>
                <a:latin typeface="Arial" panose="020B0604020202020204" pitchFamily="34" charset="0"/>
                <a:ea typeface="微软雅黑" panose="020B0503020204020204" pitchFamily="3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914400" y="914400"/>
            <a:ext cx="9169200" cy="5029200"/>
          </a:xfrm>
        </p:spPr>
        <p:txBody>
          <a:bodyPr vert="eaVert" lIns="46800" tIns="46800" rIns="46800" bIns="46800"/>
          <a:lstStyle>
            <a:lvl1pPr marL="228600" indent="-228600" eaLnBrk="1" fontAlgn="auto" latinLnBrk="0" hangingPunct="1">
              <a:lnSpc>
                <a:spcPct val="130000"/>
              </a:lnSpc>
              <a:spcAft>
                <a:spcPts val="1000"/>
              </a:spcAft>
              <a:defRPr u="none" strike="noStrike" kern="1200" cap="none" spc="150" normalizeH="0" baseline="0">
                <a:uFillTx/>
              </a:defRPr>
            </a:lvl1pPr>
            <a:lvl2pPr marL="685800" indent="-228600" defTabSz="914400" eaLnBrk="1" fontAlgn="auto" latinLnBrk="0" hangingPunct="1">
              <a:lnSpc>
                <a:spcPct val="120000"/>
              </a:lnSpc>
              <a:spcAft>
                <a:spcPts val="600"/>
              </a:spcAft>
              <a:tabLst>
                <a:tab pos="1609725" algn="l"/>
                <a:tab pos="1609725" algn="l"/>
                <a:tab pos="1609725" algn="l"/>
                <a:tab pos="1609725" algn="l"/>
              </a:tabLst>
              <a:defRPr u="none" strike="noStrike" kern="1200" cap="none" spc="150" normalizeH="0" baseline="0">
                <a:uFillTx/>
              </a:defRPr>
            </a:lvl2pPr>
            <a:lvl3pPr marL="1143000" indent="-228600" eaLnBrk="1" fontAlgn="auto" latinLnBrk="0" hangingPunct="1">
              <a:lnSpc>
                <a:spcPct val="120000"/>
              </a:lnSpc>
              <a:spcAft>
                <a:spcPts val="600"/>
              </a:spcAft>
              <a:defRPr u="none" strike="noStrike" kern="1200" cap="none" spc="150" normalizeH="0" baseline="0">
                <a:uFillTx/>
              </a:defRPr>
            </a:lvl3pPr>
            <a:lvl4pPr marL="16002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4pPr>
            <a:lvl5pPr marL="2057400" indent="-228600" eaLnBrk="1" fontAlgn="auto" latinLnBrk="0" hangingPunct="1">
              <a:lnSpc>
                <a:spcPct val="120000"/>
              </a:lnSpc>
              <a:spcAft>
                <a:spcPts val="300"/>
              </a:spcAft>
              <a:defRPr u="none" strike="noStrike" kern="1200" cap="none" spc="150" normalizeH="0" baseline="0">
                <a:uFillTx/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8" Type="http://schemas.openxmlformats.org/officeDocument/2006/relationships/theme" Target="../theme/theme1.xml"/><Relationship Id="rId17" Type="http://schemas.openxmlformats.org/officeDocument/2006/relationships/tags" Target="../tags/tag62.xml"/><Relationship Id="rId16" Type="http://schemas.openxmlformats.org/officeDocument/2006/relationships/tags" Target="../tags/tag61.xml"/><Relationship Id="rId15" Type="http://schemas.openxmlformats.org/officeDocument/2006/relationships/tags" Target="../tags/tag60.xml"/><Relationship Id="rId14" Type="http://schemas.openxmlformats.org/officeDocument/2006/relationships/tags" Target="../tags/tag59.xml"/><Relationship Id="rId13" Type="http://schemas.openxmlformats.org/officeDocument/2006/relationships/tags" Target="../tags/tag58.xml"/><Relationship Id="rId12" Type="http://schemas.openxmlformats.org/officeDocument/2006/relationships/tags" Target="../tags/tag57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08400" y="608400"/>
            <a:ext cx="10969200" cy="705600"/>
          </a:xfrm>
          <a:prstGeom prst="rect">
            <a:avLst/>
          </a:prstGeom>
        </p:spPr>
        <p:txBody>
          <a:bodyPr vert="horz" lIns="90170" tIns="46990" rIns="90170" bIns="46990" rtlCol="0" anchor="ctr" anchorCtr="0">
            <a:norm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08400" y="1490400"/>
            <a:ext cx="10969200" cy="4759200"/>
          </a:xfrm>
          <a:prstGeom prst="rect">
            <a:avLst/>
          </a:prstGeom>
        </p:spPr>
        <p:txBody>
          <a:bodyPr vert="horz" lIns="90000" tIns="46800" rIns="90000" bIns="4680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6120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14400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877600" y="6314400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000" baseline="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微软雅黑" panose="020B0503020204020204" pitchFamily="34" charset="-122"/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  <p:custDataLst>
      <p:tags r:id="rId17"/>
    </p:custData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3600" b="1" u="none" strike="noStrike" kern="1200" cap="none" spc="3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●"/>
        <a:defRPr sz="18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tabLst>
          <a:tab pos="1609725" algn="l"/>
          <a:tab pos="1609725" algn="l"/>
          <a:tab pos="1609725" algn="l"/>
          <a:tab pos="1609725" algn="l"/>
        </a:tabLst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600"/>
        </a:spcAft>
        <a:buFont typeface="Arial" panose="020B0604020202020204" pitchFamily="34" charset="0"/>
        <a:buChar char="●"/>
        <a:defRPr sz="16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Wingdings" panose="05000000000000000000" charset="0"/>
        <a:buChar char="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20000"/>
        </a:lnSpc>
        <a:spcBef>
          <a:spcPts val="0"/>
        </a:spcBef>
        <a:spcAft>
          <a:spcPts val="300"/>
        </a:spcAft>
        <a:buFont typeface="Arial" panose="020B0604020202020204" pitchFamily="34" charset="0"/>
        <a:buChar char="•"/>
        <a:defRPr sz="1400" u="none" strike="noStrike" kern="1200" cap="none" spc="150" normalizeH="0" baseline="0">
          <a:solidFill>
            <a:schemeClr val="tx1">
              <a:lumMod val="65000"/>
              <a:lumOff val="35000"/>
            </a:schemeClr>
          </a:solidFill>
          <a:uFillTx/>
          <a:latin typeface="Arial" panose="020B0604020202020204" pitchFamily="34" charset="0"/>
          <a:ea typeface="微软雅黑" panose="020B0503020204020204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slide" Target="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31621" name="Rectangle 5"/>
          <p:cNvSpPr>
            <a:spLocks noChangeArrowheads="1"/>
          </p:cNvSpPr>
          <p:nvPr/>
        </p:nvSpPr>
        <p:spPr bwMode="blackWhite">
          <a:xfrm>
            <a:off x="1524000" y="2794000"/>
            <a:ext cx="9144000" cy="155829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>
                <a:lumMod val="85000"/>
                <a:lumOff val="15000"/>
              </a:schemeClr>
            </a:solidFill>
            <a:miter lim="800000"/>
          </a:ln>
          <a:effectLst/>
        </p:spPr>
        <p:txBody>
          <a:bodyPr wrap="square"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en-US" sz="36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第</a:t>
            </a:r>
            <a:r>
              <a:rPr lang="en-US" altLang="zh-CN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2</a:t>
            </a:r>
            <a:r>
              <a:rPr lang="zh-CN" altLang="en-US" b="1" strike="noStrike" noProof="0" smtClean="0">
                <a:ln>
                  <a:noFill/>
                </a:ln>
                <a:effectLst/>
                <a:uLnTx/>
                <a:uFillTx/>
                <a:latin typeface="Times New Roman" panose="02020603050405020304" pitchFamily="18" charset="0"/>
                <a:ea typeface="黑体" panose="02010609060101010101" pitchFamily="49" charset="-122"/>
                <a:cs typeface="+mn-cs"/>
                <a:sym typeface="+mn-ea"/>
              </a:rPr>
              <a:t>单元    总账业务</a:t>
            </a:r>
            <a:endParaRPr kumimoji="1" lang="zh-CN" altLang="en-US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75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1" lang="zh-CN" altLang="zh-CN" sz="36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2" name="Rectangle 5"/>
          <p:cNvSpPr>
            <a:spLocks noChangeArrowheads="1"/>
          </p:cNvSpPr>
          <p:nvPr/>
        </p:nvSpPr>
        <p:spPr bwMode="blackWhite">
          <a:xfrm>
            <a:off x="1524000" y="1225550"/>
            <a:ext cx="9144000" cy="156845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</a:ln>
          <a:effectLst/>
        </p:spPr>
        <p:txBody>
          <a:bodyPr>
            <a:spAutoFit/>
          </a:bodyPr>
          <a:lstStyle>
            <a:lvl1pPr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1pPr>
            <a:lvl2pPr marL="742950" indent="-28575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2pPr>
            <a:lvl3pPr marL="11430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3pPr>
            <a:lvl4pPr marL="16002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4pPr>
            <a:lvl5pPr marL="2057400" indent="-228600" eaLnBrk="0" hangingPunct="0"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360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49" charset="-122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会计电算化技能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1" lang="zh-CN" altLang="en-US" sz="4800" b="1" i="0" u="none" strike="noStrike" kern="120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  <a:t>实训教程</a:t>
            </a:r>
            <a:endParaRPr kumimoji="1" lang="zh-CN" altLang="en-US" sz="4800" b="1" i="0" u="none" strike="noStrike" kern="1200" cap="none" spc="0" normalizeH="0" baseline="0" noProof="0" smtClean="0">
              <a:ln>
                <a:noFill/>
              </a:ln>
              <a:solidFill>
                <a:srgbClr val="CC0000"/>
              </a:solidFill>
              <a:effectLst>
                <a:outerShdw blurRad="38100" dist="38100" dir="2700000" algn="tl">
                  <a:srgbClr val="C0C0C0"/>
                </a:outerShdw>
              </a:effectLst>
              <a:uLnTx/>
              <a:uFillTx/>
              <a:latin typeface="Times New Roman" panose="02020603050405020304" pitchFamily="18" charset="0"/>
              <a:ea typeface="宋体" panose="02010600030101010101" pitchFamily="2" charset="-122"/>
              <a:cs typeface="+mn-cs"/>
            </a:endParaRPr>
          </a:p>
        </p:txBody>
      </p:sp>
    </p:spTree>
    <p:custDataLst>
      <p:tags r:id="rId1"/>
    </p:custData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9697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29698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2.4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审核凭证并记账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29699" name="Rectangle 4"/>
          <p:cNvSpPr/>
          <p:nvPr/>
        </p:nvSpPr>
        <p:spPr>
          <a:xfrm>
            <a:off x="2424113" y="2269490"/>
            <a:ext cx="7381875" cy="163004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r>
              <a:rPr lang="zh-CN" altLang="en-US" sz="2000" b="1" dirty="0">
                <a:latin typeface="宋体" panose="02010600030101010101" pitchFamily="2" charset="-122"/>
                <a:ea typeface="宋体" panose="02010600030101010101" pitchFamily="2" charset="-122"/>
              </a:rPr>
              <a:t>任务导入：</a:t>
            </a:r>
            <a:endParaRPr lang="zh-CN" altLang="en-US" sz="2000" b="1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    宏信公司已经分别由出纳和会计在用友</a:t>
            </a:r>
            <a:r>
              <a:rPr lang="en-US" altLang="zh-CN" sz="2000" dirty="0">
                <a:latin typeface="宋体" panose="02010600030101010101" pitchFamily="2" charset="-122"/>
                <a:ea typeface="宋体" panose="02010600030101010101" pitchFamily="2" charset="-122"/>
              </a:rPr>
              <a:t>T3</a:t>
            </a:r>
            <a:r>
              <a:rPr lang="zh-CN" altLang="en-US" sz="2000" dirty="0">
                <a:latin typeface="宋体" panose="02010600030101010101" pitchFamily="2" charset="-122"/>
                <a:ea typeface="宋体" panose="02010600030101010101" pitchFamily="2" charset="-122"/>
              </a:rPr>
              <a:t>软件中完成了填制凭证和出纳签字的操作，现在需要了解在电算化方式下，已经填制并进行了出纳签字的凭证，还应进行哪些操作才算是完成了总账的日常业务的处理？</a:t>
            </a:r>
            <a:endParaRPr lang="zh-CN" altLang="en-US" sz="2000" dirty="0">
              <a:latin typeface="宋体" panose="02010600030101010101" pitchFamily="2" charset="-122"/>
              <a:ea typeface="宋体" panose="02010600030101010101" pitchFamily="2" charset="-122"/>
            </a:endParaRPr>
          </a:p>
        </p:txBody>
      </p:sp>
      <p:sp>
        <p:nvSpPr>
          <p:cNvPr id="29700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0721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30722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0723" name="AutoShape 9"/>
          <p:cNvSpPr/>
          <p:nvPr/>
        </p:nvSpPr>
        <p:spPr>
          <a:xfrm>
            <a:off x="2674938" y="2168525"/>
            <a:ext cx="7200900" cy="900113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4" name="Rectangle 5"/>
          <p:cNvSpPr/>
          <p:nvPr/>
        </p:nvSpPr>
        <p:spPr>
          <a:xfrm>
            <a:off x="2892425" y="3228023"/>
            <a:ext cx="6911975" cy="2306955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1.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在确认一批凭证无错误时可以单击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审核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菜单中的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成批审核凭证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功能，可以完成成批审核的操作。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2.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作废凭证不能被审核，也不能被标错。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3.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审核人和制单人不能是同一个人。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4.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凭证一经审核，不能被修改、删除，只有取消审核签字后才能进行修改或删除。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5.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已标错的凭证不能被审核，需先取消标错后才能审核。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5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0726" name="Rectangle 7"/>
          <p:cNvSpPr/>
          <p:nvPr/>
        </p:nvSpPr>
        <p:spPr>
          <a:xfrm>
            <a:off x="2855913" y="2205038"/>
            <a:ext cx="6805612" cy="70675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：审核凭证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   审核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月份填制的记账凭证。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0727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2.4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审核凭证并记账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45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31746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1747" name="AutoShape 9"/>
          <p:cNvSpPr/>
          <p:nvPr/>
        </p:nvSpPr>
        <p:spPr>
          <a:xfrm>
            <a:off x="2674938" y="2168525"/>
            <a:ext cx="7200900" cy="900113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1748" name="Rectangle 5"/>
          <p:cNvSpPr/>
          <p:nvPr/>
        </p:nvSpPr>
        <p:spPr>
          <a:xfrm>
            <a:off x="2963863" y="3532823"/>
            <a:ext cx="6372225" cy="119888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记账范围可输入数字、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－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和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“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，</a:t>
            </a:r>
            <a:r>
              <a:rPr lang="zh-CN" altLang="en-US" sz="1800" b="1" dirty="0">
                <a:latin typeface="Times New Roman" panose="02020603050405020304" pitchFamily="18" charset="0"/>
                <a:ea typeface="楷体_GB2312" pitchFamily="49" charset="-122"/>
              </a:rPr>
              <a:t>”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第一次记账时，若期初余额试算不平衡，不能记账。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上月未结账，本月不能记账。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作废凭证不需审核可直接记账。</a:t>
            </a:r>
            <a:r>
              <a:rPr lang="zh-CN" altLang="en-US" sz="1800" dirty="0">
                <a:latin typeface="楷体_GB2312" pitchFamily="49" charset="-122"/>
                <a:ea typeface="楷体_GB2312" pitchFamily="49" charset="-122"/>
              </a:rPr>
              <a:t> </a:t>
            </a:r>
            <a:endParaRPr lang="zh-CN" altLang="en-US" sz="1800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1749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1750" name="Rectangle 7"/>
          <p:cNvSpPr/>
          <p:nvPr/>
        </p:nvSpPr>
        <p:spPr>
          <a:xfrm>
            <a:off x="2855913" y="2205038"/>
            <a:ext cx="6805612" cy="70675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：记账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   将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201556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年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月份已审核过的记账凭证记账。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1751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2.4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审核凭证并记账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2769" name="Text Box 3"/>
          <p:cNvSpPr txBox="1"/>
          <p:nvPr/>
        </p:nvSpPr>
        <p:spPr>
          <a:xfrm>
            <a:off x="1919288" y="765175"/>
            <a:ext cx="8137525" cy="96901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sz="32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  <a:p>
            <a:pPr marL="342900" indent="-342900" algn="just">
              <a:spcAft>
                <a:spcPct val="20000"/>
              </a:spcAft>
              <a:buClr>
                <a:srgbClr val="FF0000"/>
              </a:buClr>
              <a:buSzPct val="120000"/>
            </a:pPr>
            <a:endParaRPr lang="en-US" altLang="zh-CN" b="1" dirty="0">
              <a:latin typeface="楷体_GB2312" pitchFamily="49" charset="-122"/>
              <a:ea typeface="黑体" panose="02010609060101010101" pitchFamily="49" charset="-122"/>
            </a:endParaRPr>
          </a:p>
        </p:txBody>
      </p:sp>
      <p:sp>
        <p:nvSpPr>
          <p:cNvPr id="32770" name="AutoShape 4">
            <a:hlinkClick r:id="rId1" action="ppaction://hlinksldjump"/>
          </p:cNvPr>
          <p:cNvSpPr/>
          <p:nvPr/>
        </p:nvSpPr>
        <p:spPr>
          <a:xfrm>
            <a:off x="9480550" y="5876925"/>
            <a:ext cx="828675" cy="361950"/>
          </a:xfrm>
          <a:prstGeom prst="actionButtonBackPrevious">
            <a:avLst/>
          </a:prstGeom>
          <a:gradFill rotWithShape="1">
            <a:gsLst>
              <a:gs pos="0">
                <a:srgbClr val="FFC89B"/>
              </a:gs>
              <a:gs pos="100000">
                <a:srgbClr val="C8C8FF"/>
              </a:gs>
            </a:gsLst>
            <a:path path="rect">
              <a:fillToRect r="100000" b="100000"/>
            </a:path>
            <a:tileRect/>
          </a:gradFill>
          <a:ln w="9525">
            <a:noFill/>
          </a:ln>
        </p:spPr>
        <p:txBody>
          <a:bodyPr wrap="none" anchor="ctr"/>
          <a:p>
            <a:endParaRPr lang="zh-CN" altLang="en-US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2771" name="AutoShape 9"/>
          <p:cNvSpPr/>
          <p:nvPr/>
        </p:nvSpPr>
        <p:spPr>
          <a:xfrm>
            <a:off x="2674938" y="2168525"/>
            <a:ext cx="7200900" cy="900113"/>
          </a:xfrm>
          <a:prstGeom prst="roundRect">
            <a:avLst>
              <a:gd name="adj" fmla="val 16667"/>
            </a:avLst>
          </a:prstGeom>
          <a:solidFill>
            <a:srgbClr val="AA71FF"/>
          </a:solidFill>
          <a:ln w="9525">
            <a:noFill/>
          </a:ln>
        </p:spPr>
        <p:txBody>
          <a:bodyPr anchor="t"/>
          <a:p>
            <a:pPr algn="just"/>
            <a:endParaRPr lang="zh-CN" altLang="en-US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772" name="Rectangle 5"/>
          <p:cNvSpPr/>
          <p:nvPr/>
        </p:nvSpPr>
        <p:spPr>
          <a:xfrm>
            <a:off x="2892425" y="3532823"/>
            <a:ext cx="6911975" cy="1198880"/>
          </a:xfrm>
          <a:prstGeom prst="rect">
            <a:avLst/>
          </a:prstGeom>
          <a:noFill/>
          <a:ln w="12700">
            <a:noFill/>
          </a:ln>
        </p:spPr>
        <p:txBody>
          <a:bodyPr anchor="ctr">
            <a:spAutoFit/>
          </a:bodyPr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【</a:t>
            </a:r>
            <a:r>
              <a:rPr lang="zh-CN" altLang="en-US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知识要点</a:t>
            </a:r>
            <a:r>
              <a:rPr lang="en-US" altLang="zh-CN" sz="1800" b="1" dirty="0">
                <a:latin typeface="黑体" panose="02010609060101010101" pitchFamily="49" charset="-122"/>
                <a:ea typeface="黑体" panose="02010609060101010101" pitchFamily="49" charset="-122"/>
              </a:rPr>
              <a:t>】</a:t>
            </a:r>
            <a:endParaRPr lang="en-US" altLang="zh-CN" sz="1800" b="1" dirty="0"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1.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只有账套主管才有权限进行恢复到记账前状态的操作。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2.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对于已结账的月份，不能恢复记账前状态。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  <a:p>
            <a:pPr defTabSz="914400">
              <a:tabLst>
                <a:tab pos="135255" algn="l"/>
                <a:tab pos="367030" algn="l"/>
                <a:tab pos="462280" algn="l"/>
              </a:tabLst>
            </a:pP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    3.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如果再按</a:t>
            </a:r>
            <a:r>
              <a:rPr lang="en-US" altLang="zh-CN" sz="1800" b="1" dirty="0">
                <a:latin typeface="楷体_GB2312" pitchFamily="49" charset="-122"/>
                <a:ea typeface="楷体_GB2312" pitchFamily="49" charset="-122"/>
              </a:rPr>
              <a:t>CTRL+H</a:t>
            </a:r>
            <a:r>
              <a:rPr lang="zh-CN" altLang="en-US" sz="1800" b="1" dirty="0">
                <a:latin typeface="楷体_GB2312" pitchFamily="49" charset="-122"/>
                <a:ea typeface="楷体_GB2312" pitchFamily="49" charset="-122"/>
              </a:rPr>
              <a:t>键，将隐藏恢复记账前状态功能。 </a:t>
            </a:r>
            <a:endParaRPr lang="zh-CN" altLang="en-US" sz="18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773" name="Rectangle 6"/>
          <p:cNvSpPr/>
          <p:nvPr/>
        </p:nvSpPr>
        <p:spPr>
          <a:xfrm>
            <a:off x="2243138" y="1591310"/>
            <a:ext cx="1459230" cy="398780"/>
          </a:xfrm>
          <a:prstGeom prst="rect">
            <a:avLst/>
          </a:prstGeom>
          <a:noFill/>
          <a:ln w="12700">
            <a:noFill/>
          </a:ln>
        </p:spPr>
        <p:txBody>
          <a:bodyPr wrap="none" anchor="ctr">
            <a:spAutoFit/>
          </a:bodyPr>
          <a:p>
            <a:pPr eaLnBrk="0" hangingPunct="0"/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【</a:t>
            </a:r>
            <a:r>
              <a:rPr lang="zh-CN" altLang="en-US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做中学</a:t>
            </a:r>
            <a:r>
              <a:rPr lang="en-US" altLang="zh-CN" sz="20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】</a:t>
            </a:r>
            <a:endParaRPr lang="en-US" altLang="zh-CN" sz="2000" b="1" dirty="0">
              <a:latin typeface="Times New Roman" panose="02020603050405020304" pitchFamily="18" charset="0"/>
              <a:ea typeface="黑体" panose="02010609060101010101" pitchFamily="49" charset="-122"/>
            </a:endParaRPr>
          </a:p>
        </p:txBody>
      </p:sp>
      <p:sp>
        <p:nvSpPr>
          <p:cNvPr id="32774" name="Rectangle 7"/>
          <p:cNvSpPr/>
          <p:nvPr/>
        </p:nvSpPr>
        <p:spPr>
          <a:xfrm>
            <a:off x="2855913" y="2205038"/>
            <a:ext cx="6805612" cy="70675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任务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3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：取消记账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  <a:p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       取消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010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账套</a:t>
            </a:r>
            <a:r>
              <a:rPr lang="en-US" altLang="zh-CN" sz="2000" b="1" dirty="0">
                <a:latin typeface="楷体_GB2312" pitchFamily="49" charset="-122"/>
                <a:ea typeface="楷体_GB2312" pitchFamily="49" charset="-122"/>
              </a:rPr>
              <a:t>1</a:t>
            </a:r>
            <a:r>
              <a:rPr lang="zh-CN" altLang="en-US" sz="2000" b="1" dirty="0">
                <a:latin typeface="楷体_GB2312" pitchFamily="49" charset="-122"/>
                <a:ea typeface="楷体_GB2312" pitchFamily="49" charset="-122"/>
              </a:rPr>
              <a:t>月份的所有记账的操作。</a:t>
            </a:r>
            <a:endParaRPr lang="zh-CN" altLang="en-US" sz="2000" b="1" dirty="0">
              <a:latin typeface="楷体_GB2312" pitchFamily="49" charset="-122"/>
              <a:ea typeface="楷体_GB2312" pitchFamily="49" charset="-122"/>
            </a:endParaRPr>
          </a:p>
        </p:txBody>
      </p:sp>
      <p:sp>
        <p:nvSpPr>
          <p:cNvPr id="32775" name="Text Box 3"/>
          <p:cNvSpPr txBox="1"/>
          <p:nvPr/>
        </p:nvSpPr>
        <p:spPr>
          <a:xfrm>
            <a:off x="1882775" y="944563"/>
            <a:ext cx="8137525" cy="58356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marL="342900" indent="-342900">
              <a:spcAft>
                <a:spcPct val="20000"/>
              </a:spcAft>
              <a:buClr>
                <a:srgbClr val="FF0000"/>
              </a:buClr>
              <a:buSzPct val="120000"/>
            </a:pPr>
            <a:r>
              <a:rPr lang="en-US" altLang="zh-CN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2.4  </a:t>
            </a:r>
            <a:r>
              <a:rPr lang="zh-CN" altLang="en-US" sz="3200" b="1" dirty="0">
                <a:latin typeface="Times New Roman" panose="02020603050405020304" pitchFamily="18" charset="0"/>
                <a:ea typeface="黑体" panose="02010609060101010101" pitchFamily="49" charset="-122"/>
              </a:rPr>
              <a:t>审核凭证并记账</a:t>
            </a:r>
            <a:endParaRPr lang="zh-CN" altLang="en-US" sz="3200" dirty="0"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</p:spTree>
  </p:cSld>
  <p:clrMapOvr>
    <a:masterClrMapping/>
  </p:clrMapOvr>
  <p:transition>
    <p:fade thruBlk="1"/>
  </p:transition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5081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TEMPLATE_THUMBS_INDEX" val="1、4、7、12、13、14、15、16、17、18、20、24、25、28、33、36、40、43、44"/>
  <p:tag name="KSO_WM_TEMPLATE_SUBCATEGORY" val="19"/>
  <p:tag name="KSO_WM_TAG_VERSION" val="1.0"/>
  <p:tag name="KSO_WM_BEAUTIFY_FLAG" val="#wm#"/>
  <p:tag name="KSO_WM_TEMPLATE_CATEGORY" val="custom"/>
  <p:tag name="KSO_WM_TEMPLATE_INDEX" val="20205081"/>
  <p:tag name="KSO_WM_TEMPLATE_MASTER_TYPE" val="0"/>
  <p:tag name="KSO_WM_TEMPLATE_COLOR_TYPE" val="1"/>
  <p:tag name="KSO_WM_UNIT_SHOW_EDIT_AREA_INDICATION" val="1"/>
</p:tagLst>
</file>

<file path=ppt/tags/tag63.xml><?xml version="1.0" encoding="utf-8"?>
<p:tagLst xmlns:p="http://schemas.openxmlformats.org/presentationml/2006/main">
  <p:tag name="KSO_WM_TEMPLATE_CATEGORY" val="custom"/>
  <p:tag name="KSO_WM_TEMPLATE_INDEX" val="2020442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新版空白演示配色">
      <a:dk1>
        <a:srgbClr val="000000"/>
      </a:dk1>
      <a:lt1>
        <a:srgbClr val="FFFFFF"/>
      </a:lt1>
      <a:dk2>
        <a:srgbClr val="0F1423"/>
      </a:dk2>
      <a:lt2>
        <a:srgbClr val="FFFFFF"/>
      </a:lt2>
      <a:accent1>
        <a:srgbClr val="6096E6"/>
      </a:accent1>
      <a:accent2>
        <a:srgbClr val="58B6E5"/>
      </a:accent2>
      <a:accent3>
        <a:srgbClr val="56CA95"/>
      </a:accent3>
      <a:accent4>
        <a:srgbClr val="FFBA55"/>
      </a:accent4>
      <a:accent5>
        <a:srgbClr val="F18870"/>
      </a:accent5>
      <a:accent6>
        <a:srgbClr val="EC5F74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626</Words>
  <Application>WPS 演示</Application>
  <PresentationFormat>宽屏</PresentationFormat>
  <Paragraphs>57</Paragraphs>
  <Slides>5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5</vt:i4>
      </vt:variant>
    </vt:vector>
  </HeadingPairs>
  <TitlesOfParts>
    <vt:vector size="17" baseType="lpstr">
      <vt:lpstr>Arial</vt:lpstr>
      <vt:lpstr>宋体</vt:lpstr>
      <vt:lpstr>Wingdings</vt:lpstr>
      <vt:lpstr>微软雅黑</vt:lpstr>
      <vt:lpstr>Wingdings</vt:lpstr>
      <vt:lpstr>Arial Unicode MS</vt:lpstr>
      <vt:lpstr>Calibri</vt:lpstr>
      <vt:lpstr>Times New Roman</vt:lpstr>
      <vt:lpstr>黑体</vt:lpstr>
      <vt:lpstr>楷体_GB2312</vt:lpstr>
      <vt:lpstr>新宋体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空白演示</dc:title>
  <dc:creator>Administrator</dc:creator>
  <cp:lastModifiedBy>海英</cp:lastModifiedBy>
  <cp:revision>150</cp:revision>
  <dcterms:created xsi:type="dcterms:W3CDTF">2019-06-19T02:08:00Z</dcterms:created>
  <dcterms:modified xsi:type="dcterms:W3CDTF">2021-01-10T07:02:54Z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2052-11.1.0.10228</vt:lpwstr>
  </property>
</Properties>
</file>