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10" r:id="rId3"/>
    <p:sldId id="411" r:id="rId4"/>
    <p:sldId id="412" r:id="rId5"/>
    <p:sldId id="413" r:id="rId6"/>
    <p:sldId id="414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defRPr u="none" strike="noStrike" kern="1200" cap="none" spc="150" normalizeH="0" baseline="0"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kumimoji="0" lang="zh-CN" altLang="en-US" sz="18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defRPr sz="1600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defRPr sz="1600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defRPr sz="1400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kumimoji="0" lang="zh-CN" altLang="en-US" sz="2000" b="1" i="0" u="none" strike="noStrike" kern="1200" cap="none" spc="2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defRPr u="none" strike="noStrike" kern="1200" cap="none" spc="150" normalizeH="0" baseline="0"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defRPr u="none" strike="noStrike" kern="1200" cap="none" spc="150" normalizeH="0" baseline="0"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31621" name="Rectangle 5"/>
          <p:cNvSpPr>
            <a:spLocks noChangeArrowheads="1"/>
          </p:cNvSpPr>
          <p:nvPr/>
        </p:nvSpPr>
        <p:spPr bwMode="blackWhite">
          <a:xfrm>
            <a:off x="1524000" y="2794000"/>
            <a:ext cx="9144000" cy="15582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>
                <a:lumMod val="85000"/>
                <a:lumOff val="15000"/>
              </a:schemeClr>
            </a:solidFill>
            <a:miter lim="800000"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3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b="1" strike="noStrike" noProof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  <a:sym typeface="+mn-ea"/>
              </a:rPr>
              <a:t>第</a:t>
            </a:r>
            <a:r>
              <a:rPr lang="en-US" altLang="zh-CN" b="1" strike="noStrike" noProof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  <a:sym typeface="+mn-ea"/>
              </a:rPr>
              <a:t>2</a:t>
            </a:r>
            <a:r>
              <a:rPr lang="zh-CN" altLang="en-US" b="1" strike="noStrike" noProof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  <a:sym typeface="+mn-ea"/>
              </a:rPr>
              <a:t>单元    总账业务</a:t>
            </a:r>
            <a:endParaRPr kumimoji="1" lang="zh-CN" altLang="en-US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zh-CN" sz="3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blackWhite">
          <a:xfrm>
            <a:off x="1524000" y="1225550"/>
            <a:ext cx="9144000" cy="1568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</a:ln>
          <a:effectLst/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会计电算化技能</a:t>
            </a:r>
            <a:endParaRPr kumimoji="1" lang="zh-CN" altLang="en-US" sz="4800" b="1" i="0" u="none" strike="noStrike" kern="1200" cap="none" spc="0" normalizeH="0" baseline="0" noProof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实训教程</a:t>
            </a:r>
            <a:endParaRPr kumimoji="1" lang="zh-CN" altLang="en-US" sz="4800" b="1" i="0" u="none" strike="noStrike" kern="1200" cap="none" spc="0" normalizeH="0" baseline="0" noProof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7" name="Text Box 3"/>
          <p:cNvSpPr txBox="1"/>
          <p:nvPr/>
        </p:nvSpPr>
        <p:spPr>
          <a:xfrm>
            <a:off x="1919288" y="765175"/>
            <a:ext cx="8137525" cy="9690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</a:pPr>
            <a:endParaRPr lang="en-US" altLang="zh-CN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 algn="just">
              <a:spcAft>
                <a:spcPct val="20000"/>
              </a:spcAft>
              <a:buClr>
                <a:srgbClr val="FF0000"/>
              </a:buClr>
              <a:buSzPct val="120000"/>
            </a:pPr>
            <a:endParaRPr lang="en-US" altLang="zh-CN" b="1" dirty="0">
              <a:latin typeface="楷体_GB2312" pitchFamily="49" charset="-122"/>
              <a:ea typeface="黑体" panose="02010609060101010101" pitchFamily="49" charset="-122"/>
            </a:endParaRPr>
          </a:p>
        </p:txBody>
      </p:sp>
      <p:sp>
        <p:nvSpPr>
          <p:cNvPr id="29698" name="Text Box 3"/>
          <p:cNvSpPr txBox="1"/>
          <p:nvPr/>
        </p:nvSpPr>
        <p:spPr>
          <a:xfrm>
            <a:off x="1882775" y="944563"/>
            <a:ext cx="8137525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2.4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审核凭证并记账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699" name="Rectangle 4"/>
          <p:cNvSpPr/>
          <p:nvPr/>
        </p:nvSpPr>
        <p:spPr>
          <a:xfrm>
            <a:off x="2424113" y="2269490"/>
            <a:ext cx="7381875" cy="1630045"/>
          </a:xfrm>
          <a:prstGeom prst="rect">
            <a:avLst/>
          </a:prstGeom>
          <a:noFill/>
          <a:ln w="12700">
            <a:noFill/>
          </a:ln>
        </p:spPr>
        <p:txBody>
          <a:bodyPr anchor="ctr">
            <a:spAutoFit/>
          </a:bodyPr>
          <a:p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任务导入：</a:t>
            </a:r>
            <a:endParaRPr lang="zh-CN" altLang="en-US" sz="20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    宏信公司已经分别由出纳和会计在用友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T3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软件中完成了填制凭证和出纳签字的操作，现在需要了解在电算化方式下，已经填制并进行了出纳签字的凭证，还应进行哪些操作才算是完成了总账的日常业务的处理？</a:t>
            </a:r>
            <a:endParaRPr lang="zh-CN" altLang="en-US" sz="2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9700" name="AutoShape 4">
            <a:hlinkClick r:id="rId1" action="ppaction://hlinksldjump"/>
          </p:cNvPr>
          <p:cNvSpPr/>
          <p:nvPr/>
        </p:nvSpPr>
        <p:spPr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  <a:tileRect/>
          </a:gradFill>
          <a:ln w="9525">
            <a:noFill/>
          </a:ln>
        </p:spPr>
        <p:txBody>
          <a:bodyPr wrap="none" anchor="ctr"/>
          <a:p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1" name="Text Box 3"/>
          <p:cNvSpPr txBox="1"/>
          <p:nvPr/>
        </p:nvSpPr>
        <p:spPr>
          <a:xfrm>
            <a:off x="1919288" y="765175"/>
            <a:ext cx="8137525" cy="9690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</a:pPr>
            <a:endParaRPr lang="en-US" altLang="zh-CN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 algn="just">
              <a:spcAft>
                <a:spcPct val="20000"/>
              </a:spcAft>
              <a:buClr>
                <a:srgbClr val="FF0000"/>
              </a:buClr>
              <a:buSzPct val="120000"/>
            </a:pPr>
            <a:endParaRPr lang="en-US" altLang="zh-CN" b="1" dirty="0">
              <a:latin typeface="楷体_GB2312" pitchFamily="49" charset="-122"/>
              <a:ea typeface="黑体" panose="02010609060101010101" pitchFamily="49" charset="-122"/>
            </a:endParaRPr>
          </a:p>
        </p:txBody>
      </p:sp>
      <p:sp>
        <p:nvSpPr>
          <p:cNvPr id="30722" name="AutoShape 4">
            <a:hlinkClick r:id="rId1" action="ppaction://hlinksldjump"/>
          </p:cNvPr>
          <p:cNvSpPr/>
          <p:nvPr/>
        </p:nvSpPr>
        <p:spPr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  <a:tileRect/>
          </a:gradFill>
          <a:ln w="9525">
            <a:noFill/>
          </a:ln>
        </p:spPr>
        <p:txBody>
          <a:bodyPr wrap="none" anchor="ctr"/>
          <a:p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0723" name="AutoShape 9"/>
          <p:cNvSpPr/>
          <p:nvPr/>
        </p:nvSpPr>
        <p:spPr>
          <a:xfrm>
            <a:off x="2674938" y="2168525"/>
            <a:ext cx="7200900" cy="900113"/>
          </a:xfrm>
          <a:prstGeom prst="roundRect">
            <a:avLst>
              <a:gd name="adj" fmla="val 16667"/>
            </a:avLst>
          </a:prstGeom>
          <a:solidFill>
            <a:srgbClr val="AA71FF"/>
          </a:solidFill>
          <a:ln w="9525">
            <a:noFill/>
          </a:ln>
        </p:spPr>
        <p:txBody>
          <a:bodyPr anchor="t"/>
          <a:p>
            <a:pPr algn="just"/>
            <a:endParaRPr lang="zh-CN" altLang="en-US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724" name="Rectangle 5"/>
          <p:cNvSpPr/>
          <p:nvPr/>
        </p:nvSpPr>
        <p:spPr>
          <a:xfrm>
            <a:off x="2892425" y="3228023"/>
            <a:ext cx="6911975" cy="2306955"/>
          </a:xfrm>
          <a:prstGeom prst="rect">
            <a:avLst/>
          </a:prstGeom>
          <a:noFill/>
          <a:ln w="12700">
            <a:noFill/>
          </a:ln>
        </p:spPr>
        <p:txBody>
          <a:bodyPr anchor="ctr">
            <a:spAutoFit/>
          </a:bodyPr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en-US" altLang="zh-CN" sz="1800" b="1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18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知识要点</a:t>
            </a:r>
            <a:r>
              <a:rPr lang="en-US" altLang="zh-CN" sz="1800" b="1" dirty="0"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en-US" altLang="zh-CN" sz="1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    1.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在确认一批凭证无错误时可以单击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审核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菜单中的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成批审核凭证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功能，可以完成成批审核的操作。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    2.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作废凭证不能被审核，也不能被标错。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    3.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审核人和制单人不能是同一个人。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    4.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凭证一经审核，不能被修改、删除，只有取消审核签字后才能进行修改或删除。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    5.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已标错的凭证不能被审核，需先取消标错后才能审核。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725" name="Rectangle 6"/>
          <p:cNvSpPr/>
          <p:nvPr/>
        </p:nvSpPr>
        <p:spPr>
          <a:xfrm>
            <a:off x="2243138" y="1591310"/>
            <a:ext cx="1459230" cy="398780"/>
          </a:xfrm>
          <a:prstGeom prst="rect">
            <a:avLst/>
          </a:prstGeom>
          <a:noFill/>
          <a:ln w="12700">
            <a:noFill/>
          </a:ln>
        </p:spPr>
        <p:txBody>
          <a:bodyPr wrap="none" anchor="ctr">
            <a:spAutoFit/>
          </a:bodyPr>
          <a:p>
            <a:pPr eaLnBrk="0" hangingPunct="0"/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做中学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endParaRPr lang="en-US" altLang="zh-CN" sz="2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0726" name="Rectangle 7"/>
          <p:cNvSpPr/>
          <p:nvPr/>
        </p:nvSpPr>
        <p:spPr>
          <a:xfrm>
            <a:off x="2855913" y="2205038"/>
            <a:ext cx="6805612" cy="706755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任务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：审核凭证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       审核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月份填制的记账凭证。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727" name="Text Box 3"/>
          <p:cNvSpPr txBox="1"/>
          <p:nvPr/>
        </p:nvSpPr>
        <p:spPr>
          <a:xfrm>
            <a:off x="1882775" y="944563"/>
            <a:ext cx="8137525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2.4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审核凭证并记账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5" name="Text Box 3"/>
          <p:cNvSpPr txBox="1"/>
          <p:nvPr/>
        </p:nvSpPr>
        <p:spPr>
          <a:xfrm>
            <a:off x="1919288" y="765175"/>
            <a:ext cx="8137525" cy="9690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</a:pPr>
            <a:endParaRPr lang="en-US" altLang="zh-CN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 algn="just">
              <a:spcAft>
                <a:spcPct val="20000"/>
              </a:spcAft>
              <a:buClr>
                <a:srgbClr val="FF0000"/>
              </a:buClr>
              <a:buSzPct val="120000"/>
            </a:pPr>
            <a:endParaRPr lang="en-US" altLang="zh-CN" b="1" dirty="0">
              <a:latin typeface="楷体_GB2312" pitchFamily="49" charset="-122"/>
              <a:ea typeface="黑体" panose="02010609060101010101" pitchFamily="49" charset="-122"/>
            </a:endParaRPr>
          </a:p>
        </p:txBody>
      </p:sp>
      <p:sp>
        <p:nvSpPr>
          <p:cNvPr id="31746" name="AutoShape 4">
            <a:hlinkClick r:id="rId1" action="ppaction://hlinksldjump"/>
          </p:cNvPr>
          <p:cNvSpPr/>
          <p:nvPr/>
        </p:nvSpPr>
        <p:spPr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  <a:tileRect/>
          </a:gradFill>
          <a:ln w="9525">
            <a:noFill/>
          </a:ln>
        </p:spPr>
        <p:txBody>
          <a:bodyPr wrap="none" anchor="ctr"/>
          <a:p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1747" name="AutoShape 9"/>
          <p:cNvSpPr/>
          <p:nvPr/>
        </p:nvSpPr>
        <p:spPr>
          <a:xfrm>
            <a:off x="2674938" y="2168525"/>
            <a:ext cx="7200900" cy="900113"/>
          </a:xfrm>
          <a:prstGeom prst="roundRect">
            <a:avLst>
              <a:gd name="adj" fmla="val 16667"/>
            </a:avLst>
          </a:prstGeom>
          <a:solidFill>
            <a:srgbClr val="AA71FF"/>
          </a:solidFill>
          <a:ln w="9525">
            <a:noFill/>
          </a:ln>
        </p:spPr>
        <p:txBody>
          <a:bodyPr anchor="t"/>
          <a:p>
            <a:pPr algn="just"/>
            <a:endParaRPr lang="zh-CN" altLang="en-US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1748" name="Rectangle 5"/>
          <p:cNvSpPr/>
          <p:nvPr/>
        </p:nvSpPr>
        <p:spPr>
          <a:xfrm>
            <a:off x="2963863" y="3532823"/>
            <a:ext cx="6372225" cy="1198880"/>
          </a:xfrm>
          <a:prstGeom prst="rect">
            <a:avLst/>
          </a:prstGeom>
          <a:noFill/>
          <a:ln w="12700">
            <a:noFill/>
          </a:ln>
        </p:spPr>
        <p:txBody>
          <a:bodyPr anchor="ctr">
            <a:spAutoFit/>
          </a:bodyPr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记账范围可输入数字、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和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第一次记账时，若期初余额试算不平衡，不能记账。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上月未结账，本月不能记账。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作废凭证不需审核可直接记账。</a:t>
            </a:r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 </a:t>
            </a:r>
            <a:endParaRPr lang="zh-CN" altLang="en-US" sz="18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1749" name="Rectangle 6"/>
          <p:cNvSpPr/>
          <p:nvPr/>
        </p:nvSpPr>
        <p:spPr>
          <a:xfrm>
            <a:off x="2243138" y="1591310"/>
            <a:ext cx="1459230" cy="398780"/>
          </a:xfrm>
          <a:prstGeom prst="rect">
            <a:avLst/>
          </a:prstGeom>
          <a:noFill/>
          <a:ln w="12700">
            <a:noFill/>
          </a:ln>
        </p:spPr>
        <p:txBody>
          <a:bodyPr wrap="none" anchor="ctr">
            <a:spAutoFit/>
          </a:bodyPr>
          <a:p>
            <a:pPr eaLnBrk="0" hangingPunct="0"/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做中学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endParaRPr lang="en-US" altLang="zh-CN" sz="2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1750" name="Rectangle 7"/>
          <p:cNvSpPr/>
          <p:nvPr/>
        </p:nvSpPr>
        <p:spPr>
          <a:xfrm>
            <a:off x="2855913" y="2205038"/>
            <a:ext cx="6805612" cy="706755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任务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：记账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       将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201556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年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月份已审核过的记账凭证记账。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1751" name="Text Box 3"/>
          <p:cNvSpPr txBox="1"/>
          <p:nvPr/>
        </p:nvSpPr>
        <p:spPr>
          <a:xfrm>
            <a:off x="1882775" y="944563"/>
            <a:ext cx="8137525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2.4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审核凭证并记账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69" name="Text Box 3"/>
          <p:cNvSpPr txBox="1"/>
          <p:nvPr/>
        </p:nvSpPr>
        <p:spPr>
          <a:xfrm>
            <a:off x="1919288" y="765175"/>
            <a:ext cx="8137525" cy="9690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</a:pPr>
            <a:endParaRPr lang="en-US" altLang="zh-CN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 algn="just">
              <a:spcAft>
                <a:spcPct val="20000"/>
              </a:spcAft>
              <a:buClr>
                <a:srgbClr val="FF0000"/>
              </a:buClr>
              <a:buSzPct val="120000"/>
            </a:pPr>
            <a:endParaRPr lang="en-US" altLang="zh-CN" b="1" dirty="0">
              <a:latin typeface="楷体_GB2312" pitchFamily="49" charset="-122"/>
              <a:ea typeface="黑体" panose="02010609060101010101" pitchFamily="49" charset="-122"/>
            </a:endParaRPr>
          </a:p>
        </p:txBody>
      </p:sp>
      <p:sp>
        <p:nvSpPr>
          <p:cNvPr id="32770" name="AutoShape 4">
            <a:hlinkClick r:id="rId1" action="ppaction://hlinksldjump"/>
          </p:cNvPr>
          <p:cNvSpPr/>
          <p:nvPr/>
        </p:nvSpPr>
        <p:spPr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  <a:tileRect/>
          </a:gradFill>
          <a:ln w="9525">
            <a:noFill/>
          </a:ln>
        </p:spPr>
        <p:txBody>
          <a:bodyPr wrap="none" anchor="ctr"/>
          <a:p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2771" name="AutoShape 9"/>
          <p:cNvSpPr/>
          <p:nvPr/>
        </p:nvSpPr>
        <p:spPr>
          <a:xfrm>
            <a:off x="2674938" y="2168525"/>
            <a:ext cx="7200900" cy="900113"/>
          </a:xfrm>
          <a:prstGeom prst="roundRect">
            <a:avLst>
              <a:gd name="adj" fmla="val 16667"/>
            </a:avLst>
          </a:prstGeom>
          <a:solidFill>
            <a:srgbClr val="AA71FF"/>
          </a:solidFill>
          <a:ln w="9525">
            <a:noFill/>
          </a:ln>
        </p:spPr>
        <p:txBody>
          <a:bodyPr anchor="t"/>
          <a:p>
            <a:pPr algn="just"/>
            <a:endParaRPr lang="zh-CN" altLang="en-US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2772" name="Rectangle 5"/>
          <p:cNvSpPr/>
          <p:nvPr/>
        </p:nvSpPr>
        <p:spPr>
          <a:xfrm>
            <a:off x="2892425" y="3532823"/>
            <a:ext cx="6911975" cy="1198880"/>
          </a:xfrm>
          <a:prstGeom prst="rect">
            <a:avLst/>
          </a:prstGeom>
          <a:noFill/>
          <a:ln w="12700">
            <a:noFill/>
          </a:ln>
        </p:spPr>
        <p:txBody>
          <a:bodyPr anchor="ctr">
            <a:spAutoFit/>
          </a:bodyPr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en-US" altLang="zh-CN" sz="1800" b="1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18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知识要点</a:t>
            </a:r>
            <a:r>
              <a:rPr lang="en-US" altLang="zh-CN" sz="1800" b="1" dirty="0"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en-US" altLang="zh-CN" sz="1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    1.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只有账套主管才有权限进行恢复到记账前状态的操作。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    2.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对于已结账的月份，不能恢复记账前状态。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    3.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如果再按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CTRL+H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键，将隐藏恢复记账前状态功能。 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2773" name="Rectangle 6"/>
          <p:cNvSpPr/>
          <p:nvPr/>
        </p:nvSpPr>
        <p:spPr>
          <a:xfrm>
            <a:off x="2243138" y="1591310"/>
            <a:ext cx="1459230" cy="398780"/>
          </a:xfrm>
          <a:prstGeom prst="rect">
            <a:avLst/>
          </a:prstGeom>
          <a:noFill/>
          <a:ln w="12700">
            <a:noFill/>
          </a:ln>
        </p:spPr>
        <p:txBody>
          <a:bodyPr wrap="none" anchor="ctr">
            <a:spAutoFit/>
          </a:bodyPr>
          <a:p>
            <a:pPr eaLnBrk="0" hangingPunct="0"/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做中学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endParaRPr lang="en-US" altLang="zh-CN" sz="2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2774" name="Rectangle 7"/>
          <p:cNvSpPr/>
          <p:nvPr/>
        </p:nvSpPr>
        <p:spPr>
          <a:xfrm>
            <a:off x="2855913" y="2205038"/>
            <a:ext cx="6805612" cy="706755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任务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：取消记账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       取消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010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账套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月份的所有记账的操作。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2775" name="Text Box 3"/>
          <p:cNvSpPr txBox="1"/>
          <p:nvPr/>
        </p:nvSpPr>
        <p:spPr>
          <a:xfrm>
            <a:off x="1882775" y="944563"/>
            <a:ext cx="8137525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2.4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审核凭证并记账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fade thruBlk="1"/>
  </p:transition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TEMPLATE_CATEGORY" val="custom"/>
  <p:tag name="KSO_WM_TEMPLATE_INDEX" val="2020442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626</Words>
  <Application>WPS 演示</Application>
  <PresentationFormat>宽屏</PresentationFormat>
  <Paragraphs>57</Paragraphs>
  <Slides>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7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Times New Roman</vt:lpstr>
      <vt:lpstr>黑体</vt:lpstr>
      <vt:lpstr>楷体_GB2312</vt:lpstr>
      <vt:lpstr>新宋体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Administrator</dc:creator>
  <cp:lastModifiedBy>海英</cp:lastModifiedBy>
  <cp:revision>150</cp:revision>
  <dcterms:created xsi:type="dcterms:W3CDTF">2019-06-19T02:08:00Z</dcterms:created>
  <dcterms:modified xsi:type="dcterms:W3CDTF">2021-01-10T07:02:54Z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2052-11.1.0.10228</vt:lpwstr>
  </property>
</Properties>
</file>