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05" r:id="rId2"/>
    <p:sldId id="306" r:id="rId3"/>
    <p:sldId id="307" r:id="rId4"/>
    <p:sldId id="308" r:id="rId5"/>
    <p:sldId id="309" r:id="rId6"/>
    <p:sldId id="310" r:id="rId7"/>
    <p:sldId id="311" r:id="rId8"/>
    <p:sldId id="312"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6" autoAdjust="0"/>
    <p:restoredTop sz="94660"/>
  </p:normalViewPr>
  <p:slideViewPr>
    <p:cSldViewPr snapToGrid="0">
      <p:cViewPr varScale="1">
        <p:scale>
          <a:sx n="74" d="100"/>
          <a:sy n="74" d="100"/>
        </p:scale>
        <p:origin x="72"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35E1D7-2867-4B92-B51C-E7FDBE12C0F2}" type="datetimeFigureOut">
              <a:rPr lang="zh-CN" altLang="en-US" smtClean="0"/>
              <a:t>2023/10/24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71F1F2-D919-4A02-B504-95DB93361006}" type="slidenum">
              <a:rPr lang="zh-CN" altLang="en-US" smtClean="0"/>
              <a:t>‹#›</a:t>
            </a:fld>
            <a:endParaRPr lang="zh-CN" altLang="en-US"/>
          </a:p>
        </p:txBody>
      </p:sp>
    </p:spTree>
    <p:extLst>
      <p:ext uri="{BB962C8B-B14F-4D97-AF65-F5344CB8AC3E}">
        <p14:creationId xmlns:p14="http://schemas.microsoft.com/office/powerpoint/2010/main" val="3612021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2607395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3069253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2735871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2182037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2042076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1164795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3626747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1140174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120569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412153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283683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936875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524000" y="2593977"/>
            <a:ext cx="9144000" cy="16557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5" name="矩形 4"/>
          <p:cNvSpPr/>
          <p:nvPr/>
        </p:nvSpPr>
        <p:spPr>
          <a:xfrm>
            <a:off x="1524000" y="4186238"/>
            <a:ext cx="9144000" cy="22225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32771" name="Rectangle 20"/>
          <p:cNvSpPr>
            <a:spLocks noChangeArrowheads="1"/>
          </p:cNvSpPr>
          <p:nvPr/>
        </p:nvSpPr>
        <p:spPr bwMode="auto">
          <a:xfrm>
            <a:off x="1524000" y="3068638"/>
            <a:ext cx="9144000" cy="577850"/>
          </a:xfrm>
          <a:prstGeom prst="rect">
            <a:avLst/>
          </a:prstGeom>
          <a:noFill/>
          <a:ln w="9525">
            <a:noFill/>
            <a:miter lim="800000"/>
          </a:ln>
        </p:spPr>
        <p:txBody>
          <a:bodyPr wrap="none" anchor="ctr"/>
          <a:lstStyle/>
          <a:p>
            <a:pPr algn="ctr" fontAlgn="base">
              <a:spcBef>
                <a:spcPct val="0"/>
              </a:spcBef>
              <a:spcAft>
                <a:spcPct val="0"/>
              </a:spcAft>
            </a:pPr>
            <a:r>
              <a:rPr lang="zh-CN" altLang="en-US" sz="3600">
                <a:solidFill>
                  <a:prstClr val="white"/>
                </a:solidFill>
                <a:latin typeface="Arial" pitchFamily="34" charset="0"/>
                <a:ea typeface="华文新魏" pitchFamily="2" charset="-122"/>
                <a:cs typeface="华文新魏" pitchFamily="2" charset="-122"/>
              </a:rPr>
              <a:t>五、临时用电管理</a:t>
            </a:r>
            <a:endParaRPr lang="zh-CN" altLang="en-US" sz="3600" b="1">
              <a:solidFill>
                <a:srgbClr val="FF0000"/>
              </a:solidFill>
              <a:latin typeface="Arial" pitchFamily="34" charset="0"/>
              <a:ea typeface="黑体" pitchFamily="2" charset="-122"/>
            </a:endParaRPr>
          </a:p>
        </p:txBody>
      </p:sp>
      <p:sp>
        <p:nvSpPr>
          <p:cNvPr id="6" name="文本框 5"/>
          <p:cNvSpPr txBox="1"/>
          <p:nvPr/>
        </p:nvSpPr>
        <p:spPr>
          <a:xfrm>
            <a:off x="7956551" y="5869305"/>
            <a:ext cx="184731" cy="369332"/>
          </a:xfrm>
          <a:prstGeom prst="rect">
            <a:avLst/>
          </a:prstGeom>
          <a:noFill/>
        </p:spPr>
        <p:txBody>
          <a:bodyPr wrap="none" rtlCol="0" anchor="t">
            <a:spAutoFit/>
          </a:bodyPr>
          <a:lstStyle/>
          <a:p>
            <a:pPr fontAlgn="base">
              <a:spcBef>
                <a:spcPct val="0"/>
              </a:spcBef>
              <a:spcAft>
                <a:spcPct val="0"/>
              </a:spcAft>
            </a:pPr>
            <a:endParaRPr lang="zh-CN" altLang="en-US" b="1">
              <a:solidFill>
                <a:srgbClr val="012E57"/>
              </a:solidFill>
              <a:latin typeface="宋体" pitchFamily="2" charset="-122"/>
              <a:sym typeface="+mn-ea"/>
            </a:endParaRPr>
          </a:p>
        </p:txBody>
      </p:sp>
      <p:cxnSp>
        <p:nvCxnSpPr>
          <p:cNvPr id="10" name="直接连接符 9"/>
          <p:cNvCxnSpPr/>
          <p:nvPr/>
        </p:nvCxnSpPr>
        <p:spPr>
          <a:xfrm flipH="1" flipV="1">
            <a:off x="1524002" y="1058547"/>
            <a:ext cx="1979710" cy="12461"/>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1614171" y="701675"/>
            <a:ext cx="184731" cy="369332"/>
          </a:xfrm>
          <a:prstGeom prst="rect">
            <a:avLst/>
          </a:prstGeom>
          <a:noFill/>
        </p:spPr>
        <p:txBody>
          <a:bodyPr wrap="none" rtlCol="0" anchor="t">
            <a:spAutoFit/>
            <a:scene3d>
              <a:camera prst="orthographicFront"/>
              <a:lightRig rig="threePt" dir="t"/>
            </a:scene3d>
          </a:bodyPr>
          <a:lstStyle/>
          <a:p>
            <a:pPr fontAlgn="base">
              <a:spcBef>
                <a:spcPct val="0"/>
              </a:spcBef>
              <a:spcAft>
                <a:spcPct val="0"/>
              </a:spcAft>
              <a:defRPr/>
            </a:pPr>
            <a:endParaRPr lang="zh-CN" altLang="en-US" b="1">
              <a:solidFill>
                <a:prstClr val="black"/>
              </a:solidFill>
              <a:effectLst>
                <a:outerShdw blurRad="38100" dist="19050" dir="2700000" algn="tl" rotWithShape="0">
                  <a:prstClr val="black">
                    <a:alpha val="40000"/>
                  </a:prstClr>
                </a:outerShdw>
              </a:effectLst>
              <a:latin typeface="宋体" pitchFamily="2" charset="-122"/>
              <a:cs typeface="Arial" pitchFamily="34" charset="0"/>
              <a:sym typeface="+mn-ea"/>
            </a:endParaRPr>
          </a:p>
        </p:txBody>
      </p:sp>
    </p:spTree>
    <p:extLst>
      <p:ext uri="{BB962C8B-B14F-4D97-AF65-F5344CB8AC3E}">
        <p14:creationId xmlns:p14="http://schemas.microsoft.com/office/powerpoint/2010/main" val="38526425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3" name="Picture 5" descr="E:\IMG_0113.JPG"/>
          <p:cNvPicPr>
            <a:picLocks noChangeAspect="1" noChangeArrowheads="1"/>
          </p:cNvPicPr>
          <p:nvPr/>
        </p:nvPicPr>
        <p:blipFill>
          <a:blip r:embed="rId2"/>
          <a:stretch>
            <a:fillRect/>
          </a:stretch>
        </p:blipFill>
        <p:spPr bwMode="auto">
          <a:xfrm>
            <a:off x="1919288" y="1412877"/>
            <a:ext cx="2678112" cy="3571875"/>
          </a:xfrm>
          <a:prstGeom prst="rect">
            <a:avLst/>
          </a:prstGeom>
          <a:noFill/>
          <a:ln w="9525">
            <a:noFill/>
            <a:miter lim="800000"/>
          </a:ln>
        </p:spPr>
      </p:pic>
      <p:sp>
        <p:nvSpPr>
          <p:cNvPr id="64514" name="TextBox 3"/>
          <p:cNvSpPr txBox="1">
            <a:spLocks noChangeArrowheads="1"/>
          </p:cNvSpPr>
          <p:nvPr/>
        </p:nvSpPr>
        <p:spPr bwMode="auto">
          <a:xfrm>
            <a:off x="2024063" y="5143500"/>
            <a:ext cx="3186112" cy="369888"/>
          </a:xfrm>
          <a:prstGeom prst="rect">
            <a:avLst/>
          </a:prstGeom>
          <a:noFill/>
          <a:ln w="9525">
            <a:noFill/>
            <a:miter lim="800000"/>
          </a:ln>
        </p:spPr>
        <p:txBody>
          <a:bodyPr wrap="none">
            <a:spAutoFit/>
          </a:bodyPr>
          <a:lstStyle/>
          <a:p>
            <a:pPr fontAlgn="base">
              <a:spcBef>
                <a:spcPct val="0"/>
              </a:spcBef>
              <a:spcAft>
                <a:spcPct val="0"/>
              </a:spcAft>
            </a:pPr>
            <a:r>
              <a:rPr lang="zh-CN" altLang="en-US" b="1">
                <a:solidFill>
                  <a:prstClr val="black"/>
                </a:solidFill>
                <a:latin typeface="宋体" pitchFamily="2" charset="-122"/>
              </a:rPr>
              <a:t>施工现场电箱电缆悬挂绝缘勾</a:t>
            </a:r>
          </a:p>
        </p:txBody>
      </p:sp>
      <p:sp>
        <p:nvSpPr>
          <p:cNvPr id="64516"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pic>
        <p:nvPicPr>
          <p:cNvPr id="62469" name="Picture 5" descr="http://img4.jiuxing.com/21284/Ware_Picture/400/d734047410abb17fa2261d51cd4de556.jpg"/>
          <p:cNvPicPr>
            <a:picLocks noChangeAspect="1" noChangeArrowheads="1"/>
          </p:cNvPicPr>
          <p:nvPr/>
        </p:nvPicPr>
        <p:blipFill>
          <a:blip r:embed="rId3"/>
          <a:stretch>
            <a:fillRect/>
          </a:stretch>
        </p:blipFill>
        <p:spPr bwMode="auto">
          <a:xfrm>
            <a:off x="5016502" y="1484313"/>
            <a:ext cx="2786063" cy="27860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圆角矩形 13"/>
          <p:cNvSpPr/>
          <p:nvPr/>
        </p:nvSpPr>
        <p:spPr>
          <a:xfrm>
            <a:off x="8024815" y="1571625"/>
            <a:ext cx="2428875"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zh-CN" altLang="en-US" b="1">
                <a:solidFill>
                  <a:prstClr val="white"/>
                </a:solidFill>
              </a:rPr>
              <a:t>临时照明采用</a:t>
            </a:r>
            <a:r>
              <a:rPr lang="en-US" altLang="zh-CN" b="1">
                <a:solidFill>
                  <a:prstClr val="white"/>
                </a:solidFill>
              </a:rPr>
              <a:t>LED</a:t>
            </a:r>
            <a:r>
              <a:rPr lang="zh-CN" altLang="en-US" b="1">
                <a:solidFill>
                  <a:prstClr val="white"/>
                </a:solidFill>
              </a:rPr>
              <a:t>灯</a:t>
            </a:r>
          </a:p>
        </p:txBody>
      </p:sp>
      <p:sp>
        <p:nvSpPr>
          <p:cNvPr id="15" name="圆角矩形 14"/>
          <p:cNvSpPr/>
          <p:nvPr/>
        </p:nvSpPr>
        <p:spPr>
          <a:xfrm>
            <a:off x="8024815" y="2357440"/>
            <a:ext cx="2428875" cy="357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zh-CN" altLang="en-US" b="1">
                <a:solidFill>
                  <a:prstClr val="white"/>
                </a:solidFill>
              </a:rPr>
              <a:t>灯外罩完整无破损</a:t>
            </a:r>
          </a:p>
        </p:txBody>
      </p:sp>
      <p:sp>
        <p:nvSpPr>
          <p:cNvPr id="16" name="圆角矩形 15"/>
          <p:cNvSpPr/>
          <p:nvPr/>
        </p:nvSpPr>
        <p:spPr>
          <a:xfrm>
            <a:off x="8024815" y="2928940"/>
            <a:ext cx="2428875" cy="357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zh-CN" altLang="en-US" b="1">
                <a:solidFill>
                  <a:prstClr val="white"/>
                </a:solidFill>
              </a:rPr>
              <a:t>灯头高度不低于</a:t>
            </a:r>
            <a:r>
              <a:rPr lang="en-US" altLang="zh-CN" b="1">
                <a:solidFill>
                  <a:prstClr val="white"/>
                </a:solidFill>
              </a:rPr>
              <a:t>2.2m</a:t>
            </a:r>
            <a:endParaRPr lang="zh-CN" altLang="en-US" b="1">
              <a:solidFill>
                <a:prstClr val="white"/>
              </a:solidFill>
            </a:endParaRPr>
          </a:p>
        </p:txBody>
      </p:sp>
      <p:sp>
        <p:nvSpPr>
          <p:cNvPr id="17" name="圆角矩形 16"/>
          <p:cNvSpPr/>
          <p:nvPr/>
        </p:nvSpPr>
        <p:spPr>
          <a:xfrm>
            <a:off x="8024815" y="3571877"/>
            <a:ext cx="2428875" cy="1071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zh-CN" altLang="en-US" sz="1600" b="1">
                <a:solidFill>
                  <a:prstClr val="white"/>
                </a:solidFill>
              </a:rPr>
              <a:t>灯架设稳固的三脚支架必须用金属制拉杆，必须用绝缘把，设有开关灯头至少高出地面</a:t>
            </a:r>
            <a:r>
              <a:rPr lang="en-US" altLang="zh-CN" sz="1600" b="1">
                <a:solidFill>
                  <a:prstClr val="white"/>
                </a:solidFill>
              </a:rPr>
              <a:t>2.2m</a:t>
            </a:r>
            <a:endParaRPr lang="zh-CN" altLang="en-US" sz="1600" b="1">
              <a:solidFill>
                <a:prstClr val="white"/>
              </a:solidFill>
            </a:endParaRPr>
          </a:p>
        </p:txBody>
      </p:sp>
      <p:sp>
        <p:nvSpPr>
          <p:cNvPr id="5" name="文本框 4"/>
          <p:cNvSpPr txBox="1"/>
          <p:nvPr/>
        </p:nvSpPr>
        <p:spPr>
          <a:xfrm>
            <a:off x="7866381" y="5831205"/>
            <a:ext cx="184731" cy="369332"/>
          </a:xfrm>
          <a:prstGeom prst="rect">
            <a:avLst/>
          </a:prstGeom>
          <a:noFill/>
        </p:spPr>
        <p:txBody>
          <a:bodyPr wrap="none" rtlCol="0" anchor="t">
            <a:spAutoFit/>
          </a:bodyPr>
          <a:lstStyle/>
          <a:p>
            <a:pPr fontAlgn="base">
              <a:spcBef>
                <a:spcPct val="0"/>
              </a:spcBef>
              <a:spcAft>
                <a:spcPct val="0"/>
              </a:spcAft>
            </a:pPr>
            <a:endParaRPr lang="zh-CN" altLang="en-US" b="1">
              <a:solidFill>
                <a:srgbClr val="012E57"/>
              </a:solidFill>
              <a:latin typeface="宋体" pitchFamily="2" charset="-122"/>
              <a:sym typeface="+mn-ea"/>
            </a:endParaRPr>
          </a:p>
        </p:txBody>
      </p:sp>
      <p:sp>
        <p:nvSpPr>
          <p:cNvPr id="2" name="文本框 1"/>
          <p:cNvSpPr txBox="1"/>
          <p:nvPr/>
        </p:nvSpPr>
        <p:spPr>
          <a:xfrm>
            <a:off x="2279576" y="673532"/>
            <a:ext cx="2448272" cy="523220"/>
          </a:xfrm>
          <a:prstGeom prst="rect">
            <a:avLst/>
          </a:prstGeom>
          <a:noFill/>
        </p:spPr>
        <p:txBody>
          <a:bodyPr wrap="square" rtlCol="0" anchor="t">
            <a:spAutoFit/>
          </a:bodyPr>
          <a:lstStyle/>
          <a:p>
            <a:pPr algn="ctr" fontAlgn="base">
              <a:spcBef>
                <a:spcPct val="0"/>
              </a:spcBef>
              <a:spcAft>
                <a:spcPct val="0"/>
              </a:spcAft>
            </a:pPr>
            <a:r>
              <a:rPr lang="zh-CN" altLang="en-US" sz="2800">
                <a:solidFill>
                  <a:srgbClr val="FFFFFF"/>
                </a:solidFill>
                <a:latin typeface="Arial" pitchFamily="34" charset="0"/>
                <a:ea typeface="华文新魏" pitchFamily="2" charset="-122"/>
                <a:cs typeface="华文新魏" pitchFamily="2" charset="-122"/>
              </a:rPr>
              <a:t>临时用电管理</a:t>
            </a:r>
          </a:p>
        </p:txBody>
      </p:sp>
      <p:pic>
        <p:nvPicPr>
          <p:cNvPr id="4" name="图片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7555" y="3852721"/>
            <a:ext cx="1887104" cy="2581558"/>
          </a:xfrm>
          <a:prstGeom prst="rect">
            <a:avLst/>
          </a:prstGeom>
        </p:spPr>
      </p:pic>
      <p:sp>
        <p:nvSpPr>
          <p:cNvPr id="18" name="圆角矩形 17"/>
          <p:cNvSpPr/>
          <p:nvPr/>
        </p:nvSpPr>
        <p:spPr>
          <a:xfrm>
            <a:off x="3718875" y="5936971"/>
            <a:ext cx="1633707" cy="4717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zh-CN" altLang="en-US" b="1">
                <a:solidFill>
                  <a:prstClr val="white"/>
                </a:solidFill>
              </a:rPr>
              <a:t>临时用电支架</a:t>
            </a:r>
            <a:endParaRPr lang="zh-CN" altLang="en-US" b="1">
              <a:solidFill>
                <a:prstClr val="white"/>
              </a:solidFill>
            </a:endParaRPr>
          </a:p>
        </p:txBody>
      </p:sp>
    </p:spTree>
    <p:extLst>
      <p:ext uri="{BB962C8B-B14F-4D97-AF65-F5344CB8AC3E}">
        <p14:creationId xmlns:p14="http://schemas.microsoft.com/office/powerpoint/2010/main" val="28087638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586867" y="1325245"/>
            <a:ext cx="8884285" cy="4480560"/>
          </a:xfrm>
          <a:prstGeom prst="rect">
            <a:avLst/>
          </a:prstGeom>
          <a:noFill/>
          <a:ln w="9525">
            <a:noFill/>
          </a:ln>
        </p:spPr>
        <p:txBody>
          <a:bodyPr wrap="square">
            <a:spAutoFit/>
          </a:bodyPr>
          <a:lstStyle/>
          <a:p>
            <a:pPr fontAlgn="base">
              <a:spcBef>
                <a:spcPct val="0"/>
              </a:spcBef>
              <a:spcAft>
                <a:spcPct val="0"/>
              </a:spcAft>
            </a:pPr>
            <a:r>
              <a:rPr lang="zh-CN" altLang="en-US">
                <a:solidFill>
                  <a:prstClr val="black"/>
                </a:solidFill>
                <a:latin typeface="宋体" pitchFamily="2" charset="-122"/>
                <a:cs typeface="宋体" pitchFamily="2" charset="-122"/>
              </a:rPr>
              <a:t>    施工用电低压运行维修电工必须持有效电工操作证方可上岗；由于分包队伍多，所以每个队伍进场，必须在本队有一名持有效电工操作证的维护电工；分包队进场必须由电气工长及临电班组长进行入场用电安全教育并培训；分包单位进场之前必须及时同总包签定“安全用电协议书”，明确双方责任和义务；分包单位电工除进行本单位工作外，由总包进行管理并服从总包方的领导，对现场的临电线路进行检查维护。</a:t>
            </a:r>
          </a:p>
          <a:p>
            <a:pPr fontAlgn="base">
              <a:spcBef>
                <a:spcPct val="0"/>
              </a:spcBef>
              <a:spcAft>
                <a:spcPct val="0"/>
              </a:spcAft>
            </a:pPr>
            <a:r>
              <a:rPr lang="zh-CN" altLang="en-US">
                <a:solidFill>
                  <a:prstClr val="black"/>
                </a:solidFill>
                <a:latin typeface="宋体" pitchFamily="2" charset="-122"/>
                <a:cs typeface="宋体" pitchFamily="2" charset="-122"/>
              </a:rPr>
              <a:t>   任何单位严禁使用不合格的用电设备；在施工中缆线严禁随地拖拉，必须沿墙进行悬挂，临电电工必须每天严查。并于每周五会同总包方临电工长对现场所有线路进行大检查。</a:t>
            </a:r>
          </a:p>
          <a:p>
            <a:pPr fontAlgn="base">
              <a:spcBef>
                <a:spcPct val="0"/>
              </a:spcBef>
              <a:spcAft>
                <a:spcPct val="0"/>
              </a:spcAft>
            </a:pPr>
            <a:r>
              <a:rPr lang="zh-CN" altLang="en-US">
                <a:solidFill>
                  <a:prstClr val="black"/>
                </a:solidFill>
                <a:latin typeface="宋体" pitchFamily="2" charset="-122"/>
                <a:cs typeface="宋体" pitchFamily="2" charset="-122"/>
              </a:rPr>
              <a:t>   施工中严禁使用国家明令淘汰的电动工具及一类手持电动工具。</a:t>
            </a:r>
          </a:p>
          <a:p>
            <a:pPr fontAlgn="base">
              <a:spcBef>
                <a:spcPct val="0"/>
              </a:spcBef>
              <a:spcAft>
                <a:spcPct val="0"/>
              </a:spcAft>
            </a:pPr>
            <a:r>
              <a:rPr lang="zh-CN" altLang="en-US">
                <a:solidFill>
                  <a:prstClr val="black"/>
                </a:solidFill>
                <a:latin typeface="宋体" pitchFamily="2" charset="-122"/>
                <a:cs typeface="宋体" pitchFamily="2" charset="-122"/>
              </a:rPr>
              <a:t>   各种电箱按类别编号齐全，接地可靠。</a:t>
            </a:r>
          </a:p>
          <a:p>
            <a:pPr fontAlgn="base">
              <a:spcBef>
                <a:spcPct val="0"/>
              </a:spcBef>
              <a:spcAft>
                <a:spcPct val="0"/>
              </a:spcAft>
            </a:pPr>
            <a:r>
              <a:rPr lang="zh-CN" altLang="en-US">
                <a:solidFill>
                  <a:prstClr val="black"/>
                </a:solidFill>
                <a:latin typeface="宋体" pitchFamily="2" charset="-122"/>
                <a:cs typeface="宋体" pitchFamily="2" charset="-122"/>
              </a:rPr>
              <a:t>   任何用电设备必须达到三级配电，逐级漏电保护，一箱一闸一机一漏，逐级漏电必须灵敏可靠；分配箱漏电电流不得大于</a:t>
            </a:r>
            <a:r>
              <a:rPr lang="en-US" altLang="zh-CN">
                <a:solidFill>
                  <a:prstClr val="black"/>
                </a:solidFill>
                <a:latin typeface="宋体" pitchFamily="2" charset="-122"/>
                <a:cs typeface="宋体" pitchFamily="2" charset="-122"/>
              </a:rPr>
              <a:t>50mA</a:t>
            </a:r>
            <a:r>
              <a:rPr lang="zh-CN" altLang="en-US">
                <a:solidFill>
                  <a:prstClr val="black"/>
                </a:solidFill>
                <a:latin typeface="宋体" pitchFamily="2" charset="-122"/>
                <a:cs typeface="宋体" pitchFamily="2" charset="-122"/>
              </a:rPr>
              <a:t>，漏电动作时间不大于</a:t>
            </a:r>
            <a:r>
              <a:rPr lang="en-US" altLang="zh-CN">
                <a:solidFill>
                  <a:prstClr val="black"/>
                </a:solidFill>
                <a:latin typeface="宋体" pitchFamily="2" charset="-122"/>
                <a:cs typeface="宋体" pitchFamily="2" charset="-122"/>
              </a:rPr>
              <a:t>0.1S</a:t>
            </a:r>
            <a:r>
              <a:rPr lang="zh-CN" altLang="en-US">
                <a:solidFill>
                  <a:prstClr val="black"/>
                </a:solidFill>
                <a:latin typeface="宋体" pitchFamily="2" charset="-122"/>
                <a:cs typeface="宋体" pitchFamily="2" charset="-122"/>
              </a:rPr>
              <a:t>，固定插座箱漏电电流不得大于</a:t>
            </a:r>
            <a:r>
              <a:rPr lang="en-US" altLang="zh-CN">
                <a:solidFill>
                  <a:prstClr val="black"/>
                </a:solidFill>
                <a:latin typeface="宋体" pitchFamily="2" charset="-122"/>
                <a:cs typeface="宋体" pitchFamily="2" charset="-122"/>
              </a:rPr>
              <a:t>30mA</a:t>
            </a:r>
            <a:r>
              <a:rPr lang="zh-CN" altLang="en-US">
                <a:solidFill>
                  <a:prstClr val="black"/>
                </a:solidFill>
                <a:latin typeface="宋体" pitchFamily="2" charset="-122"/>
                <a:cs typeface="宋体" pitchFamily="2" charset="-122"/>
              </a:rPr>
              <a:t>，漏电动作时间不大于</a:t>
            </a:r>
            <a:r>
              <a:rPr lang="en-US" altLang="zh-CN">
                <a:solidFill>
                  <a:prstClr val="black"/>
                </a:solidFill>
                <a:latin typeface="宋体" pitchFamily="2" charset="-122"/>
                <a:cs typeface="宋体" pitchFamily="2" charset="-122"/>
              </a:rPr>
              <a:t>0.1S</a:t>
            </a:r>
            <a:r>
              <a:rPr lang="zh-CN" altLang="en-US">
                <a:solidFill>
                  <a:prstClr val="black"/>
                </a:solidFill>
                <a:latin typeface="宋体" pitchFamily="2" charset="-122"/>
                <a:cs typeface="宋体" pitchFamily="2" charset="-122"/>
              </a:rPr>
              <a:t>，手持电动工具箱漏电动作电流不大于</a:t>
            </a:r>
            <a:r>
              <a:rPr lang="en-US" altLang="zh-CN">
                <a:solidFill>
                  <a:prstClr val="black"/>
                </a:solidFill>
                <a:latin typeface="宋体" pitchFamily="2" charset="-122"/>
                <a:cs typeface="宋体" pitchFamily="2" charset="-122"/>
              </a:rPr>
              <a:t>15mA</a:t>
            </a:r>
            <a:r>
              <a:rPr lang="zh-CN" altLang="en-US">
                <a:solidFill>
                  <a:prstClr val="black"/>
                </a:solidFill>
                <a:latin typeface="宋体" pitchFamily="2" charset="-122"/>
                <a:cs typeface="宋体" pitchFamily="2" charset="-122"/>
              </a:rPr>
              <a:t>，漏电动作时间不大于</a:t>
            </a:r>
            <a:r>
              <a:rPr lang="en-US" altLang="zh-CN">
                <a:solidFill>
                  <a:prstClr val="black"/>
                </a:solidFill>
                <a:latin typeface="宋体" pitchFamily="2" charset="-122"/>
                <a:cs typeface="宋体" pitchFamily="2" charset="-122"/>
              </a:rPr>
              <a:t>0.1S</a:t>
            </a:r>
            <a:r>
              <a:rPr lang="zh-CN" altLang="en-US">
                <a:solidFill>
                  <a:prstClr val="black"/>
                </a:solidFill>
                <a:latin typeface="宋体" pitchFamily="2" charset="-122"/>
                <a:cs typeface="宋体" pitchFamily="2" charset="-122"/>
              </a:rPr>
              <a:t>。</a:t>
            </a:r>
            <a:endParaRPr lang="zh-CN" altLang="en-US">
              <a:solidFill>
                <a:prstClr val="black"/>
              </a:solidFill>
              <a:latin typeface="宋体" pitchFamily="2" charset="-122"/>
              <a:cs typeface="宋体" pitchFamily="2" charset="-122"/>
              <a:sym typeface="+mn-ea"/>
            </a:endParaRPr>
          </a:p>
          <a:p>
            <a:pPr fontAlgn="base">
              <a:spcBef>
                <a:spcPct val="0"/>
              </a:spcBef>
              <a:spcAft>
                <a:spcPct val="0"/>
              </a:spcAft>
            </a:pPr>
            <a:r>
              <a:rPr lang="zh-CN" altLang="en-US">
                <a:solidFill>
                  <a:prstClr val="black"/>
                </a:solidFill>
                <a:latin typeface="宋体" pitchFamily="2" charset="-122"/>
                <a:cs typeface="宋体" pitchFamily="2" charset="-122"/>
                <a:sym typeface="+mn-ea"/>
              </a:rPr>
              <a:t> 各种电气设备的金属外壳支架，电缆保护金属套管，配电箱体应作好保护接地，且贴好标识。</a:t>
            </a:r>
            <a:endParaRPr lang="zh-CN" altLang="en-US">
              <a:solidFill>
                <a:prstClr val="black"/>
              </a:solidFill>
              <a:latin typeface="宋体" pitchFamily="2" charset="-122"/>
            </a:endParaRPr>
          </a:p>
        </p:txBody>
      </p:sp>
      <p:sp>
        <p:nvSpPr>
          <p:cNvPr id="87049"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sp>
        <p:nvSpPr>
          <p:cNvPr id="49155" name="Rectangle 20"/>
          <p:cNvSpPr>
            <a:spLocks noChangeArrowheads="1"/>
          </p:cNvSpPr>
          <p:nvPr/>
        </p:nvSpPr>
        <p:spPr bwMode="auto">
          <a:xfrm>
            <a:off x="6419850" y="571500"/>
            <a:ext cx="4267200" cy="577850"/>
          </a:xfrm>
          <a:prstGeom prst="rect">
            <a:avLst/>
          </a:prstGeom>
          <a:noFill/>
          <a:ln w="9525">
            <a:noFill/>
            <a:miter lim="800000"/>
          </a:ln>
        </p:spPr>
        <p:txBody>
          <a:bodyPr wrap="none" anchor="ctr"/>
          <a:lstStyle/>
          <a:p>
            <a:pPr algn="ctr" fontAlgn="base">
              <a:spcBef>
                <a:spcPct val="0"/>
              </a:spcBef>
              <a:spcAft>
                <a:spcPct val="0"/>
              </a:spcAft>
            </a:pPr>
            <a:r>
              <a:rPr lang="zh-CN" altLang="en-US" sz="3000">
                <a:solidFill>
                  <a:srgbClr val="FFFFFF"/>
                </a:solidFill>
                <a:latin typeface="Arial" pitchFamily="34" charset="0"/>
                <a:ea typeface="华文新魏" pitchFamily="2" charset="-122"/>
                <a:cs typeface="华文新魏" pitchFamily="2" charset="-122"/>
              </a:rPr>
              <a:t>临时用电管理</a:t>
            </a:r>
          </a:p>
        </p:txBody>
      </p:sp>
    </p:spTree>
    <p:extLst>
      <p:ext uri="{BB962C8B-B14F-4D97-AF65-F5344CB8AC3E}">
        <p14:creationId xmlns:p14="http://schemas.microsoft.com/office/powerpoint/2010/main" val="198622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74190" y="1228725"/>
            <a:ext cx="8566150" cy="4968240"/>
          </a:xfrm>
          <a:prstGeom prst="rect">
            <a:avLst/>
          </a:prstGeom>
          <a:noFill/>
        </p:spPr>
        <p:txBody>
          <a:bodyPr wrap="square" rtlCol="0" anchor="t">
            <a:spAutoFit/>
          </a:bodyPr>
          <a:lstStyle/>
          <a:p>
            <a:pPr fontAlgn="base">
              <a:spcBef>
                <a:spcPct val="0"/>
              </a:spcBef>
              <a:spcAft>
                <a:spcPct val="0"/>
              </a:spcAft>
            </a:pPr>
            <a:r>
              <a:rPr lang="en-US" altLang="zh-CN" sz="2000">
                <a:solidFill>
                  <a:prstClr val="black"/>
                </a:solidFill>
                <a:latin typeface="宋体" pitchFamily="2" charset="-122"/>
                <a:cs typeface="宋体" pitchFamily="2" charset="-122"/>
                <a:sym typeface="+mn-ea"/>
              </a:rPr>
              <a:t>   </a:t>
            </a:r>
            <a:r>
              <a:rPr lang="zh-CN" altLang="en-US" sz="2000">
                <a:solidFill>
                  <a:prstClr val="black"/>
                </a:solidFill>
                <a:latin typeface="宋体" pitchFamily="2" charset="-122"/>
                <a:cs typeface="宋体" pitchFamily="2" charset="-122"/>
                <a:sym typeface="+mn-ea"/>
              </a:rPr>
              <a:t> 电箱附近严禁堆放杂物，箱内严禁放置杂物，电箱要防砸、防尘，箱内系统图齐全，外壳有明显警示语，工作零与保护零有明显的区别且有各自标识，不得混用，且零、地标识齐全。</a:t>
            </a:r>
          </a:p>
          <a:p>
            <a:pPr fontAlgn="base">
              <a:spcBef>
                <a:spcPct val="0"/>
              </a:spcBef>
              <a:spcAft>
                <a:spcPct val="0"/>
              </a:spcAft>
            </a:pPr>
            <a:r>
              <a:rPr lang="zh-CN" altLang="en-US" sz="2000">
                <a:solidFill>
                  <a:prstClr val="black"/>
                </a:solidFill>
                <a:latin typeface="宋体" pitchFamily="2" charset="-122"/>
                <a:cs typeface="宋体" pitchFamily="2" charset="-122"/>
                <a:sym typeface="+mn-ea"/>
              </a:rPr>
              <a:t>配电箱电器、闸具，保护齐全有效，线路整齐合理，接线牢固，严禁从配电箱上端和侧面、箱门处进出电源线，严禁从闸具上口接线，出线一律从箱体下口穿线孔接出；电箱箱门上锁。</a:t>
            </a:r>
          </a:p>
          <a:p>
            <a:pPr fontAlgn="base">
              <a:spcBef>
                <a:spcPct val="0"/>
              </a:spcBef>
              <a:spcAft>
                <a:spcPct val="0"/>
              </a:spcAft>
            </a:pPr>
            <a:r>
              <a:rPr lang="zh-CN" altLang="en-US" sz="2000">
                <a:solidFill>
                  <a:prstClr val="black"/>
                </a:solidFill>
                <a:latin typeface="宋体" pitchFamily="2" charset="-122"/>
                <a:cs typeface="宋体" pitchFamily="2" charset="-122"/>
                <a:sym typeface="+mn-ea"/>
              </a:rPr>
              <a:t>    电工维修时，拉闸断电必须挂牌，并锁好电箱或设专人看管。</a:t>
            </a:r>
          </a:p>
          <a:p>
            <a:pPr fontAlgn="base">
              <a:spcBef>
                <a:spcPct val="0"/>
              </a:spcBef>
              <a:spcAft>
                <a:spcPct val="0"/>
              </a:spcAft>
            </a:pPr>
            <a:r>
              <a:rPr lang="zh-CN" altLang="en-US" sz="2000">
                <a:solidFill>
                  <a:prstClr val="black"/>
                </a:solidFill>
                <a:latin typeface="宋体" pitchFamily="2" charset="-122"/>
                <a:cs typeface="宋体" pitchFamily="2" charset="-122"/>
                <a:sym typeface="+mn-ea"/>
              </a:rPr>
              <a:t>    使用安全电压照明，行灯变压器一、二次侧保险要选择合适值，变压器金属外壳接地可靠，手把灯线要用双芯橡套电缆且绝缘良好，严禁使用双绞线等替代。</a:t>
            </a:r>
          </a:p>
          <a:p>
            <a:pPr fontAlgn="base">
              <a:spcBef>
                <a:spcPct val="0"/>
              </a:spcBef>
              <a:spcAft>
                <a:spcPct val="0"/>
              </a:spcAft>
            </a:pPr>
            <a:r>
              <a:rPr lang="zh-CN" altLang="en-US" sz="2000">
                <a:solidFill>
                  <a:prstClr val="black"/>
                </a:solidFill>
                <a:latin typeface="宋体" pitchFamily="2" charset="-122"/>
                <a:cs typeface="宋体" pitchFamily="2" charset="-122"/>
                <a:sym typeface="+mn-ea"/>
              </a:rPr>
              <a:t>    电焊机宜集中放置，严禁私自乱放，每台焊机配置专用漏电开关箱，焊机一、二次侧保护罩齐全，接线牢固，焊机外壳均必须接地。一次线长不大于</a:t>
            </a:r>
            <a:r>
              <a:rPr lang="en-US" altLang="zh-CN" sz="2000">
                <a:solidFill>
                  <a:prstClr val="black"/>
                </a:solidFill>
                <a:latin typeface="宋体" pitchFamily="2" charset="-122"/>
                <a:cs typeface="宋体" pitchFamily="2" charset="-122"/>
                <a:sym typeface="+mn-ea"/>
              </a:rPr>
              <a:t>5</a:t>
            </a:r>
            <a:r>
              <a:rPr lang="zh-CN" altLang="en-US" sz="2000">
                <a:solidFill>
                  <a:prstClr val="black"/>
                </a:solidFill>
                <a:latin typeface="宋体" pitchFamily="2" charset="-122"/>
                <a:cs typeface="宋体" pitchFamily="2" charset="-122"/>
                <a:sym typeface="+mn-ea"/>
              </a:rPr>
              <a:t>米，二次线长不大于</a:t>
            </a:r>
            <a:r>
              <a:rPr lang="en-US" altLang="zh-CN" sz="2000">
                <a:solidFill>
                  <a:prstClr val="black"/>
                </a:solidFill>
                <a:latin typeface="宋体" pitchFamily="2" charset="-122"/>
                <a:cs typeface="宋体" pitchFamily="2" charset="-122"/>
                <a:sym typeface="+mn-ea"/>
              </a:rPr>
              <a:t>30</a:t>
            </a:r>
            <a:r>
              <a:rPr lang="zh-CN" altLang="en-US" sz="2000">
                <a:solidFill>
                  <a:prstClr val="black"/>
                </a:solidFill>
                <a:latin typeface="宋体" pitchFamily="2" charset="-122"/>
                <a:cs typeface="宋体" pitchFamily="2" charset="-122"/>
                <a:sym typeface="+mn-ea"/>
              </a:rPr>
              <a:t>米。</a:t>
            </a:r>
          </a:p>
          <a:p>
            <a:pPr fontAlgn="base">
              <a:spcBef>
                <a:spcPct val="0"/>
              </a:spcBef>
              <a:spcAft>
                <a:spcPct val="0"/>
              </a:spcAft>
            </a:pPr>
            <a:r>
              <a:rPr lang="zh-CN" altLang="en-US" sz="2000">
                <a:solidFill>
                  <a:prstClr val="black"/>
                </a:solidFill>
                <a:latin typeface="宋体" pitchFamily="2" charset="-122"/>
                <a:cs typeface="宋体" pitchFamily="2" charset="-122"/>
                <a:sym typeface="+mn-ea"/>
              </a:rPr>
              <a:t>    由于本工程将大量使用手持电动工具，手持电动工具的外壳、手柄、导线、插头、开关等必须完好无损，使用前必须作空载检查，运行正常方可使用。</a:t>
            </a:r>
            <a:endParaRPr lang="zh-CN" altLang="en-US" sz="2000">
              <a:solidFill>
                <a:prstClr val="black"/>
              </a:solidFill>
              <a:latin typeface="宋体" pitchFamily="2" charset="-122"/>
            </a:endParaRPr>
          </a:p>
        </p:txBody>
      </p:sp>
      <p:sp>
        <p:nvSpPr>
          <p:cNvPr id="87049"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sp>
        <p:nvSpPr>
          <p:cNvPr id="49155" name="Rectangle 20"/>
          <p:cNvSpPr>
            <a:spLocks noChangeArrowheads="1"/>
          </p:cNvSpPr>
          <p:nvPr/>
        </p:nvSpPr>
        <p:spPr bwMode="auto">
          <a:xfrm>
            <a:off x="6419850" y="571500"/>
            <a:ext cx="4267200" cy="577850"/>
          </a:xfrm>
          <a:prstGeom prst="rect">
            <a:avLst/>
          </a:prstGeom>
          <a:noFill/>
          <a:ln w="9525">
            <a:noFill/>
            <a:miter lim="800000"/>
          </a:ln>
        </p:spPr>
        <p:txBody>
          <a:bodyPr wrap="none" anchor="ctr"/>
          <a:lstStyle/>
          <a:p>
            <a:pPr algn="ctr" fontAlgn="base">
              <a:spcBef>
                <a:spcPct val="0"/>
              </a:spcBef>
              <a:spcAft>
                <a:spcPct val="0"/>
              </a:spcAft>
            </a:pPr>
            <a:r>
              <a:rPr lang="zh-CN" altLang="en-US" sz="3000">
                <a:solidFill>
                  <a:srgbClr val="FFFFFF"/>
                </a:solidFill>
                <a:latin typeface="Arial" pitchFamily="34" charset="0"/>
                <a:ea typeface="华文新魏" pitchFamily="2" charset="-122"/>
                <a:cs typeface="华文新魏" pitchFamily="2" charset="-122"/>
              </a:rPr>
              <a:t>临时用电管理</a:t>
            </a:r>
          </a:p>
        </p:txBody>
      </p:sp>
    </p:spTree>
    <p:extLst>
      <p:ext uri="{BB962C8B-B14F-4D97-AF65-F5344CB8AC3E}">
        <p14:creationId xmlns:p14="http://schemas.microsoft.com/office/powerpoint/2010/main" val="32370483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sp>
        <p:nvSpPr>
          <p:cNvPr id="66562" name="Rectangle 44"/>
          <p:cNvSpPr>
            <a:spLocks noChangeArrowheads="1"/>
          </p:cNvSpPr>
          <p:nvPr/>
        </p:nvSpPr>
        <p:spPr bwMode="auto">
          <a:xfrm>
            <a:off x="1524000" y="1268415"/>
            <a:ext cx="9144000" cy="73025"/>
          </a:xfrm>
          <a:prstGeom prst="rect">
            <a:avLst/>
          </a:prstGeom>
          <a:solidFill>
            <a:schemeClr val="folHlink"/>
          </a:solidFill>
          <a:ln w="9525">
            <a:noFill/>
            <a:miter lim="800000"/>
          </a:ln>
        </p:spPr>
        <p:txBody>
          <a:bodyPr wrap="none" anchor="ctr"/>
          <a:lstStyle/>
          <a:p>
            <a:pPr algn="ctr" fontAlgn="base">
              <a:spcBef>
                <a:spcPct val="0"/>
              </a:spcBef>
              <a:spcAft>
                <a:spcPct val="0"/>
              </a:spcAft>
            </a:pPr>
            <a:endParaRPr lang="zh-CN" altLang="en-US">
              <a:solidFill>
                <a:prstClr val="black"/>
              </a:solidFill>
              <a:latin typeface="Arial" pitchFamily="34" charset="0"/>
            </a:endParaRPr>
          </a:p>
        </p:txBody>
      </p:sp>
      <p:sp>
        <p:nvSpPr>
          <p:cNvPr id="66569" name="Rectangle 18"/>
          <p:cNvSpPr>
            <a:spLocks noChangeArrowheads="1"/>
          </p:cNvSpPr>
          <p:nvPr/>
        </p:nvSpPr>
        <p:spPr bwMode="auto">
          <a:xfrm>
            <a:off x="2135188" y="1801813"/>
            <a:ext cx="3141662" cy="3784600"/>
          </a:xfrm>
          <a:prstGeom prst="rect">
            <a:avLst/>
          </a:prstGeom>
          <a:noFill/>
          <a:ln w="9525">
            <a:noFill/>
            <a:miter lim="800000"/>
          </a:ln>
        </p:spPr>
        <p:txBody>
          <a:bodyPr anchor="ctr">
            <a:spAutoFit/>
          </a:bodyPr>
          <a:lstStyle/>
          <a:p>
            <a:pPr fontAlgn="base">
              <a:lnSpc>
                <a:spcPct val="150000"/>
              </a:lnSpc>
              <a:spcBef>
                <a:spcPct val="0"/>
              </a:spcBef>
              <a:spcAft>
                <a:spcPct val="0"/>
              </a:spcAft>
            </a:pPr>
            <a:r>
              <a:rPr lang="zh-CN" altLang="en-US" sz="2000" b="1">
                <a:solidFill>
                  <a:prstClr val="black"/>
                </a:solidFill>
                <a:latin typeface="宋体" pitchFamily="2" charset="-122"/>
              </a:rPr>
              <a:t>切割锯标准：</a:t>
            </a:r>
            <a:endParaRPr lang="en-US" altLang="zh-CN" sz="2000" b="1">
              <a:solidFill>
                <a:prstClr val="black"/>
              </a:solidFill>
              <a:latin typeface="宋体" pitchFamily="2" charset="-122"/>
            </a:endParaRPr>
          </a:p>
          <a:p>
            <a:pPr fontAlgn="base">
              <a:lnSpc>
                <a:spcPct val="150000"/>
              </a:lnSpc>
              <a:spcBef>
                <a:spcPct val="0"/>
              </a:spcBef>
              <a:spcAft>
                <a:spcPct val="0"/>
              </a:spcAft>
            </a:pPr>
            <a:r>
              <a:rPr lang="en-US" altLang="zh-CN" sz="2000" b="1">
                <a:solidFill>
                  <a:prstClr val="black"/>
                </a:solidFill>
                <a:latin typeface="宋体" pitchFamily="2" charset="-122"/>
              </a:rPr>
              <a:t>   </a:t>
            </a:r>
            <a:r>
              <a:rPr lang="zh-CN" altLang="en-US" sz="2000" b="1">
                <a:solidFill>
                  <a:prstClr val="black"/>
                </a:solidFill>
                <a:latin typeface="宋体" pitchFamily="2" charset="-122"/>
              </a:rPr>
              <a:t>砂轮必须装设不小于</a:t>
            </a:r>
            <a:r>
              <a:rPr lang="en-US" altLang="zh-CN" sz="2000" b="1">
                <a:solidFill>
                  <a:prstClr val="black"/>
                </a:solidFill>
                <a:latin typeface="宋体" pitchFamily="2" charset="-122"/>
              </a:rPr>
              <a:t>180</a:t>
            </a:r>
            <a:r>
              <a:rPr lang="zh-CN" altLang="en-US" sz="2000" b="1">
                <a:solidFill>
                  <a:prstClr val="black"/>
                </a:solidFill>
                <a:latin typeface="宋体" pitchFamily="2" charset="-122"/>
              </a:rPr>
              <a:t>度的防护罩和牢固可调整的工作托架。砂轮片符合要求，不能有裂纹和磨损剩余部分不足</a:t>
            </a:r>
            <a:r>
              <a:rPr lang="en-US" altLang="zh-CN" sz="2000" b="1">
                <a:solidFill>
                  <a:prstClr val="black"/>
                </a:solidFill>
                <a:latin typeface="宋体" pitchFamily="2" charset="-122"/>
              </a:rPr>
              <a:t>25</a:t>
            </a:r>
            <a:r>
              <a:rPr lang="zh-CN" altLang="en-US" sz="2000" b="1">
                <a:solidFill>
                  <a:prstClr val="black"/>
                </a:solidFill>
                <a:latin typeface="宋体" pitchFamily="2" charset="-122"/>
              </a:rPr>
              <a:t>毫米的砂轮片继续使用。</a:t>
            </a:r>
          </a:p>
          <a:p>
            <a:pPr fontAlgn="base">
              <a:lnSpc>
                <a:spcPct val="150000"/>
              </a:lnSpc>
              <a:spcBef>
                <a:spcPct val="0"/>
              </a:spcBef>
              <a:spcAft>
                <a:spcPct val="0"/>
              </a:spcAft>
            </a:pPr>
            <a:endParaRPr lang="en-US" altLang="zh-CN" sz="2000" b="1">
              <a:solidFill>
                <a:prstClr val="black"/>
              </a:solidFill>
              <a:latin typeface="宋体" pitchFamily="2" charset="-122"/>
            </a:endParaRPr>
          </a:p>
        </p:txBody>
      </p:sp>
      <p:pic>
        <p:nvPicPr>
          <p:cNvPr id="66570" name="图片 9" descr="IMG317"/>
          <p:cNvPicPr>
            <a:picLocks noChangeAspect="1" noChangeArrowheads="1"/>
          </p:cNvPicPr>
          <p:nvPr/>
        </p:nvPicPr>
        <p:blipFill>
          <a:blip r:embed="rId2"/>
          <a:stretch>
            <a:fillRect/>
          </a:stretch>
        </p:blipFill>
        <p:spPr bwMode="auto">
          <a:xfrm>
            <a:off x="5880100" y="1916113"/>
            <a:ext cx="3532188" cy="2952750"/>
          </a:xfrm>
          <a:prstGeom prst="rect">
            <a:avLst/>
          </a:prstGeom>
          <a:noFill/>
          <a:ln w="9525">
            <a:noFill/>
            <a:miter lim="800000"/>
          </a:ln>
        </p:spPr>
      </p:pic>
      <p:sp>
        <p:nvSpPr>
          <p:cNvPr id="5" name="文本框 4"/>
          <p:cNvSpPr txBox="1"/>
          <p:nvPr/>
        </p:nvSpPr>
        <p:spPr>
          <a:xfrm>
            <a:off x="7866381" y="5831205"/>
            <a:ext cx="184731" cy="369332"/>
          </a:xfrm>
          <a:prstGeom prst="rect">
            <a:avLst/>
          </a:prstGeom>
          <a:noFill/>
        </p:spPr>
        <p:txBody>
          <a:bodyPr wrap="none" rtlCol="0" anchor="t">
            <a:spAutoFit/>
          </a:bodyPr>
          <a:lstStyle/>
          <a:p>
            <a:pPr fontAlgn="base">
              <a:spcBef>
                <a:spcPct val="0"/>
              </a:spcBef>
              <a:spcAft>
                <a:spcPct val="0"/>
              </a:spcAft>
            </a:pPr>
            <a:endParaRPr lang="zh-CN" altLang="en-US" b="1">
              <a:solidFill>
                <a:srgbClr val="012E57"/>
              </a:solidFill>
              <a:latin typeface="宋体" pitchFamily="2" charset="-122"/>
              <a:sym typeface="+mn-ea"/>
            </a:endParaRPr>
          </a:p>
        </p:txBody>
      </p:sp>
      <p:sp>
        <p:nvSpPr>
          <p:cNvPr id="2" name="文本框 1"/>
          <p:cNvSpPr txBox="1"/>
          <p:nvPr/>
        </p:nvSpPr>
        <p:spPr>
          <a:xfrm>
            <a:off x="1614170" y="701675"/>
            <a:ext cx="1811714" cy="369332"/>
          </a:xfrm>
          <a:prstGeom prst="rect">
            <a:avLst/>
          </a:prstGeom>
          <a:noFill/>
        </p:spPr>
        <p:txBody>
          <a:bodyPr wrap="none" rtlCol="0" anchor="t">
            <a:spAutoFit/>
          </a:bodyPr>
          <a:lstStyle/>
          <a:p>
            <a:pPr fontAlgn="base">
              <a:spcBef>
                <a:spcPct val="0"/>
              </a:spcBef>
              <a:spcAft>
                <a:spcPct val="0"/>
              </a:spcAft>
              <a:defRPr/>
            </a:pPr>
            <a:r>
              <a:rPr lang="zh-CN" altLang="en-US" b="1">
                <a:solidFill>
                  <a:prstClr val="white"/>
                </a:solidFill>
                <a:latin typeface="宋体" pitchFamily="2" charset="-122"/>
                <a:cs typeface="Arial" pitchFamily="34" charset="0"/>
                <a:sym typeface="+mn-ea"/>
              </a:rPr>
              <a:t>三标段安全</a:t>
            </a:r>
            <a:r>
              <a:rPr lang="zh-CN" altLang="en-US" b="1">
                <a:solidFill>
                  <a:prstClr val="white"/>
                </a:solidFill>
                <a:latin typeface="宋体" pitchFamily="2" charset="-122"/>
                <a:cs typeface="Times New Roman" pitchFamily="18" charset="0"/>
                <a:sym typeface="+mn-ea"/>
              </a:rPr>
              <a:t>策划</a:t>
            </a:r>
          </a:p>
        </p:txBody>
      </p:sp>
    </p:spTree>
    <p:extLst>
      <p:ext uri="{BB962C8B-B14F-4D97-AF65-F5344CB8AC3E}">
        <p14:creationId xmlns:p14="http://schemas.microsoft.com/office/powerpoint/2010/main" val="6826657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图片 2" descr="C4#"/>
          <p:cNvPicPr>
            <a:picLocks noChangeAspect="1"/>
          </p:cNvPicPr>
          <p:nvPr/>
        </p:nvPicPr>
        <p:blipFill>
          <a:blip r:embed="rId2">
            <a:grayscl/>
          </a:blip>
          <a:stretch>
            <a:fillRect/>
          </a:stretch>
        </p:blipFill>
        <p:spPr>
          <a:xfrm>
            <a:off x="6418582" y="1857377"/>
            <a:ext cx="2992755" cy="3452495"/>
          </a:xfrm>
          <a:prstGeom prst="rect">
            <a:avLst/>
          </a:prstGeom>
          <a:noFill/>
          <a:ln w="9525">
            <a:noFill/>
          </a:ln>
        </p:spPr>
      </p:pic>
      <p:sp>
        <p:nvSpPr>
          <p:cNvPr id="67586"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pic>
        <p:nvPicPr>
          <p:cNvPr id="20" name="Picture 4" descr="C:\Users\tk\AppData\Roaming\Tencent\Users\32467380\QQ\WinTemp\RichOle\W2IWL~MDBX_4`3MR)CM)VH2.jpg"/>
          <p:cNvPicPr>
            <a:picLocks noChangeAspect="1" noChangeArrowheads="1"/>
          </p:cNvPicPr>
          <p:nvPr/>
        </p:nvPicPr>
        <p:blipFill>
          <a:blip r:embed="rId3"/>
          <a:stretch>
            <a:fillRect/>
          </a:stretch>
        </p:blipFill>
        <p:spPr bwMode="auto">
          <a:xfrm>
            <a:off x="2988312" y="2914335"/>
            <a:ext cx="1357313" cy="18510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7" name="圆角矩形 16"/>
          <p:cNvSpPr/>
          <p:nvPr/>
        </p:nvSpPr>
        <p:spPr>
          <a:xfrm>
            <a:off x="2640332" y="5000627"/>
            <a:ext cx="4455795" cy="4235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zh-CN" altLang="en-US">
                <a:solidFill>
                  <a:prstClr val="white"/>
                </a:solidFill>
              </a:rPr>
              <a:t>灭火器，消防桶。</a:t>
            </a:r>
          </a:p>
        </p:txBody>
      </p:sp>
      <p:sp>
        <p:nvSpPr>
          <p:cNvPr id="21" name="下箭头标注 20"/>
          <p:cNvSpPr/>
          <p:nvPr/>
        </p:nvSpPr>
        <p:spPr>
          <a:xfrm>
            <a:off x="2881315" y="1484313"/>
            <a:ext cx="1785937" cy="1643062"/>
          </a:xfrm>
          <a:prstGeom prst="downArrowCallout">
            <a:avLst>
              <a:gd name="adj1" fmla="val 3456"/>
              <a:gd name="adj2" fmla="val 7546"/>
              <a:gd name="adj3" fmla="val 25000"/>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zh-CN" altLang="en-US">
                <a:solidFill>
                  <a:prstClr val="white"/>
                </a:solidFill>
              </a:rPr>
              <a:t>消防桶箱摆放位置</a:t>
            </a:r>
          </a:p>
        </p:txBody>
      </p:sp>
      <p:cxnSp>
        <p:nvCxnSpPr>
          <p:cNvPr id="40" name="直接箭头连接符 39"/>
          <p:cNvCxnSpPr/>
          <p:nvPr/>
        </p:nvCxnSpPr>
        <p:spPr>
          <a:xfrm>
            <a:off x="4568825" y="2357755"/>
            <a:ext cx="3141980" cy="1181100"/>
          </a:xfrm>
          <a:prstGeom prst="straightConnector1">
            <a:avLst/>
          </a:prstGeom>
          <a:ln w="19050">
            <a:solidFill>
              <a:schemeClr val="accent6">
                <a:lumMod val="50000"/>
              </a:schemeClr>
            </a:solidFill>
            <a:tailEnd type="arrow"/>
          </a:ln>
        </p:spPr>
        <p:style>
          <a:lnRef idx="1">
            <a:schemeClr val="accent6"/>
          </a:lnRef>
          <a:fillRef idx="0">
            <a:schemeClr val="accent6"/>
          </a:fillRef>
          <a:effectRef idx="0">
            <a:schemeClr val="accent6"/>
          </a:effectRef>
          <a:fontRef idx="minor">
            <a:schemeClr val="tx1"/>
          </a:fontRef>
        </p:style>
      </p:cxnSp>
      <p:sp>
        <p:nvSpPr>
          <p:cNvPr id="5" name="文本框 4"/>
          <p:cNvSpPr txBox="1"/>
          <p:nvPr/>
        </p:nvSpPr>
        <p:spPr>
          <a:xfrm>
            <a:off x="7866381" y="5831205"/>
            <a:ext cx="184731" cy="369332"/>
          </a:xfrm>
          <a:prstGeom prst="rect">
            <a:avLst/>
          </a:prstGeom>
          <a:noFill/>
        </p:spPr>
        <p:txBody>
          <a:bodyPr wrap="none" rtlCol="0" anchor="t">
            <a:spAutoFit/>
          </a:bodyPr>
          <a:lstStyle/>
          <a:p>
            <a:pPr fontAlgn="base">
              <a:spcBef>
                <a:spcPct val="0"/>
              </a:spcBef>
              <a:spcAft>
                <a:spcPct val="0"/>
              </a:spcAft>
            </a:pPr>
            <a:endParaRPr lang="zh-CN" altLang="en-US" b="1">
              <a:solidFill>
                <a:srgbClr val="012E57"/>
              </a:solidFill>
              <a:latin typeface="宋体" pitchFamily="2" charset="-122"/>
              <a:sym typeface="+mn-ea"/>
            </a:endParaRPr>
          </a:p>
        </p:txBody>
      </p:sp>
    </p:spTree>
    <p:extLst>
      <p:ext uri="{BB962C8B-B14F-4D97-AF65-F5344CB8AC3E}">
        <p14:creationId xmlns:p14="http://schemas.microsoft.com/office/powerpoint/2010/main" val="16031321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586867" y="1325245"/>
            <a:ext cx="8884285" cy="4480560"/>
          </a:xfrm>
          <a:prstGeom prst="rect">
            <a:avLst/>
          </a:prstGeom>
          <a:noFill/>
          <a:ln w="9525">
            <a:noFill/>
          </a:ln>
        </p:spPr>
        <p:txBody>
          <a:bodyPr wrap="square">
            <a:spAutoFit/>
          </a:bodyPr>
          <a:lstStyle/>
          <a:p>
            <a:pPr fontAlgn="base">
              <a:spcBef>
                <a:spcPct val="0"/>
              </a:spcBef>
              <a:spcAft>
                <a:spcPct val="0"/>
              </a:spcAft>
            </a:pPr>
            <a:r>
              <a:rPr lang="zh-CN" altLang="en-US">
                <a:solidFill>
                  <a:prstClr val="black"/>
                </a:solidFill>
                <a:latin typeface="宋体" pitchFamily="2" charset="-122"/>
                <a:cs typeface="宋体" pitchFamily="2" charset="-122"/>
              </a:rPr>
              <a:t>    施工用电低压运行维修电工必须持有效电工操作证方可上岗；由于分包队伍多，所以每个队伍进场，必须在本队有一名持有效电工操作证的维护电工；分包队进场必须由电气工长及临电班组长进行入场用电安全教育并培训；分包单位进场之前必须及时同总包签定“安全用电协议书”，明确双方责任和义务；分包单位电工除进行本单位工作外，由总包进行管理并服从总包方的领导，对现场的临电线路进行检查维护。</a:t>
            </a:r>
          </a:p>
          <a:p>
            <a:pPr fontAlgn="base">
              <a:spcBef>
                <a:spcPct val="0"/>
              </a:spcBef>
              <a:spcAft>
                <a:spcPct val="0"/>
              </a:spcAft>
            </a:pPr>
            <a:r>
              <a:rPr lang="zh-CN" altLang="en-US">
                <a:solidFill>
                  <a:prstClr val="black"/>
                </a:solidFill>
                <a:latin typeface="宋体" pitchFamily="2" charset="-122"/>
                <a:cs typeface="宋体" pitchFamily="2" charset="-122"/>
              </a:rPr>
              <a:t>   任何单位严禁使用不合格的用电设备；在施工中缆线严禁随地拖拉，必须沿墙进行悬挂，临电电工必须每天严查。并于每周五会同总包方临电工长对现场所有线路进行大检查。</a:t>
            </a:r>
          </a:p>
          <a:p>
            <a:pPr fontAlgn="base">
              <a:spcBef>
                <a:spcPct val="0"/>
              </a:spcBef>
              <a:spcAft>
                <a:spcPct val="0"/>
              </a:spcAft>
            </a:pPr>
            <a:r>
              <a:rPr lang="zh-CN" altLang="en-US">
                <a:solidFill>
                  <a:prstClr val="black"/>
                </a:solidFill>
                <a:latin typeface="宋体" pitchFamily="2" charset="-122"/>
                <a:cs typeface="宋体" pitchFamily="2" charset="-122"/>
              </a:rPr>
              <a:t>   施工中严禁使用国家明令淘汰的电动工具及一类手持电动工具。</a:t>
            </a:r>
          </a:p>
          <a:p>
            <a:pPr fontAlgn="base">
              <a:spcBef>
                <a:spcPct val="0"/>
              </a:spcBef>
              <a:spcAft>
                <a:spcPct val="0"/>
              </a:spcAft>
            </a:pPr>
            <a:r>
              <a:rPr lang="zh-CN" altLang="en-US">
                <a:solidFill>
                  <a:prstClr val="black"/>
                </a:solidFill>
                <a:latin typeface="宋体" pitchFamily="2" charset="-122"/>
                <a:cs typeface="宋体" pitchFamily="2" charset="-122"/>
              </a:rPr>
              <a:t>   各种电箱按类别编号齐全，接地可靠。</a:t>
            </a:r>
          </a:p>
          <a:p>
            <a:pPr fontAlgn="base">
              <a:spcBef>
                <a:spcPct val="0"/>
              </a:spcBef>
              <a:spcAft>
                <a:spcPct val="0"/>
              </a:spcAft>
            </a:pPr>
            <a:r>
              <a:rPr lang="zh-CN" altLang="en-US">
                <a:solidFill>
                  <a:prstClr val="black"/>
                </a:solidFill>
                <a:latin typeface="宋体" pitchFamily="2" charset="-122"/>
                <a:cs typeface="宋体" pitchFamily="2" charset="-122"/>
              </a:rPr>
              <a:t>   任何用电设备必须达到三级配电，逐级漏电保护，一箱一闸一机一漏，逐级漏电必须灵敏可靠；分配箱漏电电流不得大于</a:t>
            </a:r>
            <a:r>
              <a:rPr lang="en-US" altLang="zh-CN">
                <a:solidFill>
                  <a:prstClr val="black"/>
                </a:solidFill>
                <a:latin typeface="宋体" pitchFamily="2" charset="-122"/>
                <a:cs typeface="宋体" pitchFamily="2" charset="-122"/>
              </a:rPr>
              <a:t>50mA</a:t>
            </a:r>
            <a:r>
              <a:rPr lang="zh-CN" altLang="en-US">
                <a:solidFill>
                  <a:prstClr val="black"/>
                </a:solidFill>
                <a:latin typeface="宋体" pitchFamily="2" charset="-122"/>
                <a:cs typeface="宋体" pitchFamily="2" charset="-122"/>
              </a:rPr>
              <a:t>，漏电动作时间不大于</a:t>
            </a:r>
            <a:r>
              <a:rPr lang="en-US" altLang="zh-CN">
                <a:solidFill>
                  <a:prstClr val="black"/>
                </a:solidFill>
                <a:latin typeface="宋体" pitchFamily="2" charset="-122"/>
                <a:cs typeface="宋体" pitchFamily="2" charset="-122"/>
              </a:rPr>
              <a:t>0.1S</a:t>
            </a:r>
            <a:r>
              <a:rPr lang="zh-CN" altLang="en-US">
                <a:solidFill>
                  <a:prstClr val="black"/>
                </a:solidFill>
                <a:latin typeface="宋体" pitchFamily="2" charset="-122"/>
                <a:cs typeface="宋体" pitchFamily="2" charset="-122"/>
              </a:rPr>
              <a:t>，固定插座箱漏电电流不得大于</a:t>
            </a:r>
            <a:r>
              <a:rPr lang="en-US" altLang="zh-CN">
                <a:solidFill>
                  <a:prstClr val="black"/>
                </a:solidFill>
                <a:latin typeface="宋体" pitchFamily="2" charset="-122"/>
                <a:cs typeface="宋体" pitchFamily="2" charset="-122"/>
              </a:rPr>
              <a:t>30mA</a:t>
            </a:r>
            <a:r>
              <a:rPr lang="zh-CN" altLang="en-US">
                <a:solidFill>
                  <a:prstClr val="black"/>
                </a:solidFill>
                <a:latin typeface="宋体" pitchFamily="2" charset="-122"/>
                <a:cs typeface="宋体" pitchFamily="2" charset="-122"/>
              </a:rPr>
              <a:t>，漏电动作时间不大于</a:t>
            </a:r>
            <a:r>
              <a:rPr lang="en-US" altLang="zh-CN">
                <a:solidFill>
                  <a:prstClr val="black"/>
                </a:solidFill>
                <a:latin typeface="宋体" pitchFamily="2" charset="-122"/>
                <a:cs typeface="宋体" pitchFamily="2" charset="-122"/>
              </a:rPr>
              <a:t>0.1S</a:t>
            </a:r>
            <a:r>
              <a:rPr lang="zh-CN" altLang="en-US">
                <a:solidFill>
                  <a:prstClr val="black"/>
                </a:solidFill>
                <a:latin typeface="宋体" pitchFamily="2" charset="-122"/>
                <a:cs typeface="宋体" pitchFamily="2" charset="-122"/>
              </a:rPr>
              <a:t>，手持电动工具箱漏电动作电流不大于</a:t>
            </a:r>
            <a:r>
              <a:rPr lang="en-US" altLang="zh-CN">
                <a:solidFill>
                  <a:prstClr val="black"/>
                </a:solidFill>
                <a:latin typeface="宋体" pitchFamily="2" charset="-122"/>
                <a:cs typeface="宋体" pitchFamily="2" charset="-122"/>
              </a:rPr>
              <a:t>15mA</a:t>
            </a:r>
            <a:r>
              <a:rPr lang="zh-CN" altLang="en-US">
                <a:solidFill>
                  <a:prstClr val="black"/>
                </a:solidFill>
                <a:latin typeface="宋体" pitchFamily="2" charset="-122"/>
                <a:cs typeface="宋体" pitchFamily="2" charset="-122"/>
              </a:rPr>
              <a:t>，漏电动作时间不大于</a:t>
            </a:r>
            <a:r>
              <a:rPr lang="en-US" altLang="zh-CN">
                <a:solidFill>
                  <a:prstClr val="black"/>
                </a:solidFill>
                <a:latin typeface="宋体" pitchFamily="2" charset="-122"/>
                <a:cs typeface="宋体" pitchFamily="2" charset="-122"/>
              </a:rPr>
              <a:t>0.1S</a:t>
            </a:r>
            <a:r>
              <a:rPr lang="zh-CN" altLang="en-US">
                <a:solidFill>
                  <a:prstClr val="black"/>
                </a:solidFill>
                <a:latin typeface="宋体" pitchFamily="2" charset="-122"/>
                <a:cs typeface="宋体" pitchFamily="2" charset="-122"/>
              </a:rPr>
              <a:t>。</a:t>
            </a:r>
            <a:endParaRPr lang="zh-CN" altLang="en-US">
              <a:solidFill>
                <a:prstClr val="black"/>
              </a:solidFill>
              <a:latin typeface="宋体" pitchFamily="2" charset="-122"/>
              <a:cs typeface="宋体" pitchFamily="2" charset="-122"/>
              <a:sym typeface="+mn-ea"/>
            </a:endParaRPr>
          </a:p>
          <a:p>
            <a:pPr fontAlgn="base">
              <a:spcBef>
                <a:spcPct val="0"/>
              </a:spcBef>
              <a:spcAft>
                <a:spcPct val="0"/>
              </a:spcAft>
            </a:pPr>
            <a:r>
              <a:rPr lang="zh-CN" altLang="en-US">
                <a:solidFill>
                  <a:prstClr val="black"/>
                </a:solidFill>
                <a:latin typeface="宋体" pitchFamily="2" charset="-122"/>
                <a:cs typeface="宋体" pitchFamily="2" charset="-122"/>
                <a:sym typeface="+mn-ea"/>
              </a:rPr>
              <a:t> 各种电气设备的金属外壳支架，电缆保护金属套管，配电箱体应作好保护接地，且贴好标识。</a:t>
            </a:r>
            <a:endParaRPr lang="zh-CN" altLang="en-US">
              <a:solidFill>
                <a:prstClr val="black"/>
              </a:solidFill>
              <a:latin typeface="宋体" pitchFamily="2" charset="-122"/>
            </a:endParaRPr>
          </a:p>
        </p:txBody>
      </p:sp>
      <p:sp>
        <p:nvSpPr>
          <p:cNvPr id="87049"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sp>
        <p:nvSpPr>
          <p:cNvPr id="49155" name="Rectangle 20"/>
          <p:cNvSpPr>
            <a:spLocks noChangeArrowheads="1"/>
          </p:cNvSpPr>
          <p:nvPr/>
        </p:nvSpPr>
        <p:spPr bwMode="auto">
          <a:xfrm>
            <a:off x="6419850" y="571500"/>
            <a:ext cx="4267200" cy="577850"/>
          </a:xfrm>
          <a:prstGeom prst="rect">
            <a:avLst/>
          </a:prstGeom>
          <a:noFill/>
          <a:ln w="9525">
            <a:noFill/>
            <a:miter lim="800000"/>
          </a:ln>
        </p:spPr>
        <p:txBody>
          <a:bodyPr wrap="none" anchor="ctr"/>
          <a:lstStyle/>
          <a:p>
            <a:pPr algn="ctr" fontAlgn="base">
              <a:spcBef>
                <a:spcPct val="0"/>
              </a:spcBef>
              <a:spcAft>
                <a:spcPct val="0"/>
              </a:spcAft>
            </a:pPr>
            <a:r>
              <a:rPr lang="zh-CN" altLang="en-US" sz="3000">
                <a:solidFill>
                  <a:srgbClr val="FFFFFF"/>
                </a:solidFill>
                <a:latin typeface="Arial" pitchFamily="34" charset="0"/>
                <a:ea typeface="华文新魏" pitchFamily="2" charset="-122"/>
                <a:cs typeface="华文新魏" pitchFamily="2" charset="-122"/>
              </a:rPr>
              <a:t>临时用电管理</a:t>
            </a:r>
          </a:p>
        </p:txBody>
      </p:sp>
    </p:spTree>
    <p:extLst>
      <p:ext uri="{BB962C8B-B14F-4D97-AF65-F5344CB8AC3E}">
        <p14:creationId xmlns:p14="http://schemas.microsoft.com/office/powerpoint/2010/main" val="20781669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74190" y="1228725"/>
            <a:ext cx="8566150" cy="4968240"/>
          </a:xfrm>
          <a:prstGeom prst="rect">
            <a:avLst/>
          </a:prstGeom>
          <a:noFill/>
        </p:spPr>
        <p:txBody>
          <a:bodyPr wrap="square" rtlCol="0" anchor="t">
            <a:spAutoFit/>
          </a:bodyPr>
          <a:lstStyle/>
          <a:p>
            <a:pPr fontAlgn="base">
              <a:spcBef>
                <a:spcPct val="0"/>
              </a:spcBef>
              <a:spcAft>
                <a:spcPct val="0"/>
              </a:spcAft>
            </a:pPr>
            <a:r>
              <a:rPr lang="en-US" altLang="zh-CN" sz="2000">
                <a:solidFill>
                  <a:prstClr val="black"/>
                </a:solidFill>
                <a:latin typeface="宋体" pitchFamily="2" charset="-122"/>
                <a:cs typeface="宋体" pitchFamily="2" charset="-122"/>
                <a:sym typeface="+mn-ea"/>
              </a:rPr>
              <a:t>   </a:t>
            </a:r>
            <a:r>
              <a:rPr lang="zh-CN" altLang="en-US" sz="2000">
                <a:solidFill>
                  <a:prstClr val="black"/>
                </a:solidFill>
                <a:latin typeface="宋体" pitchFamily="2" charset="-122"/>
                <a:cs typeface="宋体" pitchFamily="2" charset="-122"/>
                <a:sym typeface="+mn-ea"/>
              </a:rPr>
              <a:t> 电箱附近严禁堆放杂物，箱内严禁放置杂物，电箱要防砸、防尘，箱内系统图齐全，外壳有明显警示语，工作零与保护零有明显的区别且有各自标识，不得混用，且零、地标识齐全。</a:t>
            </a:r>
          </a:p>
          <a:p>
            <a:pPr fontAlgn="base">
              <a:spcBef>
                <a:spcPct val="0"/>
              </a:spcBef>
              <a:spcAft>
                <a:spcPct val="0"/>
              </a:spcAft>
            </a:pPr>
            <a:r>
              <a:rPr lang="zh-CN" altLang="en-US" sz="2000">
                <a:solidFill>
                  <a:prstClr val="black"/>
                </a:solidFill>
                <a:latin typeface="宋体" pitchFamily="2" charset="-122"/>
                <a:cs typeface="宋体" pitchFamily="2" charset="-122"/>
                <a:sym typeface="+mn-ea"/>
              </a:rPr>
              <a:t>配电箱电器、闸具，保护齐全有效，线路整齐合理，接线牢固，严禁从配电箱上端和侧面、箱门处进出电源线，严禁从闸具上口接线，出线一律从箱体下口穿线孔接出；电箱箱门上锁。</a:t>
            </a:r>
          </a:p>
          <a:p>
            <a:pPr fontAlgn="base">
              <a:spcBef>
                <a:spcPct val="0"/>
              </a:spcBef>
              <a:spcAft>
                <a:spcPct val="0"/>
              </a:spcAft>
            </a:pPr>
            <a:r>
              <a:rPr lang="zh-CN" altLang="en-US" sz="2000">
                <a:solidFill>
                  <a:prstClr val="black"/>
                </a:solidFill>
                <a:latin typeface="宋体" pitchFamily="2" charset="-122"/>
                <a:cs typeface="宋体" pitchFamily="2" charset="-122"/>
                <a:sym typeface="+mn-ea"/>
              </a:rPr>
              <a:t>    电工维修时，拉闸断电必须挂牌，并锁好电箱或设专人看管。</a:t>
            </a:r>
          </a:p>
          <a:p>
            <a:pPr fontAlgn="base">
              <a:spcBef>
                <a:spcPct val="0"/>
              </a:spcBef>
              <a:spcAft>
                <a:spcPct val="0"/>
              </a:spcAft>
            </a:pPr>
            <a:r>
              <a:rPr lang="zh-CN" altLang="en-US" sz="2000">
                <a:solidFill>
                  <a:prstClr val="black"/>
                </a:solidFill>
                <a:latin typeface="宋体" pitchFamily="2" charset="-122"/>
                <a:cs typeface="宋体" pitchFamily="2" charset="-122"/>
                <a:sym typeface="+mn-ea"/>
              </a:rPr>
              <a:t>    使用安全电压照明，行灯变压器一、二次侧保险要选择合适值，变压器金属外壳接地可靠，手把灯线要用双芯橡套电缆且绝缘良好，严禁使用双绞线等替代。</a:t>
            </a:r>
          </a:p>
          <a:p>
            <a:pPr fontAlgn="base">
              <a:spcBef>
                <a:spcPct val="0"/>
              </a:spcBef>
              <a:spcAft>
                <a:spcPct val="0"/>
              </a:spcAft>
            </a:pPr>
            <a:r>
              <a:rPr lang="zh-CN" altLang="en-US" sz="2000">
                <a:solidFill>
                  <a:prstClr val="black"/>
                </a:solidFill>
                <a:latin typeface="宋体" pitchFamily="2" charset="-122"/>
                <a:cs typeface="宋体" pitchFamily="2" charset="-122"/>
                <a:sym typeface="+mn-ea"/>
              </a:rPr>
              <a:t>    电焊机宜集中放置，严禁私自乱放，每台焊机配置专用漏电开关箱，焊机一、二次侧保护罩齐全，接线牢固，焊机外壳均必须接地。一次线长不大于</a:t>
            </a:r>
            <a:r>
              <a:rPr lang="en-US" altLang="zh-CN" sz="2000">
                <a:solidFill>
                  <a:prstClr val="black"/>
                </a:solidFill>
                <a:latin typeface="宋体" pitchFamily="2" charset="-122"/>
                <a:cs typeface="宋体" pitchFamily="2" charset="-122"/>
                <a:sym typeface="+mn-ea"/>
              </a:rPr>
              <a:t>5</a:t>
            </a:r>
            <a:r>
              <a:rPr lang="zh-CN" altLang="en-US" sz="2000">
                <a:solidFill>
                  <a:prstClr val="black"/>
                </a:solidFill>
                <a:latin typeface="宋体" pitchFamily="2" charset="-122"/>
                <a:cs typeface="宋体" pitchFamily="2" charset="-122"/>
                <a:sym typeface="+mn-ea"/>
              </a:rPr>
              <a:t>米，二次线长不大于</a:t>
            </a:r>
            <a:r>
              <a:rPr lang="en-US" altLang="zh-CN" sz="2000">
                <a:solidFill>
                  <a:prstClr val="black"/>
                </a:solidFill>
                <a:latin typeface="宋体" pitchFamily="2" charset="-122"/>
                <a:cs typeface="宋体" pitchFamily="2" charset="-122"/>
                <a:sym typeface="+mn-ea"/>
              </a:rPr>
              <a:t>30</a:t>
            </a:r>
            <a:r>
              <a:rPr lang="zh-CN" altLang="en-US" sz="2000">
                <a:solidFill>
                  <a:prstClr val="black"/>
                </a:solidFill>
                <a:latin typeface="宋体" pitchFamily="2" charset="-122"/>
                <a:cs typeface="宋体" pitchFamily="2" charset="-122"/>
                <a:sym typeface="+mn-ea"/>
              </a:rPr>
              <a:t>米。</a:t>
            </a:r>
          </a:p>
          <a:p>
            <a:pPr fontAlgn="base">
              <a:spcBef>
                <a:spcPct val="0"/>
              </a:spcBef>
              <a:spcAft>
                <a:spcPct val="0"/>
              </a:spcAft>
            </a:pPr>
            <a:r>
              <a:rPr lang="zh-CN" altLang="en-US" sz="2000">
                <a:solidFill>
                  <a:prstClr val="black"/>
                </a:solidFill>
                <a:latin typeface="宋体" pitchFamily="2" charset="-122"/>
                <a:cs typeface="宋体" pitchFamily="2" charset="-122"/>
                <a:sym typeface="+mn-ea"/>
              </a:rPr>
              <a:t>    由于本工程将大量使用手持电动工具，手持电动工具的外壳、手柄、导线、插头、开关等必须完好无损，使用前必须作空载检查，运行正常方可使用。</a:t>
            </a:r>
            <a:endParaRPr lang="zh-CN" altLang="en-US" sz="2000">
              <a:solidFill>
                <a:prstClr val="black"/>
              </a:solidFill>
              <a:latin typeface="宋体" pitchFamily="2" charset="-122"/>
            </a:endParaRPr>
          </a:p>
        </p:txBody>
      </p:sp>
      <p:sp>
        <p:nvSpPr>
          <p:cNvPr id="87049"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sp>
        <p:nvSpPr>
          <p:cNvPr id="49155" name="Rectangle 20"/>
          <p:cNvSpPr>
            <a:spLocks noChangeArrowheads="1"/>
          </p:cNvSpPr>
          <p:nvPr/>
        </p:nvSpPr>
        <p:spPr bwMode="auto">
          <a:xfrm>
            <a:off x="6419850" y="571500"/>
            <a:ext cx="4267200" cy="577850"/>
          </a:xfrm>
          <a:prstGeom prst="rect">
            <a:avLst/>
          </a:prstGeom>
          <a:noFill/>
          <a:ln w="9525">
            <a:noFill/>
            <a:miter lim="800000"/>
          </a:ln>
        </p:spPr>
        <p:txBody>
          <a:bodyPr wrap="none" anchor="ctr"/>
          <a:lstStyle/>
          <a:p>
            <a:pPr algn="ctr" fontAlgn="base">
              <a:spcBef>
                <a:spcPct val="0"/>
              </a:spcBef>
              <a:spcAft>
                <a:spcPct val="0"/>
              </a:spcAft>
            </a:pPr>
            <a:r>
              <a:rPr lang="zh-CN" altLang="en-US" sz="3000">
                <a:solidFill>
                  <a:srgbClr val="FFFFFF"/>
                </a:solidFill>
                <a:latin typeface="Arial" pitchFamily="34" charset="0"/>
                <a:ea typeface="华文新魏" pitchFamily="2" charset="-122"/>
                <a:cs typeface="华文新魏" pitchFamily="2" charset="-122"/>
              </a:rPr>
              <a:t>临时用电管理</a:t>
            </a:r>
          </a:p>
        </p:txBody>
      </p:sp>
    </p:spTree>
    <p:extLst>
      <p:ext uri="{BB962C8B-B14F-4D97-AF65-F5344CB8AC3E}">
        <p14:creationId xmlns:p14="http://schemas.microsoft.com/office/powerpoint/2010/main" val="32435346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1254</Words>
  <Application>Microsoft Office PowerPoint</Application>
  <PresentationFormat>宽屏</PresentationFormat>
  <Paragraphs>41</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黑体</vt:lpstr>
      <vt:lpstr>华文新魏</vt:lpstr>
      <vt:lpstr>宋体</vt:lpstr>
      <vt:lpstr>Arial</vt:lpstr>
      <vt:lpstr>Calibri</vt:lpstr>
      <vt:lpstr>Calibri Light</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Organization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主控项目</dc:title>
  <dc:creator>PC</dc:creator>
  <cp:lastModifiedBy>PC</cp:lastModifiedBy>
  <cp:revision>25</cp:revision>
  <dcterms:created xsi:type="dcterms:W3CDTF">2023-10-24T10:06:28Z</dcterms:created>
  <dcterms:modified xsi:type="dcterms:W3CDTF">2023-10-24T10:20:59Z</dcterms:modified>
</cp:coreProperties>
</file>